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3"/>
  </p:handoutMasterIdLst>
  <p:sldIdLst>
    <p:sldId id="276" r:id="rId2"/>
    <p:sldId id="263" r:id="rId3"/>
    <p:sldId id="258" r:id="rId4"/>
    <p:sldId id="265" r:id="rId5"/>
    <p:sldId id="282" r:id="rId6"/>
    <p:sldId id="260" r:id="rId7"/>
    <p:sldId id="283" r:id="rId8"/>
    <p:sldId id="284" r:id="rId9"/>
    <p:sldId id="285" r:id="rId10"/>
    <p:sldId id="261" r:id="rId11"/>
    <p:sldId id="286" r:id="rId12"/>
    <p:sldId id="256" r:id="rId13"/>
    <p:sldId id="264" r:id="rId14"/>
    <p:sldId id="259" r:id="rId15"/>
    <p:sldId id="281" r:id="rId16"/>
    <p:sldId id="288" r:id="rId17"/>
    <p:sldId id="299" r:id="rId18"/>
    <p:sldId id="277" r:id="rId19"/>
    <p:sldId id="274" r:id="rId20"/>
    <p:sldId id="278" r:id="rId21"/>
    <p:sldId id="275" r:id="rId22"/>
    <p:sldId id="271" r:id="rId23"/>
    <p:sldId id="272" r:id="rId24"/>
    <p:sldId id="267" r:id="rId25"/>
    <p:sldId id="287" r:id="rId26"/>
    <p:sldId id="268" r:id="rId27"/>
    <p:sldId id="269" r:id="rId28"/>
    <p:sldId id="270" r:id="rId29"/>
    <p:sldId id="280" r:id="rId30"/>
    <p:sldId id="292" r:id="rId31"/>
    <p:sldId id="293" r:id="rId32"/>
    <p:sldId id="294" r:id="rId33"/>
    <p:sldId id="295" r:id="rId34"/>
    <p:sldId id="296" r:id="rId35"/>
    <p:sldId id="298" r:id="rId36"/>
    <p:sldId id="297" r:id="rId37"/>
    <p:sldId id="303" r:id="rId38"/>
    <p:sldId id="300" r:id="rId39"/>
    <p:sldId id="301" r:id="rId40"/>
    <p:sldId id="302" r:id="rId41"/>
    <p:sldId id="289" r:id="rId4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8A30-B07E-4708-BF61-EB959B85E279}" type="datetimeFigureOut">
              <a:rPr lang="es-ES_tradnl" smtClean="0"/>
              <a:t>24/10/2017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4D8E1-2D1D-48B0-B420-90ABFE33C29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2986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6614" t="1925" r="6880" b="9893"/>
          <a:stretch/>
        </p:blipFill>
        <p:spPr>
          <a:xfrm>
            <a:off x="1333695" y="0"/>
            <a:ext cx="6465194" cy="70833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3042" y="1030310"/>
            <a:ext cx="5834130" cy="579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666" y="2730321"/>
            <a:ext cx="7247321" cy="739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666" y="4539778"/>
            <a:ext cx="5991506" cy="597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6854">
            <a:off x="1491538" y="6306852"/>
            <a:ext cx="6141759" cy="7766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7020" y="239296"/>
            <a:ext cx="42113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smtClean="0"/>
              <a:t>HAZLO AHORA:</a:t>
            </a:r>
          </a:p>
          <a:p>
            <a:r>
              <a:rPr lang="es-ES_tradnl" sz="4800" dirty="0" smtClean="0"/>
              <a:t>DONDE TIENEN QUE IR…</a:t>
            </a:r>
          </a:p>
          <a:p>
            <a:r>
              <a:rPr lang="es-ES_tradnl" sz="2400" dirty="0" err="1" smtClean="0"/>
              <a:t>Based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pictures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where</a:t>
            </a:r>
            <a:r>
              <a:rPr lang="es-ES_tradnl" sz="2400" dirty="0" smtClean="0"/>
              <a:t> do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people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need</a:t>
            </a:r>
            <a:r>
              <a:rPr lang="es-ES_tradnl" sz="2400" dirty="0" smtClean="0"/>
              <a:t> to </a:t>
            </a:r>
            <a:r>
              <a:rPr lang="es-ES_tradnl" sz="2400" dirty="0" err="1" smtClean="0"/>
              <a:t>go</a:t>
            </a:r>
            <a:r>
              <a:rPr lang="es-ES_tradnl" sz="2400" dirty="0" smtClean="0"/>
              <a:t>…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445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6600" dirty="0" smtClean="0"/>
              <a:t>DOL- Sigue las direcciones … donde estas?</a:t>
            </a:r>
            <a:endParaRPr lang="es-ES_tradnl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749" y="2364914"/>
            <a:ext cx="5413375" cy="3444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4077" y="2084833"/>
            <a:ext cx="4838334" cy="439968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1. Sigue adelante, para al semáforo. Gira a la derecha y gira a la derecha de nuevo. ¿Donde estas?   </a:t>
            </a:r>
          </a:p>
          <a:p>
            <a:r>
              <a:rPr lang="es-ES_tradnl" dirty="0" smtClean="0"/>
              <a:t>2. Sigue adelante a través del semáforo. Para a la señal de parada. Gira a la izquierda. ¿Donde estas?</a:t>
            </a:r>
          </a:p>
          <a:p>
            <a:r>
              <a:rPr lang="es-ES_tradnl" dirty="0" smtClean="0"/>
              <a:t>3. Sigue adelante y dobla a la izquierda al semáforo. ¿Donde estas?</a:t>
            </a:r>
          </a:p>
          <a:p>
            <a:r>
              <a:rPr lang="es-ES_tradnl" dirty="0" smtClean="0"/>
              <a:t>4. </a:t>
            </a:r>
            <a:r>
              <a:rPr lang="es-ES_tradnl" dirty="0"/>
              <a:t>Sigue adelante a través del semáforo. Para a la señal de parada. Gira a la </a:t>
            </a:r>
            <a:r>
              <a:rPr lang="es-ES_tradnl" dirty="0" smtClean="0"/>
              <a:t>derecha. </a:t>
            </a:r>
            <a:r>
              <a:rPr lang="es-ES_tradnl" dirty="0"/>
              <a:t>¿Donde estas</a:t>
            </a:r>
            <a:r>
              <a:rPr lang="es-ES_tradnl" dirty="0" smtClean="0"/>
              <a:t>?</a:t>
            </a:r>
          </a:p>
          <a:p>
            <a:r>
              <a:rPr lang="es-ES_tradnl" dirty="0" smtClean="0"/>
              <a:t>5. Sigue adelante. Para al semáforo. ¿Donde estas?</a:t>
            </a:r>
          </a:p>
          <a:p>
            <a:endParaRPr lang="es-ES_tradnl" dirty="0"/>
          </a:p>
        </p:txBody>
      </p:sp>
      <p:sp>
        <p:nvSpPr>
          <p:cNvPr id="7" name="Rectangle 6"/>
          <p:cNvSpPr/>
          <p:nvPr/>
        </p:nvSpPr>
        <p:spPr>
          <a:xfrm>
            <a:off x="1171975" y="5285910"/>
            <a:ext cx="888643" cy="2189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extBox 7"/>
          <p:cNvSpPr txBox="1"/>
          <p:nvPr/>
        </p:nvSpPr>
        <p:spPr>
          <a:xfrm>
            <a:off x="1171975" y="5210714"/>
            <a:ext cx="97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Mi casa</a:t>
            </a:r>
            <a:endParaRPr lang="es-ES_tradnl" dirty="0"/>
          </a:p>
        </p:txBody>
      </p:sp>
      <p:sp>
        <p:nvSpPr>
          <p:cNvPr id="9" name="Rectangle 8"/>
          <p:cNvSpPr/>
          <p:nvPr/>
        </p:nvSpPr>
        <p:spPr>
          <a:xfrm>
            <a:off x="4018208" y="3417057"/>
            <a:ext cx="1487510" cy="3306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TextBox 9"/>
          <p:cNvSpPr txBox="1"/>
          <p:nvPr/>
        </p:nvSpPr>
        <p:spPr>
          <a:xfrm>
            <a:off x="4076163" y="3417057"/>
            <a:ext cx="14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 consultorio </a:t>
            </a:r>
            <a:endParaRPr lang="es-ES_tradn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72" y="5342989"/>
            <a:ext cx="360000" cy="4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304"/>
            <a:ext cx="8168416" cy="4245176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 rot="745998">
            <a:off x="-515777" y="3507691"/>
            <a:ext cx="1248649" cy="1139918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4889966" y="4229872"/>
            <a:ext cx="7804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 </a:t>
            </a:r>
            <a:r>
              <a:rPr lang="es-ES_tradnl" b="1" dirty="0" smtClean="0"/>
              <a:t>Cuales son los requisitos para obtener un permiso de manejar?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err="1" smtClean="0"/>
              <a:t>What</a:t>
            </a:r>
            <a:r>
              <a:rPr lang="es-ES_tradnl" b="1" dirty="0" smtClean="0"/>
              <a:t> are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requirements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for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getting</a:t>
            </a:r>
            <a:r>
              <a:rPr lang="es-ES_tradnl" b="1" dirty="0" smtClean="0"/>
              <a:t> a </a:t>
            </a:r>
            <a:r>
              <a:rPr lang="es-ES_tradnl" b="1" dirty="0" err="1" smtClean="0"/>
              <a:t>driver’s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license</a:t>
            </a:r>
            <a:r>
              <a:rPr lang="es-ES_tradnl" b="1" dirty="0" smtClean="0"/>
              <a:t>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b="1" dirty="0" err="1" smtClean="0"/>
              <a:t>Identification</a:t>
            </a:r>
            <a:r>
              <a:rPr lang="es-ES_tradnl" b="1" dirty="0" smtClean="0"/>
              <a:t>, medical </a:t>
            </a:r>
            <a:r>
              <a:rPr lang="es-ES_tradnl" b="1" dirty="0" err="1" smtClean="0"/>
              <a:t>certificate</a:t>
            </a:r>
            <a:r>
              <a:rPr lang="es-ES_tradnl" b="1" dirty="0" smtClean="0"/>
              <a:t>, </a:t>
            </a:r>
            <a:r>
              <a:rPr lang="es-ES_tradnl" b="1" dirty="0" err="1" smtClean="0"/>
              <a:t>pass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exam</a:t>
            </a:r>
            <a:r>
              <a:rPr lang="es-ES_tradnl" b="1" dirty="0" smtClean="0"/>
              <a:t> (</a:t>
            </a:r>
            <a:r>
              <a:rPr lang="es-ES_tradnl" b="1" dirty="0" err="1" smtClean="0"/>
              <a:t>written</a:t>
            </a:r>
            <a:r>
              <a:rPr lang="es-ES_tradnl" b="1" dirty="0" smtClean="0"/>
              <a:t> &amp; </a:t>
            </a:r>
            <a:r>
              <a:rPr lang="es-ES_tradnl" b="1" dirty="0" err="1" smtClean="0"/>
              <a:t>driving</a:t>
            </a:r>
            <a:r>
              <a:rPr lang="es-ES_tradnl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smtClean="0"/>
              <a:t>En que edad puedes manejar un ciclomotor en Argentina y </a:t>
            </a:r>
            <a:r>
              <a:rPr lang="es-ES_tradnl" b="1" dirty="0" err="1" smtClean="0"/>
              <a:t>Espana</a:t>
            </a:r>
            <a:r>
              <a:rPr lang="es-ES_tradnl" b="1" dirty="0" smtClean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smtClean="0"/>
              <a:t>At </a:t>
            </a:r>
            <a:r>
              <a:rPr lang="es-ES_tradnl" b="1" dirty="0" err="1" smtClean="0"/>
              <a:t>what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age</a:t>
            </a:r>
            <a:r>
              <a:rPr lang="es-ES_tradnl" b="1" dirty="0" smtClean="0"/>
              <a:t> can </a:t>
            </a:r>
            <a:r>
              <a:rPr lang="es-ES_tradnl" b="1" dirty="0" err="1" smtClean="0"/>
              <a:t>you</a:t>
            </a:r>
            <a:r>
              <a:rPr lang="es-ES_tradnl" b="1" dirty="0" smtClean="0"/>
              <a:t> drive a </a:t>
            </a:r>
            <a:r>
              <a:rPr lang="es-ES_tradnl" b="1" dirty="0" err="1" smtClean="0"/>
              <a:t>moped</a:t>
            </a:r>
            <a:r>
              <a:rPr lang="es-ES_tradnl" b="1" dirty="0" smtClean="0"/>
              <a:t> in Argentina and </a:t>
            </a:r>
            <a:r>
              <a:rPr lang="es-ES_tradnl" b="1" dirty="0" err="1" smtClean="0"/>
              <a:t>Spain</a:t>
            </a:r>
            <a:r>
              <a:rPr lang="es-ES_tradnl" b="1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b="1" dirty="0" smtClean="0"/>
              <a:t>Argentina 16 España 14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smtClean="0"/>
              <a:t>En que edad puedes manejar un auto en Argentina y </a:t>
            </a:r>
            <a:r>
              <a:rPr lang="es-ES_tradnl" b="1" dirty="0" err="1" smtClean="0"/>
              <a:t>Espana</a:t>
            </a:r>
            <a:r>
              <a:rPr lang="es-ES_tradnl" b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smtClean="0"/>
              <a:t>At </a:t>
            </a:r>
            <a:r>
              <a:rPr lang="es-ES_tradnl" b="1" dirty="0" err="1" smtClean="0"/>
              <a:t>what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age</a:t>
            </a:r>
            <a:r>
              <a:rPr lang="es-ES_tradnl" b="1" dirty="0" smtClean="0"/>
              <a:t> can </a:t>
            </a:r>
            <a:r>
              <a:rPr lang="es-ES_tradnl" b="1" dirty="0" err="1" smtClean="0"/>
              <a:t>you</a:t>
            </a:r>
            <a:r>
              <a:rPr lang="es-ES_tradnl" b="1" dirty="0" smtClean="0"/>
              <a:t> drive a car in Argentina and </a:t>
            </a:r>
            <a:r>
              <a:rPr lang="es-ES_tradnl" b="1" dirty="0" err="1" smtClean="0"/>
              <a:t>Spain</a:t>
            </a:r>
            <a:r>
              <a:rPr lang="es-ES_tradnl" b="1" dirty="0" smtClean="0"/>
              <a:t>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b="1" dirty="0"/>
              <a:t>	</a:t>
            </a:r>
            <a:r>
              <a:rPr lang="es-ES_tradnl" b="1" dirty="0" smtClean="0"/>
              <a:t>Argentina 17 </a:t>
            </a:r>
            <a:r>
              <a:rPr lang="es-ES_tradnl" b="1" dirty="0" err="1" smtClean="0"/>
              <a:t>Espana</a:t>
            </a:r>
            <a:r>
              <a:rPr lang="es-ES_tradnl" b="1" dirty="0" smtClean="0"/>
              <a:t> 18 </a:t>
            </a:r>
          </a:p>
          <a:p>
            <a:r>
              <a:rPr lang="es-ES_trad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1474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BIENVENIDOS A NUESTRA CLASE</a:t>
            </a:r>
            <a:br>
              <a:rPr lang="es-ES_tradnl" dirty="0" smtClean="0"/>
            </a:br>
            <a:r>
              <a:rPr lang="es-ES_tradnl" dirty="0" smtClean="0"/>
              <a:t>ESPAÑOL 2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HOY ES LUNES, EL TREINTA DE ENERO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701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8000" dirty="0" smtClean="0"/>
              <a:t>OBJETIVO Y DOL </a:t>
            </a:r>
            <a:endParaRPr lang="es-ES_tradnl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LLWBAT show mastery of 3A concepts through a variety of methods. </a:t>
            </a:r>
            <a:endParaRPr lang="es-ES_tradnl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LLW </a:t>
            </a:r>
            <a:r>
              <a:rPr lang="en-US" sz="3600" dirty="0" smtClean="0"/>
              <a:t>answer 10 multiple choice questions about 3A concepts with 100% accuracy. </a:t>
            </a:r>
          </a:p>
          <a:p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423124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8800" dirty="0" smtClean="0"/>
              <a:t>agenda</a:t>
            </a:r>
            <a:endParaRPr lang="es-ES_tradnl" sz="8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155629"/>
              </p:ext>
            </p:extLst>
          </p:nvPr>
        </p:nvGraphicFramePr>
        <p:xfrm>
          <a:off x="2082800" y="138255"/>
          <a:ext cx="8128000" cy="413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105"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TIME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ACTIVITY</a:t>
                      </a:r>
                      <a:endParaRPr lang="es-ES_trad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5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10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DO NOW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57">
                <a:tc>
                  <a:txBody>
                    <a:bodyPr/>
                    <a:lstStyle/>
                    <a:p>
                      <a:r>
                        <a:rPr lang="es-ES_tradnl" baseline="0" dirty="0" smtClean="0"/>
                        <a:t>10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VOCABULARIO</a:t>
                      </a:r>
                      <a:r>
                        <a:rPr lang="es-ES_tradnl" baseline="0" dirty="0" smtClean="0"/>
                        <a:t> REPSASO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5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PRACTICAR</a:t>
                      </a:r>
                      <a:r>
                        <a:rPr lang="es-ES_tradnl" baseline="0" dirty="0" smtClean="0"/>
                        <a:t> DE VOCABULARIO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5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DIRECT OBJECT PRONOUNS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5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PRACTICAR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5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COMMANDS/ NAVIGATION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5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10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PRACTICAR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95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</a:t>
                      </a:r>
                      <a:r>
                        <a:rPr lang="es-ES_tradnl" baseline="0" dirty="0" smtClean="0"/>
                        <a:t>0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OPEN</a:t>
                      </a:r>
                      <a:r>
                        <a:rPr lang="es-ES_tradnl" baseline="0" dirty="0" smtClean="0"/>
                        <a:t> ENDED PRACTICE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95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DOL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3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77837"/>
            <a:ext cx="9720072" cy="1499616"/>
          </a:xfrm>
        </p:spPr>
        <p:txBody>
          <a:bodyPr/>
          <a:lstStyle/>
          <a:p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test: 2/3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_tradnl" sz="3600" dirty="0" err="1" smtClean="0"/>
              <a:t>Direct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object</a:t>
            </a:r>
            <a:r>
              <a:rPr lang="es-ES_tradnl" sz="3600" dirty="0" smtClean="0"/>
              <a:t> pronouns 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3600" dirty="0" err="1" smtClean="0"/>
              <a:t>Locations</a:t>
            </a:r>
            <a:r>
              <a:rPr lang="es-ES_tradnl" sz="3600" dirty="0" smtClean="0"/>
              <a:t> in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community</a:t>
            </a:r>
            <a:r>
              <a:rPr lang="es-ES_tradnl" sz="3600" dirty="0" smtClean="0"/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3600" dirty="0" err="1" smtClean="0"/>
              <a:t>Errands</a:t>
            </a:r>
            <a:r>
              <a:rPr lang="es-ES_tradnl" sz="3600" dirty="0" smtClean="0"/>
              <a:t> to run 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3600" dirty="0" err="1" smtClean="0"/>
              <a:t>Preterite</a:t>
            </a:r>
            <a:r>
              <a:rPr lang="es-ES_tradnl" sz="3600" dirty="0" smtClean="0"/>
              <a:t> tense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5999"/>
            <a:ext cx="4754880" cy="4307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800" dirty="0" smtClean="0"/>
              <a:t>5. </a:t>
            </a:r>
            <a:r>
              <a:rPr lang="es-ES_tradnl" sz="3800" dirty="0" err="1" smtClean="0"/>
              <a:t>Vocabulary</a:t>
            </a:r>
            <a:r>
              <a:rPr lang="es-ES_tradnl" sz="3800" dirty="0" smtClean="0"/>
              <a:t> </a:t>
            </a:r>
            <a:r>
              <a:rPr lang="es-ES_tradnl" sz="3800" dirty="0" err="1" smtClean="0"/>
              <a:t>about</a:t>
            </a:r>
            <a:r>
              <a:rPr lang="es-ES_tradnl" sz="3800" dirty="0" smtClean="0"/>
              <a:t> </a:t>
            </a:r>
            <a:r>
              <a:rPr lang="es-ES_tradnl" sz="3800" dirty="0" err="1" smtClean="0"/>
              <a:t>transportation</a:t>
            </a:r>
            <a:endParaRPr lang="es-ES_tradnl" sz="3800" dirty="0" smtClean="0"/>
          </a:p>
          <a:p>
            <a:pPr marL="0" indent="0">
              <a:buNone/>
            </a:pPr>
            <a:r>
              <a:rPr lang="es-ES_tradnl" sz="3800" dirty="0" smtClean="0"/>
              <a:t>6. </a:t>
            </a:r>
            <a:r>
              <a:rPr lang="es-ES_tradnl" sz="3800" dirty="0" err="1" smtClean="0"/>
              <a:t>Navigational</a:t>
            </a:r>
            <a:r>
              <a:rPr lang="es-ES_tradnl" sz="3800" dirty="0" smtClean="0"/>
              <a:t> </a:t>
            </a:r>
            <a:r>
              <a:rPr lang="es-ES_tradnl" sz="3800" dirty="0" err="1" smtClean="0"/>
              <a:t>phrases</a:t>
            </a:r>
            <a:r>
              <a:rPr lang="es-ES_tradnl" sz="3800" dirty="0" smtClean="0"/>
              <a:t> </a:t>
            </a:r>
          </a:p>
          <a:p>
            <a:pPr marL="0" indent="0">
              <a:buNone/>
            </a:pPr>
            <a:r>
              <a:rPr lang="es-ES_tradnl" sz="3800" dirty="0" smtClean="0"/>
              <a:t>7. </a:t>
            </a:r>
            <a:r>
              <a:rPr lang="es-ES_tradnl" sz="3800" dirty="0" err="1" smtClean="0"/>
              <a:t>Commands</a:t>
            </a:r>
            <a:r>
              <a:rPr lang="es-ES_tradnl" sz="3800" dirty="0" smtClean="0"/>
              <a:t> </a:t>
            </a:r>
          </a:p>
          <a:p>
            <a:pPr marL="0" indent="0">
              <a:buNone/>
            </a:pPr>
            <a:r>
              <a:rPr lang="es-ES_tradnl" sz="3800" dirty="0" smtClean="0"/>
              <a:t>8. Irregular </a:t>
            </a:r>
            <a:r>
              <a:rPr lang="es-ES_tradnl" sz="3800" dirty="0" err="1" smtClean="0"/>
              <a:t>commands</a:t>
            </a:r>
            <a:r>
              <a:rPr lang="es-ES_tradnl" sz="3800" dirty="0" smtClean="0"/>
              <a:t> </a:t>
            </a:r>
            <a:endParaRPr lang="es-ES_tradnl" sz="3800" dirty="0"/>
          </a:p>
        </p:txBody>
      </p:sp>
    </p:spTree>
    <p:extLst>
      <p:ext uri="{BB962C8B-B14F-4D97-AF65-F5344CB8AC3E}">
        <p14:creationId xmlns:p14="http://schemas.microsoft.com/office/powerpoint/2010/main" val="38300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47928" y="0"/>
            <a:ext cx="9720072" cy="1499616"/>
          </a:xfrm>
        </p:spPr>
        <p:txBody>
          <a:bodyPr/>
          <a:lstStyle/>
          <a:p>
            <a:r>
              <a:rPr lang="en-US" altLang="en-US" dirty="0" smtClean="0"/>
              <a:t>MATCH THE VOCABULARY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249" y="2084832"/>
            <a:ext cx="3875087" cy="5715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 </a:t>
            </a:r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multa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El </a:t>
            </a:r>
            <a:r>
              <a:rPr lang="en-US" dirty="0" err="1" smtClean="0"/>
              <a:t>permiso</a:t>
            </a:r>
            <a:r>
              <a:rPr lang="en-US" dirty="0" smtClean="0"/>
              <a:t> de </a:t>
            </a:r>
            <a:r>
              <a:rPr lang="en-US" dirty="0" err="1" smtClean="0"/>
              <a:t>manejar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La </a:t>
            </a:r>
            <a:r>
              <a:rPr lang="en-US" dirty="0" err="1" smtClean="0"/>
              <a:t>cuadra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La </a:t>
            </a:r>
            <a:r>
              <a:rPr lang="en-US" dirty="0" err="1" smtClean="0"/>
              <a:t>esquina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La </a:t>
            </a:r>
            <a:r>
              <a:rPr lang="en-US" dirty="0" err="1" smtClean="0"/>
              <a:t>avenida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Quedar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Seguir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8. </a:t>
            </a:r>
            <a:r>
              <a:rPr lang="en-US" dirty="0" err="1" smtClean="0"/>
              <a:t>complicado</a:t>
            </a:r>
            <a:endParaRPr lang="en-US" dirty="0" smtClean="0"/>
          </a:p>
        </p:txBody>
      </p:sp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4572000" y="1499616"/>
            <a:ext cx="3657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514350" indent="-51435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lr>
                <a:schemeClr val="accent2"/>
              </a:buClr>
              <a:buSzPct val="100000"/>
              <a:buChar char="¥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lr>
                <a:schemeClr val="accent2"/>
              </a:buClr>
              <a:buSzPct val="100000"/>
              <a:buChar char="¥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¥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¥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¥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¥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buFont typeface="Monotype Sorts" charset="2"/>
              <a:buAutoNum type="alphaUcPeriod"/>
            </a:pPr>
            <a:r>
              <a:rPr lang="en-US" altLang="en-US" dirty="0"/>
              <a:t>To be located</a:t>
            </a:r>
          </a:p>
          <a:p>
            <a:pPr>
              <a:buFont typeface="Monotype Sorts" charset="2"/>
              <a:buAutoNum type="alphaUcPeriod"/>
            </a:pPr>
            <a:r>
              <a:rPr lang="en-US" altLang="en-US" dirty="0"/>
              <a:t>Block</a:t>
            </a:r>
          </a:p>
          <a:p>
            <a:pPr>
              <a:buFont typeface="Monotype Sorts" charset="2"/>
              <a:buAutoNum type="alphaUcPeriod"/>
            </a:pPr>
            <a:r>
              <a:rPr lang="en-US" altLang="en-US" dirty="0"/>
              <a:t>Corner</a:t>
            </a:r>
          </a:p>
          <a:p>
            <a:pPr>
              <a:buFont typeface="Monotype Sorts" charset="2"/>
              <a:buAutoNum type="alphaUcPeriod"/>
            </a:pPr>
            <a:r>
              <a:rPr lang="en-US" altLang="en-US" dirty="0"/>
              <a:t>Driver’s license</a:t>
            </a:r>
          </a:p>
          <a:p>
            <a:pPr>
              <a:buFont typeface="Monotype Sorts" charset="2"/>
              <a:buAutoNum type="alphaUcPeriod"/>
            </a:pPr>
            <a:r>
              <a:rPr lang="en-US" altLang="en-US" dirty="0"/>
              <a:t>To follow, to continue</a:t>
            </a:r>
          </a:p>
          <a:p>
            <a:pPr>
              <a:buFont typeface="Monotype Sorts" charset="2"/>
              <a:buAutoNum type="alphaUcPeriod"/>
            </a:pPr>
            <a:r>
              <a:rPr lang="en-US" altLang="en-US" dirty="0"/>
              <a:t>Complicated</a:t>
            </a:r>
          </a:p>
          <a:p>
            <a:pPr>
              <a:buFont typeface="Monotype Sorts" charset="2"/>
              <a:buAutoNum type="alphaUcPeriod"/>
            </a:pPr>
            <a:r>
              <a:rPr lang="en-US" altLang="en-US" dirty="0"/>
              <a:t>To give  a ticket</a:t>
            </a:r>
          </a:p>
          <a:p>
            <a:pPr>
              <a:buFont typeface="Monotype Sorts" charset="2"/>
              <a:buAutoNum type="alphaUcPeriod"/>
            </a:pPr>
            <a:r>
              <a:rPr lang="en-US" altLang="en-US" dirty="0"/>
              <a:t>avenue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43950" y="1499616"/>
            <a:ext cx="3314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1. </a:t>
            </a:r>
            <a:r>
              <a:rPr lang="es-ES_tradnl" dirty="0"/>
              <a:t>G</a:t>
            </a:r>
            <a:endParaRPr lang="es-ES_tradnl" dirty="0" smtClean="0"/>
          </a:p>
          <a:p>
            <a:r>
              <a:rPr lang="es-ES_tradnl" dirty="0" smtClean="0"/>
              <a:t>2. D</a:t>
            </a:r>
          </a:p>
          <a:p>
            <a:r>
              <a:rPr lang="es-ES_tradnl" dirty="0" smtClean="0"/>
              <a:t>3. </a:t>
            </a:r>
            <a:r>
              <a:rPr lang="es-ES_tradnl" dirty="0"/>
              <a:t>B</a:t>
            </a:r>
            <a:endParaRPr lang="es-ES_tradnl" dirty="0" smtClean="0"/>
          </a:p>
          <a:p>
            <a:r>
              <a:rPr lang="es-ES_tradnl" dirty="0" smtClean="0"/>
              <a:t>4. C</a:t>
            </a:r>
          </a:p>
          <a:p>
            <a:r>
              <a:rPr lang="es-ES_tradnl" dirty="0" smtClean="0"/>
              <a:t>5. H</a:t>
            </a:r>
          </a:p>
          <a:p>
            <a:r>
              <a:rPr lang="es-ES_tradnl" dirty="0" smtClean="0"/>
              <a:t>6. A</a:t>
            </a:r>
          </a:p>
          <a:p>
            <a:r>
              <a:rPr lang="es-ES_tradnl" dirty="0" smtClean="0"/>
              <a:t>7. E</a:t>
            </a:r>
          </a:p>
          <a:p>
            <a:r>
              <a:rPr lang="es-ES_tradnl" dirty="0" smtClean="0"/>
              <a:t>8. F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5252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5528" y="361950"/>
            <a:ext cx="10272522" cy="649605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2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latin typeface="Arial Rounded MT Bold" panose="020F0704030504030204" pitchFamily="34" charset="0"/>
              </a:rPr>
              <a:t>9. </a:t>
            </a:r>
            <a:r>
              <a:rPr lang="en-US" altLang="en-US" sz="2400" dirty="0" err="1">
                <a:latin typeface="Arial Rounded MT Bold" panose="020F0704030504030204" pitchFamily="34" charset="0"/>
              </a:rPr>
              <a:t>Estar</a:t>
            </a:r>
            <a:r>
              <a:rPr lang="en-US" altLang="en-US" sz="2400" dirty="0">
                <a:latin typeface="Arial Rounded MT Bold" panose="020F0704030504030204" pitchFamily="34" charset="0"/>
              </a:rPr>
              <a:t> </a:t>
            </a:r>
            <a:r>
              <a:rPr lang="en-US" altLang="en-US" sz="2400" dirty="0" err="1">
                <a:latin typeface="Arial Rounded MT Bold" panose="020F0704030504030204" pitchFamily="34" charset="0"/>
              </a:rPr>
              <a:t>seguro</a:t>
            </a:r>
            <a:r>
              <a:rPr lang="en-US" altLang="en-US" sz="2400" dirty="0">
                <a:latin typeface="Arial Rounded MT Bold" panose="020F0704030504030204" pitchFamily="34" charset="0"/>
              </a:rPr>
              <a:t>					I. already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latin typeface="Arial Rounded MT Bold" panose="020F0704030504030204" pitchFamily="34" charset="0"/>
              </a:rPr>
              <a:t>10. ¡</a:t>
            </a:r>
            <a:r>
              <a:rPr lang="en-US" altLang="en-US" sz="2400" dirty="0" err="1">
                <a:latin typeface="Arial Rounded MT Bold" panose="020F0704030504030204" pitchFamily="34" charset="0"/>
              </a:rPr>
              <a:t>Basta</a:t>
            </a:r>
            <a:r>
              <a:rPr lang="en-US" altLang="en-US" sz="2400" dirty="0">
                <a:latin typeface="Arial Rounded MT Bold" panose="020F0704030504030204" pitchFamily="34" charset="0"/>
              </a:rPr>
              <a:t>!					J. to be careful</a:t>
            </a:r>
          </a:p>
          <a:p>
            <a:r>
              <a:rPr lang="en-US" altLang="en-US" sz="2400" dirty="0">
                <a:latin typeface="Arial Rounded MT Bold" panose="020F0704030504030204" pitchFamily="34" charset="0"/>
              </a:rPr>
              <a:t>11. </a:t>
            </a:r>
            <a:r>
              <a:rPr lang="en-US" altLang="en-US" sz="2400" dirty="0" err="1">
                <a:latin typeface="Arial Rounded MT Bold" panose="020F0704030504030204" pitchFamily="34" charset="0"/>
              </a:rPr>
              <a:t>Tener</a:t>
            </a:r>
            <a:r>
              <a:rPr lang="en-US" altLang="en-US" sz="2400" dirty="0">
                <a:latin typeface="Arial Rounded MT Bold" panose="020F0704030504030204" pitchFamily="34" charset="0"/>
              </a:rPr>
              <a:t> </a:t>
            </a:r>
            <a:r>
              <a:rPr lang="en-US" altLang="en-US" sz="2400" dirty="0" err="1">
                <a:latin typeface="Arial Rounded MT Bold" panose="020F0704030504030204" pitchFamily="34" charset="0"/>
              </a:rPr>
              <a:t>cuidado</a:t>
            </a:r>
            <a:r>
              <a:rPr lang="en-US" altLang="en-US" sz="2400" dirty="0">
                <a:latin typeface="Arial Rounded MT Bold" panose="020F0704030504030204" pitchFamily="34" charset="0"/>
              </a:rPr>
              <a:t>				K. </a:t>
            </a:r>
            <a:r>
              <a:rPr lang="en-US" altLang="en-US" sz="2400" dirty="0" smtClean="0">
                <a:latin typeface="Arial Rounded MT Bold" panose="020F0704030504030204" pitchFamily="34" charset="0"/>
              </a:rPr>
              <a:t>wide</a:t>
            </a:r>
            <a:endParaRPr lang="en-US" altLang="en-US" sz="2400" dirty="0">
              <a:latin typeface="Arial Rounded MT Bold" panose="020F0704030504030204" pitchFamily="34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latin typeface="Arial Rounded MT Bold" panose="020F0704030504030204" pitchFamily="34" charset="0"/>
              </a:rPr>
              <a:t>12. </a:t>
            </a:r>
            <a:r>
              <a:rPr lang="en-US" altLang="en-US" sz="2400" dirty="0" err="1">
                <a:latin typeface="Arial Rounded MT Bold" panose="020F0704030504030204" pitchFamily="34" charset="0"/>
              </a:rPr>
              <a:t>Déjame</a:t>
            </a:r>
            <a:r>
              <a:rPr lang="en-US" altLang="en-US" sz="2400" dirty="0">
                <a:latin typeface="Arial Rounded MT Bold" panose="020F0704030504030204" pitchFamily="34" charset="0"/>
              </a:rPr>
              <a:t> </a:t>
            </a:r>
            <a:r>
              <a:rPr lang="en-US" altLang="en-US" sz="2400" dirty="0" err="1">
                <a:latin typeface="Arial Rounded MT Bold" panose="020F0704030504030204" pitchFamily="34" charset="0"/>
              </a:rPr>
              <a:t>en</a:t>
            </a:r>
            <a:r>
              <a:rPr lang="en-US" altLang="en-US" sz="2400" dirty="0">
                <a:latin typeface="Arial Rounded MT Bold" panose="020F0704030504030204" pitchFamily="34" charset="0"/>
              </a:rPr>
              <a:t> </a:t>
            </a:r>
            <a:r>
              <a:rPr lang="en-US" altLang="en-US" sz="2400" dirty="0" err="1">
                <a:latin typeface="Arial Rounded MT Bold" panose="020F0704030504030204" pitchFamily="34" charset="0"/>
              </a:rPr>
              <a:t>paz</a:t>
            </a:r>
            <a:r>
              <a:rPr lang="en-US" altLang="en-US" sz="2400" dirty="0">
                <a:latin typeface="Arial Rounded MT Bold" panose="020F0704030504030204" pitchFamily="34" charset="0"/>
              </a:rPr>
              <a:t>.				L. Enough!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latin typeface="Arial Rounded MT Bold" panose="020F0704030504030204" pitchFamily="34" charset="0"/>
              </a:rPr>
              <a:t>13. Ancho				       	M. slowly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latin typeface="Arial Rounded MT Bold" panose="020F0704030504030204" pitchFamily="34" charset="0"/>
              </a:rPr>
              <a:t>14. De </a:t>
            </a:r>
            <a:r>
              <a:rPr lang="en-US" altLang="en-US" sz="2400" dirty="0" err="1">
                <a:latin typeface="Arial Rounded MT Bold" panose="020F0704030504030204" pitchFamily="34" charset="0"/>
              </a:rPr>
              <a:t>acuerdo</a:t>
            </a:r>
            <a:r>
              <a:rPr lang="en-US" altLang="en-US" sz="2400" dirty="0">
                <a:latin typeface="Arial Rounded MT Bold" panose="020F0704030504030204" pitchFamily="34" charset="0"/>
              </a:rPr>
              <a:t>					N. to take away, remove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latin typeface="Arial Rounded MT Bold" panose="020F0704030504030204" pitchFamily="34" charset="0"/>
              </a:rPr>
              <a:t>15. </a:t>
            </a:r>
            <a:r>
              <a:rPr lang="en-US" altLang="en-US" sz="2400" dirty="0" err="1">
                <a:latin typeface="Arial Rounded MT Bold" panose="020F0704030504030204" pitchFamily="34" charset="0"/>
              </a:rPr>
              <a:t>Peligroso</a:t>
            </a:r>
            <a:r>
              <a:rPr lang="en-US" altLang="en-US" sz="2400" dirty="0">
                <a:latin typeface="Arial Rounded MT Bold" panose="020F0704030504030204" pitchFamily="34" charset="0"/>
              </a:rPr>
              <a:t>					O. to be sure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latin typeface="Arial Rounded MT Bold" panose="020F0704030504030204" pitchFamily="34" charset="0"/>
              </a:rPr>
              <a:t>16. </a:t>
            </a:r>
            <a:r>
              <a:rPr lang="en-US" altLang="en-US" sz="2400" dirty="0" err="1">
                <a:latin typeface="Arial Rounded MT Bold" panose="020F0704030504030204" pitchFamily="34" charset="0"/>
              </a:rPr>
              <a:t>Despacio</a:t>
            </a:r>
            <a:r>
              <a:rPr lang="en-US" altLang="en-US" sz="2400" dirty="0">
                <a:latin typeface="Arial Rounded MT Bold" panose="020F0704030504030204" pitchFamily="34" charset="0"/>
              </a:rPr>
              <a:t>					P. Leave me alone.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latin typeface="Arial Rounded MT Bold" panose="020F0704030504030204" pitchFamily="34" charset="0"/>
              </a:rPr>
              <a:t>17. </a:t>
            </a:r>
            <a:r>
              <a:rPr lang="en-US" altLang="en-US" sz="2400" dirty="0" err="1">
                <a:latin typeface="Arial Rounded MT Bold" panose="020F0704030504030204" pitchFamily="34" charset="0"/>
              </a:rPr>
              <a:t>Quitar</a:t>
            </a:r>
            <a:r>
              <a:rPr lang="en-US" altLang="en-US" sz="2400" dirty="0">
                <a:latin typeface="Arial Rounded MT Bold" panose="020F0704030504030204" pitchFamily="34" charset="0"/>
              </a:rPr>
              <a:t>					Q. OK. Agreed. 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latin typeface="Arial Rounded MT Bold" panose="020F0704030504030204" pitchFamily="34" charset="0"/>
              </a:rPr>
              <a:t>18. </a:t>
            </a:r>
            <a:r>
              <a:rPr lang="en-US" altLang="en-US" sz="2400" dirty="0" err="1">
                <a:latin typeface="Arial Rounded MT Bold" panose="020F0704030504030204" pitchFamily="34" charset="0"/>
              </a:rPr>
              <a:t>Ya</a:t>
            </a:r>
            <a:r>
              <a:rPr lang="en-US" altLang="en-US" sz="2400" dirty="0">
                <a:latin typeface="Arial Rounded MT Bold" panose="020F0704030504030204" pitchFamily="34" charset="0"/>
              </a:rPr>
              <a:t>						R. dangerous </a:t>
            </a:r>
          </a:p>
          <a:p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9963150" y="361950"/>
            <a:ext cx="1543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9.O</a:t>
            </a:r>
          </a:p>
          <a:p>
            <a:r>
              <a:rPr lang="es-ES_tradnl" dirty="0" smtClean="0"/>
              <a:t>10</a:t>
            </a:r>
            <a:r>
              <a:rPr lang="es-ES_tradnl" dirty="0"/>
              <a:t>. L</a:t>
            </a:r>
          </a:p>
          <a:p>
            <a:r>
              <a:rPr lang="es-ES_tradnl" dirty="0"/>
              <a:t>11. J</a:t>
            </a:r>
          </a:p>
          <a:p>
            <a:r>
              <a:rPr lang="es-ES_tradnl" dirty="0"/>
              <a:t>12. P</a:t>
            </a:r>
          </a:p>
          <a:p>
            <a:r>
              <a:rPr lang="es-ES_tradnl" dirty="0"/>
              <a:t>13. K</a:t>
            </a:r>
          </a:p>
          <a:p>
            <a:r>
              <a:rPr lang="es-ES_tradnl" dirty="0"/>
              <a:t>14. Q</a:t>
            </a:r>
          </a:p>
          <a:p>
            <a:r>
              <a:rPr lang="es-ES_tradnl" dirty="0"/>
              <a:t>15. R</a:t>
            </a:r>
          </a:p>
          <a:p>
            <a:r>
              <a:rPr lang="es-ES_tradnl" dirty="0"/>
              <a:t>16. M</a:t>
            </a:r>
          </a:p>
          <a:p>
            <a:r>
              <a:rPr lang="es-ES_tradnl" dirty="0"/>
              <a:t>17. N</a:t>
            </a:r>
          </a:p>
          <a:p>
            <a:r>
              <a:rPr lang="es-ES_tradnl" dirty="0"/>
              <a:t>18. I</a:t>
            </a:r>
          </a:p>
        </p:txBody>
      </p:sp>
    </p:spTree>
    <p:extLst>
      <p:ext uri="{BB962C8B-B14F-4D97-AF65-F5344CB8AC3E}">
        <p14:creationId xmlns:p14="http://schemas.microsoft.com/office/powerpoint/2010/main" val="17386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602" y="786384"/>
            <a:ext cx="9720072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5400" dirty="0" smtClean="0"/>
              <a:t>DIRECT OBJECT PRONOUNS:</a:t>
            </a:r>
            <a:br>
              <a:rPr lang="es-ES_tradnl" sz="5400" dirty="0" smtClean="0"/>
            </a:br>
            <a:r>
              <a:rPr lang="es-ES_tradnl" sz="5400" dirty="0" smtClean="0"/>
              <a:t>¿Vas </a:t>
            </a:r>
            <a:r>
              <a:rPr lang="es-ES_tradnl" sz="5400" dirty="0"/>
              <a:t>a buscarme enfrente del gimnasio?</a:t>
            </a:r>
            <a:br>
              <a:rPr lang="es-ES_tradnl" sz="5400" dirty="0"/>
            </a:b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4918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-121577"/>
            <a:ext cx="9720072" cy="1499616"/>
          </a:xfrm>
        </p:spPr>
        <p:txBody>
          <a:bodyPr/>
          <a:lstStyle/>
          <a:p>
            <a:r>
              <a:rPr lang="es-ES_tradnl" dirty="0" err="1" smtClean="0"/>
              <a:t>Direct</a:t>
            </a:r>
            <a:r>
              <a:rPr lang="es-ES_tradnl" dirty="0" smtClean="0"/>
              <a:t> </a:t>
            </a:r>
            <a:r>
              <a:rPr lang="es-ES_tradnl" dirty="0" err="1" smtClean="0"/>
              <a:t>object</a:t>
            </a:r>
            <a:r>
              <a:rPr lang="es-ES_tradnl" dirty="0" smtClean="0"/>
              <a:t> </a:t>
            </a:r>
            <a:r>
              <a:rPr lang="es-ES_tradnl" dirty="0" err="1" smtClean="0"/>
              <a:t>pronoun</a:t>
            </a:r>
            <a:r>
              <a:rPr lang="es-ES_tradnl" dirty="0" smtClean="0"/>
              <a:t> </a:t>
            </a:r>
            <a:r>
              <a:rPr lang="es-ES_tradnl" dirty="0" err="1" smtClean="0"/>
              <a:t>practice</a:t>
            </a:r>
            <a:r>
              <a:rPr lang="es-ES_tradnl" dirty="0" smtClean="0"/>
              <a:t>…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068946"/>
            <a:ext cx="9720071" cy="5789054"/>
          </a:xfrm>
        </p:spPr>
        <p:txBody>
          <a:bodyPr>
            <a:noAutofit/>
          </a:bodyPr>
          <a:lstStyle/>
          <a:p>
            <a:r>
              <a:rPr lang="es-ES_tradnl" sz="2400" dirty="0" smtClean="0"/>
              <a:t>1. </a:t>
            </a:r>
            <a:r>
              <a:rPr lang="es-ES_tradnl" sz="2400" dirty="0"/>
              <a:t>¿Necesito llamar a Alejandra para saber donde esta el supermercado? </a:t>
            </a:r>
          </a:p>
          <a:p>
            <a:r>
              <a:rPr lang="es-ES_tradnl" sz="2400" dirty="0" smtClean="0"/>
              <a:t>2. </a:t>
            </a:r>
            <a:r>
              <a:rPr lang="es-ES_tradnl" sz="2400" dirty="0"/>
              <a:t>¿Alejandro invitó a ti y a mi a la fiesta? </a:t>
            </a:r>
          </a:p>
          <a:p>
            <a:r>
              <a:rPr lang="es-ES_tradnl" sz="2400" dirty="0" smtClean="0"/>
              <a:t>3. </a:t>
            </a:r>
            <a:r>
              <a:rPr lang="es-ES_tradnl" sz="2400" dirty="0"/>
              <a:t>¿Tengo que traer algo a la fiesta para ti? </a:t>
            </a:r>
          </a:p>
          <a:p>
            <a:r>
              <a:rPr lang="es-ES_tradnl" sz="2400" dirty="0" smtClean="0"/>
              <a:t>4. </a:t>
            </a:r>
            <a:r>
              <a:rPr lang="es-ES_tradnl" sz="2400" dirty="0"/>
              <a:t>¿ Necesitas ayuda con algo? </a:t>
            </a:r>
            <a:endParaRPr lang="es-ES_tradnl" sz="2400" dirty="0" smtClean="0"/>
          </a:p>
          <a:p>
            <a:r>
              <a:rPr lang="es-ES_tradnl" sz="2400" dirty="0"/>
              <a:t>5</a:t>
            </a:r>
            <a:r>
              <a:rPr lang="es-ES_tradnl" sz="2400" dirty="0" smtClean="0"/>
              <a:t>. ________ pones nervioso cuando manejas por calles muy estrechas?</a:t>
            </a:r>
          </a:p>
          <a:p>
            <a:pPr lvl="1"/>
            <a:r>
              <a:rPr lang="es-ES_tradnl" sz="2000" dirty="0" smtClean="0"/>
              <a:t>No, no me pongo nervioso.</a:t>
            </a:r>
          </a:p>
          <a:p>
            <a:r>
              <a:rPr lang="es-ES_tradnl" sz="2400" dirty="0"/>
              <a:t>6</a:t>
            </a:r>
            <a:r>
              <a:rPr lang="es-ES_tradnl" sz="2400" dirty="0" smtClean="0"/>
              <a:t>. ¿Adonde los espera tu papa a tu hermano y a ti? </a:t>
            </a:r>
          </a:p>
          <a:p>
            <a:pPr lvl="1"/>
            <a:r>
              <a:rPr lang="es-ES_tradnl" sz="2000" dirty="0" smtClean="0"/>
              <a:t>_______ esta esperando en la esquina. </a:t>
            </a:r>
          </a:p>
          <a:p>
            <a:r>
              <a:rPr lang="es-ES_tradnl" sz="2400" dirty="0"/>
              <a:t>7</a:t>
            </a:r>
            <a:r>
              <a:rPr lang="es-ES_tradnl" sz="2400" dirty="0" smtClean="0"/>
              <a:t>. No estoy segura de como llegar al centro. ¿Me ayudas?</a:t>
            </a:r>
          </a:p>
          <a:p>
            <a:pPr lvl="1"/>
            <a:r>
              <a:rPr lang="es-ES_tradnl" sz="2000" dirty="0" smtClean="0"/>
              <a:t>Si, _________ ayudo. </a:t>
            </a:r>
          </a:p>
          <a:p>
            <a:r>
              <a:rPr lang="es-ES_tradnl" sz="2400" dirty="0"/>
              <a:t>8</a:t>
            </a:r>
            <a:r>
              <a:rPr lang="es-ES_tradnl" sz="2400" dirty="0" smtClean="0"/>
              <a:t>. </a:t>
            </a:r>
            <a:r>
              <a:rPr lang="es-ES_tradnl" sz="2400" dirty="0"/>
              <a:t>¿En donde vas a esperar a María y a Elena</a:t>
            </a:r>
            <a:r>
              <a:rPr lang="es-ES_tradnl" sz="2400" dirty="0" smtClean="0"/>
              <a:t>?</a:t>
            </a:r>
            <a:endParaRPr lang="es-ES_tradnl" sz="2400" dirty="0"/>
          </a:p>
          <a:p>
            <a:endParaRPr lang="es-ES_tradnl" sz="2400" dirty="0" smtClean="0"/>
          </a:p>
        </p:txBody>
      </p:sp>
    </p:spTree>
    <p:extLst>
      <p:ext uri="{BB962C8B-B14F-4D97-AF65-F5344CB8AC3E}">
        <p14:creationId xmlns:p14="http://schemas.microsoft.com/office/powerpoint/2010/main" val="83947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Bienvenidos a nuestra clase</a:t>
            </a:r>
            <a:br>
              <a:rPr lang="es-ES_tradnl" dirty="0" smtClean="0"/>
            </a:br>
            <a:r>
              <a:rPr lang="es-ES_tradnl" dirty="0" smtClean="0"/>
              <a:t>español 2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Hoy es martes, el treinta y uno de enero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746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-La forma imperativa- 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9801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8" y="-288758"/>
            <a:ext cx="12825663" cy="1499616"/>
          </a:xfrm>
        </p:spPr>
        <p:txBody>
          <a:bodyPr>
            <a:normAutofit/>
          </a:bodyPr>
          <a:lstStyle/>
          <a:p>
            <a:r>
              <a:rPr lang="es-ES_tradnl" sz="4400" dirty="0" err="1" smtClean="0"/>
              <a:t>Make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an</a:t>
            </a:r>
            <a:r>
              <a:rPr lang="es-ES_tradnl" sz="4400" dirty="0" smtClean="0"/>
              <a:t> informal </a:t>
            </a:r>
            <a:r>
              <a:rPr lang="es-ES_tradnl" sz="4400" dirty="0" err="1" smtClean="0"/>
              <a:t>command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for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the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following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scenarios</a:t>
            </a:r>
            <a:r>
              <a:rPr lang="es-ES_tradnl" sz="4400" dirty="0" smtClean="0"/>
              <a:t> </a:t>
            </a:r>
            <a:endParaRPr lang="es-ES_tradnl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6339" y="1106905"/>
            <a:ext cx="4754880" cy="5376672"/>
          </a:xfrm>
        </p:spPr>
        <p:txBody>
          <a:bodyPr>
            <a:normAutofit/>
          </a:bodyPr>
          <a:lstStyle/>
          <a:p>
            <a:r>
              <a:rPr lang="es-ES_tradnl" dirty="0" smtClean="0"/>
              <a:t>1. ve una serpiente (</a:t>
            </a:r>
            <a:r>
              <a:rPr lang="es-ES_tradnl" dirty="0" err="1" smtClean="0"/>
              <a:t>snake</a:t>
            </a:r>
            <a:r>
              <a:rPr lang="es-ES_tradnl" dirty="0" smtClean="0"/>
              <a:t>)</a:t>
            </a:r>
          </a:p>
          <a:p>
            <a:endParaRPr lang="es-ES_tradnl" dirty="0" smtClean="0"/>
          </a:p>
          <a:p>
            <a:r>
              <a:rPr lang="es-ES_tradnl" dirty="0" smtClean="0"/>
              <a:t>2. acaba de comer</a:t>
            </a:r>
          </a:p>
          <a:p>
            <a:endParaRPr lang="es-ES_tradnl" dirty="0" smtClean="0"/>
          </a:p>
          <a:p>
            <a:r>
              <a:rPr lang="es-ES_tradnl" dirty="0" smtClean="0"/>
              <a:t>3. no quiere participar</a:t>
            </a:r>
          </a:p>
          <a:p>
            <a:endParaRPr lang="es-ES_tradnl" dirty="0" smtClean="0"/>
          </a:p>
          <a:p>
            <a:r>
              <a:rPr lang="es-ES_tradnl" dirty="0" smtClean="0"/>
              <a:t>4. esta enferma</a:t>
            </a:r>
          </a:p>
          <a:p>
            <a:endParaRPr lang="es-ES_tradnl" dirty="0" smtClean="0"/>
          </a:p>
          <a:p>
            <a:r>
              <a:rPr lang="es-ES_tradnl" dirty="0" smtClean="0"/>
              <a:t>5. tiene frio </a:t>
            </a:r>
          </a:p>
          <a:p>
            <a:endParaRPr lang="es-ES_tradnl" dirty="0" smtClean="0"/>
          </a:p>
          <a:p>
            <a:r>
              <a:rPr lang="es-ES_tradnl" dirty="0" smtClean="0"/>
              <a:t>6. No quiere hacer sus quehaceres</a:t>
            </a:r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345" r="66241"/>
          <a:stretch/>
        </p:blipFill>
        <p:spPr>
          <a:xfrm>
            <a:off x="1227222" y="703125"/>
            <a:ext cx="2574757" cy="60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36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103" t="15111" r="3039" b="12679"/>
          <a:stretch/>
        </p:blipFill>
        <p:spPr>
          <a:xfrm>
            <a:off x="1893194" y="0"/>
            <a:ext cx="7868992" cy="70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0"/>
            <a:ext cx="9720072" cy="1499616"/>
          </a:xfrm>
        </p:spPr>
        <p:txBody>
          <a:bodyPr/>
          <a:lstStyle/>
          <a:p>
            <a:r>
              <a:rPr lang="es-ES_tradnl" dirty="0" smtClean="0"/>
              <a:t>OPEN ENDED QUESTIONS-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238250"/>
            <a:ext cx="9720071" cy="5429250"/>
          </a:xfrm>
        </p:spPr>
        <p:txBody>
          <a:bodyPr>
            <a:normAutofit fontScale="70000" lnSpcReduction="20000"/>
          </a:bodyPr>
          <a:lstStyle/>
          <a:p>
            <a:r>
              <a:rPr lang="es-ES" sz="2600" dirty="0" smtClean="0"/>
              <a:t> </a:t>
            </a:r>
            <a:r>
              <a:rPr lang="es-ES_tradnl" sz="4500" dirty="0"/>
              <a:t>¿Que compraste la ultima vez que estuviste en una farmacia? </a:t>
            </a:r>
          </a:p>
          <a:p>
            <a:r>
              <a:rPr lang="es-ES_tradnl" sz="4500" dirty="0"/>
              <a:t>¿Que compraste la ultima vez que estuviste en una tienda de equipo deportivo? </a:t>
            </a:r>
          </a:p>
          <a:p>
            <a:r>
              <a:rPr lang="es-ES_tradnl" sz="4500" dirty="0"/>
              <a:t>¿Que hiciste en el correo?</a:t>
            </a:r>
          </a:p>
          <a:p>
            <a:r>
              <a:rPr lang="es-ES_tradnl" sz="4500" dirty="0"/>
              <a:t>¿Cuando fue la ultima vez que estuviste en el medico o el dentista? </a:t>
            </a:r>
            <a:endParaRPr lang="es-ES" sz="4500" dirty="0" smtClean="0"/>
          </a:p>
          <a:p>
            <a:r>
              <a:rPr lang="es-ES" sz="4500" dirty="0" smtClean="0"/>
              <a:t>¿Qué </a:t>
            </a:r>
            <a:r>
              <a:rPr lang="es-ES" sz="4500" dirty="0"/>
              <a:t>hay generalmente en un cruce de calles para controlar el tráfico? </a:t>
            </a:r>
            <a:endParaRPr lang="en-US" sz="4500" dirty="0"/>
          </a:p>
          <a:p>
            <a:r>
              <a:rPr lang="es-ES" sz="4500" dirty="0" smtClean="0"/>
              <a:t>¿</a:t>
            </a:r>
            <a:r>
              <a:rPr lang="es-ES" sz="4500" dirty="0"/>
              <a:t>Dónde fuiste ayer?  ¿Por qué?</a:t>
            </a:r>
            <a:endParaRPr lang="en-US" sz="4500" dirty="0"/>
          </a:p>
          <a:p>
            <a:r>
              <a:rPr lang="en-US" sz="4500" dirty="0" smtClean="0"/>
              <a:t>Write </a:t>
            </a:r>
            <a:r>
              <a:rPr lang="en-US" sz="4500" dirty="0"/>
              <a:t>the command in </a:t>
            </a:r>
            <a:r>
              <a:rPr lang="en-US" sz="4500" dirty="0" smtClean="0"/>
              <a:t>the </a:t>
            </a:r>
            <a:r>
              <a:rPr lang="en-US" sz="4500" dirty="0"/>
              <a:t>formal form: Be careful! </a:t>
            </a:r>
          </a:p>
          <a:p>
            <a:r>
              <a:rPr lang="es-ES" sz="3600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072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Hazlo ahora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774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51765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853" y="0"/>
            <a:ext cx="10637949" cy="685800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67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BIENVENIDOS A NUESTRA CLASE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HOY ES MIERCOLES, EL PRIMER DE FEBRERO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814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6600" dirty="0" smtClean="0"/>
              <a:t>Objetivo y </a:t>
            </a:r>
            <a:r>
              <a:rPr lang="es-ES_tradnl" sz="6600" dirty="0" err="1" smtClean="0"/>
              <a:t>dol</a:t>
            </a:r>
            <a:endParaRPr lang="es-ES_tradnl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LLWBAT show mastery of unit 3A concepts for a cumulative exam. </a:t>
            </a:r>
            <a:endParaRPr lang="es-ES_tradnl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LLW complete 10 </a:t>
            </a:r>
            <a:r>
              <a:rPr lang="en-US" sz="4000" dirty="0" smtClean="0"/>
              <a:t>fill in the blank questions </a:t>
            </a:r>
            <a:r>
              <a:rPr lang="en-US" sz="4000" dirty="0"/>
              <a:t>with 100% accuracy.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25606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AGENDA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STATIONS </a:t>
            </a:r>
            <a:endParaRPr lang="es-ES_trad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805735"/>
              </p:ext>
            </p:extLst>
          </p:nvPr>
        </p:nvGraphicFramePr>
        <p:xfrm>
          <a:off x="1928969" y="1183305"/>
          <a:ext cx="8128000" cy="2436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809">
                <a:tc>
                  <a:txBody>
                    <a:bodyPr/>
                    <a:lstStyle/>
                    <a:p>
                      <a:pPr algn="ctr"/>
                      <a:r>
                        <a:rPr lang="es-ES_tradnl" sz="3200" dirty="0" smtClean="0"/>
                        <a:t>TIME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200" dirty="0" smtClean="0"/>
                        <a:t>ACTIVITY</a:t>
                      </a:r>
                      <a:endParaRPr lang="es-ES_trad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795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10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DO NOW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795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45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STATIONS</a:t>
                      </a:r>
                      <a:r>
                        <a:rPr lang="es-ES_tradnl" baseline="0" dirty="0" smtClean="0"/>
                        <a:t> (x6)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795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10 MINUTES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DOL:</a:t>
                      </a:r>
                      <a:r>
                        <a:rPr lang="es-ES_tradnl" baseline="0" dirty="0" smtClean="0"/>
                        <a:t> </a:t>
                      </a:r>
                      <a:r>
                        <a:rPr lang="es-ES_tradnl" dirty="0" smtClean="0"/>
                        <a:t>FILL</a:t>
                      </a:r>
                      <a:r>
                        <a:rPr lang="es-ES_tradnl" baseline="0" dirty="0" smtClean="0"/>
                        <a:t> IN THE BLANK VOCABULARIO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8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COMMANDS- MATCHING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dirty="0" smtClean="0"/>
              <a:t>ALIGN THE ENGLISH TO THE SPANISH REGARDING NAVIGATION AND COMMANDS</a:t>
            </a:r>
          </a:p>
          <a:p>
            <a:pPr algn="ctr"/>
            <a:endParaRPr lang="es-ES_tradnl" sz="3600" dirty="0" smtClean="0"/>
          </a:p>
          <a:p>
            <a:pPr algn="ctr"/>
            <a:r>
              <a:rPr lang="es-ES_tradnl" sz="3600" dirty="0" smtClean="0"/>
              <a:t>ONCE THEY ARE ALL LINED UP RECORD THE MESSAGE ON THE BACK TO ENSURE YOU GOT THE CORRECT ANSWERS 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7970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7200" dirty="0" smtClean="0"/>
              <a:t>OBJETIVO Y DOL</a:t>
            </a:r>
            <a:endParaRPr lang="es-ES_tradnl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OBJ: LLWBAT </a:t>
            </a:r>
            <a:r>
              <a:rPr lang="en-US" sz="3600" dirty="0"/>
              <a:t>use and follow navigational phrases to explain how to get to specific places. </a:t>
            </a:r>
            <a:endParaRPr lang="es-ES_tradnl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DOL: LLW </a:t>
            </a:r>
            <a:r>
              <a:rPr lang="en-US" sz="3600" dirty="0"/>
              <a:t>follow 5 navigational phrases and record results with 100% accuracy. 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2879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27638"/>
            <a:ext cx="9720072" cy="1499616"/>
          </a:xfrm>
        </p:spPr>
        <p:txBody>
          <a:bodyPr>
            <a:noAutofit/>
          </a:bodyPr>
          <a:lstStyle/>
          <a:p>
            <a:pPr algn="ctr"/>
            <a:r>
              <a:rPr lang="es-ES_tradnl" sz="6000" dirty="0" smtClean="0"/>
              <a:t>Complete </a:t>
            </a:r>
            <a:r>
              <a:rPr lang="es-ES_tradnl" sz="6000" dirty="0" err="1" smtClean="0"/>
              <a:t>the</a:t>
            </a:r>
            <a:r>
              <a:rPr lang="es-ES_tradnl" sz="6000" dirty="0" smtClean="0"/>
              <a:t> to do </a:t>
            </a:r>
            <a:r>
              <a:rPr lang="es-ES_tradnl" sz="6000" dirty="0" err="1" smtClean="0"/>
              <a:t>list</a:t>
            </a:r>
            <a:r>
              <a:rPr lang="es-ES_tradnl" sz="6000" dirty="0" smtClean="0"/>
              <a:t> </a:t>
            </a:r>
            <a:r>
              <a:rPr lang="es-ES_tradnl" sz="6000" dirty="0" err="1" smtClean="0"/>
              <a:t>regarding</a:t>
            </a:r>
            <a:r>
              <a:rPr lang="es-ES_tradnl" sz="6000" dirty="0" smtClean="0"/>
              <a:t> places and </a:t>
            </a:r>
            <a:r>
              <a:rPr lang="es-ES_tradnl" sz="6000" dirty="0" err="1" smtClean="0"/>
              <a:t>locations</a:t>
            </a:r>
            <a:endParaRPr lang="es-ES_tradnl" sz="6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146287"/>
              </p:ext>
            </p:extLst>
          </p:nvPr>
        </p:nvGraphicFramePr>
        <p:xfrm>
          <a:off x="1023938" y="2286000"/>
          <a:ext cx="9720262" cy="4140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586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LUGAR</a:t>
                      </a:r>
                      <a:endParaRPr lang="es-ES_trad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TUVE</a:t>
                      </a:r>
                      <a:r>
                        <a:rPr lang="es-ES_tradnl" sz="2400" baseline="0" dirty="0" smtClean="0"/>
                        <a:t> QUE … </a:t>
                      </a:r>
                      <a:endParaRPr lang="es-ES_trad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764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1. Estación</a:t>
                      </a:r>
                      <a:r>
                        <a:rPr lang="es-ES_tradnl" baseline="0" dirty="0" smtClean="0"/>
                        <a:t> de servicio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9.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764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2.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10. Comprar</a:t>
                      </a:r>
                      <a:r>
                        <a:rPr lang="es-ES_tradnl" baseline="0" dirty="0" smtClean="0"/>
                        <a:t> comida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764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3.</a:t>
                      </a:r>
                      <a:r>
                        <a:rPr lang="es-ES_tradnl" baseline="0" dirty="0" smtClean="0"/>
                        <a:t> La biblioteca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11.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764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4.</a:t>
                      </a:r>
                      <a:r>
                        <a:rPr lang="es-ES_tradnl" baseline="0" dirty="0" smtClean="0"/>
                        <a:t> El banco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12.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764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5.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13. Ver animales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7621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6.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14.</a:t>
                      </a:r>
                      <a:r>
                        <a:rPr lang="es-ES_tradnl" baseline="0" dirty="0" smtClean="0"/>
                        <a:t> Comprar un palo de golf</a:t>
                      </a:r>
                    </a:p>
                    <a:p>
                      <a:r>
                        <a:rPr lang="es-ES_tradnl" baseline="0" dirty="0" smtClean="0"/>
                        <a:t> comprar una raqueta de tenis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764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7. La farmacia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15.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764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8. El consultorio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16.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4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95819"/>
            <a:ext cx="10128976" cy="1499616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READ THE FOLLOWING STATEMENTS AND DECIDE IF THEY ARE TRUE OR FALSE – CORRECT THE FALSE STATEMENTS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595435"/>
            <a:ext cx="9720071" cy="5600700"/>
          </a:xfrm>
        </p:spPr>
        <p:txBody>
          <a:bodyPr>
            <a:noAutofit/>
          </a:bodyPr>
          <a:lstStyle/>
          <a:p>
            <a:r>
              <a:rPr lang="es-ES_tradnl" sz="2000" dirty="0" smtClean="0"/>
              <a:t>1. __________ Hay semáforos en los cruces de calles para controlar el trafico. </a:t>
            </a:r>
          </a:p>
          <a:p>
            <a:r>
              <a:rPr lang="es-ES_tradnl" sz="2000" dirty="0" smtClean="0"/>
              <a:t>2. __________ Hay que seguir derecho sin para en la señal de parada. </a:t>
            </a:r>
          </a:p>
          <a:p>
            <a:r>
              <a:rPr lang="es-ES_tradnl" sz="2000" dirty="0" smtClean="0"/>
              <a:t>3. __________ Las carreteras tienen menos semáforos que las avenidas. </a:t>
            </a:r>
          </a:p>
          <a:p>
            <a:r>
              <a:rPr lang="es-ES_tradnl" sz="2000" dirty="0" smtClean="0"/>
              <a:t>4. __________ No es necesario tener cuidado cuando hay un semáforo que esta en amarillo. </a:t>
            </a:r>
          </a:p>
          <a:p>
            <a:r>
              <a:rPr lang="es-ES_tradnl" sz="2000" dirty="0" smtClean="0"/>
              <a:t>5. __________ Hay que tener prisa en los cruces de calles que tienen señales de paradas. </a:t>
            </a:r>
          </a:p>
          <a:p>
            <a:r>
              <a:rPr lang="es-ES_tradnl" sz="2000" dirty="0" smtClean="0"/>
              <a:t>6. __________ Cuando hay mucho nieve y hielo en la carretera no es peligroso manejar. </a:t>
            </a:r>
          </a:p>
          <a:p>
            <a:r>
              <a:rPr lang="es-ES_tradnl" sz="2000" dirty="0" smtClean="0"/>
              <a:t>7. __________ Cuando tu necesitas ayuda con direcciones en la ciudad debes encontrar un policía. </a:t>
            </a:r>
          </a:p>
          <a:p>
            <a:r>
              <a:rPr lang="es-ES_tradnl" sz="2000" dirty="0" smtClean="0"/>
              <a:t>8. __________ Si el policía dice que no estas manejando muy de prisa, va a darte una multa.</a:t>
            </a:r>
          </a:p>
          <a:p>
            <a:r>
              <a:rPr lang="es-ES_tradnl" sz="2000" dirty="0" smtClean="0"/>
              <a:t>9. __________ No es necesario manejar despacio cuando estas cerca de una escuela. </a:t>
            </a:r>
          </a:p>
          <a:p>
            <a:r>
              <a:rPr lang="es-ES_tradnl" sz="2000" dirty="0" smtClean="0"/>
              <a:t>10. __________ Si estas aburrido en el auto, habla por teléfono. </a:t>
            </a:r>
          </a:p>
        </p:txBody>
      </p:sp>
    </p:spTree>
    <p:extLst>
      <p:ext uri="{BB962C8B-B14F-4D97-AF65-F5344CB8AC3E}">
        <p14:creationId xmlns:p14="http://schemas.microsoft.com/office/powerpoint/2010/main" val="38907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511836"/>
              </p:ext>
            </p:extLst>
          </p:nvPr>
        </p:nvGraphicFramePr>
        <p:xfrm>
          <a:off x="1023936" y="685800"/>
          <a:ext cx="9720261" cy="175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173">
                <a:tc>
                  <a:txBody>
                    <a:bodyPr/>
                    <a:lstStyle/>
                    <a:p>
                      <a:pPr algn="ctr"/>
                      <a:r>
                        <a:rPr lang="es-ES_tradnl" sz="3200" dirty="0" smtClean="0"/>
                        <a:t>SUBJET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200" dirty="0" smtClean="0"/>
                        <a:t>VERB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200" dirty="0" smtClean="0"/>
                        <a:t>DIRECT OBJECT </a:t>
                      </a:r>
                      <a:endParaRPr lang="es-ES_trad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507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143534"/>
              </p:ext>
            </p:extLst>
          </p:nvPr>
        </p:nvGraphicFramePr>
        <p:xfrm>
          <a:off x="1023936" y="2443480"/>
          <a:ext cx="9720261" cy="184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4277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/>
                        <a:t>RE-WRITE</a:t>
                      </a:r>
                      <a:r>
                        <a:rPr lang="es-ES_tradnl" sz="2800" b="1" baseline="0" dirty="0" smtClean="0"/>
                        <a:t> THE SENTENCE WITH A DIRECT OBJECT PRONOUN: me / te / nos / lo / los / la / las </a:t>
                      </a:r>
                      <a:endParaRPr lang="es-ES_tradnl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3936" y="4476750"/>
            <a:ext cx="97202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1. Yo compré los sellos en el correo</a:t>
            </a:r>
          </a:p>
          <a:p>
            <a:r>
              <a:rPr lang="es-ES_tradnl" sz="2800" b="1" dirty="0" smtClean="0"/>
              <a:t>2. Yo </a:t>
            </a:r>
            <a:r>
              <a:rPr lang="es-ES_tradnl" sz="2800" b="1" dirty="0"/>
              <a:t>f</a:t>
            </a:r>
            <a:r>
              <a:rPr lang="es-ES_tradnl" sz="2800" b="1" dirty="0" smtClean="0"/>
              <a:t>ui a buscar María y Elena </a:t>
            </a:r>
          </a:p>
          <a:p>
            <a:r>
              <a:rPr lang="es-ES_tradnl" sz="2800" b="1" dirty="0" smtClean="0"/>
              <a:t>3. Ellos invitaron Carla y Roger al cine. </a:t>
            </a:r>
          </a:p>
          <a:p>
            <a:r>
              <a:rPr lang="es-ES_tradnl" sz="2800" b="1" dirty="0" smtClean="0"/>
              <a:t>4. Mi padre llevó John y yo a la escuela. </a:t>
            </a:r>
          </a:p>
          <a:p>
            <a:r>
              <a:rPr lang="es-ES_tradnl" sz="2800" b="1" dirty="0" smtClean="0"/>
              <a:t>5. ¿Puedes ayudar a mi con las instrucciones? </a:t>
            </a:r>
          </a:p>
        </p:txBody>
      </p:sp>
      <p:sp>
        <p:nvSpPr>
          <p:cNvPr id="8" name="5-Point Star 7"/>
          <p:cNvSpPr/>
          <p:nvPr/>
        </p:nvSpPr>
        <p:spPr>
          <a:xfrm rot="20773104">
            <a:off x="204787" y="2739255"/>
            <a:ext cx="1638300" cy="1371600"/>
          </a:xfrm>
          <a:prstGeom prst="star5">
            <a:avLst/>
          </a:prstGeom>
          <a:solidFill>
            <a:schemeClr val="tx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89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698495"/>
              </p:ext>
            </p:extLst>
          </p:nvPr>
        </p:nvGraphicFramePr>
        <p:xfrm>
          <a:off x="1023936" y="1133495"/>
          <a:ext cx="9720261" cy="175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173">
                <a:tc>
                  <a:txBody>
                    <a:bodyPr/>
                    <a:lstStyle/>
                    <a:p>
                      <a:pPr algn="ctr"/>
                      <a:r>
                        <a:rPr lang="es-ES_tradnl" sz="3200" dirty="0" smtClean="0"/>
                        <a:t>SUBJET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200" dirty="0" smtClean="0"/>
                        <a:t>VERB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200" dirty="0" smtClean="0"/>
                        <a:t>DIRECT OBJECT </a:t>
                      </a:r>
                      <a:endParaRPr lang="es-ES_trad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507">
                <a:tc>
                  <a:txBody>
                    <a:bodyPr/>
                    <a:lstStyle/>
                    <a:p>
                      <a:pPr algn="ctr"/>
                      <a:r>
                        <a:rPr lang="es-ES_tradnl" sz="3200" dirty="0" smtClean="0"/>
                        <a:t>Julio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200" dirty="0" smtClean="0"/>
                        <a:t>Tiene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200" dirty="0" smtClean="0"/>
                        <a:t>dos</a:t>
                      </a:r>
                      <a:r>
                        <a:rPr lang="es-ES_tradnl" sz="3200" baseline="0" dirty="0" smtClean="0"/>
                        <a:t> libros</a:t>
                      </a:r>
                      <a:endParaRPr lang="es-ES_trad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417467"/>
              </p:ext>
            </p:extLst>
          </p:nvPr>
        </p:nvGraphicFramePr>
        <p:xfrm>
          <a:off x="1023936" y="2905145"/>
          <a:ext cx="9720261" cy="159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512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RE-WRITE</a:t>
                      </a:r>
                      <a:r>
                        <a:rPr lang="es-ES_tradnl" baseline="0" dirty="0" smtClean="0"/>
                        <a:t> THE SENTENCE WITH A DIRECT OBJECT PRONOUN: me / te / nos / lo / los / la / las </a:t>
                      </a:r>
                    </a:p>
                    <a:p>
                      <a:endParaRPr lang="es-ES_tradnl" baseline="0" dirty="0" smtClean="0"/>
                    </a:p>
                    <a:p>
                      <a:pPr algn="ctr"/>
                      <a:r>
                        <a:rPr lang="es-ES_tradnl" sz="4000" baseline="0" dirty="0" smtClean="0"/>
                        <a:t>Julio los tiene </a:t>
                      </a:r>
                      <a:endParaRPr lang="es-ES_tradn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29112" y="210165"/>
            <a:ext cx="6333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Julio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tiene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dos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libros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96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04216"/>
            <a:ext cx="9720072" cy="1499616"/>
          </a:xfrm>
        </p:spPr>
        <p:txBody>
          <a:bodyPr>
            <a:noAutofit/>
          </a:bodyPr>
          <a:lstStyle/>
          <a:p>
            <a:pPr algn="ctr"/>
            <a:r>
              <a:rPr lang="es-ES_tradnl" sz="5400" dirty="0" smtClean="0"/>
              <a:t>OPEN ENDED QUESTIONS- </a:t>
            </a:r>
            <a:r>
              <a:rPr lang="es-ES_tradnl" sz="5400" dirty="0" err="1" smtClean="0"/>
              <a:t>Respond</a:t>
            </a:r>
            <a:r>
              <a:rPr lang="es-ES_tradnl" sz="5400" dirty="0" smtClean="0"/>
              <a:t> to </a:t>
            </a:r>
            <a:r>
              <a:rPr lang="es-ES_tradnl" sz="5400" dirty="0" err="1" smtClean="0"/>
              <a:t>the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following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with</a:t>
            </a:r>
            <a:r>
              <a:rPr lang="es-ES_tradnl" sz="5400" dirty="0" smtClean="0"/>
              <a:t> a complete </a:t>
            </a:r>
            <a:r>
              <a:rPr lang="es-ES_tradnl" sz="5400" dirty="0" err="1" smtClean="0"/>
              <a:t>sentence</a:t>
            </a:r>
            <a:r>
              <a:rPr lang="es-ES_tradnl" sz="5400" dirty="0" smtClean="0"/>
              <a:t> </a:t>
            </a:r>
            <a:endParaRPr lang="es-ES_trad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57400"/>
            <a:ext cx="9720071" cy="4610100"/>
          </a:xfrm>
        </p:spPr>
        <p:txBody>
          <a:bodyPr/>
          <a:lstStyle/>
          <a:p>
            <a:r>
              <a:rPr lang="es-ES_tradnl" sz="3600" dirty="0" smtClean="0"/>
              <a:t>1. ¿Que hay generalmente en un cruce de calles para controlar el trafico? </a:t>
            </a:r>
          </a:p>
          <a:p>
            <a:r>
              <a:rPr lang="es-ES_tradnl" sz="3600" dirty="0" smtClean="0"/>
              <a:t>2. ¿Donde fuiste ayer? ¿Por que? </a:t>
            </a:r>
          </a:p>
          <a:p>
            <a:r>
              <a:rPr lang="es-ES_tradnl" sz="3600" dirty="0" smtClean="0"/>
              <a:t>3.  </a:t>
            </a:r>
            <a:r>
              <a:rPr lang="es-ES_tradnl" sz="3600" dirty="0" err="1" smtClean="0"/>
              <a:t>Write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command</a:t>
            </a:r>
            <a:r>
              <a:rPr lang="es-ES_tradnl" sz="3600" dirty="0" smtClean="0"/>
              <a:t> in a formal and informal </a:t>
            </a:r>
            <a:r>
              <a:rPr lang="es-ES_tradnl" sz="3600" dirty="0" err="1" smtClean="0"/>
              <a:t>form</a:t>
            </a:r>
            <a:r>
              <a:rPr lang="es-ES_tradnl" sz="3600" dirty="0" smtClean="0"/>
              <a:t>: Be </a:t>
            </a:r>
            <a:r>
              <a:rPr lang="es-ES_tradnl" sz="3600" dirty="0" err="1" smtClean="0"/>
              <a:t>careful</a:t>
            </a:r>
            <a:r>
              <a:rPr lang="es-ES_tradnl" sz="3600" dirty="0" smtClean="0"/>
              <a:t>! </a:t>
            </a:r>
          </a:p>
          <a:p>
            <a:r>
              <a:rPr lang="es-ES_tradnl" sz="3600" dirty="0" smtClean="0"/>
              <a:t>4. ¿Que compraste la ultima vez que estuviste en el supermercado? </a:t>
            </a:r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138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439113"/>
            <a:ext cx="9720072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800" dirty="0" smtClean="0"/>
              <a:t>JUGAR DADOS: </a:t>
            </a:r>
            <a:br>
              <a:rPr lang="es-ES_tradnl" sz="4800" dirty="0" smtClean="0"/>
            </a:br>
            <a:r>
              <a:rPr lang="es-ES_tradnl" sz="4000" dirty="0" smtClean="0"/>
              <a:t>Roll and record </a:t>
            </a:r>
            <a:r>
              <a:rPr lang="es-ES_tradnl" sz="4000" dirty="0" err="1" smtClean="0"/>
              <a:t>what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you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get</a:t>
            </a:r>
            <a:r>
              <a:rPr lang="es-ES_tradnl" sz="4000" dirty="0" smtClean="0"/>
              <a:t/>
            </a:r>
            <a:br>
              <a:rPr lang="es-ES_tradnl" sz="4000" dirty="0" smtClean="0"/>
            </a:br>
            <a:r>
              <a:rPr lang="es-ES_tradnl" sz="4000" dirty="0" err="1" smtClean="0"/>
              <a:t>further</a:t>
            </a:r>
            <a:r>
              <a:rPr lang="es-ES_tradnl" sz="4000" dirty="0" smtClean="0"/>
              <a:t> record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 </a:t>
            </a:r>
            <a:r>
              <a:rPr lang="es-ES_tradnl" sz="4000" dirty="0" err="1" smtClean="0"/>
              <a:t>correct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conjugation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based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on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results</a:t>
            </a:r>
            <a:r>
              <a:rPr lang="es-ES_tradnl" sz="4000" dirty="0" smtClean="0"/>
              <a:t> in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preterite</a:t>
            </a:r>
            <a:r>
              <a:rPr lang="es-ES_tradnl" sz="4000" dirty="0" smtClean="0"/>
              <a:t>. </a:t>
            </a:r>
            <a:r>
              <a:rPr lang="es-ES_tradnl" sz="4000" dirty="0" err="1" smtClean="0"/>
              <a:t>If</a:t>
            </a:r>
            <a:r>
              <a:rPr lang="es-ES_tradnl" sz="4000" dirty="0" smtClean="0"/>
              <a:t> time </a:t>
            </a:r>
            <a:r>
              <a:rPr lang="es-ES_tradnl" sz="4000" dirty="0" err="1" smtClean="0"/>
              <a:t>allows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create</a:t>
            </a:r>
            <a:r>
              <a:rPr lang="es-ES_tradnl" sz="4000" dirty="0" smtClean="0"/>
              <a:t> complete </a:t>
            </a:r>
            <a:r>
              <a:rPr lang="es-ES_tradnl" sz="4000" dirty="0" err="1" smtClean="0"/>
              <a:t>sentenceswith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that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verb</a:t>
            </a:r>
            <a:r>
              <a:rPr lang="es-ES_tradnl" sz="4000" dirty="0" smtClean="0"/>
              <a:t>.</a:t>
            </a:r>
            <a:endParaRPr lang="es-ES_trad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802443"/>
            <a:ext cx="4754880" cy="4023360"/>
          </a:xfrm>
        </p:spPr>
        <p:txBody>
          <a:bodyPr/>
          <a:lstStyle/>
          <a:p>
            <a:r>
              <a:rPr lang="es-ES_tradnl" sz="3200" b="1" dirty="0" smtClean="0"/>
              <a:t>1.  YO</a:t>
            </a:r>
          </a:p>
          <a:p>
            <a:r>
              <a:rPr lang="es-ES_tradnl" sz="3200" b="1" dirty="0" smtClean="0"/>
              <a:t>2.  TÚ</a:t>
            </a:r>
          </a:p>
          <a:p>
            <a:r>
              <a:rPr lang="es-ES_tradnl" sz="3200" b="1" dirty="0" smtClean="0"/>
              <a:t>3. ELLA</a:t>
            </a:r>
          </a:p>
          <a:p>
            <a:r>
              <a:rPr lang="es-ES_tradnl" sz="3200" b="1" dirty="0" smtClean="0"/>
              <a:t>4. NOSOTROS </a:t>
            </a:r>
          </a:p>
          <a:p>
            <a:r>
              <a:rPr lang="es-ES_tradnl" sz="3200" b="1" dirty="0" smtClean="0"/>
              <a:t>5. ELLOS</a:t>
            </a:r>
          </a:p>
          <a:p>
            <a:r>
              <a:rPr lang="es-ES_tradnl" sz="3200" b="1" dirty="0" smtClean="0"/>
              <a:t>6. USTEDES </a:t>
            </a:r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1455" y="2686534"/>
            <a:ext cx="4754880" cy="4023360"/>
          </a:xfrm>
        </p:spPr>
        <p:txBody>
          <a:bodyPr/>
          <a:lstStyle/>
          <a:p>
            <a:r>
              <a:rPr lang="es-ES_tradnl" sz="3200" b="1" dirty="0" smtClean="0"/>
              <a:t>1. SER</a:t>
            </a:r>
          </a:p>
          <a:p>
            <a:r>
              <a:rPr lang="es-ES_tradnl" sz="3200" b="1" dirty="0" smtClean="0"/>
              <a:t>2. IR</a:t>
            </a:r>
          </a:p>
          <a:p>
            <a:r>
              <a:rPr lang="es-ES_tradnl" sz="3200" b="1" dirty="0" smtClean="0"/>
              <a:t>3. ESTAR </a:t>
            </a:r>
          </a:p>
          <a:p>
            <a:r>
              <a:rPr lang="es-ES_tradnl" sz="3200" b="1" dirty="0" smtClean="0"/>
              <a:t>4. HACER </a:t>
            </a:r>
          </a:p>
          <a:p>
            <a:r>
              <a:rPr lang="es-ES_tradnl" sz="3200" b="1" dirty="0" smtClean="0"/>
              <a:t>5. PODER</a:t>
            </a:r>
          </a:p>
          <a:p>
            <a:r>
              <a:rPr lang="es-ES_tradnl" sz="3200" b="1" dirty="0" smtClean="0"/>
              <a:t>6. TENER</a:t>
            </a:r>
          </a:p>
          <a:p>
            <a:endParaRPr lang="es-ES_tradnl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69" y="3262075"/>
            <a:ext cx="2220081" cy="166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478" y="665610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s-ES_tradnl" sz="8000" dirty="0" smtClean="0"/>
              <a:t>MAPA: </a:t>
            </a:r>
            <a:br>
              <a:rPr lang="es-ES_tradnl" sz="8000" dirty="0" smtClean="0"/>
            </a:br>
            <a:r>
              <a:rPr lang="es-ES_tradnl" sz="4000" dirty="0" smtClean="0"/>
              <a:t>Record </a:t>
            </a:r>
            <a:r>
              <a:rPr lang="es-ES_tradnl" sz="4000" dirty="0" err="1" smtClean="0"/>
              <a:t>directions</a:t>
            </a:r>
            <a:r>
              <a:rPr lang="es-ES_tradnl" sz="4000" dirty="0" smtClean="0"/>
              <a:t> to</a:t>
            </a:r>
            <a:br>
              <a:rPr lang="es-ES_tradnl" sz="4000" dirty="0" smtClean="0"/>
            </a:br>
            <a:r>
              <a:rPr lang="es-ES_tradnl" sz="4000" dirty="0" smtClean="0"/>
              <a:t>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following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locations</a:t>
            </a:r>
            <a:r>
              <a:rPr lang="es-ES_tradnl" sz="4000" dirty="0" smtClean="0"/>
              <a:t/>
            </a:r>
            <a:br>
              <a:rPr lang="es-ES_tradnl" sz="4000" dirty="0" smtClean="0"/>
            </a:br>
            <a:r>
              <a:rPr lang="es-ES_tradnl" sz="4000" dirty="0" err="1" smtClean="0"/>
              <a:t>You’re</a:t>
            </a:r>
            <a:r>
              <a:rPr lang="es-ES_tradnl" sz="4000" dirty="0" smtClean="0"/>
              <a:t> at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arrow</a:t>
            </a:r>
            <a:r>
              <a:rPr lang="es-ES_tradnl" sz="4000" dirty="0" smtClean="0"/>
              <a:t>!</a:t>
            </a:r>
            <a:endParaRPr lang="es-ES_tradnl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233" b="2755"/>
          <a:stretch/>
        </p:blipFill>
        <p:spPr>
          <a:xfrm>
            <a:off x="5012436" y="665610"/>
            <a:ext cx="7179564" cy="5968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550" y="2494522"/>
            <a:ext cx="48028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1. ¿Como se va a la zapatería dos pies? </a:t>
            </a:r>
          </a:p>
          <a:p>
            <a:r>
              <a:rPr lang="es-ES_tradnl" sz="2800" dirty="0" smtClean="0"/>
              <a:t>2.</a:t>
            </a:r>
            <a:r>
              <a:rPr lang="es-ES_tradnl" sz="2800" dirty="0"/>
              <a:t> ¿Como se va </a:t>
            </a:r>
            <a:r>
              <a:rPr lang="es-ES_tradnl" sz="2800" dirty="0" smtClean="0"/>
              <a:t>al museo? </a:t>
            </a:r>
          </a:p>
          <a:p>
            <a:r>
              <a:rPr lang="es-ES_tradnl" sz="2800" dirty="0" smtClean="0"/>
              <a:t>3. </a:t>
            </a:r>
            <a:r>
              <a:rPr lang="es-ES_tradnl" sz="2800" dirty="0"/>
              <a:t>¿Como se va a </a:t>
            </a:r>
            <a:r>
              <a:rPr lang="es-ES_tradnl" sz="2800" dirty="0" smtClean="0"/>
              <a:t>la farmacia san ángel?</a:t>
            </a:r>
          </a:p>
          <a:p>
            <a:r>
              <a:rPr lang="es-ES_tradnl" sz="2800" dirty="0" smtClean="0"/>
              <a:t>4. </a:t>
            </a:r>
            <a:r>
              <a:rPr lang="es-ES_tradnl" sz="2800" dirty="0"/>
              <a:t>¿Como se va </a:t>
            </a:r>
            <a:r>
              <a:rPr lang="es-ES_tradnl" sz="2800" dirty="0" smtClean="0"/>
              <a:t>al fuente?</a:t>
            </a:r>
          </a:p>
          <a:p>
            <a:r>
              <a:rPr lang="es-ES_tradnl" sz="2800" dirty="0" smtClean="0"/>
              <a:t>5. </a:t>
            </a:r>
            <a:r>
              <a:rPr lang="es-ES_tradnl" sz="2800" dirty="0"/>
              <a:t>¿Como se va a la A</a:t>
            </a:r>
            <a:r>
              <a:rPr lang="es-ES_tradnl" sz="2800" dirty="0" smtClean="0"/>
              <a:t>venida </a:t>
            </a:r>
            <a:r>
              <a:rPr lang="es-ES_tradnl" sz="2800" dirty="0"/>
              <a:t>C</a:t>
            </a:r>
            <a:r>
              <a:rPr lang="es-ES_tradnl" sz="2800" dirty="0" smtClean="0"/>
              <a:t>arlos V?</a:t>
            </a:r>
          </a:p>
        </p:txBody>
      </p:sp>
    </p:spTree>
    <p:extLst>
      <p:ext uri="{BB962C8B-B14F-4D97-AF65-F5344CB8AC3E}">
        <p14:creationId xmlns:p14="http://schemas.microsoft.com/office/powerpoint/2010/main" val="28053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7200" dirty="0" smtClean="0"/>
              <a:t>Hazlo ahora</a:t>
            </a:r>
            <a:endParaRPr lang="es-ES_tradnl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dirty="0" err="1" smtClean="0"/>
              <a:t>What</a:t>
            </a:r>
            <a:r>
              <a:rPr lang="es-ES_tradnl" sz="3600" dirty="0" smtClean="0"/>
              <a:t> do </a:t>
            </a:r>
            <a:r>
              <a:rPr lang="es-ES_tradnl" sz="3600" dirty="0" err="1" smtClean="0"/>
              <a:t>you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feel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confident</a:t>
            </a:r>
            <a:r>
              <a:rPr lang="es-ES_tradnl" sz="3600" dirty="0" smtClean="0"/>
              <a:t> in </a:t>
            </a:r>
            <a:r>
              <a:rPr lang="es-ES_tradnl" sz="3600" dirty="0" err="1" smtClean="0"/>
              <a:t>for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test </a:t>
            </a:r>
            <a:r>
              <a:rPr lang="es-ES_tradnl" sz="3600" dirty="0" err="1" smtClean="0"/>
              <a:t>tomorrow</a:t>
            </a:r>
            <a:r>
              <a:rPr lang="es-ES_tradnl" sz="3600" dirty="0" smtClean="0"/>
              <a:t>?</a:t>
            </a:r>
          </a:p>
          <a:p>
            <a:pPr algn="ctr"/>
            <a:r>
              <a:rPr lang="es-ES_tradnl" sz="3600" dirty="0" err="1" smtClean="0"/>
              <a:t>What</a:t>
            </a:r>
            <a:r>
              <a:rPr lang="es-ES_tradnl" sz="3600" dirty="0" smtClean="0"/>
              <a:t> do </a:t>
            </a:r>
            <a:r>
              <a:rPr lang="es-ES_tradnl" sz="3600" dirty="0" err="1" smtClean="0"/>
              <a:t>you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still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need</a:t>
            </a:r>
            <a:r>
              <a:rPr lang="es-ES_tradnl" sz="3600" dirty="0" smtClean="0"/>
              <a:t> to </a:t>
            </a:r>
            <a:r>
              <a:rPr lang="es-ES_tradnl" sz="3600" dirty="0" err="1" smtClean="0"/>
              <a:t>review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for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test </a:t>
            </a:r>
            <a:r>
              <a:rPr lang="es-ES_tradnl" sz="3600" dirty="0" err="1" smtClean="0"/>
              <a:t>tomorrow</a:t>
            </a:r>
            <a:r>
              <a:rPr lang="es-ES_tradnl" sz="3600" dirty="0" smtClean="0"/>
              <a:t>?</a:t>
            </a:r>
          </a:p>
          <a:p>
            <a:pPr algn="ctr"/>
            <a:r>
              <a:rPr lang="es-ES_tradnl" sz="3600" dirty="0" err="1" smtClean="0"/>
              <a:t>What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steps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will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you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take</a:t>
            </a:r>
            <a:r>
              <a:rPr lang="es-ES_tradnl" sz="3600" dirty="0" smtClean="0"/>
              <a:t> to </a:t>
            </a:r>
            <a:r>
              <a:rPr lang="es-ES_tradnl" sz="3600" dirty="0" err="1" smtClean="0"/>
              <a:t>ensure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success</a:t>
            </a:r>
            <a:r>
              <a:rPr lang="es-ES_tradnl" sz="3600" dirty="0" smtClean="0"/>
              <a:t>? 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4401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BIENVENIDOS A NUESTRA CLASE</a:t>
            </a:r>
            <a:br>
              <a:rPr lang="es-ES_tradnl" dirty="0" smtClean="0"/>
            </a:br>
            <a:r>
              <a:rPr lang="es-ES_tradnl" dirty="0" smtClean="0"/>
              <a:t>Español 1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Hoy es jueves, el dos de febrero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55554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7200" dirty="0" smtClean="0"/>
              <a:t>Objetivo y </a:t>
            </a:r>
            <a:r>
              <a:rPr lang="es-ES_tradnl" sz="7200" dirty="0" err="1" smtClean="0"/>
              <a:t>dol</a:t>
            </a:r>
            <a:r>
              <a:rPr lang="es-ES_tradnl" sz="7200" dirty="0" smtClean="0"/>
              <a:t> </a:t>
            </a:r>
            <a:endParaRPr lang="es-ES_tradnl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OBJ: LLWBAT show </a:t>
            </a:r>
            <a:r>
              <a:rPr lang="es-ES_tradnl" sz="3600" dirty="0" err="1" smtClean="0"/>
              <a:t>mastery</a:t>
            </a:r>
            <a:r>
              <a:rPr lang="es-ES_tradnl" sz="3600" dirty="0" smtClean="0"/>
              <a:t> of 3 A </a:t>
            </a:r>
            <a:r>
              <a:rPr lang="es-ES_tradnl" sz="3600" dirty="0" err="1" smtClean="0"/>
              <a:t>concepts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for</a:t>
            </a:r>
            <a:r>
              <a:rPr lang="es-ES_tradnl" sz="3600" dirty="0" smtClean="0"/>
              <a:t> a </a:t>
            </a:r>
            <a:r>
              <a:rPr lang="es-ES_tradnl" sz="3600" dirty="0" err="1" smtClean="0"/>
              <a:t>unit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exam</a:t>
            </a:r>
            <a:r>
              <a:rPr lang="es-ES_tradnl" sz="3600" dirty="0"/>
              <a:t> </a:t>
            </a:r>
            <a:r>
              <a:rPr lang="es-ES_tradnl" sz="3600" dirty="0" err="1" smtClean="0"/>
              <a:t>tomorrow</a:t>
            </a:r>
            <a:r>
              <a:rPr lang="es-ES_tradnl" sz="3600" dirty="0" smtClean="0"/>
              <a:t>. </a:t>
            </a:r>
            <a:endParaRPr lang="es-ES_tradnl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DOL: LLW complete 10 </a:t>
            </a:r>
            <a:r>
              <a:rPr lang="es-ES_tradnl" sz="3600" dirty="0" err="1" smtClean="0"/>
              <a:t>multiple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choice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questions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relating</a:t>
            </a:r>
            <a:r>
              <a:rPr lang="es-ES_tradnl" sz="3600" dirty="0" smtClean="0"/>
              <a:t> to 3ª </a:t>
            </a:r>
            <a:r>
              <a:rPr lang="es-ES_tradnl" sz="3600" dirty="0" err="1" smtClean="0"/>
              <a:t>concepts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with</a:t>
            </a:r>
            <a:r>
              <a:rPr lang="es-ES_tradnl" sz="3600" dirty="0" smtClean="0"/>
              <a:t> 100% </a:t>
            </a:r>
            <a:r>
              <a:rPr lang="es-ES_tradnl" sz="3600" dirty="0" err="1" smtClean="0"/>
              <a:t>accuracy</a:t>
            </a:r>
            <a:r>
              <a:rPr lang="es-ES_tradnl" sz="3600" dirty="0" smtClean="0"/>
              <a:t>. 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90683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8000" dirty="0" smtClean="0"/>
              <a:t>agenda</a:t>
            </a:r>
            <a:endParaRPr lang="es-ES_tradnl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934949"/>
              </p:ext>
            </p:extLst>
          </p:nvPr>
        </p:nvGraphicFramePr>
        <p:xfrm>
          <a:off x="2032000" y="719666"/>
          <a:ext cx="8128000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TIME</a:t>
                      </a:r>
                      <a:endParaRPr lang="es-ES_trad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ACTIVITY</a:t>
                      </a:r>
                      <a:r>
                        <a:rPr lang="es-ES_tradnl" sz="2400" baseline="0" dirty="0" smtClean="0"/>
                        <a:t> </a:t>
                      </a:r>
                      <a:endParaRPr lang="es-ES_trad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</a:t>
                      </a:r>
                      <a:r>
                        <a:rPr lang="es-ES_tradnl" baseline="0" dirty="0" smtClean="0"/>
                        <a:t>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DO NOW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PROYECTO/ RUBRIC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15 MINUTES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DIRECTIONS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20</a:t>
                      </a:r>
                      <a:r>
                        <a:rPr lang="es-ES_tradnl" baseline="0" dirty="0" smtClean="0"/>
                        <a:t> MINUTES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PROYECTO</a:t>
                      </a:r>
                      <a:r>
                        <a:rPr lang="es-ES_tradnl" baseline="0" dirty="0" smtClean="0"/>
                        <a:t> EXECUTION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DOL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9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KAHOOT &amp; TRASHKETBALL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9680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Choose the correct vocabulary term to complete the sentence.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191" y="1371600"/>
            <a:ext cx="9408017" cy="578905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s-ES" sz="2300" b="1" dirty="0" smtClean="0"/>
              <a:t>Sigue </a:t>
            </a:r>
            <a:r>
              <a:rPr lang="es-ES" sz="2300" b="1" dirty="0"/>
              <a:t>derecho por ____________ (un conductor/ una cuadra) y vas a encontrar el consultorio</a:t>
            </a:r>
            <a:r>
              <a:rPr lang="es-ES" sz="2300" b="1" dirty="0" smtClean="0"/>
              <a:t>.</a:t>
            </a:r>
            <a:endParaRPr lang="en-US" sz="2300" b="1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300" b="1" dirty="0"/>
              <a:t>Vas a recibir una ____________ (multa/esquina) si no prestas atención a las señales de parada</a:t>
            </a:r>
            <a:r>
              <a:rPr lang="es-ES" sz="2300" b="1" dirty="0" smtClean="0"/>
              <a:t>.</a:t>
            </a:r>
            <a:endParaRPr lang="en-US" sz="2300" b="1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300" b="1" dirty="0"/>
              <a:t>No tengo mi _________________ (</a:t>
            </a:r>
            <a:r>
              <a:rPr lang="es-ES" sz="2300" b="1" dirty="0" smtClean="0"/>
              <a:t>permiso de manejar/ </a:t>
            </a:r>
            <a:r>
              <a:rPr lang="es-ES" sz="2300" b="1" dirty="0"/>
              <a:t>conductor) todavía porque sólo tengo catorce años</a:t>
            </a:r>
            <a:r>
              <a:rPr lang="es-ES" sz="2300" b="1" dirty="0" smtClean="0"/>
              <a:t>.</a:t>
            </a:r>
            <a:endParaRPr lang="en-US" sz="2300" b="1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300" b="1" dirty="0"/>
              <a:t>No me gusta manejar por esta carretera porque es demasiado ____________ (estrecha/ancha). Siempre tengo miedo</a:t>
            </a:r>
            <a:r>
              <a:rPr lang="es-ES" sz="2300" b="1" dirty="0" smtClean="0"/>
              <a:t>.</a:t>
            </a:r>
            <a:endParaRPr lang="en-US" sz="2300" b="1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300" b="1" dirty="0"/>
              <a:t>Después de doblar a la derecha, vas a </a:t>
            </a:r>
            <a:r>
              <a:rPr lang="es-ES" sz="2300" b="1" dirty="0" smtClean="0"/>
              <a:t>ver una </a:t>
            </a:r>
            <a:r>
              <a:rPr lang="es-ES" sz="2300" b="1" dirty="0"/>
              <a:t>_____________ (estatua/ multa) en el parque a tu izquierda</a:t>
            </a:r>
            <a:r>
              <a:rPr lang="es-ES" sz="2300" b="1" dirty="0" smtClean="0"/>
              <a:t>.</a:t>
            </a: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s-ES" sz="2300" b="1" dirty="0"/>
              <a:t>Debes tener cuidado cuando manejas en la ciudad porque siempre hay ____________ (señales/ peatones) que caminan en las calles.</a:t>
            </a:r>
            <a:endParaRPr lang="en-US" sz="2300" b="1" dirty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6"/>
              <a:defRPr/>
            </a:pPr>
            <a:endParaRPr lang="en-US" sz="2300" b="1" dirty="0"/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s-ES" sz="2300" b="1" dirty="0"/>
              <a:t>Sigue derecho _______________ (basta/hasta) el museo de la ciudad.</a:t>
            </a:r>
            <a:endParaRPr lang="en-US" sz="2300" b="1" dirty="0"/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6"/>
              <a:defRPr/>
            </a:pPr>
            <a:endParaRPr lang="en-US" sz="2300" b="1" dirty="0"/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s-ES" sz="2300" b="1" dirty="0"/>
              <a:t>Nadie _____________ (pase por/ quita) este puente viejo porque es muy peligroso.</a:t>
            </a:r>
            <a:endParaRPr lang="en-US" sz="2300" b="1" dirty="0"/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6"/>
              <a:defRPr/>
            </a:pPr>
            <a:endParaRPr lang="en-US" sz="2300" b="1" dirty="0"/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s-ES" sz="2300" b="1" dirty="0"/>
              <a:t>No puedes _____________ (doblar/ dejar) en esta cruce.</a:t>
            </a:r>
            <a:endParaRPr lang="en-US" sz="2300" b="1" dirty="0"/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6"/>
              <a:defRPr/>
            </a:pPr>
            <a:endParaRPr lang="en-US" sz="2300" b="1" dirty="0"/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s-ES" sz="2300" b="1" dirty="0"/>
              <a:t>Pienso que la heladería Sánchez está _______________ (hasta/ en medio de) esa cuadra.</a:t>
            </a:r>
            <a:endParaRPr lang="en-US" sz="2300" b="1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39199"/>
      </p:ext>
    </p:extLst>
  </p:cSld>
  <p:clrMapOvr>
    <a:masterClrMapping/>
  </p:clrMapOvr>
  <p:transition spd="slow" advTm="24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27" t="24924" r="43226" b="132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35454" y="4459705"/>
            <a:ext cx="28715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3"/>
                </a:solidFill>
              </a:rPr>
              <a:t>Subir</a:t>
            </a:r>
            <a:r>
              <a:rPr lang="en-US" sz="3600" b="1" dirty="0" smtClean="0">
                <a:ln/>
                <a:solidFill>
                  <a:schemeClr val="accent3"/>
                </a:solidFill>
              </a:rPr>
              <a:t>/</a:t>
            </a:r>
            <a:r>
              <a:rPr lang="en-US" sz="3600" b="1" dirty="0" err="1" smtClean="0">
                <a:ln/>
                <a:solidFill>
                  <a:schemeClr val="accent3"/>
                </a:solidFill>
              </a:rPr>
              <a:t>bajar</a:t>
            </a:r>
            <a:r>
              <a:rPr lang="en-US" sz="3600" b="1" dirty="0" smtClean="0">
                <a:ln/>
                <a:solidFill>
                  <a:schemeClr val="accent3"/>
                </a:solidFill>
              </a:rPr>
              <a:t> las </a:t>
            </a:r>
            <a:r>
              <a:rPr lang="en-US" sz="3600" b="1" dirty="0" err="1" smtClean="0">
                <a:ln/>
                <a:solidFill>
                  <a:schemeClr val="accent3"/>
                </a:solidFill>
              </a:rPr>
              <a:t>escaleras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1600" y="5032895"/>
            <a:ext cx="3200400" cy="1463040"/>
          </a:xfrm>
        </p:spPr>
        <p:txBody>
          <a:bodyPr/>
          <a:lstStyle/>
          <a:p>
            <a:r>
              <a:rPr lang="es-ES_tradnl" sz="6000" dirty="0" smtClean="0"/>
              <a:t>RUBRIC</a:t>
            </a:r>
            <a:r>
              <a:rPr lang="es-ES_tradnl" dirty="0" smtClean="0"/>
              <a:t> </a:t>
            </a:r>
            <a:endParaRPr lang="es-ES_tradnl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107908"/>
              </p:ext>
            </p:extLst>
          </p:nvPr>
        </p:nvGraphicFramePr>
        <p:xfrm>
          <a:off x="1010646" y="0"/>
          <a:ext cx="10411327" cy="5380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8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Avt</a:t>
                      </a:r>
                      <a:r>
                        <a:rPr lang="en-US" sz="1200" dirty="0">
                          <a:effectLst/>
                        </a:rPr>
                        <a:t> Level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Format and Neatness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Vocabulary, grammar, conventions.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Organization and Cohesive Devise Use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Contextual Language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Does not reach below criteria.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Does not reach below criteria.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Does not reach below criteria.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Does not reach below criteria.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6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Not Legible and</a:t>
                      </a:r>
                      <a:r>
                        <a:rPr lang="en-US" sz="1400" baseline="0" dirty="0" smtClean="0">
                          <a:effectLst/>
                        </a:rPr>
                        <a:t> uneasy to follow. Less than 5 instructional terms Information is inaccurate for peer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Makes many errors with vocabulary, grammar and/or conventions which makes understanding difficult.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Information is not organized and basic cohesive devices are not used.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Makes almost no use of language appropriate for the context.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3-4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Legible but</a:t>
                      </a:r>
                      <a:r>
                        <a:rPr lang="en-US" sz="1400" baseline="0" dirty="0" smtClean="0">
                          <a:effectLst/>
                        </a:rPr>
                        <a:t> uneasy to follow. Less than 5 instructional terms to follow  Information is accurate for peer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Makes some errors with vocabulary, grammar and/or conventions which impedes understanding in some cases.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Information is somewhat organized.  Basic cohesive devices are sometimes used, but not always appropriately.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Uses some language appropriate to the context.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96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5-6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 Legible and</a:t>
                      </a:r>
                      <a:r>
                        <a:rPr lang="en-US" sz="1400" baseline="0" dirty="0" smtClean="0">
                          <a:effectLst/>
                        </a:rPr>
                        <a:t> easy to follow. 5 instructional directions to follow. Information is accurate for peer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Makes appropriate use of vocabulary, grammar and conventions, which are all generally accurate.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Information is organized.  Basic cohesive devices are mostly used appropriately.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Mostly uses appropriate language for the context.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4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7-8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 Legible and</a:t>
                      </a:r>
                      <a:r>
                        <a:rPr lang="en-US" sz="1400" baseline="0" dirty="0" smtClean="0">
                          <a:effectLst/>
                        </a:rPr>
                        <a:t> easy to follow. Exceeds expectations. More than 5 instructional directions to follow Information is easily accessible and  accurate for peer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Makes effective use of vocabulary, grammar and conventions, which are all accurate.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Information is clearly organized.  Cohesive devices help to add clarity to the directions.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Uses effective language suitable for the context.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5" marR="5370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2675" y="5468398"/>
            <a:ext cx="1485461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Getting Around HHS Project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IBMYP Language Acquisition Objective D:  Using language in spoken and/or written form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Write using a basic range of vocabulary, grammatical structures and conventions.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Organize information and ideas and use a range of basic cohesive devices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Use language to suit the context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25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ejemplar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084832"/>
            <a:ext cx="4754880" cy="4224528"/>
          </a:xfrm>
        </p:spPr>
        <p:txBody>
          <a:bodyPr>
            <a:normAutofit/>
          </a:bodyPr>
          <a:lstStyle/>
          <a:p>
            <a:r>
              <a:rPr lang="es-ES_tradnl" dirty="0" smtClean="0"/>
              <a:t>1. Sal de la clase.</a:t>
            </a:r>
          </a:p>
          <a:p>
            <a:r>
              <a:rPr lang="es-ES_tradnl" dirty="0" smtClean="0"/>
              <a:t>2. Gira a la izquierda.</a:t>
            </a:r>
          </a:p>
          <a:p>
            <a:r>
              <a:rPr lang="es-ES_tradnl" dirty="0" smtClean="0"/>
              <a:t>3. Sube las escaleras.</a:t>
            </a:r>
          </a:p>
          <a:p>
            <a:r>
              <a:rPr lang="es-ES_tradnl" dirty="0" smtClean="0"/>
              <a:t>4. Gira a la izquierda. </a:t>
            </a:r>
          </a:p>
          <a:p>
            <a:r>
              <a:rPr lang="es-ES_tradnl" dirty="0" smtClean="0"/>
              <a:t>5. Sigue adelante hasta el circulo.  </a:t>
            </a:r>
          </a:p>
          <a:p>
            <a:r>
              <a:rPr lang="es-ES_tradnl" dirty="0" smtClean="0"/>
              <a:t>6. Gira a la derecha.</a:t>
            </a:r>
          </a:p>
          <a:p>
            <a:r>
              <a:rPr lang="es-ES_tradnl" dirty="0" smtClean="0"/>
              <a:t>7. Sigue en el circulo hasta las puertas para el cafetería </a:t>
            </a:r>
          </a:p>
          <a:p>
            <a:r>
              <a:rPr lang="es-ES_tradnl" dirty="0" smtClean="0"/>
              <a:t>8. Gira a la izquierda. </a:t>
            </a:r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4400" dirty="0" smtClean="0"/>
              <a:t>¿DONDE ESTAS? </a:t>
            </a:r>
          </a:p>
          <a:p>
            <a:endParaRPr lang="es-ES_tradnl" sz="4400" dirty="0"/>
          </a:p>
          <a:p>
            <a:endParaRPr lang="es-ES_tradnl" sz="4400" dirty="0" smtClean="0"/>
          </a:p>
          <a:p>
            <a:r>
              <a:rPr lang="es-ES_tradnl" sz="2800" dirty="0" err="1" smtClean="0"/>
              <a:t>Created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by</a:t>
            </a:r>
            <a:r>
              <a:rPr lang="es-ES_tradnl" sz="2800" dirty="0" smtClean="0"/>
              <a:t>:</a:t>
            </a:r>
          </a:p>
          <a:p>
            <a:r>
              <a:rPr lang="es-ES_tradnl" sz="2800" dirty="0" err="1" smtClean="0"/>
              <a:t>Solved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by</a:t>
            </a:r>
            <a:r>
              <a:rPr lang="es-ES_tradnl" sz="2800" dirty="0" smtClean="0"/>
              <a:t>: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32315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1499616"/>
          </a:xfrm>
        </p:spPr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1738648"/>
            <a:ext cx="4754880" cy="4570712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/>
              <a:t>1. Sal de la clase.</a:t>
            </a:r>
          </a:p>
          <a:p>
            <a:r>
              <a:rPr lang="es-ES_tradnl" dirty="0"/>
              <a:t>2. Gira a la izquierda.</a:t>
            </a:r>
          </a:p>
          <a:p>
            <a:r>
              <a:rPr lang="es-ES_tradnl" dirty="0"/>
              <a:t>3. Sube las escaleras.</a:t>
            </a:r>
          </a:p>
          <a:p>
            <a:r>
              <a:rPr lang="es-ES_tradnl" dirty="0"/>
              <a:t>4. Gira a la izquierda. </a:t>
            </a:r>
          </a:p>
          <a:p>
            <a:r>
              <a:rPr lang="es-ES_tradnl" dirty="0" smtClean="0"/>
              <a:t>5. Gira a la izquierda de nuevo.</a:t>
            </a:r>
          </a:p>
          <a:p>
            <a:r>
              <a:rPr lang="es-ES_tradnl" dirty="0" smtClean="0"/>
              <a:t>6. Continua hasta los “</a:t>
            </a:r>
            <a:r>
              <a:rPr lang="es-ES_tradnl" dirty="0" err="1" smtClean="0"/>
              <a:t>Commons</a:t>
            </a:r>
            <a:r>
              <a:rPr lang="es-ES_tradnl" dirty="0" smtClean="0"/>
              <a:t> ” </a:t>
            </a:r>
          </a:p>
          <a:p>
            <a:r>
              <a:rPr lang="es-ES_tradnl" dirty="0" smtClean="0"/>
              <a:t>7. Continua hasta el gimnasio. </a:t>
            </a:r>
          </a:p>
          <a:p>
            <a:r>
              <a:rPr lang="es-ES_tradnl" dirty="0" smtClean="0"/>
              <a:t>8. Dobla a la izquierda. </a:t>
            </a:r>
          </a:p>
          <a:p>
            <a:r>
              <a:rPr lang="es-ES_tradnl" dirty="0" smtClean="0"/>
              <a:t>9. Sigue adelante hasta el fin del pasillo</a:t>
            </a:r>
          </a:p>
          <a:p>
            <a:r>
              <a:rPr lang="es-ES_tradnl" dirty="0" smtClean="0"/>
              <a:t>¿Donde estas?</a:t>
            </a:r>
            <a:endParaRPr lang="es-ES_tradnl" dirty="0"/>
          </a:p>
          <a:p>
            <a:r>
              <a:rPr lang="es-ES_tradnl" dirty="0" err="1" smtClean="0"/>
              <a:t>Solved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: 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1622738"/>
            <a:ext cx="4754880" cy="4686622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1. Sal de la clase</a:t>
            </a:r>
          </a:p>
          <a:p>
            <a:r>
              <a:rPr lang="es-ES_tradnl" dirty="0" smtClean="0"/>
              <a:t>2. Gira a la derecha</a:t>
            </a:r>
          </a:p>
          <a:p>
            <a:r>
              <a:rPr lang="es-ES_tradnl" dirty="0" smtClean="0"/>
              <a:t>3. Camina hasta las escaleras.</a:t>
            </a:r>
          </a:p>
          <a:p>
            <a:r>
              <a:rPr lang="es-ES_tradnl" dirty="0" smtClean="0"/>
              <a:t>4. Sube las escaleras. </a:t>
            </a:r>
          </a:p>
          <a:p>
            <a:r>
              <a:rPr lang="es-ES_tradnl" dirty="0" smtClean="0"/>
              <a:t>5. Camina hasta la biblioteca. </a:t>
            </a:r>
          </a:p>
          <a:p>
            <a:r>
              <a:rPr lang="es-ES_tradnl" dirty="0" smtClean="0"/>
              <a:t>6. Gira a la izquierda</a:t>
            </a:r>
          </a:p>
          <a:p>
            <a:r>
              <a:rPr lang="es-ES_tradnl" dirty="0" smtClean="0"/>
              <a:t>7. Camina hasta la sala 304.</a:t>
            </a:r>
          </a:p>
          <a:p>
            <a:r>
              <a:rPr lang="es-ES_tradnl" dirty="0" smtClean="0"/>
              <a:t>8. Gira a la izquierda</a:t>
            </a:r>
          </a:p>
          <a:p>
            <a:endParaRPr lang="es-ES_tradnl" dirty="0" smtClean="0"/>
          </a:p>
          <a:p>
            <a:r>
              <a:rPr lang="es-ES_tradnl" dirty="0" smtClean="0"/>
              <a:t>¿Donde estas?</a:t>
            </a:r>
          </a:p>
          <a:p>
            <a:r>
              <a:rPr lang="es-ES_tradnl" dirty="0" err="1" smtClean="0"/>
              <a:t>Solved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663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1499616"/>
          </a:xfrm>
        </p:spPr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1674254"/>
            <a:ext cx="4754880" cy="4635106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1. Sal </a:t>
            </a:r>
            <a:r>
              <a:rPr lang="es-ES_tradnl" dirty="0"/>
              <a:t>de la clase.</a:t>
            </a:r>
          </a:p>
          <a:p>
            <a:r>
              <a:rPr lang="es-ES_tradnl" dirty="0"/>
              <a:t>2. Gira a la izquierda.</a:t>
            </a:r>
          </a:p>
          <a:p>
            <a:r>
              <a:rPr lang="es-ES_tradnl" dirty="0"/>
              <a:t>3. Sube las escaleras.</a:t>
            </a:r>
          </a:p>
          <a:p>
            <a:r>
              <a:rPr lang="es-ES_tradnl" dirty="0"/>
              <a:t>4. Gira a la izquierda. </a:t>
            </a:r>
            <a:endParaRPr lang="es-ES_tradnl" dirty="0" smtClean="0"/>
          </a:p>
          <a:p>
            <a:r>
              <a:rPr lang="es-ES_tradnl" dirty="0" smtClean="0"/>
              <a:t>5. Camina hasta la biblioteca </a:t>
            </a:r>
          </a:p>
          <a:p>
            <a:r>
              <a:rPr lang="es-ES_tradnl" dirty="0" smtClean="0"/>
              <a:t>6. Gira a la derecha. </a:t>
            </a:r>
          </a:p>
          <a:p>
            <a:r>
              <a:rPr lang="es-ES_tradnl" dirty="0" smtClean="0"/>
              <a:t>7. Continua hasta el pasillo “400’s”</a:t>
            </a:r>
          </a:p>
          <a:p>
            <a:r>
              <a:rPr lang="es-ES_tradnl" dirty="0" smtClean="0"/>
              <a:t>8. Ve al fin del pasillo. </a:t>
            </a:r>
            <a:endParaRPr lang="es-ES_tradnl" dirty="0"/>
          </a:p>
          <a:p>
            <a:endParaRPr lang="es-ES_tradnl" dirty="0" smtClean="0"/>
          </a:p>
          <a:p>
            <a:r>
              <a:rPr lang="es-ES_tradnl" dirty="0" smtClean="0"/>
              <a:t>¿Donde estas?</a:t>
            </a:r>
          </a:p>
          <a:p>
            <a:r>
              <a:rPr lang="es-ES_tradnl" dirty="0" err="1" smtClean="0"/>
              <a:t>Solved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:</a:t>
            </a:r>
          </a:p>
          <a:p>
            <a:endParaRPr lang="es-ES_tradn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1674254"/>
            <a:ext cx="4754880" cy="4635106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/>
              <a:t>1. Sal de la clase.</a:t>
            </a:r>
          </a:p>
          <a:p>
            <a:r>
              <a:rPr lang="es-ES_tradnl" dirty="0"/>
              <a:t>2. Gira a la izquierda.</a:t>
            </a:r>
          </a:p>
          <a:p>
            <a:r>
              <a:rPr lang="es-ES_tradnl" dirty="0"/>
              <a:t>3. Sube las escaleras.</a:t>
            </a:r>
          </a:p>
          <a:p>
            <a:r>
              <a:rPr lang="es-ES_tradnl" dirty="0"/>
              <a:t>4. Gira a la izquierda. </a:t>
            </a:r>
          </a:p>
          <a:p>
            <a:r>
              <a:rPr lang="es-ES_tradnl" dirty="0" smtClean="0"/>
              <a:t>5. Gira a la izquierda de nuevo.</a:t>
            </a:r>
          </a:p>
          <a:p>
            <a:r>
              <a:rPr lang="es-ES_tradnl" dirty="0" smtClean="0"/>
              <a:t>6. Camina hasta los “</a:t>
            </a:r>
            <a:r>
              <a:rPr lang="es-ES_tradnl" dirty="0" err="1"/>
              <a:t>C</a:t>
            </a:r>
            <a:r>
              <a:rPr lang="es-ES_tradnl" dirty="0" err="1" smtClean="0"/>
              <a:t>ommons</a:t>
            </a:r>
            <a:r>
              <a:rPr lang="es-ES_tradnl" dirty="0" smtClean="0"/>
              <a:t>”</a:t>
            </a:r>
          </a:p>
          <a:p>
            <a:r>
              <a:rPr lang="es-ES_tradnl" dirty="0" smtClean="0"/>
              <a:t>7. Pasa a través de las puertas. </a:t>
            </a:r>
          </a:p>
          <a:p>
            <a:r>
              <a:rPr lang="es-ES_tradnl" dirty="0" smtClean="0"/>
              <a:t>8. Para enfrente de las puertas.</a:t>
            </a:r>
          </a:p>
          <a:p>
            <a:endParaRPr lang="es-ES_tradnl" dirty="0"/>
          </a:p>
          <a:p>
            <a:r>
              <a:rPr lang="es-ES_tradnl" dirty="0" smtClean="0"/>
              <a:t>¿Donde estas?</a:t>
            </a:r>
          </a:p>
          <a:p>
            <a:r>
              <a:rPr lang="es-ES_tradnl" dirty="0" err="1" smtClean="0"/>
              <a:t>Solved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: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285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5969</TotalTime>
  <Words>2272</Words>
  <Application>Microsoft Office PowerPoint</Application>
  <PresentationFormat>Widescreen</PresentationFormat>
  <Paragraphs>371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Arial Rounded MT Bold</vt:lpstr>
      <vt:lpstr>Calibri</vt:lpstr>
      <vt:lpstr>Consolas</vt:lpstr>
      <vt:lpstr>Helvetica</vt:lpstr>
      <vt:lpstr>Monotype Sorts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Bienvenidos a nuestra clase español 2</vt:lpstr>
      <vt:lpstr>OBJETIVO Y DOL</vt:lpstr>
      <vt:lpstr>agenda</vt:lpstr>
      <vt:lpstr>PowerPoint Presentation</vt:lpstr>
      <vt:lpstr>PowerPoint Presentation</vt:lpstr>
      <vt:lpstr>ejemplar </vt:lpstr>
      <vt:lpstr>PowerPoint Presentation</vt:lpstr>
      <vt:lpstr>PowerPoint Presentation</vt:lpstr>
      <vt:lpstr>DOL- Sigue las direcciones … donde estas?</vt:lpstr>
      <vt:lpstr>PowerPoint Presentation</vt:lpstr>
      <vt:lpstr>BIENVENIDOS A NUESTRA CLASE ESPAÑOL 2 </vt:lpstr>
      <vt:lpstr>OBJETIVO Y DOL </vt:lpstr>
      <vt:lpstr>agenda</vt:lpstr>
      <vt:lpstr>On the test: 2/3 </vt:lpstr>
      <vt:lpstr>MATCH THE VOCABULARY WORDS</vt:lpstr>
      <vt:lpstr>PowerPoint Presentation</vt:lpstr>
      <vt:lpstr>DIRECT OBJECT PRONOUNS: ¿Vas a buscarme enfrente del gimnasio? </vt:lpstr>
      <vt:lpstr>Direct object pronoun practice…</vt:lpstr>
      <vt:lpstr>-La forma imperativa-  </vt:lpstr>
      <vt:lpstr>Make an informal command for the following scenarios </vt:lpstr>
      <vt:lpstr>PowerPoint Presentation</vt:lpstr>
      <vt:lpstr>OPEN ENDED QUESTIONS- </vt:lpstr>
      <vt:lpstr>Hazlo ahora</vt:lpstr>
      <vt:lpstr>PowerPoint Presentation</vt:lpstr>
      <vt:lpstr>BIENVENIDOS A NUESTRA CLASE</vt:lpstr>
      <vt:lpstr>Objetivo y dol</vt:lpstr>
      <vt:lpstr>AGENDA</vt:lpstr>
      <vt:lpstr>COMMANDS- MATCHING </vt:lpstr>
      <vt:lpstr>Complete the to do list regarding places and locations</vt:lpstr>
      <vt:lpstr>READ THE FOLLOWING STATEMENTS AND DECIDE IF THEY ARE TRUE OR FALSE – CORRECT THE FALSE STATEMENTS </vt:lpstr>
      <vt:lpstr>PowerPoint Presentation</vt:lpstr>
      <vt:lpstr>PowerPoint Presentation</vt:lpstr>
      <vt:lpstr>OPEN ENDED QUESTIONS- Respond to the following with a complete sentence </vt:lpstr>
      <vt:lpstr>JUGAR DADOS:  Roll and record what you get further record the  correct conjugation based on the results in the preterite. If time allows create complete sentenceswith that verb.</vt:lpstr>
      <vt:lpstr>MAPA:  Record directions to  the following locations You’re at the arrow!</vt:lpstr>
      <vt:lpstr>Hazlo ahora</vt:lpstr>
      <vt:lpstr>BIENVENIDOS A NUESTRA CLASE Español 1</vt:lpstr>
      <vt:lpstr>Objetivo y dol </vt:lpstr>
      <vt:lpstr>KAHOOT &amp; TRASHKETBALL</vt:lpstr>
      <vt:lpstr>Choose the correct vocabulary term to complete the sentence.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Hazlo ahora</dc:title>
  <dc:creator>Butler, Madison</dc:creator>
  <cp:lastModifiedBy>DeAlba, Debra</cp:lastModifiedBy>
  <cp:revision>45</cp:revision>
  <cp:lastPrinted>2017-01-31T18:09:33Z</cp:lastPrinted>
  <dcterms:created xsi:type="dcterms:W3CDTF">2017-01-29T05:10:13Z</dcterms:created>
  <dcterms:modified xsi:type="dcterms:W3CDTF">2017-10-24T18:03:56Z</dcterms:modified>
</cp:coreProperties>
</file>