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5" r:id="rId11"/>
    <p:sldId id="269" r:id="rId12"/>
    <p:sldId id="287" r:id="rId13"/>
    <p:sldId id="284" r:id="rId14"/>
    <p:sldId id="285" r:id="rId15"/>
    <p:sldId id="286" r:id="rId16"/>
    <p:sldId id="283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6" r:id="rId29"/>
    <p:sldId id="290" r:id="rId30"/>
    <p:sldId id="291" r:id="rId31"/>
    <p:sldId id="282" r:id="rId32"/>
    <p:sldId id="319" r:id="rId33"/>
    <p:sldId id="332" r:id="rId34"/>
    <p:sldId id="322" r:id="rId35"/>
    <p:sldId id="324" r:id="rId36"/>
    <p:sldId id="323" r:id="rId37"/>
    <p:sldId id="327" r:id="rId38"/>
    <p:sldId id="330" r:id="rId39"/>
    <p:sldId id="328" r:id="rId40"/>
    <p:sldId id="329" r:id="rId41"/>
    <p:sldId id="320" r:id="rId42"/>
    <p:sldId id="333" r:id="rId43"/>
    <p:sldId id="338" r:id="rId44"/>
    <p:sldId id="331" r:id="rId45"/>
    <p:sldId id="334" r:id="rId46"/>
    <p:sldId id="335" r:id="rId47"/>
    <p:sldId id="336" r:id="rId48"/>
    <p:sldId id="337" r:id="rId49"/>
    <p:sldId id="339" r:id="rId50"/>
    <p:sldId id="342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43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DE492-5BFD-44E3-BD60-8B9CCB776697}" type="datetimeFigureOut">
              <a:rPr lang="es-ES_tradnl" smtClean="0"/>
              <a:t>24/10/2017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1839-08EB-4110-9001-752329C90E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74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818C95-A2CF-4C3A-81EC-E229CFA5952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81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416E7-D399-4A09-BF8D-6A2462EFFAA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50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1839-08EB-4110-9001-752329C90E1E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08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1839-08EB-4110-9001-752329C90E1E}" type="slidenum">
              <a:rPr lang="es-ES_tradnl" smtClean="0"/>
              <a:t>78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05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5/05/05/opinions/reyes-cinco-de-may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63" y="497150"/>
            <a:ext cx="8825659" cy="706964"/>
          </a:xfrm>
        </p:spPr>
        <p:txBody>
          <a:bodyPr/>
          <a:lstStyle/>
          <a:p>
            <a:r>
              <a:rPr lang="es-ES_tradnl" sz="7200" b="1" dirty="0" smtClean="0"/>
              <a:t>HAZLO AHORA</a:t>
            </a:r>
            <a:endParaRPr lang="es-ES_tradnl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7" t="20849" r="39377" b="7882"/>
          <a:stretch/>
        </p:blipFill>
        <p:spPr>
          <a:xfrm>
            <a:off x="2305319" y="1653531"/>
            <a:ext cx="7323800" cy="52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15" y="367334"/>
            <a:ext cx="8038898" cy="64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b="1" dirty="0" smtClean="0"/>
              <a:t>PRACTICAR </a:t>
            </a:r>
            <a:endParaRPr lang="es-ES_tradnl" sz="6000" b="1" dirty="0"/>
          </a:p>
        </p:txBody>
      </p:sp>
      <p:pic>
        <p:nvPicPr>
          <p:cNvPr id="4" name="Picture 2" descr="Image result for indirect object pronouns practice span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63" y="2379191"/>
            <a:ext cx="9024268" cy="40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9" y="891990"/>
            <a:ext cx="8825659" cy="704088"/>
          </a:xfrm>
        </p:spPr>
        <p:txBody>
          <a:bodyPr/>
          <a:lstStyle/>
          <a:p>
            <a:pPr algn="ctr"/>
            <a:r>
              <a:rPr lang="es-ES_tradnl" dirty="0" smtClean="0"/>
              <a:t>1. </a:t>
            </a:r>
            <a:r>
              <a:rPr lang="es-ES_tradnl" dirty="0" err="1" smtClean="0"/>
              <a:t>Translate</a:t>
            </a:r>
            <a:r>
              <a:rPr lang="es-ES_tradnl" dirty="0" smtClean="0"/>
              <a:t>  </a:t>
            </a:r>
            <a:br>
              <a:rPr lang="es-ES_tradnl" dirty="0" smtClean="0"/>
            </a:br>
            <a:r>
              <a:rPr lang="es-ES_tradnl" dirty="0" smtClean="0"/>
              <a:t>2. </a:t>
            </a:r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SUBJECT, VERB, DOP and IOP of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sentence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910" y="2709518"/>
            <a:ext cx="8954074" cy="3416301"/>
          </a:xfrm>
        </p:spPr>
        <p:txBody>
          <a:bodyPr>
            <a:normAutofit/>
          </a:bodyPr>
          <a:lstStyle/>
          <a:p>
            <a:r>
              <a:rPr lang="es-ES_tradnl" sz="2800" b="1" dirty="0" smtClean="0"/>
              <a:t>1.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give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ball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. </a:t>
            </a:r>
          </a:p>
          <a:p>
            <a:r>
              <a:rPr lang="es-ES_tradnl" sz="2800" b="1" dirty="0" smtClean="0"/>
              <a:t>2.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opened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me. </a:t>
            </a:r>
          </a:p>
          <a:p>
            <a:r>
              <a:rPr lang="es-ES_tradnl" sz="2800" b="1" dirty="0" smtClean="0"/>
              <a:t>3. He </a:t>
            </a:r>
            <a:r>
              <a:rPr lang="es-ES_tradnl" sz="2800" b="1" dirty="0" err="1" smtClean="0"/>
              <a:t>told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jokes</a:t>
            </a:r>
            <a:r>
              <a:rPr lang="es-ES_tradnl" sz="2800" b="1" dirty="0" smtClean="0"/>
              <a:t>. </a:t>
            </a:r>
          </a:p>
          <a:p>
            <a:r>
              <a:rPr lang="es-ES_tradnl" sz="2800" b="1" dirty="0" smtClean="0"/>
              <a:t>4. I </a:t>
            </a:r>
            <a:r>
              <a:rPr lang="es-ES_tradnl" sz="2800" b="1" dirty="0" err="1" smtClean="0"/>
              <a:t>gave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gift</a:t>
            </a:r>
            <a:r>
              <a:rPr lang="es-ES_tradnl" sz="2800" b="1" dirty="0" smtClean="0"/>
              <a:t> to Paula. </a:t>
            </a:r>
          </a:p>
          <a:p>
            <a:r>
              <a:rPr lang="es-ES_tradnl" sz="2800" b="1" dirty="0" smtClean="0"/>
              <a:t>5.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turned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homework</a:t>
            </a:r>
            <a:r>
              <a:rPr lang="es-ES_tradnl" sz="2800" b="1" dirty="0" smtClean="0"/>
              <a:t> in to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teacher</a:t>
            </a:r>
            <a:r>
              <a:rPr lang="es-ES_tradnl" sz="2800" b="1" dirty="0" smtClean="0"/>
              <a:t>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397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7200" b="1" dirty="0" smtClean="0"/>
              <a:t>HAZLO AHORA</a:t>
            </a:r>
            <a:endParaRPr lang="es-ES_tradnl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88" y="2603500"/>
            <a:ext cx="10345880" cy="3416300"/>
          </a:xfrm>
        </p:spPr>
        <p:txBody>
          <a:bodyPr>
            <a:noAutofit/>
          </a:bodyPr>
          <a:lstStyle/>
          <a:p>
            <a:r>
              <a:rPr lang="es-ES_tradnl" sz="2800" b="1" dirty="0" err="1" smtClean="0"/>
              <a:t>Identify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DO AND IO and </a:t>
            </a:r>
            <a:r>
              <a:rPr lang="es-ES_tradnl" sz="2800" b="1" dirty="0" err="1" smtClean="0"/>
              <a:t>what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DOP AND IOP of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sentence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would</a:t>
            </a:r>
            <a:r>
              <a:rPr lang="es-ES_tradnl" sz="2800" b="1" dirty="0" smtClean="0"/>
              <a:t> be. </a:t>
            </a:r>
          </a:p>
          <a:p>
            <a:endParaRPr lang="es-ES_tradnl" sz="2800" b="1" dirty="0"/>
          </a:p>
          <a:p>
            <a:pPr marL="0" indent="0">
              <a:buNone/>
            </a:pPr>
            <a:r>
              <a:rPr lang="es-ES_tradnl" sz="2800" b="1" dirty="0" smtClean="0"/>
              <a:t>1. Mis amigos compraron unas muñecas para mis hermanas. </a:t>
            </a:r>
          </a:p>
          <a:p>
            <a:pPr marL="0" indent="0">
              <a:buNone/>
            </a:pPr>
            <a:r>
              <a:rPr lang="es-ES_tradnl" sz="2800" b="1" dirty="0" smtClean="0"/>
              <a:t>2. Yo escribí  una carta a mis amigos. </a:t>
            </a:r>
          </a:p>
          <a:p>
            <a:pPr marL="0" indent="0">
              <a:buNone/>
            </a:pPr>
            <a:r>
              <a:rPr lang="es-ES_tradnl" sz="2800" b="1" dirty="0" smtClean="0"/>
              <a:t>3. Tu diste una pizza a mi.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629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2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MARTES, EL DOS DE MAYO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27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000" b="1" dirty="0" smtClean="0"/>
              <a:t>OBJETIVO Y DOL</a:t>
            </a:r>
            <a:endParaRPr lang="es-ES_tradnl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OBJ:  LLWBAT use </a:t>
            </a:r>
            <a:r>
              <a:rPr lang="es-ES_tradnl" sz="2800" b="1" dirty="0" err="1" smtClean="0"/>
              <a:t>direct</a:t>
            </a:r>
            <a:r>
              <a:rPr lang="es-ES_tradnl" sz="2800" b="1" dirty="0" smtClean="0"/>
              <a:t> and </a:t>
            </a:r>
            <a:r>
              <a:rPr lang="es-ES_tradnl" sz="2800" b="1" dirty="0" err="1" smtClean="0"/>
              <a:t>indirect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object</a:t>
            </a:r>
            <a:r>
              <a:rPr lang="es-ES_tradnl" sz="2800" b="1" dirty="0" smtClean="0"/>
              <a:t> pronouns to </a:t>
            </a:r>
            <a:r>
              <a:rPr lang="es-ES_tradnl" sz="2800" b="1" dirty="0" err="1" smtClean="0"/>
              <a:t>form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sentences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with</a:t>
            </a:r>
            <a:r>
              <a:rPr lang="es-ES_tradnl" sz="2800" b="1" dirty="0" smtClean="0"/>
              <a:t> doublé </a:t>
            </a:r>
            <a:r>
              <a:rPr lang="es-ES_tradnl" sz="2800" b="1" dirty="0" err="1" smtClean="0"/>
              <a:t>object</a:t>
            </a:r>
            <a:r>
              <a:rPr lang="es-ES_tradnl" sz="2800" b="1" dirty="0" smtClean="0"/>
              <a:t> pronouns. </a:t>
            </a:r>
            <a:endParaRPr lang="es-ES_tradnl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400" b="1" dirty="0" smtClean="0"/>
              <a:t>DOL: LLW </a:t>
            </a:r>
            <a:r>
              <a:rPr lang="es-ES_tradnl" sz="2400" b="1" dirty="0" err="1" smtClean="0"/>
              <a:t>form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four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doublé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pronouns </a:t>
            </a:r>
            <a:r>
              <a:rPr lang="es-ES_tradnl" sz="2400" b="1" dirty="0" err="1" smtClean="0"/>
              <a:t>from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indirect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pronouns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100% </a:t>
            </a:r>
            <a:r>
              <a:rPr lang="es-ES_tradnl" sz="2400" b="1" dirty="0" err="1" smtClean="0"/>
              <a:t>accuracy</a:t>
            </a:r>
            <a:r>
              <a:rPr lang="es-ES_tradnl" sz="2400" b="1" dirty="0" smtClean="0"/>
              <a:t>. 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30558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7200" b="1" dirty="0" smtClean="0"/>
              <a:t>AGENDA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735839"/>
              </p:ext>
            </p:extLst>
          </p:nvPr>
        </p:nvGraphicFramePr>
        <p:xfrm>
          <a:off x="1420369" y="2331365"/>
          <a:ext cx="8824914" cy="375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ACTIVITY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5 MINUTES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NOW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INM </a:t>
                      </a:r>
                      <a:r>
                        <a:rPr lang="es-ES_tradnl" dirty="0" err="1" smtClean="0"/>
                        <a:t>Double</a:t>
                      </a:r>
                      <a:r>
                        <a:rPr lang="es-ES_tradnl" baseline="0" dirty="0" smtClean="0"/>
                        <a:t> OP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CFU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CFU: </a:t>
                      </a:r>
                      <a:r>
                        <a:rPr lang="es-ES_tradnl" dirty="0" err="1" smtClean="0"/>
                        <a:t>Matching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ESCRIBIR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ESCRIBIR</a:t>
                      </a:r>
                      <a:r>
                        <a:rPr lang="es-ES_tradnl" baseline="0" dirty="0" smtClean="0"/>
                        <a:t> MAS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10</a:t>
                      </a:r>
                      <a:r>
                        <a:rPr lang="es-ES_tradnl" b="0" baseline="0" dirty="0" smtClean="0"/>
                        <a:t> </a:t>
                      </a:r>
                      <a:r>
                        <a:rPr lang="es-ES_tradnl" b="0" dirty="0" smtClean="0"/>
                        <a:t>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Puzzle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baseline="0" dirty="0" err="1" smtClean="0"/>
                        <a:t>together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LOGIC PUZZLE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5 MINUTES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9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682" y="864487"/>
            <a:ext cx="8825659" cy="706964"/>
          </a:xfrm>
        </p:spPr>
        <p:txBody>
          <a:bodyPr/>
          <a:lstStyle/>
          <a:p>
            <a:pPr algn="ctr"/>
            <a:r>
              <a:rPr lang="es-ES_tradnl" b="1" dirty="0" smtClean="0"/>
              <a:t>DOUBLE OBJECT PRONOUNS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both</a:t>
            </a:r>
            <a:r>
              <a:rPr lang="es-ES_tradnl" dirty="0" smtClean="0"/>
              <a:t> </a:t>
            </a:r>
            <a:r>
              <a:rPr lang="es-ES_tradnl" dirty="0" err="1" smtClean="0"/>
              <a:t>direct</a:t>
            </a:r>
            <a:r>
              <a:rPr lang="es-ES_tradnl" dirty="0" smtClean="0"/>
              <a:t> and </a:t>
            </a:r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object</a:t>
            </a:r>
            <a:r>
              <a:rPr lang="es-ES_tradnl" dirty="0" smtClean="0"/>
              <a:t> pronouns are </a:t>
            </a:r>
            <a:r>
              <a:rPr lang="es-ES_tradnl" dirty="0" err="1" smtClean="0"/>
              <a:t>present</a:t>
            </a:r>
            <a:r>
              <a:rPr lang="es-ES_tradnl" dirty="0" smtClean="0"/>
              <a:t>… 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2" t="25262" r="12714" b="17611"/>
          <a:stretch/>
        </p:blipFill>
        <p:spPr>
          <a:xfrm>
            <a:off x="1853038" y="2165029"/>
            <a:ext cx="8302945" cy="4692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4574" y="3922642"/>
            <a:ext cx="8044069" cy="278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6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_tradnl" sz="4000" b="1" dirty="0" smtClean="0"/>
              <a:t>Practicar: </a:t>
            </a:r>
            <a:r>
              <a:rPr lang="es-ES_tradnl" sz="4000" b="1" dirty="0" err="1" smtClean="0"/>
              <a:t>Identify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all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components</a:t>
            </a:r>
            <a:r>
              <a:rPr lang="es-ES_tradnl" sz="4000" b="1" dirty="0" smtClean="0"/>
              <a:t> of </a:t>
            </a:r>
            <a:r>
              <a:rPr lang="es-ES_tradnl" sz="4000" b="1" dirty="0" err="1" smtClean="0"/>
              <a:t>the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following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sentences</a:t>
            </a:r>
            <a:endParaRPr lang="es-ES_tradnl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62852"/>
              </p:ext>
            </p:extLst>
          </p:nvPr>
        </p:nvGraphicFramePr>
        <p:xfrm>
          <a:off x="1606077" y="2548909"/>
          <a:ext cx="88249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err="1" smtClean="0"/>
                        <a:t>Subject</a:t>
                      </a:r>
                      <a:r>
                        <a:rPr lang="es-ES_tradnl" sz="2800" dirty="0" smtClean="0"/>
                        <a:t>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err="1" smtClean="0"/>
                        <a:t>Verb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err="1" smtClean="0"/>
                        <a:t>Direct</a:t>
                      </a:r>
                      <a:r>
                        <a:rPr lang="es-ES_tradnl" sz="2800" dirty="0" smtClean="0"/>
                        <a:t> OP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err="1" smtClean="0"/>
                        <a:t>Indirect</a:t>
                      </a:r>
                      <a:r>
                        <a:rPr lang="es-ES_tradnl" sz="2800" dirty="0" smtClean="0"/>
                        <a:t> OP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1062" y="4421875"/>
            <a:ext cx="1083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1. Marco trajo la comida a nosotros. </a:t>
            </a:r>
          </a:p>
          <a:p>
            <a:r>
              <a:rPr lang="es-ES_tradnl" sz="3200" b="1" dirty="0" smtClean="0"/>
              <a:t>2. Mi madre está comprando pizza para mi. </a:t>
            </a:r>
          </a:p>
          <a:p>
            <a:r>
              <a:rPr lang="es-ES_tradnl" sz="3200" b="1" dirty="0" smtClean="0"/>
              <a:t>3. No quiero decir la verdad a ti. </a:t>
            </a:r>
          </a:p>
          <a:p>
            <a:r>
              <a:rPr lang="es-ES_tradnl" sz="3200" b="1" dirty="0" smtClean="0"/>
              <a:t>4. Da el control a mi. </a:t>
            </a:r>
          </a:p>
        </p:txBody>
      </p:sp>
    </p:spTree>
    <p:extLst>
      <p:ext uri="{BB962C8B-B14F-4D97-AF65-F5344CB8AC3E}">
        <p14:creationId xmlns:p14="http://schemas.microsoft.com/office/powerpoint/2010/main" val="4083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2050" name="Picture 2" descr="Image result for double object pronouns practice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6" y="2109185"/>
            <a:ext cx="6795861" cy="47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800" b="1" dirty="0" smtClean="0"/>
              <a:t>AGENDA</a:t>
            </a:r>
            <a:endParaRPr lang="es-ES_tradnl" sz="8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96847"/>
              </p:ext>
            </p:extLst>
          </p:nvPr>
        </p:nvGraphicFramePr>
        <p:xfrm>
          <a:off x="1715258" y="2644443"/>
          <a:ext cx="8824914" cy="337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56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TIME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ACTIVITY</a:t>
                      </a:r>
                      <a:endParaRPr lang="es-ES_trad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DO</a:t>
                      </a:r>
                      <a:r>
                        <a:rPr lang="es-ES_tradnl" b="0" baseline="0" dirty="0" smtClean="0"/>
                        <a:t> NOW </a:t>
                      </a:r>
                      <a:endParaRPr lang="es-ES_trad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CINCO</a:t>
                      </a:r>
                      <a:r>
                        <a:rPr lang="es-ES_tradnl" baseline="0" dirty="0" smtClean="0"/>
                        <a:t> DE MAYO FIESTA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DOP REPASO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IOP</a:t>
                      </a:r>
                      <a:r>
                        <a:rPr lang="es-ES_tradnl" baseline="0" dirty="0" smtClean="0"/>
                        <a:t> REPASO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WORKSHEET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i="0" dirty="0" smtClean="0"/>
                        <a:t>5</a:t>
                      </a:r>
                      <a:r>
                        <a:rPr lang="es-ES_tradnl" b="0" i="0" baseline="0" dirty="0" smtClean="0"/>
                        <a:t> MINUTES</a:t>
                      </a:r>
                      <a:endParaRPr lang="es-ES_tradnl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i="0" dirty="0" smtClean="0"/>
                        <a:t>DOL </a:t>
                      </a:r>
                      <a:endParaRPr lang="es-ES_tradnl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9" y="987317"/>
            <a:ext cx="9475646" cy="706964"/>
          </a:xfrm>
        </p:spPr>
        <p:txBody>
          <a:bodyPr/>
          <a:lstStyle/>
          <a:p>
            <a:pPr algn="ctr"/>
            <a:r>
              <a:rPr lang="es-ES_tradnl" sz="5400" b="1" dirty="0" smtClean="0"/>
              <a:t>DOUBLE OBJECT PRONOUNS </a:t>
            </a:r>
            <a:endParaRPr lang="es-ES_tradnl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306" y="2398783"/>
            <a:ext cx="8825659" cy="3416300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English:  I </a:t>
            </a:r>
            <a:r>
              <a:rPr lang="es-ES_tradnl" sz="2400" dirty="0" err="1" smtClean="0"/>
              <a:t>did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not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give</a:t>
            </a:r>
            <a:r>
              <a:rPr lang="es-ES_tradnl" sz="2400" dirty="0"/>
              <a:t> </a:t>
            </a:r>
            <a:r>
              <a:rPr lang="es-ES_tradnl" sz="2400" dirty="0" smtClean="0"/>
              <a:t>a </a:t>
            </a:r>
            <a:r>
              <a:rPr lang="es-ES_tradnl" sz="2400" dirty="0" err="1" smtClean="0"/>
              <a:t>gift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you</a:t>
            </a:r>
            <a:r>
              <a:rPr lang="es-ES_tradnl" sz="2400" dirty="0" smtClean="0"/>
              <a:t>. </a:t>
            </a:r>
          </a:p>
          <a:p>
            <a:pPr lvl="2"/>
            <a:r>
              <a:rPr lang="es-ES_tradnl" sz="2400" dirty="0" smtClean="0"/>
              <a:t>I </a:t>
            </a:r>
            <a:r>
              <a:rPr lang="es-ES_tradnl" sz="2400" dirty="0" err="1" smtClean="0"/>
              <a:t>did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not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give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you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it</a:t>
            </a:r>
            <a:r>
              <a:rPr lang="es-ES_tradnl" sz="2400" dirty="0" smtClean="0"/>
              <a:t>. </a:t>
            </a:r>
          </a:p>
          <a:p>
            <a:pPr lvl="2"/>
            <a:endParaRPr lang="es-ES_tradnl" sz="2400" dirty="0"/>
          </a:p>
          <a:p>
            <a:pPr lvl="2"/>
            <a:r>
              <a:rPr lang="es-ES_tradnl" sz="2400" dirty="0" err="1" smtClean="0"/>
              <a:t>Using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both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indirect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</a:t>
            </a:r>
            <a:r>
              <a:rPr lang="es-ES_tradnl" sz="2400" dirty="0" smtClean="0"/>
              <a:t> pronouns in a </a:t>
            </a:r>
            <a:r>
              <a:rPr lang="es-ES_tradnl" sz="2400" dirty="0" err="1" smtClean="0"/>
              <a:t>sentence</a:t>
            </a:r>
            <a:r>
              <a:rPr lang="es-ES_tradnl" sz="2400" dirty="0" smtClean="0"/>
              <a:t> </a:t>
            </a:r>
          </a:p>
          <a:p>
            <a:pPr lvl="2"/>
            <a:r>
              <a:rPr lang="es-ES_tradnl" sz="2400" u="sng" dirty="0" err="1" smtClean="0"/>
              <a:t>Indirect</a:t>
            </a:r>
            <a:r>
              <a:rPr lang="es-ES_tradnl" sz="2400" u="sng" dirty="0" smtClean="0"/>
              <a:t> </a:t>
            </a:r>
            <a:r>
              <a:rPr lang="es-ES_tradnl" sz="2400" u="sng" dirty="0" err="1" smtClean="0"/>
              <a:t>object</a:t>
            </a:r>
            <a:r>
              <a:rPr lang="es-ES_tradnl" sz="2400" u="sng" dirty="0" smtClean="0"/>
              <a:t> </a:t>
            </a:r>
            <a:r>
              <a:rPr lang="es-ES_tradnl" sz="2400" u="sng" dirty="0" err="1" smtClean="0"/>
              <a:t>pronoun</a:t>
            </a:r>
            <a:r>
              <a:rPr lang="es-ES_tradnl" sz="2400" u="sng" dirty="0" smtClean="0"/>
              <a:t> </a:t>
            </a:r>
            <a:r>
              <a:rPr lang="es-ES_tradnl" sz="2400" b="1" dirty="0" err="1" smtClean="0"/>
              <a:t>always</a:t>
            </a:r>
            <a:r>
              <a:rPr lang="es-ES_tradnl" sz="2400" b="1" dirty="0" smtClean="0"/>
              <a:t> </a:t>
            </a:r>
            <a:r>
              <a:rPr lang="es-ES_tradnl" sz="2400" dirty="0" err="1" smtClean="0"/>
              <a:t>goes</a:t>
            </a:r>
            <a:r>
              <a:rPr lang="es-ES_tradnl" sz="2400" dirty="0" smtClean="0"/>
              <a:t> </a:t>
            </a:r>
            <a:r>
              <a:rPr lang="es-ES_tradnl" sz="2400" b="1" i="1" dirty="0" err="1" smtClean="0"/>
              <a:t>first</a:t>
            </a:r>
            <a:r>
              <a:rPr lang="es-ES_tradnl" sz="2400" dirty="0" smtClean="0"/>
              <a:t>.</a:t>
            </a:r>
          </a:p>
          <a:p>
            <a:pPr lvl="2"/>
            <a:endParaRPr lang="es-ES_tradnl" sz="2400" dirty="0" smtClean="0"/>
          </a:p>
          <a:p>
            <a:pPr lvl="2"/>
            <a:r>
              <a:rPr lang="es-ES_tradnl" sz="2400" dirty="0" err="1" smtClean="0"/>
              <a:t>Both</a:t>
            </a:r>
            <a:r>
              <a:rPr lang="es-ES_tradnl" sz="2400" dirty="0" smtClean="0"/>
              <a:t> can </a:t>
            </a:r>
            <a:r>
              <a:rPr lang="es-ES_tradnl" sz="2400" dirty="0" err="1" smtClean="0"/>
              <a:t>go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before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verb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attached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infintive</a:t>
            </a:r>
            <a:r>
              <a:rPr lang="es-ES_tradnl" sz="2400" dirty="0" smtClean="0"/>
              <a:t> (</a:t>
            </a:r>
            <a:r>
              <a:rPr lang="es-ES_tradnl" sz="2400" b="1" dirty="0" err="1" smtClean="0"/>
              <a:t>or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other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verb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if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its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command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progressive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if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there</a:t>
            </a:r>
            <a:r>
              <a:rPr lang="es-ES_tradnl" sz="2400" dirty="0" smtClean="0"/>
              <a:t> are </a:t>
            </a:r>
            <a:r>
              <a:rPr lang="es-ES_tradnl" sz="2400" dirty="0" err="1" smtClean="0"/>
              <a:t>two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verbs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sentence</a:t>
            </a:r>
            <a:r>
              <a:rPr lang="es-ES_tradnl" sz="2400" dirty="0" smtClean="0"/>
              <a:t>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7151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3767"/>
            <a:ext cx="8825659" cy="4326339"/>
          </a:xfrm>
        </p:spPr>
        <p:txBody>
          <a:bodyPr>
            <a:normAutofit fontScale="85000" lnSpcReduction="20000"/>
          </a:bodyPr>
          <a:lstStyle/>
          <a:p>
            <a:r>
              <a:rPr lang="es-ES_tradnl" sz="2600" b="1" dirty="0">
                <a:solidFill>
                  <a:srgbClr val="00B0F0"/>
                </a:solidFill>
              </a:rPr>
              <a:t>1. Marco trajo la comida a nosotros. </a:t>
            </a:r>
            <a:endParaRPr lang="es-ES_tradnl" sz="2600" b="1" dirty="0" smtClean="0">
              <a:solidFill>
                <a:srgbClr val="00B0F0"/>
              </a:solidFill>
            </a:endParaRPr>
          </a:p>
          <a:p>
            <a:pPr lvl="1"/>
            <a:r>
              <a:rPr lang="es-ES_tradnl" sz="2600" b="1" dirty="0" smtClean="0"/>
              <a:t>Marco </a:t>
            </a:r>
            <a:r>
              <a:rPr lang="es-ES_tradnl" sz="2600" b="1" dirty="0" smtClean="0">
                <a:solidFill>
                  <a:srgbClr val="FF0000"/>
                </a:solidFill>
              </a:rPr>
              <a:t>nos</a:t>
            </a:r>
            <a:r>
              <a:rPr lang="es-ES_tradnl" sz="2600" b="1" dirty="0" smtClean="0"/>
              <a:t> </a:t>
            </a:r>
            <a:r>
              <a:rPr lang="es-ES_tradnl" sz="2600" b="1" dirty="0" smtClean="0">
                <a:solidFill>
                  <a:srgbClr val="92D050"/>
                </a:solidFill>
              </a:rPr>
              <a:t>la</a:t>
            </a:r>
            <a:r>
              <a:rPr lang="es-ES_tradnl" sz="2600" b="1" dirty="0" smtClean="0"/>
              <a:t> trajo. </a:t>
            </a:r>
            <a:endParaRPr lang="es-ES_tradnl" sz="2600" b="1" dirty="0"/>
          </a:p>
          <a:p>
            <a:r>
              <a:rPr lang="es-ES_tradnl" sz="2600" b="1" dirty="0">
                <a:solidFill>
                  <a:srgbClr val="00B0F0"/>
                </a:solidFill>
              </a:rPr>
              <a:t>2. Mi madre está comprando pizza para mi. </a:t>
            </a:r>
            <a:endParaRPr lang="es-ES_tradnl" sz="2600" b="1" dirty="0" smtClean="0">
              <a:solidFill>
                <a:srgbClr val="00B0F0"/>
              </a:solidFill>
            </a:endParaRPr>
          </a:p>
          <a:p>
            <a:pPr lvl="1"/>
            <a:r>
              <a:rPr lang="es-ES_tradnl" sz="2600" b="1" dirty="0" smtClean="0"/>
              <a:t>Mi madre </a:t>
            </a:r>
            <a:r>
              <a:rPr lang="es-ES_tradnl" sz="2600" b="1" dirty="0" smtClean="0">
                <a:solidFill>
                  <a:srgbClr val="FF0000"/>
                </a:solidFill>
              </a:rPr>
              <a:t>me</a:t>
            </a:r>
            <a:r>
              <a:rPr lang="es-ES_tradnl" sz="2600" b="1" dirty="0" smtClean="0"/>
              <a:t> </a:t>
            </a:r>
            <a:r>
              <a:rPr lang="es-ES_tradnl" sz="2600" b="1" dirty="0" smtClean="0">
                <a:solidFill>
                  <a:srgbClr val="92D050"/>
                </a:solidFill>
              </a:rPr>
              <a:t>la</a:t>
            </a:r>
            <a:r>
              <a:rPr lang="es-ES_tradnl" sz="2600" b="1" dirty="0" smtClean="0"/>
              <a:t> está comprando.</a:t>
            </a:r>
          </a:p>
          <a:p>
            <a:pPr lvl="1"/>
            <a:r>
              <a:rPr lang="es-ES_tradnl" sz="2600" b="1" dirty="0" smtClean="0"/>
              <a:t>Mi madre está comprándo</a:t>
            </a:r>
            <a:r>
              <a:rPr lang="es-ES_tradnl" sz="2600" b="1" dirty="0" smtClean="0">
                <a:solidFill>
                  <a:srgbClr val="FF0000"/>
                </a:solidFill>
              </a:rPr>
              <a:t>me</a:t>
            </a:r>
            <a:r>
              <a:rPr lang="es-ES_tradnl" sz="2600" b="1" dirty="0" smtClean="0">
                <a:solidFill>
                  <a:srgbClr val="92D050"/>
                </a:solidFill>
              </a:rPr>
              <a:t>la </a:t>
            </a:r>
            <a:endParaRPr lang="es-ES_tradnl" sz="2600" b="1" dirty="0">
              <a:solidFill>
                <a:srgbClr val="92D050"/>
              </a:solidFill>
            </a:endParaRPr>
          </a:p>
          <a:p>
            <a:r>
              <a:rPr lang="es-ES_tradnl" sz="2600" b="1" dirty="0">
                <a:solidFill>
                  <a:srgbClr val="00B0F0"/>
                </a:solidFill>
              </a:rPr>
              <a:t>3. No quiero decir la verdad a ti. </a:t>
            </a:r>
            <a:endParaRPr lang="es-ES_tradnl" sz="2600" b="1" dirty="0" smtClean="0">
              <a:solidFill>
                <a:srgbClr val="00B0F0"/>
              </a:solidFill>
            </a:endParaRPr>
          </a:p>
          <a:p>
            <a:pPr lvl="1"/>
            <a:r>
              <a:rPr lang="es-ES_tradnl" sz="2600" b="1" dirty="0" smtClean="0"/>
              <a:t>No </a:t>
            </a:r>
            <a:r>
              <a:rPr lang="es-ES_tradnl" sz="2600" b="1" dirty="0" smtClean="0">
                <a:solidFill>
                  <a:srgbClr val="FF0000"/>
                </a:solidFill>
              </a:rPr>
              <a:t>te</a:t>
            </a:r>
            <a:r>
              <a:rPr lang="es-ES_tradnl" sz="2600" b="1" dirty="0" smtClean="0"/>
              <a:t> </a:t>
            </a:r>
            <a:r>
              <a:rPr lang="es-ES_tradnl" sz="2600" b="1" dirty="0" smtClean="0">
                <a:solidFill>
                  <a:srgbClr val="92D050"/>
                </a:solidFill>
              </a:rPr>
              <a:t>la</a:t>
            </a:r>
            <a:r>
              <a:rPr lang="es-ES_tradnl" sz="2600" b="1" dirty="0" smtClean="0"/>
              <a:t> quiero decir </a:t>
            </a:r>
          </a:p>
          <a:p>
            <a:pPr lvl="1"/>
            <a:r>
              <a:rPr lang="es-ES_tradnl" sz="2600" b="1" dirty="0" smtClean="0"/>
              <a:t>No quiero decír</a:t>
            </a:r>
            <a:r>
              <a:rPr lang="es-ES_tradnl" sz="2600" b="1" dirty="0" smtClean="0">
                <a:solidFill>
                  <a:srgbClr val="FF0000"/>
                </a:solidFill>
              </a:rPr>
              <a:t>te</a:t>
            </a:r>
            <a:r>
              <a:rPr lang="es-ES_tradnl" sz="2600" b="1" dirty="0" smtClean="0">
                <a:solidFill>
                  <a:srgbClr val="92D050"/>
                </a:solidFill>
              </a:rPr>
              <a:t>la</a:t>
            </a:r>
            <a:endParaRPr lang="es-ES_tradnl" sz="2600" b="1" dirty="0">
              <a:solidFill>
                <a:srgbClr val="92D050"/>
              </a:solidFill>
            </a:endParaRPr>
          </a:p>
          <a:p>
            <a:r>
              <a:rPr lang="es-ES_tradnl" sz="2600" b="1" dirty="0">
                <a:solidFill>
                  <a:srgbClr val="00B0F0"/>
                </a:solidFill>
              </a:rPr>
              <a:t>4. Da el control a mi. </a:t>
            </a:r>
            <a:endParaRPr lang="es-ES_tradnl" sz="2600" b="1" dirty="0" smtClean="0">
              <a:solidFill>
                <a:srgbClr val="00B0F0"/>
              </a:solidFill>
            </a:endParaRPr>
          </a:p>
          <a:p>
            <a:pPr lvl="1"/>
            <a:r>
              <a:rPr lang="es-ES_tradnl" sz="2600" b="1" dirty="0" smtClean="0">
                <a:solidFill>
                  <a:srgbClr val="FF0000"/>
                </a:solidFill>
              </a:rPr>
              <a:t>Me</a:t>
            </a:r>
            <a:r>
              <a:rPr lang="es-ES_tradnl" sz="2600" b="1" dirty="0" smtClean="0"/>
              <a:t> </a:t>
            </a:r>
            <a:r>
              <a:rPr lang="es-ES_tradnl" sz="2600" b="1" dirty="0" smtClean="0">
                <a:solidFill>
                  <a:srgbClr val="92D050"/>
                </a:solidFill>
              </a:rPr>
              <a:t>lo</a:t>
            </a:r>
            <a:r>
              <a:rPr lang="es-ES_tradnl" sz="2600" b="1" dirty="0" smtClean="0"/>
              <a:t> da. </a:t>
            </a:r>
          </a:p>
          <a:p>
            <a:pPr lvl="1"/>
            <a:r>
              <a:rPr lang="es-ES_tradnl" sz="2600" b="1" dirty="0" smtClean="0"/>
              <a:t>Dá</a:t>
            </a:r>
            <a:r>
              <a:rPr lang="es-ES_tradnl" sz="2600" b="1" dirty="0" smtClean="0">
                <a:solidFill>
                  <a:srgbClr val="FF0000"/>
                </a:solidFill>
              </a:rPr>
              <a:t>me</a:t>
            </a:r>
            <a:r>
              <a:rPr lang="es-ES_tradnl" sz="2600" b="1" dirty="0" smtClean="0">
                <a:solidFill>
                  <a:srgbClr val="92D050"/>
                </a:solidFill>
              </a:rPr>
              <a:t>lo</a:t>
            </a:r>
            <a:r>
              <a:rPr lang="es-ES_tradnl" sz="2600" b="1" dirty="0" smtClean="0"/>
              <a:t>. (</a:t>
            </a:r>
            <a:r>
              <a:rPr lang="es-ES_tradnl" sz="2600" b="1" dirty="0" err="1" smtClean="0"/>
              <a:t>command</a:t>
            </a:r>
            <a:r>
              <a:rPr lang="es-ES_tradnl" sz="2600" b="1" dirty="0" smtClean="0"/>
              <a:t>)</a:t>
            </a:r>
            <a:endParaRPr lang="es-ES_tradnl" sz="2600" b="1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04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800" b="1" dirty="0" smtClean="0"/>
              <a:t>CHANGING </a:t>
            </a:r>
            <a:r>
              <a:rPr lang="es-ES_tradnl" sz="8000" b="1" dirty="0" smtClean="0"/>
              <a:t>LE</a:t>
            </a:r>
            <a:r>
              <a:rPr lang="es-ES_tradnl" sz="4800" b="1" dirty="0" smtClean="0"/>
              <a:t> TO </a:t>
            </a:r>
            <a:r>
              <a:rPr lang="es-ES_tradnl" sz="8000" b="1" dirty="0" smtClean="0"/>
              <a:t>SE</a:t>
            </a:r>
            <a:r>
              <a:rPr lang="es-ES_tradnl" sz="4800" b="1" dirty="0" smtClean="0"/>
              <a:t> </a:t>
            </a:r>
            <a:endParaRPr lang="es-ES_tradn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171" y="2671739"/>
            <a:ext cx="8825659" cy="3967600"/>
          </a:xfrm>
        </p:spPr>
        <p:txBody>
          <a:bodyPr>
            <a:normAutofit fontScale="85000" lnSpcReduction="20000"/>
          </a:bodyPr>
          <a:lstStyle/>
          <a:p>
            <a:r>
              <a:rPr lang="es-ES_tradnl" sz="3600" dirty="0" smtClean="0"/>
              <a:t>Le digo </a:t>
            </a:r>
            <a:r>
              <a:rPr lang="es-ES_tradnl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cuenta </a:t>
            </a:r>
            <a:r>
              <a:rPr lang="es-ES_tradnl" sz="3600" dirty="0" smtClean="0">
                <a:solidFill>
                  <a:srgbClr val="92D050"/>
                </a:solidFill>
              </a:rPr>
              <a:t>a María</a:t>
            </a:r>
          </a:p>
          <a:p>
            <a:pPr lvl="1"/>
            <a:r>
              <a:rPr lang="es-ES_tradnl" sz="3200" dirty="0" smtClean="0">
                <a:solidFill>
                  <a:srgbClr val="92D050"/>
                </a:solidFill>
              </a:rPr>
              <a:t>Se</a:t>
            </a:r>
            <a:r>
              <a:rPr lang="es-ES_tradnl" sz="3200" dirty="0" smtClean="0"/>
              <a:t> </a:t>
            </a:r>
            <a:r>
              <a:rPr lang="es-ES_tradnl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</a:t>
            </a:r>
            <a:r>
              <a:rPr lang="es-ES_tradnl" sz="3200" dirty="0" smtClean="0"/>
              <a:t> digo. </a:t>
            </a:r>
          </a:p>
          <a:p>
            <a:r>
              <a:rPr lang="es-ES_tradnl" sz="3600" dirty="0" smtClean="0"/>
              <a:t>Mi abuelo les compró </a:t>
            </a:r>
            <a:r>
              <a:rPr lang="es-ES_tradnl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los regalos </a:t>
            </a:r>
            <a:r>
              <a:rPr lang="es-ES_tradnl" sz="3600" dirty="0" smtClean="0">
                <a:solidFill>
                  <a:srgbClr val="92D050"/>
                </a:solidFill>
              </a:rPr>
              <a:t>a los niños.  </a:t>
            </a:r>
          </a:p>
          <a:p>
            <a:pPr lvl="1"/>
            <a:r>
              <a:rPr lang="es-ES_tradnl" sz="3200" dirty="0" smtClean="0"/>
              <a:t>Mi abuelo </a:t>
            </a:r>
            <a:r>
              <a:rPr lang="es-ES_tradnl" sz="3200" dirty="0" smtClean="0">
                <a:solidFill>
                  <a:srgbClr val="92D050"/>
                </a:solidFill>
              </a:rPr>
              <a:t>se</a:t>
            </a:r>
            <a:r>
              <a:rPr lang="es-ES_tradnl" sz="3200" dirty="0" smtClean="0"/>
              <a:t> </a:t>
            </a:r>
            <a:r>
              <a:rPr lang="es-ES_tradnl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los</a:t>
            </a:r>
            <a:r>
              <a:rPr lang="es-ES_tradnl" sz="3200" dirty="0" smtClean="0"/>
              <a:t> compró</a:t>
            </a:r>
          </a:p>
          <a:p>
            <a:r>
              <a:rPr lang="es-ES_tradnl" sz="3400" dirty="0" smtClean="0"/>
              <a:t>Quiero escribir </a:t>
            </a:r>
            <a:r>
              <a:rPr lang="es-ES_tradnl" sz="3400" dirty="0" smtClean="0">
                <a:solidFill>
                  <a:srgbClr val="FF0000"/>
                </a:solidFill>
              </a:rPr>
              <a:t>una carta </a:t>
            </a:r>
            <a:r>
              <a:rPr lang="es-ES_tradnl" sz="3400" dirty="0" smtClean="0">
                <a:solidFill>
                  <a:srgbClr val="92D050"/>
                </a:solidFill>
              </a:rPr>
              <a:t>a mi amigo</a:t>
            </a:r>
            <a:r>
              <a:rPr lang="es-ES_tradnl" sz="3400" dirty="0" smtClean="0"/>
              <a:t>. </a:t>
            </a:r>
          </a:p>
          <a:p>
            <a:pPr lvl="1"/>
            <a:r>
              <a:rPr lang="es-ES_tradnl" sz="3200" dirty="0" smtClean="0"/>
              <a:t>Quiero escribír</a:t>
            </a:r>
            <a:r>
              <a:rPr lang="es-ES_tradnl" sz="3200" dirty="0" smtClean="0">
                <a:solidFill>
                  <a:srgbClr val="92D050"/>
                </a:solidFill>
              </a:rPr>
              <a:t>se</a:t>
            </a:r>
            <a:r>
              <a:rPr lang="es-ES_tradnl" sz="3200" dirty="0" smtClean="0">
                <a:solidFill>
                  <a:srgbClr val="FF0000"/>
                </a:solidFill>
              </a:rPr>
              <a:t>la</a:t>
            </a:r>
            <a:r>
              <a:rPr lang="es-ES_tradnl" sz="3200" dirty="0" smtClean="0"/>
              <a:t> </a:t>
            </a:r>
          </a:p>
          <a:p>
            <a:pPr lvl="1"/>
            <a:r>
              <a:rPr lang="es-ES_tradnl" sz="3200" dirty="0" smtClean="0">
                <a:solidFill>
                  <a:srgbClr val="92D050"/>
                </a:solidFill>
              </a:rPr>
              <a:t>Se</a:t>
            </a:r>
            <a:r>
              <a:rPr lang="es-ES_tradnl" sz="3200" dirty="0" smtClean="0"/>
              <a:t> </a:t>
            </a:r>
            <a:r>
              <a:rPr lang="es-ES_tradnl" sz="3200" dirty="0" smtClean="0">
                <a:solidFill>
                  <a:srgbClr val="FF0000"/>
                </a:solidFill>
              </a:rPr>
              <a:t>la</a:t>
            </a:r>
            <a:r>
              <a:rPr lang="es-ES_tradnl" sz="3200" dirty="0" smtClean="0"/>
              <a:t> quiero escribir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98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2" y="837191"/>
            <a:ext cx="11037046" cy="706964"/>
          </a:xfrm>
        </p:spPr>
        <p:txBody>
          <a:bodyPr/>
          <a:lstStyle/>
          <a:p>
            <a:pPr algn="ctr"/>
            <a:r>
              <a:rPr lang="es-ES_tradnl" sz="6600" b="1" dirty="0" smtClean="0"/>
              <a:t>PRACTICAR</a:t>
            </a:r>
            <a:br>
              <a:rPr lang="es-ES_tradnl" sz="6600" b="1" dirty="0" smtClean="0"/>
            </a:br>
            <a:r>
              <a:rPr lang="es-ES_tradnl" sz="3200" b="1" dirty="0" err="1" smtClean="0"/>
              <a:t>Rewrite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using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double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6" y="2685387"/>
            <a:ext cx="98031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 smtClean="0"/>
              <a:t>Raúl dio los regalos a su hermanos. </a:t>
            </a:r>
          </a:p>
          <a:p>
            <a:pPr marL="0" indent="0">
              <a:buNone/>
            </a:pPr>
            <a:endParaRPr lang="es-ES_tradnl" sz="4000" b="1" dirty="0"/>
          </a:p>
          <a:p>
            <a:pPr marL="0" indent="0">
              <a:buNone/>
            </a:pPr>
            <a:r>
              <a:rPr lang="es-ES_tradnl" sz="4000" b="1" dirty="0" smtClean="0"/>
              <a:t>	Raúl se los dio. 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5542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2" y="837191"/>
            <a:ext cx="11037046" cy="706964"/>
          </a:xfrm>
        </p:spPr>
        <p:txBody>
          <a:bodyPr/>
          <a:lstStyle/>
          <a:p>
            <a:pPr algn="ctr"/>
            <a:r>
              <a:rPr lang="es-ES_tradnl" sz="6600" b="1" dirty="0" smtClean="0"/>
              <a:t>PRACTICAR</a:t>
            </a:r>
            <a:br>
              <a:rPr lang="es-ES_tradnl" sz="6600" b="1" dirty="0" smtClean="0"/>
            </a:br>
            <a:r>
              <a:rPr lang="es-ES_tradnl" sz="3200" b="1" dirty="0" err="1" smtClean="0"/>
              <a:t>Rewrite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using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double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6" y="2685387"/>
            <a:ext cx="98031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 smtClean="0"/>
              <a:t>Ella entregó las tareas a la profesora. </a:t>
            </a:r>
          </a:p>
          <a:p>
            <a:pPr marL="0" indent="0">
              <a:buNone/>
            </a:pPr>
            <a:endParaRPr lang="es-ES_tradnl" sz="4000" b="1" dirty="0"/>
          </a:p>
          <a:p>
            <a:pPr marL="0" indent="0">
              <a:buNone/>
            </a:pPr>
            <a:r>
              <a:rPr lang="es-ES_tradnl" sz="4000" b="1" dirty="0" smtClean="0"/>
              <a:t>	Ella se las entregó. 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9479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2" y="837191"/>
            <a:ext cx="11037046" cy="706964"/>
          </a:xfrm>
        </p:spPr>
        <p:txBody>
          <a:bodyPr/>
          <a:lstStyle/>
          <a:p>
            <a:pPr algn="ctr"/>
            <a:r>
              <a:rPr lang="es-ES_tradnl" sz="6600" b="1" dirty="0" smtClean="0"/>
              <a:t>PRACTICAR</a:t>
            </a:r>
            <a:br>
              <a:rPr lang="es-ES_tradnl" sz="6600" b="1" dirty="0" smtClean="0"/>
            </a:br>
            <a:r>
              <a:rPr lang="es-ES_tradnl" sz="3200" b="1" dirty="0" err="1" smtClean="0"/>
              <a:t>Rewrite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using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double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6" y="2685387"/>
            <a:ext cx="98031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 smtClean="0"/>
              <a:t>Yo escribí una carta a ti. </a:t>
            </a:r>
          </a:p>
          <a:p>
            <a:pPr marL="0" indent="0">
              <a:buNone/>
            </a:pPr>
            <a:endParaRPr lang="es-ES_tradnl" sz="4000" b="1" dirty="0"/>
          </a:p>
          <a:p>
            <a:pPr marL="0" indent="0">
              <a:buNone/>
            </a:pPr>
            <a:r>
              <a:rPr lang="es-ES_tradnl" sz="4000" b="1" dirty="0" smtClean="0"/>
              <a:t>	Yo te la escribí. 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7028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2" y="837191"/>
            <a:ext cx="11037046" cy="706964"/>
          </a:xfrm>
        </p:spPr>
        <p:txBody>
          <a:bodyPr/>
          <a:lstStyle/>
          <a:p>
            <a:pPr algn="ctr"/>
            <a:r>
              <a:rPr lang="es-ES_tradnl" sz="6600" b="1" dirty="0" smtClean="0"/>
              <a:t>PRACTICAR</a:t>
            </a:r>
            <a:br>
              <a:rPr lang="es-ES_tradnl" sz="6600" b="1" dirty="0" smtClean="0"/>
            </a:br>
            <a:r>
              <a:rPr lang="es-ES_tradnl" sz="3200" b="1" dirty="0" err="1" smtClean="0"/>
              <a:t>Rewrite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using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double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6" y="2685387"/>
            <a:ext cx="98031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 smtClean="0"/>
              <a:t>Ellas dan unos zapatos a mi.</a:t>
            </a:r>
          </a:p>
          <a:p>
            <a:pPr marL="0" indent="0">
              <a:buNone/>
            </a:pPr>
            <a:endParaRPr lang="es-ES_tradnl" sz="4000" b="1" dirty="0"/>
          </a:p>
          <a:p>
            <a:pPr marL="0" indent="0">
              <a:buNone/>
            </a:pPr>
            <a:r>
              <a:rPr lang="es-ES_tradnl" sz="4000" b="1" dirty="0" smtClean="0"/>
              <a:t>	Ellas me los dan.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7751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2" y="837191"/>
            <a:ext cx="11037046" cy="706964"/>
          </a:xfrm>
        </p:spPr>
        <p:txBody>
          <a:bodyPr/>
          <a:lstStyle/>
          <a:p>
            <a:pPr algn="ctr"/>
            <a:r>
              <a:rPr lang="es-ES_tradnl" sz="6600" b="1" dirty="0" smtClean="0"/>
              <a:t>PRACTICAR</a:t>
            </a:r>
            <a:br>
              <a:rPr lang="es-ES_tradnl" sz="6600" b="1" dirty="0" smtClean="0"/>
            </a:br>
            <a:r>
              <a:rPr lang="es-ES_tradnl" sz="3200" b="1" dirty="0" err="1" smtClean="0"/>
              <a:t>Rewrite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using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double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6" y="2685387"/>
            <a:ext cx="98031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 smtClean="0"/>
              <a:t>María canta una canción a nosotros.</a:t>
            </a:r>
          </a:p>
          <a:p>
            <a:pPr marL="0" indent="0">
              <a:buNone/>
            </a:pPr>
            <a:endParaRPr lang="es-ES_tradnl" sz="4000" b="1" dirty="0"/>
          </a:p>
          <a:p>
            <a:pPr marL="0" indent="0">
              <a:buNone/>
            </a:pPr>
            <a:r>
              <a:rPr lang="es-ES_tradnl" sz="4000" b="1" dirty="0" smtClean="0"/>
              <a:t>	María nos la canta.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9846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1. Mis amigos quieren comprar unas uvas para mi </a:t>
            </a:r>
          </a:p>
          <a:p>
            <a:r>
              <a:rPr lang="es-ES_tradnl" sz="2400" dirty="0" smtClean="0"/>
              <a:t>2. Yo regalo unas bicicleta a mi hermano </a:t>
            </a:r>
          </a:p>
          <a:p>
            <a:r>
              <a:rPr lang="es-ES_tradnl" sz="2400" dirty="0" smtClean="0"/>
              <a:t>3. Tu das unos perros a nosotros </a:t>
            </a:r>
          </a:p>
          <a:p>
            <a:r>
              <a:rPr lang="es-ES_tradnl" sz="2400" dirty="0" smtClean="0"/>
              <a:t>4. Ellos regalan una computadora a mi hermana </a:t>
            </a:r>
          </a:p>
          <a:p>
            <a:r>
              <a:rPr lang="es-ES_tradnl" sz="2400" dirty="0" smtClean="0"/>
              <a:t>5. Nosotros pedimos un pan para ti </a:t>
            </a:r>
          </a:p>
          <a:p>
            <a:r>
              <a:rPr lang="es-ES_tradnl" sz="2400" dirty="0" smtClean="0"/>
              <a:t>6. Mi amigo y yo llamamos una ambulancia para ti </a:t>
            </a:r>
          </a:p>
          <a:p>
            <a:r>
              <a:rPr lang="es-ES_tradnl" sz="2400" dirty="0" smtClean="0"/>
              <a:t>7. Yo quiero comprar un auto  para ti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621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2400" dirty="0"/>
              <a:t>1. He </a:t>
            </a:r>
            <a:r>
              <a:rPr lang="es-ES_tradnl" sz="2400" dirty="0" err="1"/>
              <a:t>sings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(f/s) to </a:t>
            </a:r>
            <a:r>
              <a:rPr lang="es-ES_tradnl" sz="2400" dirty="0" err="1"/>
              <a:t>her</a:t>
            </a:r>
            <a:r>
              <a:rPr lang="es-ES_tradnl" sz="2400" dirty="0"/>
              <a:t>. </a:t>
            </a:r>
          </a:p>
          <a:p>
            <a:r>
              <a:rPr lang="es-ES_tradnl" sz="2400" dirty="0"/>
              <a:t>2. </a:t>
            </a:r>
            <a:r>
              <a:rPr lang="es-ES_tradnl" sz="2400" dirty="0" err="1"/>
              <a:t>We</a:t>
            </a:r>
            <a:r>
              <a:rPr lang="es-ES_tradnl" sz="2400" dirty="0"/>
              <a:t> </a:t>
            </a:r>
            <a:r>
              <a:rPr lang="es-ES_tradnl" sz="2400" dirty="0" err="1"/>
              <a:t>sing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(f/p)to </a:t>
            </a:r>
            <a:r>
              <a:rPr lang="es-ES_tradnl" sz="2400" dirty="0" err="1"/>
              <a:t>you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3. </a:t>
            </a: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tell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(m/s) to me. </a:t>
            </a:r>
          </a:p>
          <a:p>
            <a:r>
              <a:rPr lang="es-ES_tradnl" sz="2400" dirty="0"/>
              <a:t>4. I </a:t>
            </a:r>
            <a:r>
              <a:rPr lang="es-ES_tradnl" sz="2400" dirty="0" err="1"/>
              <a:t>tell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(m/s) to </a:t>
            </a:r>
            <a:r>
              <a:rPr lang="es-ES_tradnl" sz="2400" dirty="0" err="1"/>
              <a:t>them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5.  </a:t>
            </a:r>
            <a:r>
              <a:rPr lang="es-ES_tradnl" sz="2400" dirty="0" err="1"/>
              <a:t>She</a:t>
            </a:r>
            <a:r>
              <a:rPr lang="es-ES_tradnl" sz="2400" dirty="0"/>
              <a:t> </a:t>
            </a:r>
            <a:r>
              <a:rPr lang="es-ES_tradnl" sz="2400" dirty="0" err="1"/>
              <a:t>buys</a:t>
            </a:r>
            <a:r>
              <a:rPr lang="es-ES_tradnl" sz="2400" dirty="0"/>
              <a:t> </a:t>
            </a:r>
            <a:r>
              <a:rPr lang="es-ES_tradnl" sz="2400" dirty="0" err="1"/>
              <a:t>them</a:t>
            </a:r>
            <a:r>
              <a:rPr lang="es-ES_tradnl" sz="2400" dirty="0"/>
              <a:t> (m/p)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6. H</a:t>
            </a:r>
            <a:r>
              <a:rPr lang="es-ES_tradnl" sz="2400" dirty="0" smtClean="0"/>
              <a:t>e </a:t>
            </a:r>
            <a:r>
              <a:rPr lang="es-ES_tradnl" sz="2400" dirty="0" err="1"/>
              <a:t>cooks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(f/s)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7. </a:t>
            </a:r>
            <a:r>
              <a:rPr lang="es-ES_tradnl" sz="2400" dirty="0" err="1"/>
              <a:t>We</a:t>
            </a:r>
            <a:r>
              <a:rPr lang="es-ES_tradnl" sz="2400" dirty="0"/>
              <a:t> </a:t>
            </a:r>
            <a:r>
              <a:rPr lang="es-ES_tradnl" sz="2400" dirty="0" err="1"/>
              <a:t>cook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 (m/s)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him</a:t>
            </a:r>
            <a:r>
              <a:rPr lang="es-ES_tradnl" sz="2400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 El ____ ______ canta.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Nosotros ____ ______ cantamos.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Ellos _____ ________ dicen.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Yo _____ _______ digo.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Ella ____ ________ compra.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El _____ _______ cocina.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Nosotros _____ _______ cocinamos. </a:t>
            </a:r>
          </a:p>
        </p:txBody>
      </p:sp>
    </p:spTree>
    <p:extLst>
      <p:ext uri="{BB962C8B-B14F-4D97-AF65-F5344CB8AC3E}">
        <p14:creationId xmlns:p14="http://schemas.microsoft.com/office/powerpoint/2010/main" val="19553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000" b="1" dirty="0" smtClean="0"/>
              <a:t>OBJETIVO Y DOL </a:t>
            </a:r>
            <a:endParaRPr lang="es-ES_tradnl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LLWBAT identify and use direct and indirect object pronouns in sentences in preparation to use them together to form Double </a:t>
            </a:r>
            <a:r>
              <a:rPr lang="en-US" sz="2800" dirty="0"/>
              <a:t>Object Pronouns [NH.1.3a]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LLW </a:t>
            </a:r>
            <a:r>
              <a:rPr lang="es-ES_tradnl" sz="2800" dirty="0" err="1" smtClean="0"/>
              <a:t>identify</a:t>
            </a:r>
            <a:r>
              <a:rPr lang="es-ES_tradnl" sz="2800" dirty="0" smtClean="0"/>
              <a:t> and use </a:t>
            </a:r>
            <a:r>
              <a:rPr lang="es-ES_tradnl" sz="2800" dirty="0" err="1" smtClean="0"/>
              <a:t>direct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indirect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object</a:t>
            </a:r>
            <a:r>
              <a:rPr lang="es-ES_tradnl" sz="2800" dirty="0" smtClean="0"/>
              <a:t> pronouns to </a:t>
            </a:r>
            <a:r>
              <a:rPr lang="es-ES_tradnl" sz="2800" dirty="0" err="1" smtClean="0"/>
              <a:t>form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four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sentences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would</a:t>
            </a:r>
            <a:r>
              <a:rPr lang="es-ES_tradnl" sz="2800" dirty="0" smtClean="0"/>
              <a:t> use doublé </a:t>
            </a:r>
            <a:r>
              <a:rPr lang="es-ES_tradnl" sz="2800" dirty="0" err="1" smtClean="0"/>
              <a:t>object</a:t>
            </a:r>
            <a:r>
              <a:rPr lang="es-ES_tradnl" sz="2800" dirty="0" smtClean="0"/>
              <a:t> pronouns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100% </a:t>
            </a:r>
            <a:r>
              <a:rPr lang="es-ES_tradnl" sz="2800" dirty="0" err="1" smtClean="0"/>
              <a:t>accuracy</a:t>
            </a:r>
            <a:r>
              <a:rPr lang="es-ES_tradnl" sz="2800" dirty="0" smtClean="0"/>
              <a:t>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2257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370" y="2724776"/>
            <a:ext cx="5738287" cy="3416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 smtClean="0"/>
              <a:t>1. Debo traer____________</a:t>
            </a:r>
          </a:p>
          <a:p>
            <a:pPr marL="0" indent="0">
              <a:buNone/>
            </a:pPr>
            <a:r>
              <a:rPr lang="es-ES_tradnl" sz="2400" dirty="0" smtClean="0"/>
              <a:t>2. ____ ______ debo traer </a:t>
            </a:r>
          </a:p>
          <a:p>
            <a:pPr marL="0" indent="0">
              <a:buNone/>
            </a:pPr>
            <a:r>
              <a:rPr lang="es-ES_tradnl" sz="2400" dirty="0" smtClean="0"/>
              <a:t>3. Ellos deben comprar___________</a:t>
            </a:r>
          </a:p>
          <a:p>
            <a:pPr marL="0" indent="0">
              <a:buNone/>
            </a:pPr>
            <a:r>
              <a:rPr lang="es-ES_tradnl" sz="2400" dirty="0" smtClean="0"/>
              <a:t>4. Ellos ____ ______ deben comprar</a:t>
            </a:r>
          </a:p>
          <a:p>
            <a:pPr marL="0" indent="0">
              <a:buNone/>
            </a:pPr>
            <a:r>
              <a:rPr lang="es-ES_tradnl" sz="2400" dirty="0" smtClean="0"/>
              <a:t>5. Tenemos que vender________</a:t>
            </a:r>
          </a:p>
          <a:p>
            <a:pPr marL="0" indent="0">
              <a:buNone/>
            </a:pPr>
            <a:r>
              <a:rPr lang="es-ES_tradnl" sz="2400" dirty="0" smtClean="0"/>
              <a:t>6. ____ _____ tenemos que vender.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/>
              <a:t>1. </a:t>
            </a:r>
            <a:r>
              <a:rPr lang="es-ES_tradnl" sz="2800" dirty="0" err="1" smtClean="0"/>
              <a:t>her</a:t>
            </a:r>
            <a:r>
              <a:rPr lang="es-ES_tradnl" sz="2800" dirty="0" smtClean="0"/>
              <a:t>, un regalo </a:t>
            </a:r>
          </a:p>
          <a:p>
            <a:pPr marL="0" indent="0">
              <a:buNone/>
            </a:pPr>
            <a:r>
              <a:rPr lang="es-ES_tradnl" sz="2800" dirty="0" smtClean="0"/>
              <a:t>2. </a:t>
            </a:r>
            <a:r>
              <a:rPr lang="es-ES_tradnl" sz="2800" dirty="0" err="1" smtClean="0"/>
              <a:t>us</a:t>
            </a:r>
            <a:r>
              <a:rPr lang="es-ES_tradnl" sz="2800" dirty="0" smtClean="0"/>
              <a:t>, un regalo </a:t>
            </a:r>
          </a:p>
          <a:p>
            <a:pPr marL="0" indent="0">
              <a:buNone/>
            </a:pPr>
            <a:r>
              <a:rPr lang="es-ES_tradnl" sz="2800" dirty="0" smtClean="0"/>
              <a:t>3. me, los zapatos </a:t>
            </a:r>
          </a:p>
          <a:p>
            <a:pPr marL="0" indent="0">
              <a:buNone/>
            </a:pPr>
            <a:r>
              <a:rPr lang="es-ES_tradnl" sz="2800" dirty="0" smtClean="0"/>
              <a:t>4. </a:t>
            </a:r>
            <a:r>
              <a:rPr lang="es-ES_tradnl" sz="2800" dirty="0" err="1" smtClean="0"/>
              <a:t>you</a:t>
            </a:r>
            <a:r>
              <a:rPr lang="es-ES_tradnl" sz="2800" dirty="0" smtClean="0"/>
              <a:t>, las camisas </a:t>
            </a:r>
          </a:p>
          <a:p>
            <a:pPr marL="0" indent="0">
              <a:buNone/>
            </a:pPr>
            <a:r>
              <a:rPr lang="es-ES_tradnl" sz="2800" dirty="0" smtClean="0"/>
              <a:t>5. </a:t>
            </a:r>
            <a:r>
              <a:rPr lang="es-ES_tradnl" sz="2800" dirty="0" err="1" smtClean="0"/>
              <a:t>her</a:t>
            </a:r>
            <a:r>
              <a:rPr lang="es-ES_tradnl" sz="2800" dirty="0" smtClean="0"/>
              <a:t>, el anillo </a:t>
            </a:r>
          </a:p>
          <a:p>
            <a:pPr marL="0" indent="0">
              <a:buNone/>
            </a:pPr>
            <a:r>
              <a:rPr lang="es-ES_tradnl" sz="2800" dirty="0" smtClean="0"/>
              <a:t>6. </a:t>
            </a:r>
            <a:r>
              <a:rPr lang="es-ES_tradnl" sz="2800" dirty="0" err="1" smtClean="0"/>
              <a:t>you</a:t>
            </a:r>
            <a:r>
              <a:rPr lang="es-ES_tradnl" sz="2800" dirty="0" smtClean="0"/>
              <a:t>, una chaqueta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0518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621" y="891990"/>
            <a:ext cx="8825659" cy="704088"/>
          </a:xfrm>
        </p:spPr>
        <p:txBody>
          <a:bodyPr/>
          <a:lstStyle/>
          <a:p>
            <a:pPr algn="ctr"/>
            <a:r>
              <a:rPr lang="es-ES_tradnl" sz="2800" dirty="0" err="1" smtClean="0"/>
              <a:t>Identify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DOP &amp; IOP Match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english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sentence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correct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sentence</a:t>
            </a:r>
            <a:r>
              <a:rPr lang="es-ES_tradnl" sz="2800" dirty="0" smtClean="0"/>
              <a:t> in </a:t>
            </a:r>
            <a:r>
              <a:rPr lang="es-ES_tradnl" sz="2800" dirty="0" err="1" smtClean="0"/>
              <a:t>spanish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that</a:t>
            </a:r>
            <a:r>
              <a:rPr lang="es-ES_tradnl" sz="2800" dirty="0" smtClean="0"/>
              <a:t> uses </a:t>
            </a:r>
            <a:r>
              <a:rPr lang="es-ES_tradnl" sz="2800" dirty="0" err="1" smtClean="0"/>
              <a:t>double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object</a:t>
            </a:r>
            <a:r>
              <a:rPr lang="es-ES_tradnl" sz="2800" dirty="0" smtClean="0"/>
              <a:t> pronouns.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2800" b="1" dirty="0" smtClean="0"/>
              <a:t>1.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give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ball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. </a:t>
            </a:r>
          </a:p>
          <a:p>
            <a:r>
              <a:rPr lang="es-ES_tradnl" sz="2800" b="1" dirty="0" smtClean="0"/>
              <a:t>2.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opened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me. </a:t>
            </a:r>
          </a:p>
          <a:p>
            <a:r>
              <a:rPr lang="es-ES_tradnl" sz="2800" b="1" dirty="0" smtClean="0"/>
              <a:t>3. He </a:t>
            </a:r>
            <a:r>
              <a:rPr lang="es-ES_tradnl" sz="2800" b="1" dirty="0" err="1" smtClean="0"/>
              <a:t>told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jokes</a:t>
            </a:r>
            <a:r>
              <a:rPr lang="es-ES_tradnl" sz="2800" b="1" dirty="0" smtClean="0"/>
              <a:t>. </a:t>
            </a:r>
          </a:p>
          <a:p>
            <a:r>
              <a:rPr lang="es-ES_tradnl" sz="2800" b="1" dirty="0" smtClean="0"/>
              <a:t>4. I </a:t>
            </a:r>
            <a:r>
              <a:rPr lang="es-ES_tradnl" sz="2800" b="1" dirty="0" err="1" smtClean="0"/>
              <a:t>gave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gift</a:t>
            </a:r>
            <a:r>
              <a:rPr lang="es-ES_tradnl" sz="2800" b="1" dirty="0" smtClean="0"/>
              <a:t> to Paula. </a:t>
            </a:r>
          </a:p>
          <a:p>
            <a:r>
              <a:rPr lang="es-ES_tradnl" sz="2800" b="1" dirty="0" smtClean="0"/>
              <a:t>5.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turned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homework</a:t>
            </a:r>
            <a:r>
              <a:rPr lang="es-ES_tradnl" sz="2800" b="1" dirty="0" smtClean="0"/>
              <a:t> in to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teacher</a:t>
            </a:r>
            <a:r>
              <a:rPr lang="es-ES_tradnl" sz="2800" b="1" dirty="0" smtClean="0"/>
              <a:t> 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86" y="2822441"/>
            <a:ext cx="4828032" cy="3416300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b="1" dirty="0" smtClean="0"/>
              <a:t>A. Nosotros se la entregamos. </a:t>
            </a:r>
          </a:p>
          <a:p>
            <a:r>
              <a:rPr lang="es-ES_tradnl" sz="2800" b="1" dirty="0" smtClean="0"/>
              <a:t>B. Ellos me la abrieron. </a:t>
            </a:r>
          </a:p>
          <a:p>
            <a:r>
              <a:rPr lang="es-ES_tradnl" sz="2800" b="1" dirty="0" smtClean="0"/>
              <a:t>C. Nosotros te la damos. </a:t>
            </a:r>
          </a:p>
          <a:p>
            <a:r>
              <a:rPr lang="es-ES_tradnl" sz="2800" b="1" dirty="0" smtClean="0"/>
              <a:t>D.  El me los contó.</a:t>
            </a:r>
          </a:p>
          <a:p>
            <a:r>
              <a:rPr lang="es-ES_tradnl" sz="2800" b="1" dirty="0" smtClean="0"/>
              <a:t>E. Yo se lo doy. 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7510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414" y="832002"/>
            <a:ext cx="8825659" cy="706964"/>
          </a:xfrm>
        </p:spPr>
        <p:txBody>
          <a:bodyPr/>
          <a:lstStyle/>
          <a:p>
            <a:pPr algn="ctr"/>
            <a:r>
              <a:rPr lang="es-ES_tradnl" sz="7200" b="1" dirty="0" smtClean="0"/>
              <a:t>DOL: </a:t>
            </a:r>
            <a:br>
              <a:rPr lang="es-ES_tradnl" sz="7200" b="1" dirty="0" smtClean="0"/>
            </a:br>
            <a:r>
              <a:rPr lang="es-ES_tradnl" sz="2800" b="1" dirty="0" err="1" smtClean="0"/>
              <a:t>Rewrite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following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sentences</a:t>
            </a:r>
            <a:r>
              <a:rPr lang="es-ES_tradnl" sz="2800" b="1" dirty="0" smtClean="0"/>
              <a:t> as doublé </a:t>
            </a:r>
            <a:r>
              <a:rPr lang="es-ES_tradnl" sz="2800" b="1" dirty="0" err="1" smtClean="0"/>
              <a:t>object</a:t>
            </a:r>
            <a:r>
              <a:rPr lang="es-ES_tradnl" sz="2800" b="1" dirty="0" smtClean="0"/>
              <a:t> pronouns</a:t>
            </a:r>
            <a:endParaRPr lang="es-ES_trad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3600" b="1" dirty="0" smtClean="0"/>
              <a:t>1. I </a:t>
            </a:r>
            <a:r>
              <a:rPr lang="es-ES_tradnl" sz="3600" b="1" dirty="0" err="1" smtClean="0"/>
              <a:t>gave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</a:t>
            </a:r>
            <a:r>
              <a:rPr lang="es-ES_tradnl" sz="3600" b="1" dirty="0"/>
              <a:t> </a:t>
            </a:r>
            <a:r>
              <a:rPr lang="es-ES_tradnl" sz="3600" b="1" dirty="0" err="1" smtClean="0"/>
              <a:t>gift</a:t>
            </a:r>
            <a:r>
              <a:rPr lang="es-ES_tradnl" sz="3600" b="1" dirty="0" smtClean="0"/>
              <a:t> to Ana.</a:t>
            </a:r>
          </a:p>
          <a:p>
            <a:r>
              <a:rPr lang="es-ES_tradnl" sz="3600" b="1" dirty="0" smtClean="0"/>
              <a:t>2. </a:t>
            </a:r>
            <a:r>
              <a:rPr lang="es-ES_tradnl" sz="3600" b="1" dirty="0" err="1" smtClean="0"/>
              <a:t>You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read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book</a:t>
            </a:r>
            <a:r>
              <a:rPr lang="es-ES_tradnl" sz="3600" b="1" dirty="0" smtClean="0"/>
              <a:t> to </a:t>
            </a:r>
            <a:r>
              <a:rPr lang="es-ES_tradnl" sz="3600" b="1" dirty="0" err="1" smtClean="0"/>
              <a:t>your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little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brother</a:t>
            </a:r>
            <a:r>
              <a:rPr lang="es-ES_tradnl" sz="3600" b="1" dirty="0" smtClean="0"/>
              <a:t> </a:t>
            </a:r>
          </a:p>
          <a:p>
            <a:r>
              <a:rPr lang="es-ES_tradnl" sz="3600" b="1" dirty="0" smtClean="0"/>
              <a:t>3. </a:t>
            </a:r>
            <a:r>
              <a:rPr lang="es-ES_tradnl" sz="3600" b="1" dirty="0" err="1" smtClean="0"/>
              <a:t>Her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mother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bought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her</a:t>
            </a:r>
            <a:r>
              <a:rPr lang="es-ES_tradnl" sz="3600" b="1" dirty="0" smtClean="0"/>
              <a:t> a car. </a:t>
            </a:r>
          </a:p>
          <a:p>
            <a:r>
              <a:rPr lang="es-ES_tradnl" sz="3600" b="1" dirty="0" smtClean="0"/>
              <a:t>4. He </a:t>
            </a:r>
            <a:r>
              <a:rPr lang="es-ES_tradnl" sz="3600" b="1" dirty="0" err="1" smtClean="0"/>
              <a:t>wrote</a:t>
            </a:r>
            <a:r>
              <a:rPr lang="es-ES_tradnl" sz="3600" b="1" dirty="0" smtClean="0"/>
              <a:t> a </a:t>
            </a:r>
            <a:r>
              <a:rPr lang="es-ES_tradnl" sz="3600" b="1" dirty="0" err="1" smtClean="0"/>
              <a:t>letter</a:t>
            </a:r>
            <a:r>
              <a:rPr lang="es-ES_tradnl" sz="3600" b="1" dirty="0" smtClean="0"/>
              <a:t> to </a:t>
            </a:r>
            <a:r>
              <a:rPr lang="es-ES_tradnl" sz="3600" b="1" dirty="0" err="1" smtClean="0"/>
              <a:t>the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president</a:t>
            </a:r>
            <a:r>
              <a:rPr lang="es-ES_tradnl" sz="3600" b="1" dirty="0" smtClean="0"/>
              <a:t> of </a:t>
            </a:r>
            <a:r>
              <a:rPr lang="es-ES_tradnl" sz="3600" b="1" dirty="0" err="1" smtClean="0"/>
              <a:t>the</a:t>
            </a:r>
            <a:r>
              <a:rPr lang="es-ES_tradnl" sz="3600" b="1" dirty="0" smtClean="0"/>
              <a:t> club.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2347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17" y="1017390"/>
            <a:ext cx="8825659" cy="704088"/>
          </a:xfrm>
        </p:spPr>
        <p:txBody>
          <a:bodyPr/>
          <a:lstStyle/>
          <a:p>
            <a:pPr algn="ctr"/>
            <a:r>
              <a:rPr lang="es-ES_tradnl" sz="5400" b="1" dirty="0" smtClean="0"/>
              <a:t>HAZLO AHORA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 MATCH ONLY THE DOUBLE OBJECT PRONOUN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716" y="2603500"/>
            <a:ext cx="5710270" cy="3416301"/>
          </a:xfrm>
        </p:spPr>
        <p:txBody>
          <a:bodyPr>
            <a:noAutofit/>
          </a:bodyPr>
          <a:lstStyle/>
          <a:p>
            <a:r>
              <a:rPr lang="es-ES_tradnl" sz="2400" b="1" dirty="0" smtClean="0"/>
              <a:t>1. Nosotros compramos unos libros para Juan </a:t>
            </a:r>
          </a:p>
          <a:p>
            <a:r>
              <a:rPr lang="es-ES_tradnl" sz="2400" b="1" dirty="0" smtClean="0"/>
              <a:t>2. Ella compró una muñeca para nosotros. </a:t>
            </a:r>
          </a:p>
          <a:p>
            <a:r>
              <a:rPr lang="es-ES_tradnl" sz="2400" b="1" dirty="0" smtClean="0"/>
              <a:t>3. Yo escribí una canción para mi madre y mi hermano</a:t>
            </a:r>
          </a:p>
          <a:p>
            <a:r>
              <a:rPr lang="es-ES_tradnl" sz="2400" b="1" dirty="0" smtClean="0"/>
              <a:t>4. Mi madre me dijo una mentira. </a:t>
            </a:r>
          </a:p>
          <a:p>
            <a:r>
              <a:rPr lang="es-ES_tradnl" sz="2400" b="1" dirty="0" smtClean="0"/>
              <a:t>5.  Tú dibujaste una foto para Carla </a:t>
            </a:r>
            <a:endParaRPr lang="es-ES_tradnl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7955" y="2603500"/>
            <a:ext cx="4828032" cy="4005847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A. Me la </a:t>
            </a:r>
          </a:p>
          <a:p>
            <a:r>
              <a:rPr lang="es-ES_tradnl" sz="2400" b="1" dirty="0" smtClean="0"/>
              <a:t>B. Nos lo </a:t>
            </a:r>
          </a:p>
          <a:p>
            <a:r>
              <a:rPr lang="es-ES_tradnl" sz="2400" b="1" dirty="0" smtClean="0"/>
              <a:t>C. Se lo </a:t>
            </a:r>
          </a:p>
          <a:p>
            <a:r>
              <a:rPr lang="es-ES_tradnl" sz="2400" b="1" dirty="0" smtClean="0"/>
              <a:t>D.  Les la </a:t>
            </a:r>
          </a:p>
          <a:p>
            <a:r>
              <a:rPr lang="es-ES_tradnl" sz="2400" b="1" dirty="0" smtClean="0"/>
              <a:t>E. Se la</a:t>
            </a:r>
          </a:p>
          <a:p>
            <a:r>
              <a:rPr lang="es-ES_tradnl" sz="2400" b="1" dirty="0" smtClean="0"/>
              <a:t>F. Se los </a:t>
            </a:r>
          </a:p>
          <a:p>
            <a:r>
              <a:rPr lang="es-ES_tradnl" sz="2400" b="1" dirty="0" smtClean="0"/>
              <a:t>G. Nos la </a:t>
            </a:r>
          </a:p>
          <a:p>
            <a:r>
              <a:rPr lang="es-ES_tradnl" sz="2400" b="1" dirty="0" smtClean="0"/>
              <a:t>H. Les lo </a:t>
            </a:r>
          </a:p>
        </p:txBody>
      </p:sp>
    </p:spTree>
    <p:extLst>
      <p:ext uri="{BB962C8B-B14F-4D97-AF65-F5344CB8AC3E}">
        <p14:creationId xmlns:p14="http://schemas.microsoft.com/office/powerpoint/2010/main" val="2194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7200" b="1" dirty="0" smtClean="0"/>
              <a:t>BIENVENIDOS A NUESTRA CLASE </a:t>
            </a:r>
            <a:br>
              <a:rPr lang="es-ES_tradnl" sz="7200" b="1" dirty="0" smtClean="0"/>
            </a:br>
            <a:r>
              <a:rPr lang="es-ES_tradnl" sz="7200" b="1" dirty="0" smtClean="0"/>
              <a:t>Español 2 </a:t>
            </a:r>
            <a:endParaRPr lang="es-ES_tradnl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miércoles, el tres de mayo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39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OBJETIVO: LLWBAT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double</a:t>
            </a:r>
            <a:r>
              <a:rPr lang="es-ES_tradnl" dirty="0" smtClean="0"/>
              <a:t> </a:t>
            </a:r>
            <a:r>
              <a:rPr lang="es-ES_tradnl" dirty="0" err="1" smtClean="0"/>
              <a:t>object</a:t>
            </a:r>
            <a:r>
              <a:rPr lang="es-ES_tradnl" dirty="0" smtClean="0"/>
              <a:t> pronouns and determine </a:t>
            </a:r>
            <a:r>
              <a:rPr lang="es-ES_tradnl" dirty="0" err="1" smtClean="0"/>
              <a:t>the</a:t>
            </a:r>
            <a:r>
              <a:rPr lang="es-ES_tradnl" dirty="0" smtClean="0"/>
              <a:t> original </a:t>
            </a:r>
            <a:r>
              <a:rPr lang="es-ES_tradnl" dirty="0" err="1" smtClean="0"/>
              <a:t>phrase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3944" y="2679192"/>
            <a:ext cx="5297424" cy="2286000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DOL: </a:t>
            </a:r>
            <a:r>
              <a:rPr lang="es-ES_tradnl" sz="3600" b="1" dirty="0" err="1" smtClean="0"/>
              <a:t>llw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write</a:t>
            </a:r>
            <a:r>
              <a:rPr lang="es-ES_tradnl" sz="3600" b="1" dirty="0" smtClean="0"/>
              <a:t> 3 </a:t>
            </a:r>
            <a:r>
              <a:rPr lang="es-ES_tradnl" sz="3600" b="1" dirty="0" err="1" smtClean="0"/>
              <a:t>sentences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with</a:t>
            </a:r>
            <a:r>
              <a:rPr lang="es-ES_tradnl" sz="3600" b="1" dirty="0" smtClean="0"/>
              <a:t> doublé </a:t>
            </a:r>
            <a:r>
              <a:rPr lang="es-ES_tradnl" sz="3600" b="1" dirty="0" err="1" smtClean="0"/>
              <a:t>object</a:t>
            </a:r>
            <a:r>
              <a:rPr lang="es-ES_tradnl" sz="3600" b="1" dirty="0" smtClean="0"/>
              <a:t> pronouns.</a:t>
            </a:r>
          </a:p>
          <a:p>
            <a:r>
              <a:rPr lang="es-ES_tradnl" sz="3600" b="1" dirty="0" err="1" smtClean="0"/>
              <a:t>Peers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will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read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sentence</a:t>
            </a:r>
            <a:r>
              <a:rPr lang="es-ES_tradnl" sz="3600" b="1" dirty="0" smtClean="0"/>
              <a:t> and </a:t>
            </a:r>
            <a:r>
              <a:rPr lang="es-ES_tradnl" sz="3600" b="1" dirty="0" err="1" smtClean="0"/>
              <a:t>create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possible</a:t>
            </a:r>
            <a:r>
              <a:rPr lang="es-ES_tradnl" sz="3600" b="1" dirty="0" smtClean="0"/>
              <a:t> original </a:t>
            </a:r>
            <a:r>
              <a:rPr lang="es-ES_tradnl" sz="3600" b="1" dirty="0" err="1" smtClean="0"/>
              <a:t>with</a:t>
            </a:r>
            <a:r>
              <a:rPr lang="es-ES_tradnl" sz="3600" b="1" dirty="0" smtClean="0"/>
              <a:t> 100% </a:t>
            </a:r>
            <a:r>
              <a:rPr lang="es-ES_tradnl" sz="3600" b="1" dirty="0" err="1" smtClean="0"/>
              <a:t>accruacy</a:t>
            </a:r>
            <a:r>
              <a:rPr lang="es-ES_tradnl" sz="3600" b="1" dirty="0" smtClean="0"/>
              <a:t>. 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3781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600" b="1" dirty="0" smtClean="0"/>
              <a:t>AGENDA</a:t>
            </a:r>
            <a:endParaRPr lang="es-ES_tradnl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598698"/>
              </p:ext>
            </p:extLst>
          </p:nvPr>
        </p:nvGraphicFramePr>
        <p:xfrm>
          <a:off x="1284037" y="2603500"/>
          <a:ext cx="8824914" cy="297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ACTIVITY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5</a:t>
                      </a:r>
                      <a:r>
                        <a:rPr lang="es-ES_tradnl" b="1" baseline="0" dirty="0" smtClean="0"/>
                        <a:t> MINUTES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NOW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10</a:t>
                      </a:r>
                      <a:r>
                        <a:rPr lang="es-ES_tradnl" b="0" baseline="0" dirty="0" smtClean="0"/>
                        <a:t>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smtClean="0"/>
                        <a:t>PRACTICE</a:t>
                      </a:r>
                      <a:r>
                        <a:rPr lang="es-ES_tradnl" baseline="0" dirty="0" smtClean="0"/>
                        <a:t> SENTENCE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</a:t>
                      </a:r>
                      <a:r>
                        <a:rPr lang="es-ES_tradnl" b="0" baseline="0" dirty="0" smtClean="0"/>
                        <a:t>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smtClean="0"/>
                        <a:t>QUESTION</a:t>
                      </a:r>
                      <a:r>
                        <a:rPr lang="es-ES_tradnl" baseline="0" dirty="0" smtClean="0"/>
                        <a:t> ANSWERS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5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smtClean="0"/>
                        <a:t>REVERSE</a:t>
                      </a:r>
                      <a:r>
                        <a:rPr lang="es-ES_tradnl" baseline="0" dirty="0" smtClean="0"/>
                        <a:t> DOUBLE OP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20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LOGIC</a:t>
                      </a:r>
                      <a:r>
                        <a:rPr lang="es-ES_tradnl" baseline="0" dirty="0" smtClean="0"/>
                        <a:t> PROBLEM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10</a:t>
                      </a:r>
                      <a:r>
                        <a:rPr lang="es-ES_tradnl" b="0" baseline="0" dirty="0" smtClean="0"/>
                        <a:t> MINUTES</a:t>
                      </a:r>
                      <a:endParaRPr lang="es-ES_trad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LOGIC</a:t>
                      </a:r>
                      <a:r>
                        <a:rPr lang="es-ES_tradnl" baseline="0" dirty="0" smtClean="0"/>
                        <a:t> PROBLEM SENTENCES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273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5 MINUTES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uble object pronouns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46"/>
            <a:ext cx="10392222" cy="63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059" y="840927"/>
            <a:ext cx="8825659" cy="704088"/>
          </a:xfrm>
        </p:spPr>
        <p:txBody>
          <a:bodyPr/>
          <a:lstStyle/>
          <a:p>
            <a:pPr algn="ctr"/>
            <a:r>
              <a:rPr lang="es-ES_tradnl" b="1" dirty="0" smtClean="0"/>
              <a:t>Complete </a:t>
            </a:r>
            <a:r>
              <a:rPr lang="es-ES_tradnl" b="1" i="1" dirty="0" err="1" smtClean="0"/>
              <a:t>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translate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following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sentences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with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direct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object</a:t>
            </a:r>
            <a:r>
              <a:rPr lang="es-ES_tradnl" b="1" dirty="0" smtClean="0"/>
              <a:t> pronouns 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305" y="2427037"/>
            <a:ext cx="5485681" cy="3877511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s-ES_tradnl" sz="2800" b="1" dirty="0"/>
              <a:t>He </a:t>
            </a:r>
            <a:r>
              <a:rPr lang="es-ES_tradnl" sz="2800" b="1" dirty="0" err="1"/>
              <a:t>gives</a:t>
            </a:r>
            <a:r>
              <a:rPr lang="es-ES_tradnl" sz="2800" b="1" dirty="0"/>
              <a:t> </a:t>
            </a:r>
            <a:r>
              <a:rPr lang="es-ES_tradnl" sz="2800" b="1" dirty="0" err="1"/>
              <a:t>it</a:t>
            </a:r>
            <a:r>
              <a:rPr lang="es-ES_tradnl" sz="2800" b="1" dirty="0"/>
              <a:t> (f) to me. </a:t>
            </a:r>
          </a:p>
          <a:p>
            <a:pPr lvl="1"/>
            <a:r>
              <a:rPr lang="es-ES_tradnl" sz="2400" b="1" dirty="0"/>
              <a:t>Él _________ </a:t>
            </a:r>
            <a:r>
              <a:rPr lang="es-ES_tradnl" sz="2400" b="1" dirty="0" smtClean="0"/>
              <a:t>la </a:t>
            </a:r>
            <a:r>
              <a:rPr lang="es-ES_tradnl" sz="2400" b="1" dirty="0"/>
              <a:t>da. </a:t>
            </a:r>
          </a:p>
          <a:p>
            <a:pPr>
              <a:buAutoNum type="arabicPeriod"/>
            </a:pPr>
            <a:r>
              <a:rPr lang="es-ES_tradnl" sz="2800" b="1" dirty="0" err="1"/>
              <a:t>We</a:t>
            </a:r>
            <a:r>
              <a:rPr lang="es-ES_tradnl" sz="2800" b="1" dirty="0"/>
              <a:t> </a:t>
            </a:r>
            <a:r>
              <a:rPr lang="es-ES_tradnl" sz="2800" b="1" dirty="0" err="1"/>
              <a:t>give</a:t>
            </a:r>
            <a:r>
              <a:rPr lang="es-ES_tradnl" sz="2800" b="1" dirty="0"/>
              <a:t> </a:t>
            </a:r>
            <a:r>
              <a:rPr lang="es-ES_tradnl" sz="2800" b="1" dirty="0" err="1"/>
              <a:t>them</a:t>
            </a:r>
            <a:r>
              <a:rPr lang="es-ES_tradnl" sz="2800" b="1" dirty="0"/>
              <a:t> (m) to </a:t>
            </a:r>
            <a:r>
              <a:rPr lang="es-ES_tradnl" sz="2800" b="1" dirty="0" err="1"/>
              <a:t>you</a:t>
            </a:r>
            <a:r>
              <a:rPr lang="es-ES_tradnl" sz="2800" b="1" dirty="0"/>
              <a:t>.</a:t>
            </a:r>
          </a:p>
          <a:p>
            <a:pPr lvl="1"/>
            <a:r>
              <a:rPr lang="es-ES_tradnl" sz="2400" b="1" dirty="0"/>
              <a:t>Nosotros te </a:t>
            </a:r>
            <a:r>
              <a:rPr lang="es-ES_tradnl" sz="2400" b="1" dirty="0" smtClean="0"/>
              <a:t>los </a:t>
            </a:r>
            <a:r>
              <a:rPr lang="es-ES_tradnl" sz="2400" b="1" dirty="0"/>
              <a:t>_________.</a:t>
            </a:r>
          </a:p>
          <a:p>
            <a:pPr>
              <a:buAutoNum type="arabicPeriod"/>
            </a:pPr>
            <a:r>
              <a:rPr lang="es-ES_tradnl" sz="2800" b="1" dirty="0" err="1"/>
              <a:t>They</a:t>
            </a:r>
            <a:r>
              <a:rPr lang="es-ES_tradnl" sz="2800" b="1" dirty="0"/>
              <a:t> </a:t>
            </a:r>
            <a:r>
              <a:rPr lang="es-ES_tradnl" sz="2800" b="1" dirty="0" err="1"/>
              <a:t>write</a:t>
            </a:r>
            <a:r>
              <a:rPr lang="es-ES_tradnl" sz="2800" b="1" dirty="0"/>
              <a:t> </a:t>
            </a:r>
            <a:r>
              <a:rPr lang="es-ES_tradnl" sz="2800" b="1" dirty="0" err="1"/>
              <a:t>it</a:t>
            </a:r>
            <a:r>
              <a:rPr lang="es-ES_tradnl" sz="2800" b="1" dirty="0"/>
              <a:t> (m) to </a:t>
            </a:r>
            <a:r>
              <a:rPr lang="es-ES_tradnl" sz="2800" b="1" dirty="0" err="1"/>
              <a:t>you</a:t>
            </a:r>
            <a:r>
              <a:rPr lang="es-ES_tradnl" sz="2800" b="1" dirty="0"/>
              <a:t>.  </a:t>
            </a:r>
          </a:p>
          <a:p>
            <a:pPr lvl="1"/>
            <a:r>
              <a:rPr lang="es-ES_tradnl" sz="2400" b="1" dirty="0"/>
              <a:t>Ellos te </a:t>
            </a:r>
            <a:r>
              <a:rPr lang="es-ES_tradnl" sz="2400" b="1" dirty="0" smtClean="0"/>
              <a:t>lo </a:t>
            </a:r>
            <a:r>
              <a:rPr lang="es-ES_tradnl" sz="2400" b="1" dirty="0"/>
              <a:t>____________.</a:t>
            </a:r>
          </a:p>
          <a:p>
            <a:pPr>
              <a:buAutoNum type="arabicPeriod"/>
            </a:pPr>
            <a:r>
              <a:rPr lang="es-ES_tradnl" sz="2800" b="1" dirty="0"/>
              <a:t> He </a:t>
            </a:r>
            <a:r>
              <a:rPr lang="es-ES_tradnl" sz="2800" b="1" dirty="0" err="1"/>
              <a:t>buys</a:t>
            </a:r>
            <a:r>
              <a:rPr lang="es-ES_tradnl" sz="2800" b="1" dirty="0"/>
              <a:t> </a:t>
            </a:r>
            <a:r>
              <a:rPr lang="es-ES_tradnl" sz="2800" b="1" dirty="0" err="1"/>
              <a:t>them</a:t>
            </a:r>
            <a:r>
              <a:rPr lang="es-ES_tradnl" sz="2800" b="1" dirty="0"/>
              <a:t>(f) </a:t>
            </a:r>
            <a:r>
              <a:rPr lang="es-ES_tradnl" sz="2800" b="1" dirty="0" err="1"/>
              <a:t>for</a:t>
            </a:r>
            <a:r>
              <a:rPr lang="es-ES_tradnl" sz="2800" b="1" dirty="0"/>
              <a:t> </a:t>
            </a:r>
            <a:r>
              <a:rPr lang="es-ES_tradnl" sz="2800" b="1" dirty="0" err="1"/>
              <a:t>you</a:t>
            </a:r>
            <a:r>
              <a:rPr lang="es-ES_tradnl" sz="2800" b="1" dirty="0"/>
              <a:t>.</a:t>
            </a:r>
          </a:p>
          <a:p>
            <a:pPr lvl="1"/>
            <a:r>
              <a:rPr lang="es-ES_tradnl" sz="2400" b="1" dirty="0"/>
              <a:t>El te </a:t>
            </a:r>
            <a:r>
              <a:rPr lang="es-ES_tradnl" sz="2400" b="1" dirty="0" smtClean="0"/>
              <a:t>_____ compran.</a:t>
            </a:r>
            <a:endParaRPr lang="es-ES_tradnl" sz="2400" b="1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172" y="2280318"/>
            <a:ext cx="5661691" cy="4523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800" b="1" dirty="0"/>
              <a:t>5</a:t>
            </a:r>
            <a:r>
              <a:rPr lang="es-ES_tradnl" sz="2800" b="1" dirty="0" smtClean="0"/>
              <a:t>. He </a:t>
            </a:r>
            <a:r>
              <a:rPr lang="es-ES_tradnl" sz="2800" b="1" dirty="0" err="1"/>
              <a:t>sings</a:t>
            </a:r>
            <a:r>
              <a:rPr lang="es-ES_tradnl" sz="2800" b="1" dirty="0"/>
              <a:t> </a:t>
            </a:r>
            <a:r>
              <a:rPr lang="es-ES_tradnl" sz="2800" b="1" dirty="0" err="1"/>
              <a:t>it</a:t>
            </a:r>
            <a:r>
              <a:rPr lang="es-ES_tradnl" sz="2800" b="1" dirty="0"/>
              <a:t> (f) to </a:t>
            </a:r>
            <a:r>
              <a:rPr lang="es-ES_tradnl" sz="2800" b="1" dirty="0" err="1"/>
              <a:t>her</a:t>
            </a:r>
            <a:r>
              <a:rPr lang="es-ES_tradnl" sz="2800" b="1" dirty="0"/>
              <a:t>. </a:t>
            </a:r>
            <a:endParaRPr lang="es-ES_tradnl" sz="2800" b="1" dirty="0" smtClean="0"/>
          </a:p>
          <a:p>
            <a:pPr marL="0" indent="0">
              <a:buNone/>
            </a:pPr>
            <a:r>
              <a:rPr lang="es-ES_tradnl" sz="2800" b="1" dirty="0"/>
              <a:t>6</a:t>
            </a:r>
            <a:r>
              <a:rPr lang="es-ES_tradnl" sz="2800" b="1" dirty="0" smtClean="0"/>
              <a:t>.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sing</a:t>
            </a:r>
            <a:r>
              <a:rPr lang="es-ES_tradnl" sz="2800" b="1" dirty="0"/>
              <a:t> </a:t>
            </a:r>
            <a:r>
              <a:rPr lang="es-ES_tradnl" sz="2800" b="1" dirty="0" err="1"/>
              <a:t>it</a:t>
            </a:r>
            <a:r>
              <a:rPr lang="es-ES_tradnl" sz="2800" b="1" dirty="0"/>
              <a:t> (m) to </a:t>
            </a:r>
            <a:r>
              <a:rPr lang="es-ES_tradnl" sz="2800" b="1" dirty="0" err="1"/>
              <a:t>you</a:t>
            </a:r>
            <a:r>
              <a:rPr lang="es-ES_tradnl" sz="2800" b="1" dirty="0"/>
              <a:t>. </a:t>
            </a:r>
          </a:p>
          <a:p>
            <a:pPr marL="0" indent="0">
              <a:buNone/>
            </a:pPr>
            <a:r>
              <a:rPr lang="es-ES_tradnl" sz="2800" b="1" dirty="0"/>
              <a:t>7</a:t>
            </a:r>
            <a:r>
              <a:rPr lang="es-ES_tradnl" sz="2800" b="1" dirty="0" smtClean="0"/>
              <a:t>. </a:t>
            </a:r>
            <a:r>
              <a:rPr lang="es-ES_tradnl" sz="2800" b="1" dirty="0" err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buys</a:t>
            </a:r>
            <a:r>
              <a:rPr lang="es-ES_tradnl" sz="2800" b="1" dirty="0"/>
              <a:t> </a:t>
            </a:r>
            <a:r>
              <a:rPr lang="es-ES_tradnl" sz="2800" b="1" dirty="0" err="1"/>
              <a:t>them</a:t>
            </a:r>
            <a:r>
              <a:rPr lang="es-ES_tradnl" sz="2800" b="1" dirty="0"/>
              <a:t> (f) </a:t>
            </a:r>
            <a:r>
              <a:rPr lang="es-ES_tradnl" sz="2800" b="1" dirty="0" err="1"/>
              <a:t>for</a:t>
            </a:r>
            <a:r>
              <a:rPr lang="es-ES_tradnl" sz="2800" b="1" dirty="0"/>
              <a:t> </a:t>
            </a:r>
            <a:r>
              <a:rPr lang="es-ES_tradnl" sz="2800" b="1" dirty="0" err="1"/>
              <a:t>you</a:t>
            </a:r>
            <a:r>
              <a:rPr lang="es-ES_tradnl" sz="2800" b="1" dirty="0"/>
              <a:t>. </a:t>
            </a:r>
          </a:p>
          <a:p>
            <a:pPr marL="0" indent="0">
              <a:buNone/>
            </a:pPr>
            <a:r>
              <a:rPr lang="es-ES_tradnl" sz="2800" b="1" dirty="0"/>
              <a:t>8</a:t>
            </a:r>
            <a:r>
              <a:rPr lang="es-ES_tradnl" sz="2800" b="1" dirty="0" smtClean="0"/>
              <a:t>.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cook</a:t>
            </a:r>
            <a:r>
              <a:rPr lang="es-ES_tradnl" sz="2800" b="1" dirty="0"/>
              <a:t> </a:t>
            </a:r>
            <a:r>
              <a:rPr lang="es-ES_tradnl" sz="2800" b="1" dirty="0" err="1"/>
              <a:t>them</a:t>
            </a:r>
            <a:r>
              <a:rPr lang="es-ES_tradnl" sz="2800" b="1" dirty="0"/>
              <a:t> (m) </a:t>
            </a:r>
            <a:r>
              <a:rPr lang="es-ES_tradnl" sz="2800" b="1" dirty="0" err="1"/>
              <a:t>for</a:t>
            </a:r>
            <a:r>
              <a:rPr lang="es-ES_tradnl" sz="2800" b="1" dirty="0"/>
              <a:t> </a:t>
            </a:r>
            <a:r>
              <a:rPr lang="es-ES_tradnl" sz="2800" b="1" dirty="0" err="1"/>
              <a:t>us</a:t>
            </a:r>
            <a:r>
              <a:rPr lang="es-ES_tradnl" sz="2800" b="1" dirty="0"/>
              <a:t> </a:t>
            </a:r>
          </a:p>
          <a:p>
            <a:pPr marL="0" indent="0">
              <a:buNone/>
            </a:pPr>
            <a:r>
              <a:rPr lang="es-ES_tradnl" sz="2800" b="1" dirty="0"/>
              <a:t>9</a:t>
            </a:r>
            <a:r>
              <a:rPr lang="es-ES_tradnl" sz="2800" b="1" dirty="0" smtClean="0"/>
              <a:t>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must</a:t>
            </a:r>
            <a:r>
              <a:rPr lang="es-ES_tradnl" sz="2800" b="1" dirty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you</a:t>
            </a:r>
            <a:r>
              <a:rPr lang="es-ES_tradnl" sz="2800" b="1" dirty="0"/>
              <a:t> </a:t>
            </a:r>
            <a:r>
              <a:rPr lang="es-ES_tradnl" sz="2800" b="1" dirty="0" err="1"/>
              <a:t>the</a:t>
            </a:r>
            <a:r>
              <a:rPr lang="es-ES_tradnl" sz="2800" b="1" dirty="0"/>
              <a:t> </a:t>
            </a:r>
            <a:r>
              <a:rPr lang="es-ES_tradnl" sz="2800" b="1" dirty="0" err="1"/>
              <a:t>flowers</a:t>
            </a:r>
            <a:r>
              <a:rPr lang="es-ES_tradnl" sz="2800" b="1" dirty="0"/>
              <a:t>. </a:t>
            </a:r>
          </a:p>
          <a:p>
            <a:pPr marL="0" indent="0">
              <a:buNone/>
            </a:pPr>
            <a:r>
              <a:rPr lang="es-ES_tradnl" sz="2800" b="1" dirty="0" smtClean="0"/>
              <a:t>10.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must</a:t>
            </a:r>
            <a:r>
              <a:rPr lang="es-ES_tradnl" sz="2800" b="1" dirty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you</a:t>
            </a:r>
            <a:r>
              <a:rPr lang="es-ES_tradnl" sz="2800" b="1" dirty="0"/>
              <a:t> </a:t>
            </a:r>
            <a:r>
              <a:rPr lang="es-ES_tradnl" sz="2800" b="1" dirty="0" err="1"/>
              <a:t>the</a:t>
            </a:r>
            <a:r>
              <a:rPr lang="es-ES_tradnl" sz="2800" b="1" dirty="0"/>
              <a:t> </a:t>
            </a:r>
            <a:r>
              <a:rPr lang="es-ES_tradnl" sz="2800" b="1" dirty="0" err="1"/>
              <a:t>flowers</a:t>
            </a:r>
            <a:r>
              <a:rPr lang="es-ES_tradnl" sz="2800" b="1" dirty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26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1089579"/>
            <a:ext cx="11552349" cy="706964"/>
          </a:xfrm>
        </p:spPr>
        <p:txBody>
          <a:bodyPr/>
          <a:lstStyle/>
          <a:p>
            <a:pPr algn="ctr"/>
            <a:r>
              <a:rPr lang="es-ES_tradnl" b="1" dirty="0" smtClean="0"/>
              <a:t>Responder a las preguntas en una frase completa usando pronombre dobles 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386" y="2715795"/>
            <a:ext cx="9416793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dirty="0" smtClean="0"/>
              <a:t>1. ¿Quien te llevó las flores? </a:t>
            </a:r>
          </a:p>
          <a:p>
            <a:pPr marL="0" indent="0">
              <a:buNone/>
            </a:pPr>
            <a:r>
              <a:rPr lang="es-ES_tradnl" sz="3200" dirty="0" smtClean="0"/>
              <a:t>2. ¿Vas a enviar los ensayos a la profesora? </a:t>
            </a:r>
          </a:p>
          <a:p>
            <a:pPr marL="0" indent="0">
              <a:buNone/>
            </a:pPr>
            <a:r>
              <a:rPr lang="es-ES_tradnl" sz="3200" dirty="0" smtClean="0"/>
              <a:t>3. ¿Tú me das un dólar a mi? </a:t>
            </a:r>
          </a:p>
          <a:p>
            <a:pPr marL="0" indent="0">
              <a:buNone/>
            </a:pPr>
            <a:r>
              <a:rPr lang="es-ES_tradnl" sz="3200" dirty="0" smtClean="0"/>
              <a:t>4. ¿Ustedes les dieron la carta a ellos? </a:t>
            </a:r>
          </a:p>
          <a:p>
            <a:pPr marL="0" indent="0">
              <a:buNone/>
            </a:pPr>
            <a:r>
              <a:rPr lang="es-ES_tradnl" sz="3200" dirty="0" smtClean="0"/>
              <a:t>5. ¿Quién te dijo el chisme?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2591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32" y="729803"/>
            <a:ext cx="12402355" cy="1143000"/>
          </a:xfrm>
        </p:spPr>
        <p:txBody>
          <a:bodyPr/>
          <a:lstStyle/>
          <a:p>
            <a:pPr algn="ctr" eaLnBrk="1" hangingPunct="1"/>
            <a:r>
              <a:rPr lang="en-US" altLang="en-US" sz="4400" b="1" dirty="0"/>
              <a:t>Direct </a:t>
            </a:r>
            <a:r>
              <a:rPr lang="en-US" altLang="en-US" sz="4400" b="1" dirty="0" smtClean="0"/>
              <a:t>Objects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and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Direct object Pronouns</a:t>
            </a:r>
            <a:endParaRPr lang="en-US" altLang="en-US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87" y="2452352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 err="1" smtClean="0"/>
              <a:t>Definición</a:t>
            </a:r>
            <a:r>
              <a:rPr lang="en-US" altLang="en-US" sz="2000" b="1" dirty="0" smtClean="0"/>
              <a:t> 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u="sng" dirty="0" smtClean="0"/>
              <a:t>direct object</a:t>
            </a:r>
            <a:r>
              <a:rPr lang="en-US" altLang="en-US" sz="2000" dirty="0" smtClean="0"/>
              <a:t> tells who or what receives the action of the verb.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err="1"/>
              <a:t>Ejemplo</a:t>
            </a:r>
            <a:endParaRPr lang="en-US" alt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 err="1"/>
              <a:t>Compr</a:t>
            </a:r>
            <a:r>
              <a:rPr lang="en-US" altLang="ja-JP" sz="3600" dirty="0" err="1">
                <a:ea typeface="ＭＳ Ｐゴシック" panose="020B0600070205080204" pitchFamily="34" charset="-128"/>
              </a:rPr>
              <a:t>é</a:t>
            </a:r>
            <a:r>
              <a:rPr lang="en-US" altLang="ja-JP" sz="3600" dirty="0">
                <a:ea typeface="ＭＳ Ｐゴシック" panose="020B0600070205080204" pitchFamily="34" charset="-128"/>
              </a:rPr>
              <a:t> la </a:t>
            </a:r>
            <a:r>
              <a:rPr lang="en-US" altLang="ja-JP" sz="3600" dirty="0" err="1">
                <a:ea typeface="ＭＳ Ｐゴシック" panose="020B0600070205080204" pitchFamily="34" charset="-128"/>
              </a:rPr>
              <a:t>toalla</a:t>
            </a:r>
            <a:r>
              <a:rPr lang="en-US" altLang="ja-JP" sz="3600" dirty="0">
                <a:ea typeface="ＭＳ Ｐゴシック" panose="020B0600070205080204" pitchFamily="34" charset="-128"/>
              </a:rPr>
              <a:t> </a:t>
            </a:r>
            <a:r>
              <a:rPr lang="en-US" altLang="ja-JP" sz="3600" dirty="0" err="1">
                <a:ea typeface="ＭＳ Ｐゴシック" panose="020B0600070205080204" pitchFamily="34" charset="-128"/>
              </a:rPr>
              <a:t>playera</a:t>
            </a:r>
            <a:r>
              <a:rPr lang="en-US" altLang="ja-JP" sz="3600" dirty="0">
                <a:ea typeface="ＭＳ Ｐゴシック" panose="020B0600070205080204" pitchFamily="34" charset="-128"/>
              </a:rPr>
              <a:t>.</a:t>
            </a:r>
            <a:endParaRPr lang="en-US" altLang="en-US" sz="36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/>
              <a:t>I bought the beach towel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You can find the direct object (D.O.) by asking yourself this question: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did I buy? I bought the towel.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5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000" b="1" dirty="0" smtClean="0"/>
              <a:t>AL REVES </a:t>
            </a:r>
            <a:endParaRPr lang="es-ES_tradnl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838" y="2342146"/>
            <a:ext cx="8825659" cy="4940969"/>
          </a:xfrm>
        </p:spPr>
        <p:txBody>
          <a:bodyPr>
            <a:normAutofit/>
          </a:bodyPr>
          <a:lstStyle/>
          <a:p>
            <a:r>
              <a:rPr lang="es-ES_tradnl" sz="2400" b="1" dirty="0" err="1" smtClean="0"/>
              <a:t>Create</a:t>
            </a:r>
            <a:r>
              <a:rPr lang="es-ES_tradnl" sz="2400" b="1" dirty="0" smtClean="0"/>
              <a:t> 4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that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replace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double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pronouns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objects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indirect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objects</a:t>
            </a:r>
            <a:r>
              <a:rPr lang="es-ES_tradnl" sz="2400" b="1" dirty="0" smtClean="0"/>
              <a:t> </a:t>
            </a:r>
          </a:p>
          <a:p>
            <a:r>
              <a:rPr lang="es-ES_tradnl" sz="2400" b="1" dirty="0" smtClean="0"/>
              <a:t>Ex: Me las cocinaron. </a:t>
            </a:r>
          </a:p>
          <a:p>
            <a:pPr lvl="2"/>
            <a:r>
              <a:rPr lang="es-ES_tradnl" sz="2400" b="1" dirty="0" smtClean="0"/>
              <a:t>Mis amigos cocinaron unas galletas para mi. </a:t>
            </a:r>
          </a:p>
          <a:p>
            <a:pPr marL="914400" lvl="2" indent="0">
              <a:buNone/>
            </a:pPr>
            <a:endParaRPr lang="es-ES_tradnl" sz="2400" b="1" dirty="0"/>
          </a:p>
          <a:p>
            <a:r>
              <a:rPr lang="es-ES_tradnl" sz="2400" b="1" dirty="0" smtClean="0"/>
              <a:t>1. Se los dijiste. </a:t>
            </a:r>
          </a:p>
          <a:p>
            <a:r>
              <a:rPr lang="es-ES_tradnl" sz="2400" b="1" dirty="0" smtClean="0"/>
              <a:t>2. Te lo compramos. </a:t>
            </a:r>
          </a:p>
          <a:p>
            <a:r>
              <a:rPr lang="es-ES_tradnl" sz="2400" b="1" dirty="0" smtClean="0"/>
              <a:t>3. Nos la regalé</a:t>
            </a:r>
          </a:p>
          <a:p>
            <a:r>
              <a:rPr lang="es-ES_tradnl" sz="2400" b="1" dirty="0" smtClean="0"/>
              <a:t>4. Me las escriben 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25321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357220"/>
            <a:ext cx="4343400" cy="2286000"/>
          </a:xfrm>
        </p:spPr>
        <p:txBody>
          <a:bodyPr/>
          <a:lstStyle/>
          <a:p>
            <a:r>
              <a:rPr lang="es-ES_tradnl" sz="6000" b="1" dirty="0" smtClean="0"/>
              <a:t>LOGIC PROBLEM</a:t>
            </a:r>
            <a:endParaRPr lang="es-ES_tradnl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5" y="2679192"/>
            <a:ext cx="3949435" cy="2286000"/>
          </a:xfrm>
        </p:spPr>
        <p:txBody>
          <a:bodyPr/>
          <a:lstStyle/>
          <a:p>
            <a:pPr algn="ctr"/>
            <a:r>
              <a:rPr lang="es-ES_tradnl" b="1" dirty="0" err="1" smtClean="0"/>
              <a:t>Work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through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clues</a:t>
            </a:r>
            <a:r>
              <a:rPr lang="es-ES_tradnl" b="1" dirty="0" smtClean="0"/>
              <a:t> and figure </a:t>
            </a:r>
            <a:r>
              <a:rPr lang="es-ES_tradnl" b="1" dirty="0" err="1" smtClean="0"/>
              <a:t>out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bought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gift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who</a:t>
            </a:r>
            <a:r>
              <a:rPr lang="es-ES_tradnl" b="1" dirty="0" smtClean="0"/>
              <a:t>.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1656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800" b="1" dirty="0" smtClean="0"/>
              <a:t>LOGIC PROBLEM SOLUTIONS </a:t>
            </a:r>
            <a:endParaRPr lang="es-ES_tradn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102" y="2443079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800" b="1" dirty="0" smtClean="0"/>
              <a:t>1. I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some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pens</a:t>
            </a:r>
            <a:r>
              <a:rPr lang="es-ES_tradnl" sz="2800" b="1" dirty="0" smtClean="0"/>
              <a:t> (plumas)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Elena</a:t>
            </a:r>
          </a:p>
          <a:p>
            <a:pPr marL="0" indent="0">
              <a:buNone/>
            </a:pPr>
            <a:r>
              <a:rPr lang="es-ES_tradnl" sz="2800" b="1" dirty="0" smtClean="0"/>
              <a:t>2. 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some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CD’s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Elena y Juan. </a:t>
            </a:r>
          </a:p>
          <a:p>
            <a:pPr marL="0" indent="0">
              <a:buNone/>
            </a:pPr>
            <a:r>
              <a:rPr lang="es-ES_tradnl" sz="2800" b="1" dirty="0" smtClean="0"/>
              <a:t>3. Elena </a:t>
            </a:r>
            <a:r>
              <a:rPr lang="es-ES_tradnl" sz="2800" b="1" dirty="0" err="1" smtClean="0"/>
              <a:t>buys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flower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me. </a:t>
            </a:r>
          </a:p>
          <a:p>
            <a:pPr marL="0" indent="0">
              <a:buNone/>
            </a:pPr>
            <a:r>
              <a:rPr lang="es-ES_tradnl" sz="2800" b="1" dirty="0" smtClean="0"/>
              <a:t>4. Juan </a:t>
            </a:r>
            <a:r>
              <a:rPr lang="es-ES_tradnl" sz="2800" b="1" dirty="0" err="1" smtClean="0"/>
              <a:t>buys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some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pencils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us</a:t>
            </a:r>
            <a:r>
              <a:rPr lang="es-ES_tradnl" sz="2800" b="1" dirty="0" smtClean="0"/>
              <a:t>. </a:t>
            </a:r>
          </a:p>
          <a:p>
            <a:pPr marL="0" indent="0">
              <a:buNone/>
            </a:pPr>
            <a:r>
              <a:rPr lang="es-ES_tradnl" sz="2800" b="1" dirty="0" smtClean="0"/>
              <a:t>5. 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bracelet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. </a:t>
            </a:r>
          </a:p>
          <a:p>
            <a:pPr marL="0" indent="0">
              <a:buNone/>
            </a:pPr>
            <a:r>
              <a:rPr lang="es-ES_tradnl" sz="2800" b="1" dirty="0" smtClean="0"/>
              <a:t>6.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watch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all</a:t>
            </a:r>
            <a:r>
              <a:rPr lang="es-ES_tradnl" sz="2800" b="1" dirty="0" smtClean="0"/>
              <a:t>.</a:t>
            </a:r>
          </a:p>
          <a:p>
            <a:pPr marL="0" indent="0">
              <a:buNone/>
            </a:pPr>
            <a:r>
              <a:rPr lang="es-ES_tradnl" sz="2800" b="1" dirty="0" smtClean="0"/>
              <a:t>7.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buy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book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him</a:t>
            </a:r>
            <a:r>
              <a:rPr lang="es-ES_tradnl" sz="2800" b="1" dirty="0" smtClean="0"/>
              <a:t>.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5665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/>
              <a:t>1. Se las compro unas plumas a Elena </a:t>
            </a:r>
          </a:p>
          <a:p>
            <a:pPr marL="0" indent="0">
              <a:buNone/>
            </a:pPr>
            <a:r>
              <a:rPr lang="es-ES_tradnl" sz="2400" b="1" dirty="0" smtClean="0"/>
              <a:t>2. Se los compras unos discos compactos a ellos </a:t>
            </a:r>
          </a:p>
          <a:p>
            <a:pPr marL="0" indent="0">
              <a:buNone/>
            </a:pPr>
            <a:r>
              <a:rPr lang="es-ES_tradnl" sz="2400" b="1" dirty="0" smtClean="0"/>
              <a:t>3. Me la compra una flor a mi </a:t>
            </a:r>
          </a:p>
          <a:p>
            <a:pPr marL="0" indent="0">
              <a:buNone/>
            </a:pPr>
            <a:r>
              <a:rPr lang="es-ES_tradnl" sz="2400" b="1" dirty="0" smtClean="0"/>
              <a:t>4. Nos los compra unos lápices a nosotros</a:t>
            </a:r>
          </a:p>
          <a:p>
            <a:pPr marL="0" indent="0">
              <a:buNone/>
            </a:pPr>
            <a:r>
              <a:rPr lang="es-ES_tradnl" sz="2400" b="1" dirty="0" smtClean="0"/>
              <a:t>5. Te la compramos una pulsera a ti</a:t>
            </a:r>
          </a:p>
          <a:p>
            <a:pPr marL="0" indent="0">
              <a:buNone/>
            </a:pPr>
            <a:r>
              <a:rPr lang="es-ES_tradnl" sz="2400" b="1" dirty="0" smtClean="0"/>
              <a:t>6. Se lo compran un reloj a ustedes.</a:t>
            </a:r>
          </a:p>
          <a:p>
            <a:pPr marL="0" indent="0">
              <a:buNone/>
            </a:pPr>
            <a:r>
              <a:rPr lang="es-ES_tradnl" sz="2400" b="1" dirty="0" smtClean="0"/>
              <a:t>7. Se lo compran un libro a el.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4121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b="1" dirty="0" smtClean="0"/>
              <a:t>DOL</a:t>
            </a:r>
            <a:endParaRPr lang="es-ES_tradnl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b="1" dirty="0" err="1" smtClean="0"/>
              <a:t>Write</a:t>
            </a:r>
            <a:r>
              <a:rPr lang="es-ES_tradnl" sz="3200" b="1" dirty="0" smtClean="0"/>
              <a:t> 3 </a:t>
            </a:r>
            <a:r>
              <a:rPr lang="es-ES_tradnl" sz="3200" b="1" dirty="0" err="1" smtClean="0"/>
              <a:t>sentences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that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only</a:t>
            </a:r>
            <a:r>
              <a:rPr lang="es-ES_tradnl" sz="3200" b="1" dirty="0" smtClean="0"/>
              <a:t> use doublé </a:t>
            </a:r>
            <a:r>
              <a:rPr lang="es-ES_tradnl" sz="3200" b="1" dirty="0" err="1" smtClean="0"/>
              <a:t>object</a:t>
            </a:r>
            <a:r>
              <a:rPr lang="es-ES_tradnl" sz="3200" b="1" dirty="0" smtClean="0"/>
              <a:t> pronouns.</a:t>
            </a:r>
          </a:p>
          <a:p>
            <a:r>
              <a:rPr lang="es-ES_tradnl" sz="3200" b="1" dirty="0" err="1" smtClean="0"/>
              <a:t>Give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sentences</a:t>
            </a:r>
            <a:r>
              <a:rPr lang="es-ES_tradnl" sz="3200" b="1" dirty="0" smtClean="0"/>
              <a:t> to a peer</a:t>
            </a:r>
          </a:p>
          <a:p>
            <a:r>
              <a:rPr lang="es-ES_tradnl" sz="3200" b="1" dirty="0" smtClean="0"/>
              <a:t>Peer </a:t>
            </a:r>
            <a:r>
              <a:rPr lang="es-ES_tradnl" sz="3200" b="1" dirty="0" err="1" smtClean="0"/>
              <a:t>writes</a:t>
            </a:r>
            <a:r>
              <a:rPr lang="es-ES_tradnl" sz="3200" b="1" dirty="0" smtClean="0"/>
              <a:t> 3 </a:t>
            </a:r>
            <a:r>
              <a:rPr lang="es-ES_tradnl" sz="3200" b="1" dirty="0" err="1" smtClean="0"/>
              <a:t>potential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sentences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that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could</a:t>
            </a:r>
            <a:r>
              <a:rPr lang="es-ES_tradnl" sz="3200" b="1" dirty="0" smtClean="0"/>
              <a:t> be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original </a:t>
            </a:r>
            <a:r>
              <a:rPr lang="es-ES_tradnl" sz="3200" b="1" dirty="0" err="1" smtClean="0"/>
              <a:t>from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your</a:t>
            </a:r>
            <a:r>
              <a:rPr lang="es-ES_tradnl" sz="3200" b="1" dirty="0" smtClean="0"/>
              <a:t> 3 </a:t>
            </a:r>
            <a:r>
              <a:rPr lang="es-ES_tradnl" sz="3200" b="1" dirty="0" err="1" smtClean="0"/>
              <a:t>sentences</a:t>
            </a:r>
            <a:r>
              <a:rPr lang="es-ES_tradnl" sz="3200" b="1" dirty="0" smtClean="0"/>
              <a:t>. 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2297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000" b="1" dirty="0" smtClean="0"/>
              <a:t>HAZLO AHORA</a:t>
            </a:r>
            <a:endParaRPr lang="es-ES_tradnl" sz="6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46588" r="26434" b="8589"/>
          <a:stretch/>
        </p:blipFill>
        <p:spPr bwMode="auto">
          <a:xfrm>
            <a:off x="1154954" y="2519227"/>
            <a:ext cx="9804930" cy="4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2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JUEVES, EL CUATRO DE MAYO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79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5400" b="1" dirty="0" smtClean="0"/>
              <a:t>OBJETIVO Y DOL</a:t>
            </a:r>
            <a:endParaRPr lang="es-ES_tradnl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LLWBAT use </a:t>
            </a:r>
            <a:r>
              <a:rPr lang="es-ES_tradnl" sz="2800" b="1" dirty="0" err="1" smtClean="0"/>
              <a:t>direct</a:t>
            </a:r>
            <a:r>
              <a:rPr lang="es-ES_tradnl" sz="2800" b="1" dirty="0" smtClean="0"/>
              <a:t>, </a:t>
            </a:r>
            <a:r>
              <a:rPr lang="es-ES_tradnl" sz="2800" b="1" dirty="0" err="1" smtClean="0"/>
              <a:t>indirect</a:t>
            </a:r>
            <a:r>
              <a:rPr lang="es-ES_tradnl" sz="2800" b="1" dirty="0"/>
              <a:t> </a:t>
            </a:r>
            <a:r>
              <a:rPr lang="es-ES_tradnl" sz="2800" b="1" dirty="0" smtClean="0"/>
              <a:t>and doublé </a:t>
            </a:r>
            <a:r>
              <a:rPr lang="es-ES_tradnl" sz="2800" b="1" dirty="0" err="1" smtClean="0"/>
              <a:t>object</a:t>
            </a:r>
            <a:r>
              <a:rPr lang="es-ES_tradnl" sz="2800" b="1" dirty="0" smtClean="0"/>
              <a:t> pronouns in </a:t>
            </a:r>
            <a:r>
              <a:rPr lang="es-ES_tradnl" sz="2800" b="1" dirty="0" err="1" smtClean="0"/>
              <a:t>writing</a:t>
            </a:r>
            <a:r>
              <a:rPr lang="es-ES_tradnl" sz="2800" b="1" dirty="0" smtClean="0"/>
              <a:t>. </a:t>
            </a:r>
            <a:endParaRPr lang="es-ES_tradnl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400" b="1" dirty="0" smtClean="0"/>
              <a:t>LLW </a:t>
            </a:r>
            <a:r>
              <a:rPr lang="es-ES_tradnl" sz="2400" b="1" dirty="0" err="1" smtClean="0"/>
              <a:t>write</a:t>
            </a:r>
            <a:r>
              <a:rPr lang="es-ES_tradnl" sz="2400" b="1" dirty="0" smtClean="0"/>
              <a:t> 2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using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, 2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using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indirect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pronouns and 2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using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double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</a:t>
            </a:r>
            <a:r>
              <a:rPr lang="es-ES_tradnl" sz="2400" b="1" dirty="0" smtClean="0"/>
              <a:t> pronouns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100% </a:t>
            </a:r>
            <a:r>
              <a:rPr lang="es-ES_tradnl" sz="2400" b="1" dirty="0" err="1" smtClean="0"/>
              <a:t>accuracy</a:t>
            </a:r>
            <a:r>
              <a:rPr lang="es-ES_tradnl" sz="2400" b="1" dirty="0" smtClean="0"/>
              <a:t>. 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9592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600" b="1" dirty="0" smtClean="0"/>
              <a:t>AGENDA</a:t>
            </a:r>
            <a:endParaRPr lang="es-ES_tradnl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833858"/>
              </p:ext>
            </p:extLst>
          </p:nvPr>
        </p:nvGraphicFramePr>
        <p:xfrm>
          <a:off x="1348205" y="2715795"/>
          <a:ext cx="88249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ACTIVITY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5 MINUTES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Do </a:t>
                      </a:r>
                      <a:r>
                        <a:rPr lang="es-ES_tradnl" b="1" dirty="0" err="1" smtClean="0"/>
                        <a:t>Now</a:t>
                      </a:r>
                      <a:r>
                        <a:rPr lang="es-ES_tradnl" b="1" dirty="0" smtClean="0"/>
                        <a:t> 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LIBRARY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WORKSHEET</a:t>
                      </a:r>
                      <a:endParaRPr lang="es-ES_trad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RELAY</a:t>
                      </a:r>
                      <a:r>
                        <a:rPr lang="es-ES_tradnl" baseline="0" dirty="0" smtClean="0"/>
                        <a:t> RACES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8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55032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16600" b="1" dirty="0">
                <a:solidFill>
                  <a:schemeClr val="bg1"/>
                </a:solidFill>
              </a:rPr>
              <a:t>LIBROS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184" y="2625057"/>
            <a:ext cx="9003632" cy="396240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1. FIND THE BOOK WITH YOUR NAME ON IT</a:t>
            </a:r>
          </a:p>
          <a:p>
            <a:r>
              <a:rPr lang="es-ES_tradnl" sz="2400" dirty="0" smtClean="0"/>
              <a:t>2. RETURN TO LIBRARY</a:t>
            </a:r>
          </a:p>
          <a:p>
            <a:r>
              <a:rPr lang="es-ES_tradnl" sz="2400" dirty="0" smtClean="0"/>
              <a:t>3. </a:t>
            </a:r>
            <a:r>
              <a:rPr lang="es-ES_tradnl" sz="2400" i="1" dirty="0" smtClean="0"/>
              <a:t>IF THERE IS NOT A BOOK WITH YOUR NAME GET THE BOOK NUMBER FROM THE LIBRARIAN.</a:t>
            </a:r>
          </a:p>
          <a:p>
            <a:endParaRPr lang="es-ES_tradnl" sz="2400" b="1" i="1" dirty="0" smtClean="0"/>
          </a:p>
          <a:p>
            <a:r>
              <a:rPr lang="es-ES_tradnl" sz="2400" b="1" dirty="0" smtClean="0"/>
              <a:t>IF YOU NEVER RECIEVED A TEXT BOOK – </a:t>
            </a:r>
            <a:r>
              <a:rPr lang="es-ES_tradnl" sz="2400" b="1" dirty="0" err="1" smtClean="0"/>
              <a:t>slide</a:t>
            </a:r>
            <a:r>
              <a:rPr lang="es-ES_tradnl" sz="2400" b="1" dirty="0" smtClean="0"/>
              <a:t> 53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823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Direct Object Pronouns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2" y="1447800"/>
            <a:ext cx="8107363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 smtClean="0"/>
              <a:t>Direct </a:t>
            </a:r>
            <a:r>
              <a:rPr lang="en-US" altLang="en-US" sz="3000" b="1" dirty="0"/>
              <a:t>Object Pronouns</a:t>
            </a:r>
            <a:endParaRPr lang="en-US" altLang="en-US" dirty="0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2923"/>
              </p:ext>
            </p:extLst>
          </p:nvPr>
        </p:nvGraphicFramePr>
        <p:xfrm>
          <a:off x="2667000" y="3335630"/>
          <a:ext cx="7696200" cy="3048635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Singular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Plural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Lo - it, him  (masculine/ singular)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Los - them (masculine/ plural)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La  - it, her   (feminine/singular)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Las - them (feminine/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plura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;)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5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583" t="19401" r="58476" b="30361"/>
          <a:stretch/>
        </p:blipFill>
        <p:spPr>
          <a:xfrm>
            <a:off x="1069063" y="891214"/>
            <a:ext cx="3823779" cy="57021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7871" y="1051635"/>
            <a:ext cx="4405821" cy="3709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err="1" smtClean="0">
                <a:solidFill>
                  <a:schemeClr val="bg1"/>
                </a:solidFill>
              </a:rPr>
              <a:t>Underline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</a:rPr>
              <a:t> DOP and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write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Direct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Object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replace</a:t>
            </a:r>
            <a:r>
              <a:rPr lang="es-ES_tradnl" sz="2400" b="1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s-ES_tradnl" sz="2000" dirty="0" smtClean="0"/>
              <a:t>Queridos abuelos:</a:t>
            </a:r>
            <a:br>
              <a:rPr lang="es-ES_tradnl" sz="2000" dirty="0" smtClean="0"/>
            </a:br>
            <a:r>
              <a:rPr lang="es-ES_tradnl" sz="2000" dirty="0" smtClean="0"/>
              <a:t>	Voy a visitarlos el viernes. Es mi cumpleaños. ¿Quieren celebrarlo conmigo? </a:t>
            </a:r>
          </a:p>
          <a:p>
            <a:pPr marL="0" indent="0">
              <a:buNone/>
            </a:pPr>
            <a:r>
              <a:rPr lang="es-ES_tradnl" sz="2000" dirty="0"/>
              <a:t>	</a:t>
            </a:r>
            <a:r>
              <a:rPr lang="es-ES_tradnl" sz="2000" dirty="0" smtClean="0"/>
              <a:t>Tengo una noticia sorpresa, Mis padrinos llegan de viaje el domingo. ¡Los voy a ver la semana que viene! 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r>
              <a:rPr lang="es-ES_tradnl" sz="2000" dirty="0" smtClean="0"/>
              <a:t>Hasta el viernes. Los quiero mucho. </a:t>
            </a:r>
          </a:p>
          <a:p>
            <a:pPr marL="0" indent="0">
              <a:buNone/>
            </a:pPr>
            <a:r>
              <a:rPr lang="es-ES_tradnl" sz="2000" dirty="0" smtClean="0"/>
              <a:t>		Ana</a:t>
            </a:r>
            <a:endParaRPr lang="es-ES_tradnl" sz="2000" dirty="0"/>
          </a:p>
        </p:txBody>
      </p:sp>
      <p:sp>
        <p:nvSpPr>
          <p:cNvPr id="6" name="Rectangle 5"/>
          <p:cNvSpPr/>
          <p:nvPr/>
        </p:nvSpPr>
        <p:spPr>
          <a:xfrm>
            <a:off x="2499689" y="1333370"/>
            <a:ext cx="96252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81" y="2369113"/>
            <a:ext cx="981541" cy="323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32" y="3751310"/>
            <a:ext cx="981541" cy="32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44" y="4928422"/>
            <a:ext cx="821120" cy="270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75" y="5697942"/>
            <a:ext cx="981541" cy="198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44" y="4295331"/>
            <a:ext cx="681283" cy="1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21" y="2659851"/>
            <a:ext cx="10312979" cy="2677648"/>
          </a:xfrm>
        </p:spPr>
        <p:txBody>
          <a:bodyPr/>
          <a:lstStyle/>
          <a:p>
            <a:pPr algn="ctr"/>
            <a:r>
              <a:rPr lang="en-US" sz="1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DOP/IOP/DOP</a:t>
            </a:r>
            <a:br>
              <a:rPr lang="en-US" sz="1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n-US" sz="1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Relay Race</a:t>
            </a:r>
            <a:endParaRPr lang="en-US" sz="1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Las </a:t>
            </a:r>
            <a:r>
              <a:rPr lang="en-US" sz="8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Reglas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46" y="1922584"/>
            <a:ext cx="9167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Today you are going to “swim” a relay medley in a team of 4 people.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In each heat (</a:t>
            </a:r>
            <a:r>
              <a:rPr lang="en-US" sz="2000" b="1" dirty="0" err="1" smtClean="0">
                <a:solidFill>
                  <a:schemeClr val="bg1"/>
                </a:solidFill>
              </a:rPr>
              <a:t>serie</a:t>
            </a:r>
            <a:r>
              <a:rPr lang="en-US" sz="2000" b="1" dirty="0" smtClean="0">
                <a:solidFill>
                  <a:schemeClr val="bg1"/>
                </a:solidFill>
              </a:rPr>
              <a:t>) you will each have to answer a question.  There are four levels of difficulty:</a:t>
            </a: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b="1" dirty="0" err="1" smtClean="0">
                <a:solidFill>
                  <a:schemeClr val="accent2"/>
                </a:solidFill>
              </a:rPr>
              <a:t>Estilo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Espalda</a:t>
            </a:r>
            <a:r>
              <a:rPr lang="en-US" sz="2000" b="1" dirty="0" smtClean="0">
                <a:solidFill>
                  <a:schemeClr val="accent2"/>
                </a:solidFill>
              </a:rPr>
              <a:t>:  Backstroke</a:t>
            </a:r>
          </a:p>
          <a:p>
            <a:pPr lvl="1"/>
            <a:r>
              <a:rPr lang="en-US" sz="2000" b="1" dirty="0" err="1" smtClean="0">
                <a:solidFill>
                  <a:schemeClr val="accent2"/>
                </a:solidFill>
              </a:rPr>
              <a:t>Estilo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Pecho</a:t>
            </a:r>
            <a:r>
              <a:rPr lang="en-US" sz="2000" b="1" dirty="0" smtClean="0">
                <a:solidFill>
                  <a:schemeClr val="accent2"/>
                </a:solidFill>
              </a:rPr>
              <a:t>:  Breaststroke</a:t>
            </a:r>
          </a:p>
          <a:p>
            <a:pPr lvl="1"/>
            <a:r>
              <a:rPr lang="en-US" sz="2000" b="1" dirty="0" err="1">
                <a:solidFill>
                  <a:schemeClr val="accent2"/>
                </a:solidFill>
              </a:rPr>
              <a:t>Estilo</a:t>
            </a:r>
            <a:r>
              <a:rPr lang="en-US" sz="2000" b="1" dirty="0">
                <a:solidFill>
                  <a:schemeClr val="accent2"/>
                </a:solidFill>
              </a:rPr>
              <a:t> Mariposa:  Butterfly</a:t>
            </a:r>
          </a:p>
          <a:p>
            <a:pPr lvl="1"/>
            <a:r>
              <a:rPr lang="en-US" sz="2000" b="1" dirty="0" err="1" smtClean="0">
                <a:solidFill>
                  <a:schemeClr val="accent2"/>
                </a:solidFill>
              </a:rPr>
              <a:t>Estilo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Libro</a:t>
            </a:r>
            <a:r>
              <a:rPr lang="en-US" sz="2000" b="1" dirty="0" smtClean="0">
                <a:solidFill>
                  <a:schemeClr val="accent2"/>
                </a:solidFill>
              </a:rPr>
              <a:t>:  Free Style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 first person on your team will answer the </a:t>
            </a:r>
            <a:r>
              <a:rPr lang="en-US" sz="2000" b="1" dirty="0" err="1" smtClean="0">
                <a:solidFill>
                  <a:schemeClr val="bg1"/>
                </a:solidFill>
              </a:rPr>
              <a:t>Espalda</a:t>
            </a:r>
            <a:r>
              <a:rPr lang="en-US" sz="2000" b="1" dirty="0" smtClean="0">
                <a:solidFill>
                  <a:schemeClr val="bg1"/>
                </a:solidFill>
              </a:rPr>
              <a:t> question, then pass to the right.  That person will answer the </a:t>
            </a:r>
            <a:r>
              <a:rPr lang="en-US" sz="2000" b="1" dirty="0" err="1" smtClean="0">
                <a:solidFill>
                  <a:schemeClr val="bg1"/>
                </a:solidFill>
              </a:rPr>
              <a:t>Pecho</a:t>
            </a:r>
            <a:r>
              <a:rPr lang="en-US" sz="2000" b="1" dirty="0" smtClean="0">
                <a:solidFill>
                  <a:schemeClr val="bg1"/>
                </a:solidFill>
              </a:rPr>
              <a:t> question, then pass to the right.  That person will answer Mariposa, then pass to the right.  The last will answer </a:t>
            </a:r>
            <a:r>
              <a:rPr lang="en-US" sz="2000" b="1" dirty="0" err="1" smtClean="0">
                <a:solidFill>
                  <a:schemeClr val="bg1"/>
                </a:solidFill>
              </a:rPr>
              <a:t>Libre</a:t>
            </a:r>
            <a:r>
              <a:rPr lang="en-US" sz="2000" b="1" dirty="0" smtClean="0">
                <a:solidFill>
                  <a:schemeClr val="bg1"/>
                </a:solidFill>
              </a:rPr>
              <a:t> and then hold up your paper in the air!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Los </a:t>
            </a:r>
            <a:r>
              <a:rPr lang="en-US" sz="8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Puntos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1922584"/>
            <a:ext cx="8651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LA VELOCIDAD:  The teacher will call out which team came in first, second, third, etc.  You’ll mark that number down as your speed score for that heat.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OJO:  The teacher will do everything possible to call it fairly and call a tie if necessary.  But if you argue with the judge, you get an automatic 5 point penalty!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LA EXACTITUD:  Once all teams are done, you’ll trade papers with another group </a:t>
            </a:r>
            <a:r>
              <a:rPr lang="en-US" sz="2000" b="1" smtClean="0">
                <a:solidFill>
                  <a:schemeClr val="bg1"/>
                </a:solidFill>
              </a:rPr>
              <a:t>to score them</a:t>
            </a:r>
            <a:r>
              <a:rPr lang="en-US" sz="2000" b="1" dirty="0" smtClean="0">
                <a:solidFill>
                  <a:schemeClr val="bg1"/>
                </a:solidFill>
              </a:rPr>
              <a:t>.  For each word that is spelled wrong or missing, you’ll get one accuracy point.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TOTALS:  Then you’ll add your speed score to your accuracy score and that’s the total.  You want a LOW score to win.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704951" cy="706964"/>
          </a:xfrm>
        </p:spPr>
        <p:txBody>
          <a:bodyPr/>
          <a:lstStyle/>
          <a:p>
            <a:r>
              <a:rPr lang="en-US" sz="8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8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1: </a:t>
            </a:r>
            <a:r>
              <a:rPr lang="en-US" sz="8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8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931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</a:t>
            </a: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Mariposa:</a:t>
            </a:r>
          </a:p>
          <a:p>
            <a: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1" y="2999868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Answer w/		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</a:t>
            </a:r>
            <a:r>
              <a:rPr lang="en-US" sz="2000" b="1" dirty="0" smtClean="0">
                <a:solidFill>
                  <a:schemeClr val="bg1"/>
                </a:solidFill>
              </a:rPr>
              <a:t> escribe la carta a Lola? (Pablo)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DOP:  	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 Yes	¿</a:t>
            </a:r>
            <a:r>
              <a:rPr lang="en-US" sz="2000" b="1" dirty="0" err="1" smtClean="0">
                <a:solidFill>
                  <a:schemeClr val="bg1"/>
                </a:solidFill>
              </a:rPr>
              <a:t>Cantas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u="sng" dirty="0" smtClean="0">
                <a:solidFill>
                  <a:schemeClr val="bg1"/>
                </a:solidFill>
              </a:rPr>
              <a:t>a las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chicas</a:t>
            </a:r>
            <a:r>
              <a:rPr lang="en-US" sz="2000" b="1" u="sng" dirty="0" smtClean="0">
                <a:solidFill>
                  <a:schemeClr val="bg1"/>
                </a:solidFill>
              </a:rPr>
              <a:t>?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w/ IOP:  		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Translate</a:t>
            </a:r>
            <a:r>
              <a:rPr lang="en-US" sz="2000" b="1" dirty="0">
                <a:solidFill>
                  <a:schemeClr val="bg1"/>
                </a:solidFill>
              </a:rPr>
              <a:t>:  		</a:t>
            </a:r>
            <a:r>
              <a:rPr lang="en-US" sz="2000" b="1" dirty="0" smtClean="0">
                <a:solidFill>
                  <a:schemeClr val="bg1"/>
                </a:solidFill>
              </a:rPr>
              <a:t>We read them (the books) to them (the boys)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muestras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dinero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mí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2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La VELOCIDAD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1922584"/>
            <a:ext cx="86516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Before you pass your paper, write down the </a:t>
            </a:r>
            <a:r>
              <a:rPr lang="en-US" sz="2000" b="1" dirty="0" err="1" smtClean="0">
                <a:solidFill>
                  <a:schemeClr val="bg1"/>
                </a:solidFill>
              </a:rPr>
              <a:t>Velocidad</a:t>
            </a:r>
            <a:r>
              <a:rPr lang="en-US" sz="2000" b="1" dirty="0" smtClean="0">
                <a:solidFill>
                  <a:schemeClr val="bg1"/>
                </a:solidFill>
              </a:rPr>
              <a:t> score that the teacher told you for </a:t>
            </a:r>
            <a:r>
              <a:rPr lang="en-US" sz="2000" b="1" dirty="0" err="1">
                <a:solidFill>
                  <a:schemeClr val="bg1"/>
                </a:solidFill>
              </a:rPr>
              <a:t>S</a:t>
            </a:r>
            <a:r>
              <a:rPr lang="en-US" sz="2000" b="1" dirty="0" err="1" smtClean="0">
                <a:solidFill>
                  <a:schemeClr val="bg1"/>
                </a:solidFill>
              </a:rPr>
              <a:t>erie</a:t>
            </a:r>
            <a:r>
              <a:rPr lang="en-US" sz="2000" b="1" dirty="0" smtClean="0">
                <a:solidFill>
                  <a:schemeClr val="bg1"/>
                </a:solidFill>
              </a:rPr>
              <a:t> 1.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Primero 		= 1 </a:t>
            </a:r>
            <a:r>
              <a:rPr lang="en-US" sz="2000" b="1" dirty="0" err="1" smtClean="0">
                <a:solidFill>
                  <a:schemeClr val="accent2"/>
                </a:solidFill>
              </a:rPr>
              <a:t>punto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Segundo 	= 2 </a:t>
            </a:r>
            <a:r>
              <a:rPr lang="en-US" sz="2000" b="1" dirty="0" err="1" smtClean="0">
                <a:solidFill>
                  <a:schemeClr val="accent2"/>
                </a:solidFill>
              </a:rPr>
              <a:t>puntos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err="1" smtClean="0">
                <a:solidFill>
                  <a:schemeClr val="accent2"/>
                </a:solidFill>
              </a:rPr>
              <a:t>Tercero</a:t>
            </a:r>
            <a:r>
              <a:rPr lang="en-US" sz="2000" b="1" dirty="0" smtClean="0">
                <a:solidFill>
                  <a:schemeClr val="accent2"/>
                </a:solidFill>
              </a:rPr>
              <a:t> 		= 3 </a:t>
            </a:r>
            <a:r>
              <a:rPr lang="en-US" sz="2000" b="1" dirty="0" err="1" smtClean="0">
                <a:solidFill>
                  <a:schemeClr val="accent2"/>
                </a:solidFill>
              </a:rPr>
              <a:t>puntos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Cuarto		= 4 </a:t>
            </a:r>
            <a:r>
              <a:rPr lang="en-US" sz="2000" b="1" dirty="0" err="1" smtClean="0">
                <a:solidFill>
                  <a:schemeClr val="accent2"/>
                </a:solidFill>
              </a:rPr>
              <a:t>puntos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 teacher will call primero, </a:t>
            </a:r>
            <a:r>
              <a:rPr lang="en-US" sz="2000" b="1" dirty="0" err="1" smtClean="0">
                <a:solidFill>
                  <a:schemeClr val="bg1"/>
                </a:solidFill>
              </a:rPr>
              <a:t>segundo</a:t>
            </a:r>
            <a:r>
              <a:rPr lang="en-US" sz="2000" b="1" dirty="0" smtClean="0">
                <a:solidFill>
                  <a:schemeClr val="bg1"/>
                </a:solidFill>
              </a:rPr>
              <a:t>, and </a:t>
            </a:r>
            <a:r>
              <a:rPr lang="en-US" sz="2000" b="1" dirty="0" err="1" smtClean="0">
                <a:solidFill>
                  <a:schemeClr val="bg1"/>
                </a:solidFill>
              </a:rPr>
              <a:t>tercero</a:t>
            </a:r>
            <a:r>
              <a:rPr lang="en-US" sz="2000" b="1" dirty="0" smtClean="0">
                <a:solidFill>
                  <a:schemeClr val="bg1"/>
                </a:solidFill>
              </a:rPr>
              <a:t>, and then all the other teams tie for </a:t>
            </a:r>
            <a:r>
              <a:rPr lang="en-US" sz="2000" b="1" dirty="0" err="1" smtClean="0">
                <a:solidFill>
                  <a:schemeClr val="bg1"/>
                </a:solidFill>
              </a:rPr>
              <a:t>cuarto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Then trade with another team to grade them!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500"/>
            <a:ext cx="11257611" cy="3797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936963" cy="706964"/>
          </a:xfrm>
        </p:spPr>
        <p:txBody>
          <a:bodyPr/>
          <a:lstStyle/>
          <a:p>
            <a:r>
              <a:rPr lang="en-US" sz="8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8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1: </a:t>
            </a:r>
            <a:r>
              <a:rPr lang="en-US" sz="8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8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7674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8985" y="2883926"/>
            <a:ext cx="90813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Pablo la escribe a Lola.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DOP:  	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les canto.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IOP:  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 se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leemos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Both:			</a:t>
            </a:r>
            <a:r>
              <a:rPr lang="en-US" sz="2000" b="1" dirty="0" err="1">
                <a:solidFill>
                  <a:schemeClr val="bg1"/>
                </a:solidFill>
              </a:rPr>
              <a:t>Tú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me lo </a:t>
            </a:r>
            <a:r>
              <a:rPr lang="en-US" sz="2000" b="1" dirty="0" err="1" smtClean="0">
                <a:solidFill>
                  <a:schemeClr val="bg1"/>
                </a:solidFill>
              </a:rPr>
              <a:t>muestras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La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Exactitud</a:t>
            </a:r>
            <a:endParaRPr lang="en-US" sz="8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1922584"/>
            <a:ext cx="8651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For each word that was misspelled or missing, you get one point.  Write this number in the </a:t>
            </a:r>
            <a:r>
              <a:rPr lang="en-US" sz="2000" b="1" dirty="0" err="1" smtClean="0">
                <a:solidFill>
                  <a:schemeClr val="bg1"/>
                </a:solidFill>
              </a:rPr>
              <a:t>Exactitud</a:t>
            </a:r>
            <a:r>
              <a:rPr lang="en-US" sz="2000" b="1" dirty="0" smtClean="0">
                <a:solidFill>
                  <a:schemeClr val="bg1"/>
                </a:solidFill>
              </a:rPr>
              <a:t> box for </a:t>
            </a:r>
            <a:r>
              <a:rPr lang="en-US" sz="2000" b="1" dirty="0" err="1" smtClean="0">
                <a:solidFill>
                  <a:schemeClr val="bg1"/>
                </a:solidFill>
              </a:rPr>
              <a:t>Serie</a:t>
            </a:r>
            <a:r>
              <a:rPr lang="en-US" sz="2000" b="1" dirty="0" smtClean="0">
                <a:solidFill>
                  <a:schemeClr val="bg1"/>
                </a:solidFill>
              </a:rPr>
              <a:t> 1.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Add your </a:t>
            </a:r>
            <a:r>
              <a:rPr lang="en-US" sz="2000" b="1" dirty="0" err="1" smtClean="0">
                <a:solidFill>
                  <a:schemeClr val="bg1"/>
                </a:solidFill>
              </a:rPr>
              <a:t>Velocidad</a:t>
            </a:r>
            <a:r>
              <a:rPr lang="en-US" sz="2000" b="1" dirty="0" smtClean="0">
                <a:solidFill>
                  <a:schemeClr val="bg1"/>
                </a:solidFill>
              </a:rPr>
              <a:t> score to your </a:t>
            </a:r>
            <a:r>
              <a:rPr lang="en-US" sz="2000" b="1" dirty="0" err="1" smtClean="0">
                <a:solidFill>
                  <a:schemeClr val="bg1"/>
                </a:solidFill>
              </a:rPr>
              <a:t>Exactitud</a:t>
            </a:r>
            <a:r>
              <a:rPr lang="en-US" sz="2000" b="1" dirty="0" smtClean="0">
                <a:solidFill>
                  <a:schemeClr val="bg1"/>
                </a:solidFill>
              </a:rPr>
              <a:t> score and that is your total for </a:t>
            </a:r>
            <a:r>
              <a:rPr lang="en-US" sz="2000" b="1" dirty="0" err="1" smtClean="0">
                <a:solidFill>
                  <a:schemeClr val="bg1"/>
                </a:solidFill>
              </a:rPr>
              <a:t>Serie</a:t>
            </a:r>
            <a:r>
              <a:rPr lang="en-US" sz="2000" b="1" dirty="0" smtClean="0">
                <a:solidFill>
                  <a:schemeClr val="bg1"/>
                </a:solidFill>
              </a:rPr>
              <a:t> 1.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Now get ready for </a:t>
            </a:r>
            <a:r>
              <a:rPr lang="en-US" sz="2000" b="1" dirty="0" err="1" smtClean="0">
                <a:solidFill>
                  <a:schemeClr val="accent2"/>
                </a:solidFill>
              </a:rPr>
              <a:t>Serie</a:t>
            </a:r>
            <a:r>
              <a:rPr lang="en-US" sz="2000" b="1" dirty="0" smtClean="0">
                <a:solidFill>
                  <a:schemeClr val="accent2"/>
                </a:solidFill>
              </a:rPr>
              <a:t> 2.  This time the paper starts with person #2.  We’ll rotate on each round so it’s not always the same person answering the hard Mariposa questions.  </a:t>
            </a:r>
            <a:r>
              <a:rPr lang="en-US" sz="2000" b="1" dirty="0" smtClean="0">
                <a:solidFill>
                  <a:schemeClr val="accent2"/>
                </a:solidFill>
                <a:sym typeface="Wingdings"/>
              </a:rPr>
              <a:t>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11" y="973668"/>
            <a:ext cx="10786838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2: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630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8044" y="2922925"/>
            <a:ext cx="8906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tiran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pelotas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? (Los </a:t>
            </a:r>
            <a:r>
              <a:rPr lang="en-US" sz="2000" b="1" dirty="0" err="1" smtClean="0">
                <a:solidFill>
                  <a:schemeClr val="bg1"/>
                </a:solidFill>
              </a:rPr>
              <a:t>Ositos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Pasas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papeles</a:t>
            </a:r>
            <a:r>
              <a:rPr lang="en-US" sz="2000" b="1" dirty="0" smtClean="0">
                <a:solidFill>
                  <a:schemeClr val="bg1"/>
                </a:solidFill>
              </a:rPr>
              <a:t> a la </a:t>
            </a:r>
            <a:r>
              <a:rPr lang="en-US" sz="2000" b="1" dirty="0" err="1" smtClean="0">
                <a:solidFill>
                  <a:schemeClr val="bg1"/>
                </a:solidFill>
              </a:rPr>
              <a:t>maestra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You bring (the cookies) (to us).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Ellas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venden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almuerzo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estudiantes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86" y="973668"/>
            <a:ext cx="11414635" cy="706964"/>
          </a:xfrm>
        </p:spPr>
        <p:txBody>
          <a:bodyPr/>
          <a:lstStyle/>
          <a:p>
            <a:r>
              <a:rPr lang="en-US" sz="96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9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2: </a:t>
            </a:r>
            <a:r>
              <a:rPr lang="en-US" sz="96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9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781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5126" y="293613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Los </a:t>
            </a:r>
            <a:r>
              <a:rPr lang="en-US" sz="2000" b="1" dirty="0" err="1" smtClean="0">
                <a:solidFill>
                  <a:schemeClr val="bg1"/>
                </a:solidFill>
              </a:rPr>
              <a:t>Ositos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nos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tiran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paso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nos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traes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Ellas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se lo </a:t>
            </a:r>
            <a:r>
              <a:rPr lang="en-US" sz="2000" b="1" dirty="0" err="1" smtClean="0">
                <a:solidFill>
                  <a:schemeClr val="bg1"/>
                </a:solidFill>
              </a:rPr>
              <a:t>venden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6000"/>
            <a:ext cx="7696200" cy="49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500"/>
            <a:ext cx="11257611" cy="3797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6" y="973668"/>
            <a:ext cx="11783125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3: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801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1102" y="292292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ofrece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dinero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Paco</a:t>
            </a:r>
            <a:r>
              <a:rPr lang="en-US" sz="2000" b="1" dirty="0" smtClean="0">
                <a:solidFill>
                  <a:schemeClr val="bg1"/>
                </a:solidFill>
              </a:rPr>
              <a:t>? (El director)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Enseñas</a:t>
            </a:r>
            <a:r>
              <a:rPr lang="en-US" sz="2000" b="1" dirty="0" smtClean="0">
                <a:solidFill>
                  <a:schemeClr val="bg1"/>
                </a:solidFill>
              </a:rPr>
              <a:t> el arte a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estudiantes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You </a:t>
            </a:r>
            <a:r>
              <a:rPr lang="en-US" sz="2000" b="1" dirty="0" smtClean="0">
                <a:solidFill>
                  <a:schemeClr val="bg1"/>
                </a:solidFill>
              </a:rPr>
              <a:t>tell (the truth) to me.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llevo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bebé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ti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4" y="973668"/>
            <a:ext cx="12124319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3: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57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6887" y="292292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El director se lo </a:t>
            </a:r>
            <a:r>
              <a:rPr lang="en-US" sz="2000" b="1" dirty="0" err="1" smtClean="0">
                <a:solidFill>
                  <a:schemeClr val="bg1"/>
                </a:solidFill>
              </a:rPr>
              <a:t>ofrece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lo </a:t>
            </a:r>
            <a:r>
              <a:rPr lang="en-US" sz="2000" b="1" dirty="0" err="1" smtClean="0">
                <a:solidFill>
                  <a:schemeClr val="bg1"/>
                </a:solidFill>
              </a:rPr>
              <a:t>enseño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me la dices.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 lo </a:t>
            </a:r>
            <a:r>
              <a:rPr lang="en-US" sz="2000" b="1" dirty="0" err="1" smtClean="0">
                <a:solidFill>
                  <a:schemeClr val="bg1"/>
                </a:solidFill>
              </a:rPr>
              <a:t>llevo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5" y="973668"/>
            <a:ext cx="10882372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4: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869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341" y="2936136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mandan</a:t>
            </a:r>
            <a:r>
              <a:rPr lang="en-US" sz="2000" b="1" dirty="0" smtClean="0">
                <a:solidFill>
                  <a:schemeClr val="bg1"/>
                </a:solidFill>
              </a:rPr>
              <a:t> las cartas a Pepe?  (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¿Das 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sorpresa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mí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We pay (the money) to her (the waitress)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no </a:t>
            </a:r>
            <a:r>
              <a:rPr lang="en-US" sz="2000" b="1" dirty="0" err="1" smtClean="0">
                <a:solidFill>
                  <a:schemeClr val="bg1"/>
                </a:solidFill>
              </a:rPr>
              <a:t>pasas</a:t>
            </a:r>
            <a:r>
              <a:rPr lang="en-US" sz="2000" b="1" dirty="0" smtClean="0">
                <a:solidFill>
                  <a:schemeClr val="bg1"/>
                </a:solidFill>
              </a:rPr>
              <a:t> la pelota a </a:t>
            </a:r>
            <a:r>
              <a:rPr lang="en-US" sz="2000" b="1" dirty="0" err="1" smtClean="0">
                <a:solidFill>
                  <a:schemeClr val="bg1"/>
                </a:solidFill>
              </a:rPr>
              <a:t>nadie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39" y="973668"/>
            <a:ext cx="12329035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4: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4477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0344" y="2936136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se las </a:t>
            </a:r>
            <a:r>
              <a:rPr lang="en-US" sz="2000" b="1" dirty="0" err="1" smtClean="0">
                <a:solidFill>
                  <a:schemeClr val="bg1"/>
                </a:solidFill>
              </a:rPr>
              <a:t>mando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</a:rPr>
              <a:t>doy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 se lo </a:t>
            </a:r>
            <a:r>
              <a:rPr lang="en-US" sz="2000" b="1" dirty="0" err="1" smtClean="0">
                <a:solidFill>
                  <a:schemeClr val="bg1"/>
                </a:solidFill>
              </a:rPr>
              <a:t>pagamos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Tú</a:t>
            </a:r>
            <a:r>
              <a:rPr lang="en-US" sz="2000" b="1" dirty="0">
                <a:solidFill>
                  <a:schemeClr val="bg1"/>
                </a:solidFill>
              </a:rPr>
              <a:t> no </a:t>
            </a:r>
            <a:r>
              <a:rPr lang="en-US" sz="2000" b="1" dirty="0" smtClean="0">
                <a:solidFill>
                  <a:schemeClr val="bg1"/>
                </a:solidFill>
              </a:rPr>
              <a:t>se la </a:t>
            </a:r>
            <a:r>
              <a:rPr lang="en-US" sz="2000" b="1" dirty="0" err="1" smtClean="0">
                <a:solidFill>
                  <a:schemeClr val="bg1"/>
                </a:solidFill>
              </a:rPr>
              <a:t>pasas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15" y="973668"/>
            <a:ext cx="11037047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5: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401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1517" y="2922925"/>
            <a:ext cx="90947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quiere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enseñar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baile</a:t>
            </a:r>
            <a:r>
              <a:rPr lang="en-US" sz="2000" b="1" dirty="0" smtClean="0">
                <a:solidFill>
                  <a:schemeClr val="bg1"/>
                </a:solidFill>
              </a:rPr>
              <a:t> a Lola?  (</a:t>
            </a:r>
            <a:r>
              <a:rPr lang="en-US" sz="2000" b="1" dirty="0" err="1" smtClean="0">
                <a:solidFill>
                  <a:schemeClr val="bg1"/>
                </a:solidFill>
              </a:rPr>
              <a:t>Pepita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Tienes</a:t>
            </a:r>
            <a:r>
              <a:rPr lang="en-US" sz="2000" b="1" dirty="0" smtClean="0">
                <a:solidFill>
                  <a:schemeClr val="bg1"/>
                </a:solidFill>
              </a:rPr>
              <a:t> que leer el </a:t>
            </a:r>
            <a:r>
              <a:rPr lang="en-US" sz="2000" b="1" dirty="0" err="1" smtClean="0">
                <a:solidFill>
                  <a:schemeClr val="bg1"/>
                </a:solidFill>
              </a:rPr>
              <a:t>libro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They need to bring (the food) (to us.)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Él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nunca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prefiere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escribir</a:t>
            </a:r>
            <a:r>
              <a:rPr lang="en-US" sz="2000" b="1" dirty="0" smtClean="0">
                <a:solidFill>
                  <a:schemeClr val="bg1"/>
                </a:solidFill>
              </a:rPr>
              <a:t> cartas </a:t>
            </a:r>
            <a:r>
              <a:rPr lang="en-US" sz="2000" b="1" u="sng" dirty="0" smtClean="0">
                <a:solidFill>
                  <a:schemeClr val="bg1"/>
                </a:solidFill>
              </a:rPr>
              <a:t>a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mí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4" y="973668"/>
            <a:ext cx="11783125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5: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6586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0474" y="292292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err="1" smtClean="0">
                <a:solidFill>
                  <a:schemeClr val="bg1"/>
                </a:solidFill>
              </a:rPr>
              <a:t>Pepita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quiere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enseñárselo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tengo</a:t>
            </a:r>
            <a:r>
              <a:rPr lang="en-US" sz="2000" b="1" dirty="0" smtClean="0">
                <a:solidFill>
                  <a:schemeClr val="bg1"/>
                </a:solidFill>
              </a:rPr>
              <a:t> que </a:t>
            </a:r>
            <a:r>
              <a:rPr lang="en-US" sz="2000" b="1" dirty="0" err="1" smtClean="0">
                <a:solidFill>
                  <a:schemeClr val="bg1"/>
                </a:solidFill>
              </a:rPr>
              <a:t>leérselo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Ellos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necesitan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traérnosla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Él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nunca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prefiere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escribírmelas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Los </a:t>
            </a:r>
            <a:r>
              <a:rPr lang="en-US" sz="8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Puntos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1922584"/>
            <a:ext cx="86516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On each round you have added your </a:t>
            </a:r>
            <a:r>
              <a:rPr lang="en-US" sz="2500" b="1" dirty="0" err="1" smtClean="0">
                <a:solidFill>
                  <a:schemeClr val="bg1"/>
                </a:solidFill>
              </a:rPr>
              <a:t>Velocidad</a:t>
            </a:r>
            <a:r>
              <a:rPr lang="en-US" sz="2500" b="1" dirty="0" smtClean="0">
                <a:solidFill>
                  <a:schemeClr val="bg1"/>
                </a:solidFill>
              </a:rPr>
              <a:t> and </a:t>
            </a:r>
            <a:r>
              <a:rPr lang="en-US" sz="2500" b="1" dirty="0" err="1" smtClean="0">
                <a:solidFill>
                  <a:schemeClr val="bg1"/>
                </a:solidFill>
              </a:rPr>
              <a:t>Exactitud</a:t>
            </a:r>
            <a:r>
              <a:rPr lang="en-US" sz="2500" b="1" dirty="0" smtClean="0">
                <a:solidFill>
                  <a:schemeClr val="bg1"/>
                </a:solidFill>
              </a:rPr>
              <a:t> scores for a Total Score.</a:t>
            </a:r>
          </a:p>
          <a:p>
            <a:pPr marL="285750" indent="-285750">
              <a:buFont typeface="Arial" charset="0"/>
              <a:buChar char="•"/>
            </a:pPr>
            <a:endParaRPr lang="en-US" sz="25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500" b="1" dirty="0" smtClean="0">
                <a:solidFill>
                  <a:schemeClr val="accent2"/>
                </a:solidFill>
              </a:rPr>
              <a:t>Now all up the subtotal for heats 1-5.  Record it at the bottom of your team’s playing card.</a:t>
            </a:r>
          </a:p>
        </p:txBody>
      </p:sp>
    </p:spTree>
    <p:extLst>
      <p:ext uri="{BB962C8B-B14F-4D97-AF65-F5344CB8AC3E}">
        <p14:creationId xmlns:p14="http://schemas.microsoft.com/office/powerpoint/2010/main" val="662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94" y="948330"/>
            <a:ext cx="11360044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6: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5680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0324" y="2615928"/>
            <a:ext cx="882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tienen</a:t>
            </a:r>
            <a:r>
              <a:rPr lang="en-US" sz="2000" b="1" dirty="0" smtClean="0">
                <a:solidFill>
                  <a:schemeClr val="bg1"/>
                </a:solidFill>
              </a:rPr>
              <a:t> que </a:t>
            </a:r>
            <a:r>
              <a:rPr lang="en-US" sz="2000" b="1" dirty="0" err="1" smtClean="0">
                <a:solidFill>
                  <a:schemeClr val="bg1"/>
                </a:solidFill>
              </a:rPr>
              <a:t>llevar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sandalias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							 a Ana?  (</a:t>
            </a:r>
            <a:r>
              <a:rPr lang="en-US" sz="2000" b="1" dirty="0" err="1" smtClean="0">
                <a:solidFill>
                  <a:schemeClr val="bg1"/>
                </a:solidFill>
              </a:rPr>
              <a:t>ellos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Quieres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propina</a:t>
            </a:r>
            <a:r>
              <a:rPr lang="en-US" sz="2000" b="1" dirty="0" smtClean="0">
                <a:solidFill>
                  <a:schemeClr val="bg1"/>
                </a:solidFill>
              </a:rPr>
              <a:t> al </a:t>
            </a:r>
            <a:r>
              <a:rPr lang="en-US" sz="2000" b="1" dirty="0" err="1" smtClean="0">
                <a:solidFill>
                  <a:schemeClr val="bg1"/>
                </a:solidFill>
              </a:rPr>
              <a:t>camarero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I prefer to give (the cookies) to them (the girls).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necesitas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prometer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algo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mí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80" y="961978"/>
            <a:ext cx="11810420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6: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7401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2410" y="2911145"/>
            <a:ext cx="88752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err="1" smtClean="0">
                <a:solidFill>
                  <a:schemeClr val="bg1"/>
                </a:solidFill>
              </a:rPr>
              <a:t>Ellos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tienen</a:t>
            </a:r>
            <a:r>
              <a:rPr lang="en-US" sz="2000" b="1" dirty="0" smtClean="0">
                <a:solidFill>
                  <a:schemeClr val="bg1"/>
                </a:solidFill>
              </a:rPr>
              <a:t> que </a:t>
            </a:r>
            <a:r>
              <a:rPr lang="en-US" sz="2000" b="1" dirty="0" err="1" smtClean="0">
                <a:solidFill>
                  <a:schemeClr val="bg1"/>
                </a:solidFill>
              </a:rPr>
              <a:t>llevárselas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quiero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dársela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 Both:  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prefiero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dárselas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Tú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necesitas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prometérmelo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67" y="973668"/>
            <a:ext cx="11400987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7: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5081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0726" y="2769816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Quién</a:t>
            </a:r>
            <a:r>
              <a:rPr lang="en-US" sz="2000" b="1" dirty="0" smtClean="0">
                <a:solidFill>
                  <a:schemeClr val="bg1"/>
                </a:solidFill>
              </a:rPr>
              <a:t> dice las </a:t>
            </a:r>
            <a:r>
              <a:rPr lang="en-US" sz="2000" b="1" dirty="0" err="1" smtClean="0">
                <a:solidFill>
                  <a:schemeClr val="bg1"/>
                </a:solidFill>
              </a:rPr>
              <a:t>mentiras</a:t>
            </a:r>
            <a:r>
              <a:rPr lang="en-US" sz="2000" b="1" dirty="0" smtClean="0">
                <a:solidFill>
                  <a:schemeClr val="bg1"/>
                </a:solidFill>
              </a:rPr>
              <a:t> a Fernanda? (</a:t>
            </a:r>
            <a:r>
              <a:rPr lang="en-US" sz="2000" b="1" dirty="0" err="1" smtClean="0">
                <a:solidFill>
                  <a:schemeClr val="bg1"/>
                </a:solidFill>
              </a:rPr>
              <a:t>Paco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Necesitas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explicar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algo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mí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w/ 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We need to bring (the male cat) to him (the vet).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smtClean="0">
                <a:solidFill>
                  <a:schemeClr val="bg1"/>
                </a:solidFill>
              </a:rPr>
              <a:t>Ella </a:t>
            </a:r>
            <a:r>
              <a:rPr lang="en-US" sz="2000" b="1" dirty="0" err="1" smtClean="0">
                <a:solidFill>
                  <a:schemeClr val="bg1"/>
                </a:solidFill>
              </a:rPr>
              <a:t>canta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canciones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8593300"/>
              </p:ext>
            </p:extLst>
          </p:nvPr>
        </p:nvGraphicFramePr>
        <p:xfrm>
          <a:off x="1481071" y="1819141"/>
          <a:ext cx="9834093" cy="4267200"/>
        </p:xfrm>
        <a:graphic>
          <a:graphicData uri="http://schemas.openxmlformats.org/drawingml/2006/table">
            <a:tbl>
              <a:tblPr/>
              <a:tblGrid>
                <a:gridCol w="983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01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 </a:t>
                      </a:r>
                      <a:r>
                        <a:rPr lang="en-US" sz="2400" b="1" dirty="0" err="1"/>
                        <a:t>Tú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compras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u="none" dirty="0" err="1"/>
                        <a:t>los</a:t>
                      </a:r>
                      <a:r>
                        <a:rPr lang="en-US" sz="2400" b="1" u="none" dirty="0"/>
                        <a:t> </a:t>
                      </a:r>
                      <a:r>
                        <a:rPr lang="en-US" sz="2400" b="1" u="none" dirty="0" err="1"/>
                        <a:t>refrescos</a:t>
                      </a:r>
                      <a:r>
                        <a:rPr lang="en-US" sz="2400" b="1" dirty="0"/>
                        <a:t>. </a:t>
                      </a:r>
                      <a:r>
                        <a:rPr lang="en-US" sz="2400" b="1" dirty="0" err="1"/>
                        <a:t>Tú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smtClean="0"/>
                        <a:t>_______</a:t>
                      </a:r>
                      <a:r>
                        <a:rPr lang="en-US" sz="2400" b="1" dirty="0" err="1" smtClean="0"/>
                        <a:t>compras</a:t>
                      </a:r>
                      <a:r>
                        <a:rPr lang="en-US" sz="2400" b="1" dirty="0"/>
                        <a:t>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2. Tú y yo comemos </a:t>
                      </a:r>
                      <a:r>
                        <a:rPr lang="es-ES" sz="2400" b="1" u="none" dirty="0"/>
                        <a:t>las langostas</a:t>
                      </a:r>
                      <a:r>
                        <a:rPr lang="es-ES" sz="2400" b="1" dirty="0"/>
                        <a:t>. Tú y yo </a:t>
                      </a:r>
                      <a:r>
                        <a:rPr lang="es-ES" sz="2400" b="1" dirty="0" smtClean="0"/>
                        <a:t>________comemos</a:t>
                      </a:r>
                      <a:r>
                        <a:rPr lang="es-ES" sz="2400" b="1" dirty="0"/>
                        <a:t>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3. Ellos miran </a:t>
                      </a:r>
                      <a:r>
                        <a:rPr lang="es-ES" sz="2400" b="1" u="none" dirty="0"/>
                        <a:t>el menú</a:t>
                      </a:r>
                      <a:r>
                        <a:rPr lang="es-ES" sz="2400" b="1" dirty="0"/>
                        <a:t>. </a:t>
                      </a:r>
                      <a:r>
                        <a:rPr lang="es-ES" sz="2400" b="1" dirty="0" smtClean="0"/>
                        <a:t>Ellos________ </a:t>
                      </a:r>
                      <a:r>
                        <a:rPr lang="es-ES" sz="2400" b="1" dirty="0"/>
                        <a:t>miran.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 Yo invito a </a:t>
                      </a:r>
                      <a:r>
                        <a:rPr lang="es-ES" sz="2400" b="1" u="none" dirty="0"/>
                        <a:t>mis amigos</a:t>
                      </a:r>
                      <a:r>
                        <a:rPr lang="es-ES" sz="2400" b="1" dirty="0"/>
                        <a:t>. </a:t>
                      </a:r>
                      <a:r>
                        <a:rPr lang="es-ES" sz="2400" b="1" dirty="0" smtClean="0"/>
                        <a:t>Yo_______ </a:t>
                      </a:r>
                      <a:r>
                        <a:rPr lang="es-ES" sz="2400" b="1" dirty="0"/>
                        <a:t>invito.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5. Roberto </a:t>
                      </a:r>
                      <a:r>
                        <a:rPr lang="en-US" sz="2400" b="1" dirty="0" err="1" smtClean="0"/>
                        <a:t>vio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u="none" dirty="0" smtClean="0"/>
                        <a:t>Berta</a:t>
                      </a:r>
                      <a:r>
                        <a:rPr lang="en-US" sz="2400" b="1" dirty="0"/>
                        <a:t>. Roberto </a:t>
                      </a:r>
                      <a:r>
                        <a:rPr lang="en-US" sz="2400" b="1" dirty="0" smtClean="0"/>
                        <a:t>_______</a:t>
                      </a:r>
                      <a:r>
                        <a:rPr lang="en-US" sz="2400" b="1" dirty="0" err="1" smtClean="0"/>
                        <a:t>ve</a:t>
                      </a:r>
                      <a:r>
                        <a:rPr lang="en-US" sz="2400" b="1" dirty="0"/>
                        <a:t>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93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6. Esos señores quieren </a:t>
                      </a:r>
                      <a:r>
                        <a:rPr lang="es-ES" sz="2400" b="1" u="none" dirty="0"/>
                        <a:t>la cuenta</a:t>
                      </a:r>
                      <a:r>
                        <a:rPr lang="es-ES" sz="2400" b="1" dirty="0"/>
                        <a:t>. Ellos </a:t>
                      </a:r>
                      <a:r>
                        <a:rPr lang="es-ES" sz="2400" b="1" dirty="0" smtClean="0"/>
                        <a:t>______quieren</a:t>
                      </a:r>
                      <a:r>
                        <a:rPr lang="es-ES" sz="2400" b="1" dirty="0"/>
                        <a:t>. </a:t>
                      </a:r>
                    </a:p>
                  </a:txBody>
                  <a:tcPr marL="21698" marR="21698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0424" y="723365"/>
            <a:ext cx="91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Fill-in the blank by inserting the correct D.O.</a:t>
            </a:r>
          </a:p>
        </p:txBody>
      </p:sp>
    </p:spTree>
    <p:extLst>
      <p:ext uri="{BB962C8B-B14F-4D97-AF65-F5344CB8AC3E}">
        <p14:creationId xmlns:p14="http://schemas.microsoft.com/office/powerpoint/2010/main" val="23919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39" y="973668"/>
            <a:ext cx="11714886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7: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6036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93" y="2938003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err="1" smtClean="0">
                <a:solidFill>
                  <a:schemeClr val="bg1"/>
                </a:solidFill>
              </a:rPr>
              <a:t>Paco</a:t>
            </a:r>
            <a:r>
              <a:rPr lang="en-US" sz="2000" b="1" dirty="0" smtClean="0">
                <a:solidFill>
                  <a:schemeClr val="bg1"/>
                </a:solidFill>
              </a:rPr>
              <a:t> se las dice.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necesito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explicártelo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Necesitamos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traérselo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smtClean="0">
                <a:solidFill>
                  <a:schemeClr val="bg1"/>
                </a:solidFill>
              </a:rPr>
              <a:t>Ella </a:t>
            </a:r>
            <a:r>
              <a:rPr lang="en-US" sz="2000" b="1" dirty="0" err="1" smtClean="0">
                <a:solidFill>
                  <a:schemeClr val="bg1"/>
                </a:solidFill>
              </a:rPr>
              <a:t>nos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canta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500"/>
            <a:ext cx="11257611" cy="3797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20" y="973668"/>
            <a:ext cx="10827781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8: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4535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0799" y="2769576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Cuándo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vamos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confesar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todo</a:t>
            </a:r>
            <a:r>
              <a:rPr lang="en-US" sz="2000" b="1" dirty="0" smtClean="0">
                <a:solidFill>
                  <a:schemeClr val="bg1"/>
                </a:solidFill>
              </a:rPr>
              <a:t> a Carla?  (</a:t>
            </a:r>
            <a:r>
              <a:rPr lang="en-US" sz="2000" b="1" dirty="0" err="1" smtClean="0">
                <a:solidFill>
                  <a:schemeClr val="bg1"/>
                </a:solidFill>
              </a:rPr>
              <a:t>ahora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Ofreces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dinero</a:t>
            </a:r>
            <a:r>
              <a:rPr lang="en-US" sz="2000" b="1" dirty="0" smtClean="0">
                <a:solidFill>
                  <a:schemeClr val="bg1"/>
                </a:solidFill>
              </a:rPr>
              <a:t> al maestro?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I tell (the story) to them (the children).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smtClean="0">
                <a:solidFill>
                  <a:schemeClr val="bg1"/>
                </a:solidFill>
              </a:rPr>
              <a:t>Carlos </a:t>
            </a:r>
            <a:r>
              <a:rPr lang="en-US" sz="2000" b="1" dirty="0" err="1" smtClean="0">
                <a:solidFill>
                  <a:schemeClr val="bg1"/>
                </a:solidFill>
              </a:rPr>
              <a:t>regala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gatito</a:t>
            </a:r>
            <a:r>
              <a:rPr lang="en-US" sz="2000" b="1" dirty="0" smtClean="0">
                <a:solidFill>
                  <a:schemeClr val="bg1"/>
                </a:solidFill>
              </a:rPr>
              <a:t> a mi </a:t>
            </a:r>
            <a:r>
              <a:rPr lang="en-US" sz="2000" b="1" dirty="0" err="1" smtClean="0">
                <a:solidFill>
                  <a:schemeClr val="bg1"/>
                </a:solidFill>
              </a:rPr>
              <a:t>familia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500"/>
            <a:ext cx="11257611" cy="3797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69" y="973668"/>
            <a:ext cx="11673943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8: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4535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8206" y="292292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err="1" smtClean="0">
                <a:solidFill>
                  <a:schemeClr val="bg1"/>
                </a:solidFill>
              </a:rPr>
              <a:t>Vamos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confesárselo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ahora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lo </a:t>
            </a:r>
            <a:r>
              <a:rPr lang="en-US" sz="2000" b="1" dirty="0" err="1" smtClean="0">
                <a:solidFill>
                  <a:schemeClr val="bg1"/>
                </a:solidFill>
              </a:rPr>
              <a:t>ofrezco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la </a:t>
            </a:r>
            <a:r>
              <a:rPr lang="en-US" sz="2000" b="1" dirty="0" err="1" smtClean="0">
                <a:solidFill>
                  <a:schemeClr val="bg1"/>
                </a:solidFill>
              </a:rPr>
              <a:t>digo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Carlos </a:t>
            </a:r>
            <a:r>
              <a:rPr lang="en-US" sz="2000" b="1" dirty="0" smtClean="0">
                <a:solidFill>
                  <a:schemeClr val="bg1"/>
                </a:solidFill>
              </a:rPr>
              <a:t>se lo </a:t>
            </a:r>
            <a:r>
              <a:rPr lang="en-US" sz="2000" b="1" dirty="0" err="1" smtClean="0">
                <a:solidFill>
                  <a:schemeClr val="bg1"/>
                </a:solidFill>
              </a:rPr>
              <a:t>regala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39" y="973668"/>
            <a:ext cx="10759543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9: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6" y="3076813"/>
            <a:ext cx="3412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7495" y="2769816"/>
            <a:ext cx="89205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¿</a:t>
            </a:r>
            <a:r>
              <a:rPr lang="en-US" sz="2000" b="1" dirty="0" err="1">
                <a:solidFill>
                  <a:schemeClr val="bg1"/>
                </a:solidFill>
              </a:rPr>
              <a:t>Cuándo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pagamos</a:t>
            </a:r>
            <a:r>
              <a:rPr lang="en-US" sz="2000" b="1" dirty="0" smtClean="0">
                <a:solidFill>
                  <a:schemeClr val="bg1"/>
                </a:solidFill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</a:rPr>
              <a:t>cuenta</a:t>
            </a:r>
            <a:r>
              <a:rPr lang="en-US" sz="2000" b="1" dirty="0" smtClean="0">
                <a:solidFill>
                  <a:schemeClr val="bg1"/>
                </a:solidFill>
              </a:rPr>
              <a:t> al </a:t>
            </a:r>
            <a:r>
              <a:rPr lang="en-US" sz="2000" b="1" dirty="0" err="1" smtClean="0">
                <a:solidFill>
                  <a:schemeClr val="bg1"/>
                </a:solidFill>
              </a:rPr>
              <a:t>camarero</a:t>
            </a:r>
            <a:r>
              <a:rPr lang="en-US" sz="2000" b="1" dirty="0" smtClean="0">
                <a:solidFill>
                  <a:schemeClr val="bg1"/>
                </a:solidFill>
              </a:rPr>
              <a:t>? (Hoy)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Prometes</a:t>
            </a:r>
            <a:r>
              <a:rPr lang="en-US" sz="2000" b="1" dirty="0" smtClean="0">
                <a:solidFill>
                  <a:schemeClr val="bg1"/>
                </a:solidFill>
              </a:rPr>
              <a:t> un </a:t>
            </a:r>
            <a:r>
              <a:rPr lang="en-US" sz="2000" b="1" dirty="0" err="1" smtClean="0">
                <a:solidFill>
                  <a:schemeClr val="bg1"/>
                </a:solidFill>
              </a:rPr>
              <a:t>regalo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vecino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You give (the shoes) to them (the girls).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Nosotros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traemos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ensalada</a:t>
            </a:r>
            <a:r>
              <a:rPr lang="en-US" sz="2000" b="1" dirty="0" smtClean="0">
                <a:solidFill>
                  <a:schemeClr val="bg1"/>
                </a:solidFill>
              </a:rPr>
              <a:t> a mi </a:t>
            </a:r>
            <a:r>
              <a:rPr lang="en-US" sz="2000" b="1" dirty="0" err="1" smtClean="0">
                <a:solidFill>
                  <a:schemeClr val="bg1"/>
                </a:solidFill>
              </a:rPr>
              <a:t>amiga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500"/>
            <a:ext cx="11257611" cy="3797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0" y="960790"/>
            <a:ext cx="12226195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9: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05" y="3076813"/>
            <a:ext cx="36715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7783" y="2922925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Se la </a:t>
            </a:r>
            <a:r>
              <a:rPr lang="en-US" sz="2000" b="1" dirty="0" err="1" smtClean="0">
                <a:solidFill>
                  <a:schemeClr val="bg1"/>
                </a:solidFill>
              </a:rPr>
              <a:t>pagamos</a:t>
            </a:r>
            <a:r>
              <a:rPr lang="en-US" sz="2000" b="1" dirty="0" smtClean="0">
                <a:solidFill>
                  <a:schemeClr val="bg1"/>
                </a:solidFill>
              </a:rPr>
              <a:t> hoy.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lo </a:t>
            </a:r>
            <a:r>
              <a:rPr lang="en-US" sz="2000" b="1" dirty="0" err="1" smtClean="0">
                <a:solidFill>
                  <a:schemeClr val="bg1"/>
                </a:solidFill>
              </a:rPr>
              <a:t>prometo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err="1" smtClean="0">
                <a:solidFill>
                  <a:schemeClr val="bg1"/>
                </a:solidFill>
              </a:rPr>
              <a:t>Tú</a:t>
            </a:r>
            <a:r>
              <a:rPr lang="en-US" sz="2000" b="1" dirty="0" smtClean="0">
                <a:solidFill>
                  <a:schemeClr val="bg1"/>
                </a:solidFill>
              </a:rPr>
              <a:t> se </a:t>
            </a:r>
            <a:r>
              <a:rPr lang="en-US" sz="2000" b="1" dirty="0" err="1" smtClean="0">
                <a:solidFill>
                  <a:schemeClr val="bg1"/>
                </a:solidFill>
              </a:rPr>
              <a:t>los</a:t>
            </a:r>
            <a:r>
              <a:rPr lang="en-US" sz="2000" b="1" dirty="0" smtClean="0">
                <a:solidFill>
                  <a:schemeClr val="bg1"/>
                </a:solidFill>
              </a:rPr>
              <a:t> das.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Nosotros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se la </a:t>
            </a:r>
            <a:r>
              <a:rPr lang="en-US" sz="2000" b="1" dirty="0" err="1" smtClean="0">
                <a:solidFill>
                  <a:schemeClr val="bg1"/>
                </a:solidFill>
              </a:rPr>
              <a:t>traemos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6" y="933913"/>
            <a:ext cx="11553881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10: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Preguntas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257611" cy="3810511"/>
          </a:xfrm>
        </p:spPr>
      </p:pic>
      <p:sp>
        <p:nvSpPr>
          <p:cNvPr id="3" name="TextBox 2"/>
          <p:cNvSpPr txBox="1"/>
          <p:nvPr/>
        </p:nvSpPr>
        <p:spPr>
          <a:xfrm>
            <a:off x="449706" y="3006863"/>
            <a:ext cx="33560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3025" y="2769816"/>
            <a:ext cx="88189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¿</a:t>
            </a:r>
            <a:r>
              <a:rPr lang="en-US" sz="2000" b="1" dirty="0" err="1">
                <a:solidFill>
                  <a:schemeClr val="bg1"/>
                </a:solidFill>
              </a:rPr>
              <a:t>Cuándo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damos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regalo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nuestros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abuelos</a:t>
            </a:r>
            <a:r>
              <a:rPr lang="en-US" sz="2000" b="1" dirty="0" smtClean="0">
                <a:solidFill>
                  <a:schemeClr val="bg1"/>
                </a:solidFill>
              </a:rPr>
              <a:t>?  (Hoy)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smtClean="0">
                <a:solidFill>
                  <a:schemeClr val="bg1"/>
                </a:solidFill>
              </a:rPr>
              <a:t>¿</a:t>
            </a:r>
            <a:r>
              <a:rPr lang="en-US" sz="2000" b="1" dirty="0" err="1" smtClean="0">
                <a:solidFill>
                  <a:schemeClr val="bg1"/>
                </a:solidFill>
              </a:rPr>
              <a:t>Pasas</a:t>
            </a:r>
            <a:r>
              <a:rPr lang="en-US" sz="2000" b="1" dirty="0" smtClean="0">
                <a:solidFill>
                  <a:schemeClr val="bg1"/>
                </a:solidFill>
              </a:rPr>
              <a:t> la pelota al </a:t>
            </a:r>
            <a:r>
              <a:rPr lang="en-US" sz="2000" b="1" dirty="0" err="1" smtClean="0">
                <a:solidFill>
                  <a:schemeClr val="bg1"/>
                </a:solidFill>
              </a:rPr>
              <a:t>otro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equipo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The girls sell (the cookies) (to us).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escribo</a:t>
            </a:r>
            <a:r>
              <a:rPr lang="en-US" sz="2000" b="1" dirty="0" smtClean="0">
                <a:solidFill>
                  <a:schemeClr val="bg1"/>
                </a:solidFill>
              </a:rPr>
              <a:t> un </a:t>
            </a:r>
            <a:r>
              <a:rPr lang="en-US" sz="2000" b="1" dirty="0" err="1" smtClean="0">
                <a:solidFill>
                  <a:schemeClr val="bg1"/>
                </a:solidFill>
              </a:rPr>
              <a:t>mensaje</a:t>
            </a:r>
            <a:r>
              <a:rPr lang="en-US" sz="2000" b="1" dirty="0" smtClean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ti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191"/>
            <a:ext cx="12533751" cy="706964"/>
          </a:xfrm>
        </p:spPr>
        <p:txBody>
          <a:bodyPr/>
          <a:lstStyle/>
          <a:p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Serie</a:t>
            </a:r>
            <a:r>
              <a:rPr lang="en-US" sz="1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 10: </a:t>
            </a:r>
            <a:r>
              <a:rPr lang="en-US" sz="10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Respuestas</a:t>
            </a:r>
            <a:endParaRPr lang="en-US" sz="10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2603499"/>
            <a:ext cx="11404837" cy="3810511"/>
          </a:xfrm>
        </p:spPr>
      </p:pic>
      <p:sp>
        <p:nvSpPr>
          <p:cNvPr id="3" name="TextBox 2"/>
          <p:cNvSpPr txBox="1"/>
          <p:nvPr/>
        </p:nvSpPr>
        <p:spPr>
          <a:xfrm>
            <a:off x="449706" y="3076813"/>
            <a:ext cx="36719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Espalda: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Pecho:</a:t>
            </a:r>
          </a:p>
          <a:p>
            <a:endParaRPr lang="es-ES_tradnl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Mariposa:</a:t>
            </a:r>
          </a:p>
          <a:p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/>
            </a:r>
            <a:b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</a:br>
            <a:r>
              <a:rPr lang="es-ES_tradnl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Estilo Libre: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0911" y="2769816"/>
            <a:ext cx="8588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Answer w/		</a:t>
            </a:r>
            <a:r>
              <a:rPr lang="en-US" sz="2000" b="1" dirty="0" smtClean="0">
                <a:solidFill>
                  <a:schemeClr val="bg1"/>
                </a:solidFill>
              </a:rPr>
              <a:t>Se lo </a:t>
            </a:r>
            <a:r>
              <a:rPr lang="en-US" sz="2000" b="1" dirty="0" err="1" smtClean="0">
                <a:solidFill>
                  <a:schemeClr val="bg1"/>
                </a:solidFill>
              </a:rPr>
              <a:t>damos</a:t>
            </a:r>
            <a:r>
              <a:rPr lang="en-US" sz="2000" b="1" dirty="0" smtClean="0">
                <a:solidFill>
                  <a:schemeClr val="bg1"/>
                </a:solidFill>
              </a:rPr>
              <a:t> hoy.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Answer Yes	</a:t>
            </a:r>
            <a:r>
              <a:rPr lang="en-US" sz="2000" b="1" dirty="0" err="1" smtClean="0">
                <a:solidFill>
                  <a:schemeClr val="bg1"/>
                </a:solidFill>
              </a:rPr>
              <a:t>Sí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yo</a:t>
            </a:r>
            <a:r>
              <a:rPr lang="en-US" sz="2000" b="1" dirty="0" smtClean="0">
                <a:solidFill>
                  <a:schemeClr val="bg1"/>
                </a:solidFill>
              </a:rPr>
              <a:t> se la </a:t>
            </a:r>
            <a:r>
              <a:rPr lang="en-US" sz="2000" b="1" dirty="0" err="1" smtClean="0">
                <a:solidFill>
                  <a:schemeClr val="bg1"/>
                </a:solidFill>
              </a:rPr>
              <a:t>paso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w/ </a:t>
            </a:r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Translate:  		</a:t>
            </a:r>
            <a:r>
              <a:rPr lang="en-US" sz="2000" b="1" dirty="0" smtClean="0">
                <a:solidFill>
                  <a:schemeClr val="bg1"/>
                </a:solidFill>
              </a:rPr>
              <a:t>Las </a:t>
            </a:r>
            <a:r>
              <a:rPr lang="en-US" sz="2000" b="1" dirty="0" err="1" smtClean="0">
                <a:solidFill>
                  <a:schemeClr val="bg1"/>
                </a:solidFill>
              </a:rPr>
              <a:t>chicas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nos</a:t>
            </a:r>
            <a:r>
              <a:rPr lang="en-US" sz="2000" b="1" dirty="0" smtClean="0">
                <a:solidFill>
                  <a:schemeClr val="bg1"/>
                </a:solidFill>
              </a:rPr>
              <a:t> las </a:t>
            </a:r>
            <a:r>
              <a:rPr lang="en-US" sz="2000" b="1" dirty="0" err="1" smtClean="0">
                <a:solidFill>
                  <a:schemeClr val="bg1"/>
                </a:solidFill>
              </a:rPr>
              <a:t>venden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Re-Write w/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Both:</a:t>
            </a:r>
            <a:r>
              <a:rPr lang="en-US" sz="2000" b="1" dirty="0">
                <a:solidFill>
                  <a:schemeClr val="bg1"/>
                </a:solidFill>
              </a:rPr>
              <a:t>			</a:t>
            </a:r>
            <a:r>
              <a:rPr lang="en-US" sz="2000" b="1" dirty="0" err="1">
                <a:solidFill>
                  <a:schemeClr val="bg1"/>
                </a:solidFill>
              </a:rPr>
              <a:t>Yo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</a:t>
            </a:r>
            <a:r>
              <a:rPr lang="en-US" sz="2000" b="1" dirty="0" err="1" smtClean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 lo </a:t>
            </a:r>
            <a:r>
              <a:rPr lang="en-US" sz="2000" b="1" dirty="0" err="1" smtClean="0">
                <a:solidFill>
                  <a:schemeClr val="bg1"/>
                </a:solidFill>
              </a:rPr>
              <a:t>escribo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78" y="763302"/>
            <a:ext cx="8825658" cy="1159282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Los </a:t>
            </a:r>
            <a:r>
              <a:rPr lang="en-US" sz="8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Puntos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1922584"/>
            <a:ext cx="865163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On each round you have added your </a:t>
            </a:r>
            <a:r>
              <a:rPr lang="en-US" sz="2500" b="1" dirty="0" err="1" smtClean="0">
                <a:solidFill>
                  <a:schemeClr val="bg1"/>
                </a:solidFill>
              </a:rPr>
              <a:t>Velocidad</a:t>
            </a:r>
            <a:r>
              <a:rPr lang="en-US" sz="2500" b="1" dirty="0" smtClean="0">
                <a:solidFill>
                  <a:schemeClr val="bg1"/>
                </a:solidFill>
              </a:rPr>
              <a:t> and </a:t>
            </a:r>
            <a:r>
              <a:rPr lang="en-US" sz="2500" b="1" dirty="0" err="1" smtClean="0">
                <a:solidFill>
                  <a:schemeClr val="bg1"/>
                </a:solidFill>
              </a:rPr>
              <a:t>Exactitud</a:t>
            </a:r>
            <a:r>
              <a:rPr lang="en-US" sz="2500" b="1" dirty="0" smtClean="0">
                <a:solidFill>
                  <a:schemeClr val="bg1"/>
                </a:solidFill>
              </a:rPr>
              <a:t> scores for a Total score.</a:t>
            </a:r>
          </a:p>
          <a:p>
            <a:pPr marL="285750" indent="-285750">
              <a:buFont typeface="Arial" charset="0"/>
              <a:buChar char="•"/>
            </a:pPr>
            <a:endParaRPr lang="en-US" sz="25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Now all up the grand total for all 10 heats.</a:t>
            </a:r>
          </a:p>
          <a:p>
            <a:pPr marL="285750" indent="-285750">
              <a:buFont typeface="Arial" charset="0"/>
              <a:buChar char="•"/>
            </a:pPr>
            <a:endParaRPr lang="en-US" sz="25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500" b="1" dirty="0" smtClean="0">
                <a:solidFill>
                  <a:schemeClr val="accent2"/>
                </a:solidFill>
              </a:rPr>
              <a:t>The team with the lowest total wins!</a:t>
            </a:r>
          </a:p>
          <a:p>
            <a:pPr algn="ctr"/>
            <a:endParaRPr lang="en-US" sz="2500" b="1" dirty="0" smtClean="0">
              <a:solidFill>
                <a:schemeClr val="accent2"/>
              </a:solidFill>
            </a:endParaRPr>
          </a:p>
          <a:p>
            <a:pPr algn="ctr"/>
            <a:endParaRPr lang="en-US" sz="2500" b="1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pPr algn="ctr"/>
            <a:endParaRPr lang="en-US" sz="25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upcat" charset="0"/>
              <a:ea typeface="Pupcat" charset="0"/>
              <a:cs typeface="Pupcat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Clip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art purchased from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upcat" charset="0"/>
                <a:ea typeface="Pupcat" charset="0"/>
                <a:cs typeface="Pupcat" charset="0"/>
              </a:rPr>
              <a:t>Dreamstime.com</a:t>
            </a:r>
            <a:endParaRPr lang="en-US" sz="2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3089" y="1469571"/>
            <a:ext cx="5072743" cy="538842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S_tradnl" sz="5700" b="1" u="sng" dirty="0" smtClean="0"/>
              <a:t>LEER Y ENTENDER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 smtClean="0"/>
              <a:t>¿DONDE CELEBRAN CINCO DE MAYO?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 smtClean="0"/>
              <a:t>¿DONDE OCURRÍO LA BATALLA?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 smtClean="0"/>
              <a:t>¿POR  QUE CELEBRAMOS?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 smtClean="0"/>
              <a:t>¿CUANDO ES EL DIA DE LA INDEPENDENCIA EN MEXICO?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>
                <a:hlinkClick r:id="rId3"/>
              </a:rPr>
              <a:t>http://www.cnn.com/2015/05/05/opinions/reyes-cinco-de-mayo</a:t>
            </a:r>
            <a:r>
              <a:rPr lang="es-ES_tradnl" sz="3200" b="1" dirty="0" smtClean="0">
                <a:hlinkClick r:id="rId3"/>
              </a:rPr>
              <a:t>/</a:t>
            </a:r>
            <a:endParaRPr lang="es-ES_tradnl" sz="3200" b="1" dirty="0" smtClean="0"/>
          </a:p>
        </p:txBody>
      </p:sp>
      <p:pic>
        <p:nvPicPr>
          <p:cNvPr id="1026" name="Picture 2" descr="Image result for batalla de puebla actividades para la clase de espan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-91667"/>
            <a:ext cx="5609318" cy="69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/>
              <a:t>Indirect Object Pronouns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0263" y="2262809"/>
            <a:ext cx="7086598" cy="4267200"/>
          </a:xfrm>
        </p:spPr>
        <p:txBody>
          <a:bodyPr/>
          <a:lstStyle/>
          <a:p>
            <a:r>
              <a:rPr lang="en-US" altLang="en-US" sz="4800" dirty="0"/>
              <a:t>Indirect object </a:t>
            </a:r>
            <a:r>
              <a:rPr lang="en-US" altLang="en-US" sz="4800" u="sng" dirty="0"/>
              <a:t>pronouns</a:t>
            </a:r>
            <a:r>
              <a:rPr lang="en-US" altLang="en-US" sz="4800" dirty="0"/>
              <a:t> tell </a:t>
            </a:r>
            <a:r>
              <a:rPr lang="en-US" altLang="en-US" sz="4800" b="1" dirty="0"/>
              <a:t>to whom the action is being done</a:t>
            </a:r>
            <a:r>
              <a:rPr lang="en-US" altLang="en-US" sz="4800" dirty="0"/>
              <a:t>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29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Object Pronouns (Spanish)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0083" y="2367566"/>
            <a:ext cx="40767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me</a:t>
            </a:r>
            <a:r>
              <a:rPr lang="en-US" altLang="en-US" sz="3600" dirty="0"/>
              <a:t>	(to or for me)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 err="1"/>
              <a:t>te</a:t>
            </a:r>
            <a:r>
              <a:rPr lang="en-US" altLang="en-US" sz="3600" b="1" dirty="0"/>
              <a:t>	</a:t>
            </a:r>
            <a:r>
              <a:rPr lang="en-US" altLang="en-US" sz="3600" dirty="0"/>
              <a:t>(to or for you)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le</a:t>
            </a:r>
            <a:r>
              <a:rPr lang="en-US" altLang="en-US" sz="3600" dirty="0"/>
              <a:t>	(to or for him,      		her, it)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73214" y="2367566"/>
            <a:ext cx="40767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 err="1"/>
              <a:t>nos</a:t>
            </a:r>
            <a:r>
              <a:rPr lang="en-US" altLang="en-US" sz="3600" dirty="0"/>
              <a:t>	  (to or for us)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 err="1"/>
              <a:t>os</a:t>
            </a:r>
            <a:r>
              <a:rPr lang="en-US" altLang="en-US" sz="3600" dirty="0"/>
              <a:t>     (to or for you 			all)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les  </a:t>
            </a:r>
            <a:r>
              <a:rPr lang="en-US" altLang="en-US" sz="3600" dirty="0"/>
              <a:t>(to or for them,   		you all)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    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6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9354</TotalTime>
  <Words>2655</Words>
  <Application>Microsoft Office PowerPoint</Application>
  <PresentationFormat>Widescreen</PresentationFormat>
  <Paragraphs>749</Paragraphs>
  <Slides>78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ＭＳ Ｐゴシック</vt:lpstr>
      <vt:lpstr>Arial</vt:lpstr>
      <vt:lpstr>Calibri</vt:lpstr>
      <vt:lpstr>Century Gothic</vt:lpstr>
      <vt:lpstr>Pupcat</vt:lpstr>
      <vt:lpstr>Times New Roman</vt:lpstr>
      <vt:lpstr>Wingdings</vt:lpstr>
      <vt:lpstr>Wingdings 3</vt:lpstr>
      <vt:lpstr>Ion Boardroom</vt:lpstr>
      <vt:lpstr>HAZLO AHORA</vt:lpstr>
      <vt:lpstr>AGENDA</vt:lpstr>
      <vt:lpstr>OBJETIVO Y DOL </vt:lpstr>
      <vt:lpstr>Direct Objects  and  Direct object Pronouns</vt:lpstr>
      <vt:lpstr>Direct Object Pronouns</vt:lpstr>
      <vt:lpstr>PowerPoint Presentation</vt:lpstr>
      <vt:lpstr>PowerPoint Presentation</vt:lpstr>
      <vt:lpstr>Indirect Object Pronouns</vt:lpstr>
      <vt:lpstr>Indirect Object Pronouns (Spanish)</vt:lpstr>
      <vt:lpstr>PowerPoint Presentation</vt:lpstr>
      <vt:lpstr>PRACTICAR </vt:lpstr>
      <vt:lpstr>1. Translate   2. Identify the SUBJECT, VERB, DOP and IOP of each sentence</vt:lpstr>
      <vt:lpstr>HAZLO AHORA</vt:lpstr>
      <vt:lpstr>BIENVENIDOS A NUESTRA CLASE  ESPANOL 2 </vt:lpstr>
      <vt:lpstr>OBJETIVO Y DOL</vt:lpstr>
      <vt:lpstr>AGENDA </vt:lpstr>
      <vt:lpstr>DOUBLE OBJECT PRONOUNS When both direct and indirect object pronouns are present… </vt:lpstr>
      <vt:lpstr>Practicar: Identify all components of the following sentences</vt:lpstr>
      <vt:lpstr>PowerPoint Presentation</vt:lpstr>
      <vt:lpstr>DOUBLE OBJECT PRONOUNS </vt:lpstr>
      <vt:lpstr>PowerPoint Presentation</vt:lpstr>
      <vt:lpstr>CHANGING LE TO SE </vt:lpstr>
      <vt:lpstr>PRACTICAR Rewrite the sentence using double object pronouns</vt:lpstr>
      <vt:lpstr>PRACTICAR Rewrite the sentence using double object pronouns</vt:lpstr>
      <vt:lpstr>PRACTICAR Rewrite the sentence using double object pronouns</vt:lpstr>
      <vt:lpstr>PRACTICAR Rewrite the sentence using double object pronouns</vt:lpstr>
      <vt:lpstr>PRACTICAR Rewrite the sentence using double object pronouns</vt:lpstr>
      <vt:lpstr>PowerPoint Presentation</vt:lpstr>
      <vt:lpstr>PowerPoint Presentation</vt:lpstr>
      <vt:lpstr>PowerPoint Presentation</vt:lpstr>
      <vt:lpstr>Identify and the DOP &amp; IOP Match the english sentence with the correct sentence in spanish that uses double object pronouns.</vt:lpstr>
      <vt:lpstr>DOL:  Rewrite the following sentences as doublé object pronouns</vt:lpstr>
      <vt:lpstr>HAZLO AHORA  MATCH ONLY THE DOUBLE OBJECT PRONOUN </vt:lpstr>
      <vt:lpstr>BIENVENIDOS A NUESTRA CLASE  Español 2 </vt:lpstr>
      <vt:lpstr>OBJETIVO: LLWBAT read double object pronouns and determine the original phrase.</vt:lpstr>
      <vt:lpstr>AGENDA</vt:lpstr>
      <vt:lpstr>PowerPoint Presentation</vt:lpstr>
      <vt:lpstr>Complete or translate the following sentences with direct object pronouns  </vt:lpstr>
      <vt:lpstr>Responder a las preguntas en una frase completa usando pronombre dobles  </vt:lpstr>
      <vt:lpstr>AL REVES </vt:lpstr>
      <vt:lpstr>LOGIC PROBLEM</vt:lpstr>
      <vt:lpstr>LOGIC PROBLEM SOLUTIONS </vt:lpstr>
      <vt:lpstr>PowerPoint Presentation</vt:lpstr>
      <vt:lpstr>DOL</vt:lpstr>
      <vt:lpstr>HAZLO AHORA</vt:lpstr>
      <vt:lpstr>BIENVENIDOS A NUESTRA CLASE  ESPANOL 2 </vt:lpstr>
      <vt:lpstr>OBJETIVO Y DOL</vt:lpstr>
      <vt:lpstr>AGENDA</vt:lpstr>
      <vt:lpstr>LIBROS</vt:lpstr>
      <vt:lpstr>PowerPoint Presentation</vt:lpstr>
      <vt:lpstr>DOP/IOP/DOP Relay Race</vt:lpstr>
      <vt:lpstr>Las Reglas</vt:lpstr>
      <vt:lpstr>Los Puntos</vt:lpstr>
      <vt:lpstr>Serie 1: Preguntas</vt:lpstr>
      <vt:lpstr>La VELOCIDAD</vt:lpstr>
      <vt:lpstr>Serie 1: Respuestas</vt:lpstr>
      <vt:lpstr>La Exactitud</vt:lpstr>
      <vt:lpstr>Serie 2: Preguntas</vt:lpstr>
      <vt:lpstr>Serie 2: Respuestas</vt:lpstr>
      <vt:lpstr>Serie 3: Preguntas</vt:lpstr>
      <vt:lpstr>Serie 3: Respuestas</vt:lpstr>
      <vt:lpstr>Serie 4: Preguntas</vt:lpstr>
      <vt:lpstr>Serie 4: Respuestas</vt:lpstr>
      <vt:lpstr>Serie 5: Preguntas</vt:lpstr>
      <vt:lpstr>Serie 5: Respuestas</vt:lpstr>
      <vt:lpstr>Los Puntos</vt:lpstr>
      <vt:lpstr>Serie 6: Preguntas</vt:lpstr>
      <vt:lpstr>Serie 6: Respuestas</vt:lpstr>
      <vt:lpstr>Serie 7: Preguntas</vt:lpstr>
      <vt:lpstr>Serie 7: Respuestas</vt:lpstr>
      <vt:lpstr>Serie 8: Preguntas</vt:lpstr>
      <vt:lpstr>Serie 8: Respuestas</vt:lpstr>
      <vt:lpstr>Serie 9: Preguntas</vt:lpstr>
      <vt:lpstr>Serie 9: Respuestas</vt:lpstr>
      <vt:lpstr>Serie 10: Preguntas</vt:lpstr>
      <vt:lpstr>Serie 10: Respuestas</vt:lpstr>
      <vt:lpstr>Los Puntos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HAZLO AHORA</dc:title>
  <dc:creator>Butler, Madison</dc:creator>
  <cp:lastModifiedBy>DeAlba, Debra</cp:lastModifiedBy>
  <cp:revision>59</cp:revision>
  <dcterms:created xsi:type="dcterms:W3CDTF">2017-05-01T02:35:59Z</dcterms:created>
  <dcterms:modified xsi:type="dcterms:W3CDTF">2017-10-24T20:58:46Z</dcterms:modified>
</cp:coreProperties>
</file>