
<file path=[Content_Types].xml><?xml version="1.0" encoding="utf-8"?>
<Types xmlns="http://schemas.openxmlformats.org/package/2006/content-types">
  <Default Extension="bin" ContentType="application/vnd.ms-office.activeX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ctiveX/activeX2.xml" ContentType="application/vnd.ms-office.activeX+xml"/>
  <Override PartName="/ppt/activeX/activeX3.xml" ContentType="application/vnd.ms-office.activeX+xml"/>
  <Override PartName="/ppt/activeX/activeX4.xml" ContentType="application/vnd.ms-office.activeX+xml"/>
  <Override PartName="/ppt/activeX/activeX5.xml" ContentType="application/vnd.ms-office.activeX+xml"/>
  <Override PartName="/ppt/activeX/activeX6.xml" ContentType="application/vnd.ms-office.activeX+xml"/>
  <Override PartName="/ppt/activeX/activeX7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73" r:id="rId4"/>
    <p:sldId id="280" r:id="rId5"/>
    <p:sldId id="271" r:id="rId6"/>
    <p:sldId id="277" r:id="rId7"/>
    <p:sldId id="278" r:id="rId8"/>
    <p:sldId id="275" r:id="rId9"/>
    <p:sldId id="279" r:id="rId10"/>
    <p:sldId id="281" r:id="rId11"/>
    <p:sldId id="282" r:id="rId12"/>
    <p:sldId id="268" r:id="rId13"/>
    <p:sldId id="272" r:id="rId14"/>
    <p:sldId id="262" r:id="rId15"/>
    <p:sldId id="274" r:id="rId16"/>
    <p:sldId id="276" r:id="rId17"/>
    <p:sldId id="270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874" autoAdjust="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_rels/activeX2.xml.rels><?xml version="1.0" encoding="UTF-8" standalone="yes"?>
<Relationships xmlns="http://schemas.openxmlformats.org/package/2006/relationships"><Relationship Id="rId1" Type="http://schemas.microsoft.com/office/2006/relationships/activeXControlBinary" Target="activeX2.bin"/></Relationships>
</file>

<file path=ppt/activeX/_rels/activeX3.xml.rels><?xml version="1.0" encoding="UTF-8" standalone="yes"?>
<Relationships xmlns="http://schemas.openxmlformats.org/package/2006/relationships"><Relationship Id="rId1" Type="http://schemas.microsoft.com/office/2006/relationships/activeXControlBinary" Target="activeX3.bin"/></Relationships>
</file>

<file path=ppt/activeX/_rels/activeX4.xml.rels><?xml version="1.0" encoding="UTF-8" standalone="yes"?>
<Relationships xmlns="http://schemas.openxmlformats.org/package/2006/relationships"><Relationship Id="rId1" Type="http://schemas.microsoft.com/office/2006/relationships/activeXControlBinary" Target="activeX4.bin"/></Relationships>
</file>

<file path=ppt/activeX/_rels/activeX5.xml.rels><?xml version="1.0" encoding="UTF-8" standalone="yes"?>
<Relationships xmlns="http://schemas.openxmlformats.org/package/2006/relationships"><Relationship Id="rId1" Type="http://schemas.microsoft.com/office/2006/relationships/activeXControlBinary" Target="activeX5.bin"/></Relationships>
</file>

<file path=ppt/activeX/_rels/activeX6.xml.rels><?xml version="1.0" encoding="UTF-8" standalone="yes"?>
<Relationships xmlns="http://schemas.openxmlformats.org/package/2006/relationships"><Relationship Id="rId1" Type="http://schemas.microsoft.com/office/2006/relationships/activeXControlBinary" Target="activeX6.bin"/></Relationships>
</file>

<file path=ppt/activeX/_rels/activeX7.xml.rels><?xml version="1.0" encoding="UTF-8" standalone="yes"?>
<Relationships xmlns="http://schemas.openxmlformats.org/package/2006/relationships"><Relationship Id="rId1" Type="http://schemas.microsoft.com/office/2006/relationships/activeXControlBinary" Target="activeX7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2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3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4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5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6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activeX/activeX7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E9931-9017-4738-9A60-87CCC2C46253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6C2632-A645-4C4A-AB68-BA258DD954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02838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https://www.youtube.com/watch?v=3yzSWHDKuHM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C2632-A645-4C4A-AB68-BA258DD954A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4136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C2632-A645-4C4A-AB68-BA258DD954A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647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C2632-A645-4C4A-AB68-BA258DD954A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7472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C2632-A645-4C4A-AB68-BA258DD954A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149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6C2632-A645-4C4A-AB68-BA258DD954A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0814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C9EB2665-6500-469B-90C5-DE123AFFCE01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E619C55D-4F6B-446F-BBCC-E2FC049D844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5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7.wmf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6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wmf"/><Relationship Id="rId4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7010400" y="533400"/>
            <a:ext cx="1981200" cy="5715000"/>
          </a:xfrm>
        </p:spPr>
        <p:txBody>
          <a:bodyPr anchor="t">
            <a:normAutofit/>
          </a:bodyPr>
          <a:lstStyle/>
          <a:p>
            <a:endParaRPr lang="es-ES" sz="2400" dirty="0">
              <a:solidFill>
                <a:schemeClr val="tx1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152400"/>
            <a:ext cx="6553200" cy="1828800"/>
          </a:xfrm>
        </p:spPr>
        <p:txBody>
          <a:bodyPr/>
          <a:lstStyle/>
          <a:p>
            <a:r>
              <a:rPr lang="en-US" dirty="0" smtClean="0"/>
              <a:t>Hoy </a:t>
            </a:r>
            <a:r>
              <a:rPr lang="en-US" dirty="0" err="1" smtClean="0"/>
              <a:t>es</a:t>
            </a:r>
            <a:r>
              <a:rPr lang="en-US" dirty="0" smtClean="0"/>
              <a:t> el </a:t>
            </a:r>
            <a:r>
              <a:rPr lang="en-US" dirty="0" smtClean="0"/>
              <a:t>9 de </a:t>
            </a:r>
            <a:r>
              <a:rPr lang="en-US" dirty="0" err="1" smtClean="0"/>
              <a:t>noviembre</a:t>
            </a:r>
            <a:r>
              <a:rPr lang="en-US" dirty="0" smtClean="0"/>
              <a:t>: </a:t>
            </a:r>
            <a:r>
              <a:rPr lang="en-US" dirty="0" smtClean="0"/>
              <a:t>WARM UP</a:t>
            </a:r>
            <a:endParaRPr lang="en-US" dirty="0"/>
          </a:p>
        </p:txBody>
      </p:sp>
      <p:sp>
        <p:nvSpPr>
          <p:cNvPr id="6" name="Subtitle 4"/>
          <p:cNvSpPr txBox="1">
            <a:spLocks/>
          </p:cNvSpPr>
          <p:nvPr/>
        </p:nvSpPr>
        <p:spPr>
          <a:xfrm>
            <a:off x="152400" y="1828800"/>
            <a:ext cx="6705600" cy="4648200"/>
          </a:xfrm>
          <a:prstGeom prst="rect">
            <a:avLst/>
          </a:prstGeom>
          <a:solidFill>
            <a:schemeClr val="accent5"/>
          </a:solidFill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algn="l">
              <a:buClr>
                <a:schemeClr val="accent1"/>
              </a:buClr>
            </a:pPr>
            <a:r>
              <a:rPr lang="es-ES" sz="2800" dirty="0">
                <a:solidFill>
                  <a:schemeClr val="bg1"/>
                </a:solidFill>
              </a:rPr>
              <a:t> Si pudieras escoger tu última comida, que comerías? Hay un significado de la comida en tu familia o cultura? Describe la comida usando los 5 sentidos. </a:t>
            </a:r>
          </a:p>
          <a:p>
            <a:endParaRPr lang="es-ES" sz="3600" dirty="0"/>
          </a:p>
          <a:p>
            <a:pPr marL="457200" indent="-457200">
              <a:buAutoNum type="arabicPeriod"/>
            </a:pPr>
            <a:endParaRPr lang="es-ES" sz="24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7179" name="ShockwaveFlash1" r:id="rId2" imgW="2666880" imgH="1752480"/>
        </mc:Choice>
        <mc:Fallback>
          <p:control name="ShockwaveFlash1" r:id="rId2" imgW="2666880" imgH="175248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5562600" y="4419600"/>
                  <a:ext cx="2667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Señor </a:t>
            </a:r>
            <a:endParaRPr lang="es-ES" dirty="0" smtClean="0"/>
          </a:p>
          <a:p>
            <a:r>
              <a:rPr lang="es-ES" dirty="0" smtClean="0"/>
              <a:t>Sé - ser</a:t>
            </a:r>
          </a:p>
          <a:p>
            <a:r>
              <a:rPr lang="es-ES" dirty="0" smtClean="0"/>
              <a:t>Ve - ir</a:t>
            </a:r>
          </a:p>
          <a:p>
            <a:r>
              <a:rPr lang="es-ES" dirty="0" smtClean="0"/>
              <a:t>Ten - tener</a:t>
            </a:r>
          </a:p>
          <a:p>
            <a:r>
              <a:rPr lang="es-ES" dirty="0" smtClean="0"/>
              <a:t>Ven - venir</a:t>
            </a:r>
            <a:endParaRPr lang="es-ES" dirty="0"/>
          </a:p>
          <a:p>
            <a:r>
              <a:rPr lang="es-ES" dirty="0" smtClean="0"/>
              <a:t>Haz - hacer</a:t>
            </a:r>
          </a:p>
          <a:p>
            <a:r>
              <a:rPr lang="es-ES" dirty="0" smtClean="0"/>
              <a:t>Di - decir</a:t>
            </a:r>
          </a:p>
          <a:p>
            <a:r>
              <a:rPr lang="es-ES" dirty="0" smtClean="0"/>
              <a:t>Pon - poner</a:t>
            </a:r>
          </a:p>
          <a:p>
            <a:r>
              <a:rPr lang="es-ES" dirty="0" smtClean="0"/>
              <a:t>Sal - salir</a:t>
            </a:r>
            <a:endParaRPr lang="es-E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50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 numCol="2"/>
          <a:lstStyle/>
          <a:p>
            <a:r>
              <a:rPr lang="es-ES" dirty="0"/>
              <a:t>Señor </a:t>
            </a:r>
            <a:endParaRPr lang="es-ES" dirty="0" smtClean="0"/>
          </a:p>
          <a:p>
            <a:r>
              <a:rPr lang="es-ES" dirty="0" smtClean="0"/>
              <a:t>Sé - ser</a:t>
            </a:r>
          </a:p>
          <a:p>
            <a:r>
              <a:rPr lang="es-ES" dirty="0" smtClean="0"/>
              <a:t>Ve - ir</a:t>
            </a:r>
          </a:p>
          <a:p>
            <a:r>
              <a:rPr lang="es-ES" dirty="0" smtClean="0"/>
              <a:t>Ten - tener</a:t>
            </a:r>
          </a:p>
          <a:p>
            <a:r>
              <a:rPr lang="es-ES" dirty="0" smtClean="0"/>
              <a:t>Ven - venir</a:t>
            </a:r>
            <a:endParaRPr lang="es-ES" dirty="0"/>
          </a:p>
          <a:p>
            <a:r>
              <a:rPr lang="es-ES" dirty="0" smtClean="0"/>
              <a:t>Haz - hacer</a:t>
            </a:r>
          </a:p>
          <a:p>
            <a:r>
              <a:rPr lang="es-ES" dirty="0" smtClean="0"/>
              <a:t>Di - decir</a:t>
            </a:r>
          </a:p>
          <a:p>
            <a:r>
              <a:rPr lang="es-ES" dirty="0" smtClean="0"/>
              <a:t>Pon - poner</a:t>
            </a:r>
          </a:p>
          <a:p>
            <a:r>
              <a:rPr lang="es-ES" dirty="0" smtClean="0"/>
              <a:t>Sal - salir</a:t>
            </a:r>
            <a:endParaRPr lang="es-E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endParaRPr lang="en-US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 seas</a:t>
            </a:r>
          </a:p>
          <a:p>
            <a:pPr marL="4572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vayas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tengas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vengas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hagas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digas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pongas</a:t>
            </a: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No </a:t>
            </a:r>
            <a:r>
              <a:rPr lang="en-US" dirty="0" err="1" smtClean="0"/>
              <a:t>salgas</a:t>
            </a:r>
            <a:endParaRPr lang="en-US" dirty="0" smtClean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3349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r>
              <a:rPr lang="en-US" dirty="0" smtClean="0"/>
              <a:t> de los </a:t>
            </a:r>
            <a:r>
              <a:rPr lang="en-US" dirty="0" err="1" smtClean="0"/>
              <a:t>mandatos</a:t>
            </a:r>
            <a:r>
              <a:rPr lang="en-US" dirty="0" smtClean="0"/>
              <a:t> </a:t>
            </a:r>
            <a:r>
              <a:rPr lang="en-US" dirty="0" err="1" smtClean="0"/>
              <a:t>negativos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92" t="23803" r="23156" b="12066"/>
          <a:stretch/>
        </p:blipFill>
        <p:spPr bwMode="auto">
          <a:xfrm>
            <a:off x="0" y="1109808"/>
            <a:ext cx="7569342" cy="563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5132" name="ShockwaveFlash1" r:id="rId2" imgW="2666880" imgH="1752480"/>
        </mc:Choice>
        <mc:Fallback>
          <p:control name="ShockwaveFlash1" r:id="rId2" imgW="2666880" imgH="175248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6477000" y="1066800"/>
                  <a:ext cx="2667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70836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 tu compañero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3200" dirty="0" smtClean="0"/>
              <a:t>Discuta, cuando usas la forma de “usted”?</a:t>
            </a:r>
          </a:p>
          <a:p>
            <a:r>
              <a:rPr lang="es-ES" sz="3200" dirty="0"/>
              <a:t> </a:t>
            </a:r>
            <a:r>
              <a:rPr lang="es-ES" sz="3200" dirty="0" smtClean="0"/>
              <a:t>A quién debes referir como “usted”? </a:t>
            </a:r>
            <a:endParaRPr lang="es-ES" sz="32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251" name="ShockwaveFlash1" r:id="rId2" imgW="3733920" imgH="1905120"/>
        </mc:Choice>
        <mc:Fallback>
          <p:control name="ShockwaveFlash1" r:id="rId2" imgW="3733920" imgH="190512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2438400" y="4495800"/>
                  <a:ext cx="3733800" cy="19050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40075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 lnSpcReduction="10000"/>
          </a:bodyPr>
          <a:lstStyle/>
          <a:p>
            <a:pPr marL="560070" indent="-514350">
              <a:buFont typeface="+mj-lt"/>
              <a:buAutoNum type="arabicPeriod"/>
            </a:pPr>
            <a:r>
              <a:rPr lang="es-ES" sz="3200" dirty="0"/>
              <a:t> Conjuga el verbo para la forma de yo </a:t>
            </a:r>
            <a:br>
              <a:rPr lang="es-ES" sz="3200" dirty="0"/>
            </a:br>
            <a:r>
              <a:rPr lang="es-ES" sz="3200" dirty="0" smtClean="0">
                <a:solidFill>
                  <a:schemeClr val="accent1"/>
                </a:solidFill>
              </a:rPr>
              <a:t>Volver </a:t>
            </a:r>
            <a:r>
              <a:rPr lang="es-ES" sz="3200" dirty="0" smtClean="0">
                <a:solidFill>
                  <a:schemeClr val="accent1"/>
                </a:solidFill>
                <a:sym typeface="Wingdings" pitchFamily="2" charset="2"/>
              </a:rPr>
              <a:t> </a:t>
            </a:r>
            <a:endParaRPr lang="es-ES" sz="3200" dirty="0">
              <a:solidFill>
                <a:schemeClr val="accent1"/>
              </a:solidFill>
            </a:endParaRPr>
          </a:p>
          <a:p>
            <a:pPr marL="560070" indent="-514350">
              <a:buFont typeface="+mj-lt"/>
              <a:buAutoNum type="arabicPeriod"/>
            </a:pPr>
            <a:r>
              <a:rPr lang="es-ES" sz="3200" dirty="0"/>
              <a:t> Quita la terminación</a:t>
            </a:r>
            <a:br>
              <a:rPr lang="es-ES" sz="3200" dirty="0"/>
            </a:br>
            <a:r>
              <a:rPr lang="es-ES" sz="3200" dirty="0" err="1" smtClean="0">
                <a:solidFill>
                  <a:schemeClr val="accent1"/>
                </a:solidFill>
              </a:rPr>
              <a:t>Vuelv</a:t>
            </a:r>
            <a:r>
              <a:rPr lang="es-ES" sz="3200" dirty="0" smtClean="0">
                <a:solidFill>
                  <a:schemeClr val="accent1"/>
                </a:solidFill>
              </a:rPr>
              <a:t>- 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3200" dirty="0" smtClean="0"/>
              <a:t>Pon </a:t>
            </a:r>
            <a:r>
              <a:rPr lang="es-ES" sz="3200" dirty="0"/>
              <a:t>la terminación opuesta: una “–</a:t>
            </a:r>
            <a:r>
              <a:rPr lang="es-ES" sz="3200" dirty="0" smtClean="0"/>
              <a:t>e” </a:t>
            </a:r>
            <a:r>
              <a:rPr lang="es-ES" sz="3200" dirty="0"/>
              <a:t>para verbos “-</a:t>
            </a:r>
            <a:r>
              <a:rPr lang="es-ES" sz="3200" dirty="0" err="1"/>
              <a:t>ar</a:t>
            </a:r>
            <a:r>
              <a:rPr lang="es-ES" sz="3200" dirty="0"/>
              <a:t>” y una “–</a:t>
            </a:r>
            <a:r>
              <a:rPr lang="es-ES" sz="3200" dirty="0" smtClean="0"/>
              <a:t>a” </a:t>
            </a:r>
            <a:r>
              <a:rPr lang="es-ES" sz="3200" dirty="0"/>
              <a:t>para verbos “-</a:t>
            </a:r>
            <a:r>
              <a:rPr lang="es-ES" sz="3200" dirty="0" err="1"/>
              <a:t>er</a:t>
            </a:r>
            <a:r>
              <a:rPr lang="es-ES" sz="3200" dirty="0"/>
              <a:t>” </a:t>
            </a:r>
            <a:br>
              <a:rPr lang="es-ES" sz="3200" dirty="0"/>
            </a:br>
            <a:r>
              <a:rPr lang="es-ES" sz="3200" dirty="0" smtClean="0">
                <a:solidFill>
                  <a:schemeClr val="accent1"/>
                </a:solidFill>
              </a:rPr>
              <a:t>Vuelva (usted) 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3200" dirty="0" smtClean="0">
                <a:solidFill>
                  <a:schemeClr val="accent1"/>
                </a:solidFill>
              </a:rPr>
              <a:t> Para hacer las negativas, </a:t>
            </a:r>
            <a:r>
              <a:rPr lang="es-ES" sz="3200" dirty="0" err="1" smtClean="0">
                <a:solidFill>
                  <a:schemeClr val="accent1"/>
                </a:solidFill>
              </a:rPr>
              <a:t>anade</a:t>
            </a:r>
            <a:r>
              <a:rPr lang="es-ES" sz="3200" dirty="0" smtClean="0">
                <a:solidFill>
                  <a:schemeClr val="accent1"/>
                </a:solidFill>
              </a:rPr>
              <a:t> “no” antes del verbo. </a:t>
            </a:r>
            <a:endParaRPr lang="es-ES" sz="3200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55847"/>
            <a:ext cx="8839200" cy="1054394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Mandatos</a:t>
            </a:r>
            <a:r>
              <a:rPr lang="en-US" dirty="0" smtClean="0"/>
              <a:t> de </a:t>
            </a:r>
            <a:r>
              <a:rPr lang="en-US" dirty="0" err="1" smtClean="0"/>
              <a:t>Usted</a:t>
            </a:r>
            <a:r>
              <a:rPr lang="en-US" dirty="0" smtClean="0"/>
              <a:t> (</a:t>
            </a:r>
            <a:r>
              <a:rPr lang="en-US" dirty="0" err="1" smtClean="0"/>
              <a:t>Ud</a:t>
            </a:r>
            <a:r>
              <a:rPr lang="en-US" dirty="0" smtClean="0"/>
              <a:t>.)  y USTEDES (UDS.)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r>
              <a:rPr lang="en-US" dirty="0" smtClean="0"/>
              <a:t> de los </a:t>
            </a:r>
            <a:r>
              <a:rPr lang="en-US" dirty="0" err="1" smtClean="0"/>
              <a:t>mandatos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047" t="17902" r="38246" b="42655"/>
          <a:stretch/>
        </p:blipFill>
        <p:spPr bwMode="auto">
          <a:xfrm>
            <a:off x="0" y="1586294"/>
            <a:ext cx="5764966" cy="527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8204" name="ShockwaveFlash1" r:id="rId2" imgW="2666880" imgH="1752480"/>
        </mc:Choice>
        <mc:Fallback>
          <p:control name="ShockwaveFlash1" r:id="rId2" imgW="2666880" imgH="175248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6096000" y="3429000"/>
                  <a:ext cx="2667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367016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PrÁctica</a:t>
            </a:r>
            <a:r>
              <a:rPr lang="en-US" dirty="0" smtClean="0"/>
              <a:t> de los </a:t>
            </a:r>
            <a:r>
              <a:rPr lang="en-US" dirty="0" err="1" smtClean="0"/>
              <a:t>mandatos</a:t>
            </a:r>
            <a:r>
              <a:rPr lang="en-US" dirty="0" smtClean="0"/>
              <a:t> </a:t>
            </a:r>
            <a:r>
              <a:rPr lang="en-US" dirty="0" err="1" smtClean="0"/>
              <a:t>Ud</a:t>
            </a:r>
            <a:r>
              <a:rPr lang="en-US" dirty="0" smtClean="0"/>
              <a:t>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561" t="55618" r="38732" b="4939"/>
          <a:stretch/>
        </p:blipFill>
        <p:spPr bwMode="auto">
          <a:xfrm>
            <a:off x="0" y="1586294"/>
            <a:ext cx="5764966" cy="5271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controls>
      <mc:AlternateContent xmlns:mc="http://schemas.openxmlformats.org/markup-compatibility/2006">
        <mc:Choice xmlns:v="urn:schemas-microsoft-com:vml" Requires="v">
          <p:control spid="11275" name="ShockwaveFlash1" r:id="rId2" imgW="2666880" imgH="1752480"/>
        </mc:Choice>
        <mc:Fallback>
          <p:control name="ShockwaveFlash1" r:id="rId2" imgW="2666880" imgH="1752480">
            <p:pic>
              <p:nvPicPr>
                <p:cNvPr id="3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6096000" y="3429000"/>
                  <a:ext cx="2667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342549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86529"/>
          </a:xfrm>
        </p:spPr>
        <p:txBody>
          <a:bodyPr>
            <a:normAutofit/>
          </a:bodyPr>
          <a:lstStyle/>
          <a:p>
            <a:r>
              <a:rPr lang="es-ES" sz="2800" dirty="0" smtClean="0"/>
              <a:t> Usa los verbos y sujetos para crear los mandatos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2800" dirty="0"/>
              <a:t> </a:t>
            </a:r>
            <a:r>
              <a:rPr lang="es-ES" sz="2800" dirty="0" smtClean="0"/>
              <a:t>La clase (poner)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2800" dirty="0"/>
              <a:t> </a:t>
            </a:r>
            <a:r>
              <a:rPr lang="es-ES" sz="2800" dirty="0" smtClean="0"/>
              <a:t>Ms. Martinez (ir) 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2800" dirty="0"/>
              <a:t> </a:t>
            </a:r>
            <a:r>
              <a:rPr lang="es-ES" sz="2800" dirty="0" smtClean="0"/>
              <a:t>Mr. Radle (leer)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2800" dirty="0"/>
              <a:t> </a:t>
            </a:r>
            <a:r>
              <a:rPr lang="es-ES" sz="2800" dirty="0" smtClean="0"/>
              <a:t>Tu mejor amigo/a (No comer)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2800" dirty="0"/>
              <a:t> </a:t>
            </a:r>
            <a:r>
              <a:rPr lang="es-ES" sz="2800" dirty="0" smtClean="0"/>
              <a:t>Tu hermano/a (Empezar)</a:t>
            </a:r>
            <a:endParaRPr lang="es-ES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/>
              <a:t>DOL</a:t>
            </a:r>
            <a:endParaRPr lang="en-US" sz="66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6" name="ShockwaveFlash1" r:id="rId2" imgW="2666880" imgH="1752480"/>
        </mc:Choice>
        <mc:Fallback>
          <p:control name="ShockwaveFlash1" r:id="rId2" imgW="2666880" imgH="1752480">
            <p:pic>
              <p:nvPicPr>
                <p:cNvPr id="4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6477000" y="0"/>
                  <a:ext cx="2667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1026122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 smtClean="0"/>
              <a:t>Objetivo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SWBAT utilize the imperative tense in writing. (4NH.1.b)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DOL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Given 7 verbs and subjects, SW utilize the imperative tense in writing to correctly write 6/7 commands 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1800" b="1" dirty="0" smtClean="0"/>
              <a:t>¿</a:t>
            </a:r>
            <a:r>
              <a:rPr lang="es-ES" sz="1800" b="1" dirty="0"/>
              <a:t>Cómo </a:t>
            </a:r>
            <a:r>
              <a:rPr lang="es-ES" sz="1800" b="1" dirty="0" smtClean="0"/>
              <a:t>reflexiona la comida a la cultura de su lugar de origen? </a:t>
            </a:r>
            <a:r>
              <a:rPr lang="es-ES" sz="1800" dirty="0" err="1" smtClean="0"/>
              <a:t>does</a:t>
            </a:r>
            <a:r>
              <a:rPr lang="es-ES" sz="1800" dirty="0" smtClean="0"/>
              <a:t> </a:t>
            </a:r>
            <a:r>
              <a:rPr lang="es-ES" sz="1800" dirty="0" err="1" smtClean="0"/>
              <a:t>food</a:t>
            </a:r>
            <a:r>
              <a:rPr lang="es-ES" sz="1800" dirty="0" smtClean="0"/>
              <a:t> </a:t>
            </a:r>
            <a:r>
              <a:rPr lang="es-ES" sz="1800" dirty="0" err="1" smtClean="0"/>
              <a:t>reflect</a:t>
            </a:r>
            <a:r>
              <a:rPr lang="es-ES" sz="1800" dirty="0" smtClean="0"/>
              <a:t> </a:t>
            </a:r>
            <a:r>
              <a:rPr lang="es-ES" sz="1800" dirty="0" err="1" smtClean="0"/>
              <a:t>the</a:t>
            </a:r>
            <a:r>
              <a:rPr lang="es-ES" sz="1800" dirty="0" smtClean="0"/>
              <a:t> culture of </a:t>
            </a:r>
            <a:r>
              <a:rPr lang="es-ES" sz="1800" dirty="0" err="1" smtClean="0"/>
              <a:t>its</a:t>
            </a:r>
            <a:r>
              <a:rPr lang="es-ES" sz="1800" dirty="0" smtClean="0"/>
              <a:t> </a:t>
            </a:r>
            <a:r>
              <a:rPr lang="es-ES" sz="1800" dirty="0" err="1" smtClean="0"/>
              <a:t>origin</a:t>
            </a:r>
            <a:r>
              <a:rPr lang="es-ES" sz="1800" dirty="0" smtClean="0"/>
              <a:t>? </a:t>
            </a:r>
            <a:br>
              <a:rPr lang="es-ES" sz="1800" dirty="0" smtClean="0"/>
            </a:br>
            <a:r>
              <a:rPr lang="en-US" sz="1800" b="1" dirty="0" smtClean="0"/>
              <a:t>¿</a:t>
            </a:r>
            <a:r>
              <a:rPr lang="es-ES" sz="1800" b="1" dirty="0" smtClean="0"/>
              <a:t>Cómo han los cambios en nuestra sociedad afectado nuestra dieta y salud? </a:t>
            </a:r>
            <a:r>
              <a:rPr lang="es-ES" sz="1800" dirty="0" smtClean="0"/>
              <a:t/>
            </a:r>
            <a:br>
              <a:rPr lang="es-ES" sz="1800" dirty="0" smtClean="0"/>
            </a:br>
            <a:r>
              <a:rPr lang="es-ES" sz="1800" dirty="0" err="1" smtClean="0"/>
              <a:t>How</a:t>
            </a:r>
            <a:r>
              <a:rPr lang="es-ES" sz="1800" dirty="0" smtClean="0"/>
              <a:t> </a:t>
            </a:r>
            <a:r>
              <a:rPr lang="es-ES" sz="1800" dirty="0" err="1" smtClean="0"/>
              <a:t>have</a:t>
            </a:r>
            <a:r>
              <a:rPr lang="es-ES" sz="1800" dirty="0" smtClean="0"/>
              <a:t> </a:t>
            </a:r>
            <a:r>
              <a:rPr lang="es-ES" sz="1800" dirty="0" err="1" smtClean="0"/>
              <a:t>changes</a:t>
            </a:r>
            <a:r>
              <a:rPr lang="es-ES" sz="1800" dirty="0" smtClean="0"/>
              <a:t> in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society</a:t>
            </a:r>
            <a:r>
              <a:rPr lang="es-ES" sz="1800" dirty="0" smtClean="0"/>
              <a:t> </a:t>
            </a:r>
            <a:r>
              <a:rPr lang="es-ES" sz="1800" dirty="0" err="1" smtClean="0"/>
              <a:t>affected</a:t>
            </a:r>
            <a:r>
              <a:rPr lang="es-ES" sz="1800" dirty="0" smtClean="0"/>
              <a:t> </a:t>
            </a:r>
            <a:r>
              <a:rPr lang="es-ES" sz="1800" dirty="0" err="1" smtClean="0"/>
              <a:t>our</a:t>
            </a:r>
            <a:r>
              <a:rPr lang="es-ES" sz="1800" dirty="0" smtClean="0"/>
              <a:t> </a:t>
            </a:r>
            <a:r>
              <a:rPr lang="es-ES" sz="1800" dirty="0" err="1" smtClean="0"/>
              <a:t>diet</a:t>
            </a:r>
            <a:r>
              <a:rPr lang="es-ES" sz="1800" dirty="0" smtClean="0"/>
              <a:t> and </a:t>
            </a:r>
            <a:r>
              <a:rPr lang="es-ES" sz="1800" dirty="0" err="1" smtClean="0"/>
              <a:t>health</a:t>
            </a:r>
            <a:r>
              <a:rPr lang="es-ES" sz="1800" dirty="0" smtClean="0"/>
              <a:t>?</a:t>
            </a:r>
            <a:endParaRPr lang="es-ES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5138928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aceite</a:t>
            </a:r>
            <a:r>
              <a:rPr lang="en-US" dirty="0" smtClean="0"/>
              <a:t> de </a:t>
            </a:r>
            <a:r>
              <a:rPr lang="en-US" dirty="0" err="1" smtClean="0"/>
              <a:t>olivo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especies</a:t>
            </a:r>
            <a:endParaRPr lang="en-US" dirty="0" smtClean="0"/>
          </a:p>
          <a:p>
            <a:r>
              <a:rPr lang="en-US" dirty="0" smtClean="0"/>
              <a:t>La comida </a:t>
            </a:r>
            <a:r>
              <a:rPr lang="en-US" dirty="0" err="1" smtClean="0"/>
              <a:t>basura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frutos</a:t>
            </a:r>
            <a:r>
              <a:rPr lang="en-US" dirty="0" smtClean="0"/>
              <a:t> </a:t>
            </a:r>
            <a:r>
              <a:rPr lang="en-US" dirty="0" err="1" smtClean="0"/>
              <a:t>secos</a:t>
            </a:r>
            <a:endParaRPr lang="en-US" dirty="0" smtClean="0"/>
          </a:p>
          <a:p>
            <a:r>
              <a:rPr lang="en-US" dirty="0" err="1" smtClean="0"/>
              <a:t>Nutritivo</a:t>
            </a:r>
            <a:endParaRPr lang="en-US" dirty="0" smtClean="0"/>
          </a:p>
          <a:p>
            <a:r>
              <a:rPr lang="en-US" dirty="0" err="1" smtClean="0"/>
              <a:t>Crudo</a:t>
            </a:r>
            <a:endParaRPr lang="en-US" dirty="0" smtClean="0"/>
          </a:p>
          <a:p>
            <a:r>
              <a:rPr lang="en-US" dirty="0" err="1" smtClean="0"/>
              <a:t>Poco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punto</a:t>
            </a:r>
            <a:endParaRPr lang="en-US" dirty="0" smtClean="0"/>
          </a:p>
          <a:p>
            <a:r>
              <a:rPr lang="en-US" dirty="0" err="1" smtClean="0"/>
              <a:t>Jugoso</a:t>
            </a:r>
            <a:endParaRPr lang="en-US" dirty="0" smtClean="0"/>
          </a:p>
          <a:p>
            <a:r>
              <a:rPr lang="en-US" dirty="0" err="1" smtClean="0"/>
              <a:t>Grasoso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95800" y="1676400"/>
            <a:ext cx="4648200" cy="5334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endParaRPr lang="es-E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535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5138928"/>
          </a:xfrm>
        </p:spPr>
        <p:txBody>
          <a:bodyPr>
            <a:normAutofit/>
          </a:bodyPr>
          <a:lstStyle/>
          <a:p>
            <a:r>
              <a:rPr lang="en-US" dirty="0" smtClean="0"/>
              <a:t>El </a:t>
            </a:r>
            <a:r>
              <a:rPr lang="en-US" dirty="0" err="1" smtClean="0"/>
              <a:t>aceite</a:t>
            </a:r>
            <a:r>
              <a:rPr lang="en-US" dirty="0" smtClean="0"/>
              <a:t> de </a:t>
            </a:r>
            <a:r>
              <a:rPr lang="en-US" dirty="0" err="1" smtClean="0"/>
              <a:t>olivo</a:t>
            </a:r>
            <a:endParaRPr lang="en-US" dirty="0" smtClean="0"/>
          </a:p>
          <a:p>
            <a:r>
              <a:rPr lang="en-US" dirty="0" smtClean="0"/>
              <a:t>Las </a:t>
            </a:r>
            <a:r>
              <a:rPr lang="en-US" dirty="0" err="1" smtClean="0"/>
              <a:t>especies</a:t>
            </a:r>
            <a:endParaRPr lang="en-US" dirty="0" smtClean="0"/>
          </a:p>
          <a:p>
            <a:r>
              <a:rPr lang="en-US" dirty="0" smtClean="0"/>
              <a:t>La comida </a:t>
            </a:r>
            <a:r>
              <a:rPr lang="en-US" dirty="0" err="1" smtClean="0"/>
              <a:t>basura</a:t>
            </a:r>
            <a:endParaRPr lang="en-US" dirty="0" smtClean="0"/>
          </a:p>
          <a:p>
            <a:r>
              <a:rPr lang="en-US" dirty="0" smtClean="0"/>
              <a:t>Los </a:t>
            </a:r>
            <a:r>
              <a:rPr lang="en-US" dirty="0" err="1" smtClean="0"/>
              <a:t>frutos</a:t>
            </a:r>
            <a:r>
              <a:rPr lang="en-US" dirty="0" smtClean="0"/>
              <a:t> </a:t>
            </a:r>
            <a:r>
              <a:rPr lang="en-US" dirty="0" err="1" smtClean="0"/>
              <a:t>secos</a:t>
            </a:r>
            <a:endParaRPr lang="en-US" dirty="0" smtClean="0"/>
          </a:p>
          <a:p>
            <a:r>
              <a:rPr lang="en-US" dirty="0" err="1" smtClean="0"/>
              <a:t>Nutritivo</a:t>
            </a:r>
            <a:endParaRPr lang="en-US" dirty="0" smtClean="0"/>
          </a:p>
          <a:p>
            <a:r>
              <a:rPr lang="en-US" dirty="0" err="1" smtClean="0"/>
              <a:t>Crudo</a:t>
            </a:r>
            <a:endParaRPr lang="en-US" dirty="0" smtClean="0"/>
          </a:p>
          <a:p>
            <a:r>
              <a:rPr lang="en-US" dirty="0" err="1" smtClean="0"/>
              <a:t>Poco</a:t>
            </a:r>
            <a:r>
              <a:rPr lang="en-US" dirty="0" smtClean="0"/>
              <a:t> </a:t>
            </a:r>
            <a:r>
              <a:rPr lang="en-US" dirty="0" err="1" smtClean="0"/>
              <a:t>hecho</a:t>
            </a:r>
            <a:endParaRPr lang="en-US" dirty="0" smtClean="0"/>
          </a:p>
          <a:p>
            <a:r>
              <a:rPr lang="en-US" dirty="0" smtClean="0"/>
              <a:t>Al </a:t>
            </a:r>
            <a:r>
              <a:rPr lang="en-US" dirty="0" err="1" smtClean="0"/>
              <a:t>punto</a:t>
            </a:r>
            <a:endParaRPr lang="en-US" dirty="0" smtClean="0"/>
          </a:p>
          <a:p>
            <a:r>
              <a:rPr lang="en-US" dirty="0" err="1" smtClean="0"/>
              <a:t>Jugoso</a:t>
            </a:r>
            <a:endParaRPr lang="en-US" dirty="0" smtClean="0"/>
          </a:p>
          <a:p>
            <a:r>
              <a:rPr lang="en-US" dirty="0" err="1" smtClean="0"/>
              <a:t>Grasoso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495800" y="1676400"/>
            <a:ext cx="4648200" cy="5334000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ES" dirty="0" smtClean="0"/>
              <a:t>Olive </a:t>
            </a:r>
            <a:r>
              <a:rPr lang="es-ES" dirty="0" err="1" smtClean="0"/>
              <a:t>oil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spices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Junk</a:t>
            </a:r>
            <a:r>
              <a:rPr lang="es-ES" dirty="0" smtClean="0"/>
              <a:t> </a:t>
            </a:r>
            <a:r>
              <a:rPr lang="es-ES" dirty="0" err="1" smtClean="0"/>
              <a:t>food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Dried</a:t>
            </a:r>
            <a:r>
              <a:rPr lang="es-ES" dirty="0" smtClean="0"/>
              <a:t> </a:t>
            </a:r>
            <a:r>
              <a:rPr lang="es-ES" dirty="0" err="1" smtClean="0"/>
              <a:t>fruit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Nutritous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Raw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Underdone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Just</a:t>
            </a:r>
            <a:r>
              <a:rPr lang="es-ES" dirty="0" smtClean="0"/>
              <a:t> </a:t>
            </a:r>
            <a:r>
              <a:rPr lang="es-ES" dirty="0" err="1" smtClean="0"/>
              <a:t>right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Juicy</a:t>
            </a:r>
            <a:endParaRPr lang="es-ES" dirty="0" smtClean="0"/>
          </a:p>
          <a:p>
            <a:pPr marL="45720" indent="0">
              <a:buNone/>
            </a:pPr>
            <a:r>
              <a:rPr lang="es-ES" dirty="0" err="1" smtClean="0"/>
              <a:t>Greasy</a:t>
            </a:r>
            <a:r>
              <a:rPr lang="es-ES" dirty="0" smtClean="0"/>
              <a:t> </a:t>
            </a:r>
            <a:r>
              <a:rPr lang="es-ES" dirty="0" err="1" smtClean="0"/>
              <a:t>oily</a:t>
            </a:r>
            <a:endParaRPr lang="es-ES" dirty="0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vocabulario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263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Mandatos de TÚ (Afirmativos)</a:t>
            </a:r>
            <a:endParaRPr lang="es-E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s-ES" sz="3200" dirty="0" smtClean="0"/>
              <a:t> Conjuga el verbo para la forma de yo </a:t>
            </a:r>
            <a:br>
              <a:rPr lang="es-ES" sz="3200" dirty="0" smtClean="0"/>
            </a:br>
            <a:r>
              <a:rPr lang="es-ES" sz="3200" dirty="0" smtClean="0">
                <a:solidFill>
                  <a:schemeClr val="accent1"/>
                </a:solidFill>
              </a:rPr>
              <a:t>Caminar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3200" dirty="0" smtClean="0"/>
              <a:t> Quita la terminación</a:t>
            </a:r>
            <a:br>
              <a:rPr lang="es-ES" sz="3200" dirty="0" smtClean="0"/>
            </a:br>
            <a:r>
              <a:rPr lang="es-ES" sz="3200" dirty="0" err="1" smtClean="0">
                <a:solidFill>
                  <a:schemeClr val="accent1"/>
                </a:solidFill>
              </a:rPr>
              <a:t>Camin</a:t>
            </a:r>
            <a:r>
              <a:rPr lang="es-ES" sz="3200" dirty="0" smtClean="0">
                <a:solidFill>
                  <a:schemeClr val="accent1"/>
                </a:solidFill>
              </a:rPr>
              <a:t>-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3200" dirty="0" smtClean="0"/>
              <a:t> Pon una “–a” para verbos “-</a:t>
            </a:r>
            <a:r>
              <a:rPr lang="es-ES" sz="3200" dirty="0" err="1" smtClean="0"/>
              <a:t>ar</a:t>
            </a:r>
            <a:r>
              <a:rPr lang="es-ES" sz="3200" dirty="0" smtClean="0"/>
              <a:t>” y una “–e” para verbos “-</a:t>
            </a:r>
            <a:r>
              <a:rPr lang="es-ES" sz="3200" dirty="0" err="1" smtClean="0"/>
              <a:t>er</a:t>
            </a:r>
            <a:r>
              <a:rPr lang="es-ES" sz="3200" dirty="0" smtClean="0"/>
              <a:t>” </a:t>
            </a:r>
            <a:br>
              <a:rPr lang="es-ES" sz="3200" dirty="0" smtClean="0"/>
            </a:br>
            <a:r>
              <a:rPr lang="es-ES" sz="3200" dirty="0" smtClean="0">
                <a:solidFill>
                  <a:schemeClr val="accent1"/>
                </a:solidFill>
              </a:rPr>
              <a:t>Camina! </a:t>
            </a:r>
          </a:p>
          <a:p>
            <a:pPr marL="56007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91595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Mandatos de TÚ (Negativos)</a:t>
            </a:r>
            <a:endParaRPr lang="es-E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60070" indent="-514350">
              <a:buFont typeface="+mj-lt"/>
              <a:buAutoNum type="arabicPeriod"/>
            </a:pPr>
            <a:r>
              <a:rPr lang="es-ES" sz="3200" dirty="0" smtClean="0"/>
              <a:t> Conjuga el verbo para la forma de yo </a:t>
            </a:r>
            <a:br>
              <a:rPr lang="es-ES" sz="3200" dirty="0" smtClean="0"/>
            </a:br>
            <a:r>
              <a:rPr lang="es-ES" sz="3200" dirty="0" smtClean="0">
                <a:solidFill>
                  <a:schemeClr val="accent1"/>
                </a:solidFill>
              </a:rPr>
              <a:t>caminar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3200" dirty="0" smtClean="0"/>
              <a:t> Quita la terminación</a:t>
            </a:r>
            <a:br>
              <a:rPr lang="es-ES" sz="3200" dirty="0" smtClean="0"/>
            </a:br>
            <a:r>
              <a:rPr lang="es-ES" sz="3200" dirty="0">
                <a:solidFill>
                  <a:schemeClr val="accent1"/>
                </a:solidFill>
              </a:rPr>
              <a:t>(No) </a:t>
            </a:r>
            <a:r>
              <a:rPr lang="es-ES" sz="3200" dirty="0" err="1" smtClean="0">
                <a:solidFill>
                  <a:schemeClr val="accent1"/>
                </a:solidFill>
              </a:rPr>
              <a:t>Camin</a:t>
            </a:r>
            <a:r>
              <a:rPr lang="es-ES" sz="3200" dirty="0" smtClean="0">
                <a:solidFill>
                  <a:schemeClr val="accent1"/>
                </a:solidFill>
              </a:rPr>
              <a:t>-</a:t>
            </a:r>
          </a:p>
          <a:p>
            <a:pPr marL="560070" indent="-514350">
              <a:buFont typeface="+mj-lt"/>
              <a:buAutoNum type="arabicPeriod"/>
            </a:pPr>
            <a:r>
              <a:rPr lang="es-ES" sz="3200" dirty="0" smtClean="0"/>
              <a:t> Pon la terminación opuesta: una “–es” para verbos “-</a:t>
            </a:r>
            <a:r>
              <a:rPr lang="es-ES" sz="3200" dirty="0" err="1" smtClean="0"/>
              <a:t>ar</a:t>
            </a:r>
            <a:r>
              <a:rPr lang="es-ES" sz="3200" dirty="0" smtClean="0"/>
              <a:t>” y una “–as” para verbos “-</a:t>
            </a:r>
            <a:r>
              <a:rPr lang="es-ES" sz="3200" dirty="0" err="1" smtClean="0"/>
              <a:t>er</a:t>
            </a:r>
            <a:r>
              <a:rPr lang="es-ES" sz="3200" dirty="0" smtClean="0"/>
              <a:t>” </a:t>
            </a:r>
            <a:br>
              <a:rPr lang="es-ES" sz="3200" dirty="0" smtClean="0"/>
            </a:br>
            <a:r>
              <a:rPr lang="es-ES" sz="3200" dirty="0">
                <a:solidFill>
                  <a:schemeClr val="accent1"/>
                </a:solidFill>
              </a:rPr>
              <a:t>(No) </a:t>
            </a:r>
            <a:r>
              <a:rPr lang="es-ES" sz="3200" dirty="0" smtClean="0">
                <a:solidFill>
                  <a:schemeClr val="accent1"/>
                </a:solidFill>
              </a:rPr>
              <a:t>Camines! </a:t>
            </a:r>
          </a:p>
          <a:p>
            <a:pPr marL="560070" indent="-514350">
              <a:buFont typeface="+mj-lt"/>
              <a:buAutoNum type="arabicPeriod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25536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Mandatos de TÚ - Irregulares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3865775" cy="2895600"/>
          </a:xfrm>
        </p:spPr>
      </p:pic>
      <p:sp>
        <p:nvSpPr>
          <p:cNvPr id="5" name="TextBox 4"/>
          <p:cNvSpPr txBox="1"/>
          <p:nvPr/>
        </p:nvSpPr>
        <p:spPr>
          <a:xfrm rot="20626374">
            <a:off x="3065451" y="164117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Oye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1828800"/>
            <a:ext cx="4191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5400" dirty="0" smtClean="0"/>
              <a:t>Señor </a:t>
            </a:r>
            <a:r>
              <a:rPr lang="es-ES" sz="5400" dirty="0" err="1" smtClean="0"/>
              <a:t>SeVeTenVen</a:t>
            </a:r>
            <a:endParaRPr lang="es-ES" sz="5400" dirty="0" smtClean="0"/>
          </a:p>
          <a:p>
            <a:r>
              <a:rPr lang="es-ES" sz="5400" dirty="0" err="1" smtClean="0"/>
              <a:t>HazDiPonSal</a:t>
            </a:r>
            <a:endParaRPr lang="es-ES" sz="5400" dirty="0" smtClean="0"/>
          </a:p>
        </p:txBody>
      </p:sp>
    </p:spTree>
    <p:extLst>
      <p:ext uri="{BB962C8B-B14F-4D97-AF65-F5344CB8AC3E}">
        <p14:creationId xmlns:p14="http://schemas.microsoft.com/office/powerpoint/2010/main" val="3449200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Mandatos de TÚ - Irregulares</a:t>
            </a:r>
            <a:endParaRPr lang="es-E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828800"/>
            <a:ext cx="3865775" cy="2895600"/>
          </a:xfrm>
        </p:spPr>
      </p:pic>
      <p:sp>
        <p:nvSpPr>
          <p:cNvPr id="5" name="TextBox 4"/>
          <p:cNvSpPr txBox="1"/>
          <p:nvPr/>
        </p:nvSpPr>
        <p:spPr>
          <a:xfrm rot="20626374">
            <a:off x="3065451" y="1641175"/>
            <a:ext cx="3657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/>
              <a:t>Oye</a:t>
            </a:r>
            <a:endParaRPr lang="en-US" sz="36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724400" y="1828800"/>
            <a:ext cx="4191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s-ES" sz="3200" dirty="0" smtClean="0"/>
              <a:t> Qué son los infinitivos de cada mandato?</a:t>
            </a:r>
          </a:p>
          <a:p>
            <a:pPr marL="342900" indent="-342900">
              <a:buFont typeface="+mj-lt"/>
              <a:buAutoNum type="arabicPeriod"/>
            </a:pPr>
            <a:r>
              <a:rPr lang="es-ES" sz="3200" dirty="0" smtClean="0"/>
              <a:t> Qu</a:t>
            </a:r>
            <a:r>
              <a:rPr lang="es-ES" sz="3200" dirty="0"/>
              <a:t>é</a:t>
            </a:r>
            <a:r>
              <a:rPr lang="es-ES" sz="3200" dirty="0" smtClean="0"/>
              <a:t> sería los mandatos negativos para cada verbo irregular? </a:t>
            </a:r>
            <a:endParaRPr lang="es-ES" sz="32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2299" name="ShockwaveFlash1" r:id="rId2" imgW="2666880" imgH="1752480"/>
        </mc:Choice>
        <mc:Fallback>
          <p:control name="ShockwaveFlash1" r:id="rId2" imgW="2666880" imgH="1752480">
            <p:pic>
              <p:nvPicPr>
                <p:cNvPr id="2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304800" y="4876800"/>
                  <a:ext cx="2667000" cy="175260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975675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Señor </a:t>
            </a:r>
            <a:endParaRPr lang="es-ES" dirty="0" smtClean="0"/>
          </a:p>
          <a:p>
            <a:r>
              <a:rPr lang="es-ES" dirty="0" smtClean="0"/>
              <a:t>Se</a:t>
            </a:r>
          </a:p>
          <a:p>
            <a:r>
              <a:rPr lang="es-ES" dirty="0" smtClean="0"/>
              <a:t>Ve</a:t>
            </a:r>
          </a:p>
          <a:p>
            <a:r>
              <a:rPr lang="es-ES" dirty="0" smtClean="0"/>
              <a:t>Ten</a:t>
            </a:r>
          </a:p>
          <a:p>
            <a:r>
              <a:rPr lang="es-ES" dirty="0" smtClean="0"/>
              <a:t>Ven</a:t>
            </a:r>
            <a:endParaRPr lang="es-ES" dirty="0"/>
          </a:p>
          <a:p>
            <a:r>
              <a:rPr lang="es-ES" dirty="0" smtClean="0"/>
              <a:t>Haz</a:t>
            </a:r>
          </a:p>
          <a:p>
            <a:r>
              <a:rPr lang="es-ES" dirty="0" smtClean="0"/>
              <a:t>Di</a:t>
            </a:r>
          </a:p>
          <a:p>
            <a:r>
              <a:rPr lang="es-ES" dirty="0" smtClean="0"/>
              <a:t>Pon</a:t>
            </a:r>
          </a:p>
          <a:p>
            <a:r>
              <a:rPr lang="es-ES" dirty="0" smtClean="0"/>
              <a:t>Sal</a:t>
            </a:r>
            <a:endParaRPr lang="es-ES" dirty="0"/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1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2564</TotalTime>
  <Words>404</Words>
  <Application>Microsoft Office PowerPoint</Application>
  <PresentationFormat>On-screen Show (4:3)</PresentationFormat>
  <Paragraphs>117</Paragraphs>
  <Slides>17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Calibri</vt:lpstr>
      <vt:lpstr>Franklin Gothic Medium</vt:lpstr>
      <vt:lpstr>Wingdings</vt:lpstr>
      <vt:lpstr>Wingdings 2</vt:lpstr>
      <vt:lpstr>Grid</vt:lpstr>
      <vt:lpstr>Hoy es el 9 de noviembre: WARM UP</vt:lpstr>
      <vt:lpstr>¿Cómo reflexiona la comida a la cultura de su lugar de origen? does food reflect the culture of its origin?  ¿Cómo han los cambios en nuestra sociedad afectado nuestra dieta y salud?  How have changes in our society affected our diet and health?</vt:lpstr>
      <vt:lpstr>vocabulario</vt:lpstr>
      <vt:lpstr>vocabulario</vt:lpstr>
      <vt:lpstr>Mandatos de TÚ (Afirmativos)</vt:lpstr>
      <vt:lpstr>Mandatos de TÚ (Negativos)</vt:lpstr>
      <vt:lpstr>Mandatos de TÚ - Irregulares</vt:lpstr>
      <vt:lpstr>Mandatos de TÚ - Irregulares</vt:lpstr>
      <vt:lpstr>PowerPoint Presentation</vt:lpstr>
      <vt:lpstr>PowerPoint Presentation</vt:lpstr>
      <vt:lpstr>PowerPoint Presentation</vt:lpstr>
      <vt:lpstr>PrÁctica de los mandatos negativos </vt:lpstr>
      <vt:lpstr>Con tu compañero </vt:lpstr>
      <vt:lpstr>Mandatos de Usted (Ud.)  y USTEDES (UDS.) </vt:lpstr>
      <vt:lpstr>PrÁctica de los mandatos Ud.  </vt:lpstr>
      <vt:lpstr>PrÁctica de los mandatos Ud.  </vt:lpstr>
      <vt:lpstr>DOL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Hoy es el 19 de septiembre</dc:title>
  <dc:creator>nicola</dc:creator>
  <cp:lastModifiedBy>DeAlba, Debra</cp:lastModifiedBy>
  <cp:revision>38</cp:revision>
  <dcterms:created xsi:type="dcterms:W3CDTF">2013-09-15T14:58:30Z</dcterms:created>
  <dcterms:modified xsi:type="dcterms:W3CDTF">2017-11-09T22:25:13Z</dcterms:modified>
</cp:coreProperties>
</file>