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93"/>
  </p:notesMasterIdLst>
  <p:sldIdLst>
    <p:sldId id="331" r:id="rId2"/>
    <p:sldId id="332" r:id="rId3"/>
    <p:sldId id="333" r:id="rId4"/>
    <p:sldId id="334" r:id="rId5"/>
    <p:sldId id="335" r:id="rId6"/>
    <p:sldId id="336" r:id="rId7"/>
    <p:sldId id="337" r:id="rId8"/>
    <p:sldId id="339" r:id="rId9"/>
    <p:sldId id="340" r:id="rId10"/>
    <p:sldId id="256" r:id="rId11"/>
    <p:sldId id="328" r:id="rId12"/>
    <p:sldId id="343" r:id="rId13"/>
    <p:sldId id="345" r:id="rId14"/>
    <p:sldId id="341" r:id="rId15"/>
    <p:sldId id="342" r:id="rId16"/>
    <p:sldId id="329" r:id="rId17"/>
    <p:sldId id="350" r:id="rId18"/>
    <p:sldId id="351" r:id="rId19"/>
    <p:sldId id="352" r:id="rId20"/>
    <p:sldId id="356" r:id="rId21"/>
    <p:sldId id="257" r:id="rId22"/>
    <p:sldId id="258" r:id="rId23"/>
    <p:sldId id="259" r:id="rId24"/>
    <p:sldId id="260" r:id="rId25"/>
    <p:sldId id="261" r:id="rId26"/>
    <p:sldId id="262" r:id="rId27"/>
    <p:sldId id="263" r:id="rId28"/>
    <p:sldId id="264" r:id="rId29"/>
    <p:sldId id="265" r:id="rId30"/>
    <p:sldId id="268" r:id="rId31"/>
    <p:sldId id="269" r:id="rId32"/>
    <p:sldId id="270" r:id="rId33"/>
    <p:sldId id="271" r:id="rId34"/>
    <p:sldId id="272" r:id="rId35"/>
    <p:sldId id="273" r:id="rId36"/>
    <p:sldId id="289" r:id="rId37"/>
    <p:sldId id="290" r:id="rId38"/>
    <p:sldId id="291" r:id="rId39"/>
    <p:sldId id="357" r:id="rId40"/>
    <p:sldId id="292" r:id="rId41"/>
    <p:sldId id="358" r:id="rId42"/>
    <p:sldId id="359" r:id="rId43"/>
    <p:sldId id="296" r:id="rId44"/>
    <p:sldId id="294" r:id="rId45"/>
    <p:sldId id="295" r:id="rId46"/>
    <p:sldId id="325" r:id="rId47"/>
    <p:sldId id="326" r:id="rId48"/>
    <p:sldId id="327" r:id="rId49"/>
    <p:sldId id="293" r:id="rId50"/>
    <p:sldId id="353" r:id="rId51"/>
    <p:sldId id="354" r:id="rId52"/>
    <p:sldId id="355" r:id="rId53"/>
    <p:sldId id="275" r:id="rId54"/>
    <p:sldId id="276" r:id="rId55"/>
    <p:sldId id="277" r:id="rId56"/>
    <p:sldId id="278" r:id="rId57"/>
    <p:sldId id="346" r:id="rId58"/>
    <p:sldId id="347" r:id="rId59"/>
    <p:sldId id="287" r:id="rId60"/>
    <p:sldId id="288" r:id="rId61"/>
    <p:sldId id="299" r:id="rId62"/>
    <p:sldId id="300" r:id="rId63"/>
    <p:sldId id="301" r:id="rId64"/>
    <p:sldId id="360" r:id="rId65"/>
    <p:sldId id="362" r:id="rId66"/>
    <p:sldId id="363" r:id="rId67"/>
    <p:sldId id="365" r:id="rId68"/>
    <p:sldId id="361" r:id="rId69"/>
    <p:sldId id="302" r:id="rId70"/>
    <p:sldId id="303" r:id="rId71"/>
    <p:sldId id="304" r:id="rId72"/>
    <p:sldId id="305" r:id="rId73"/>
    <p:sldId id="306" r:id="rId74"/>
    <p:sldId id="307" r:id="rId75"/>
    <p:sldId id="308" r:id="rId76"/>
    <p:sldId id="309" r:id="rId77"/>
    <p:sldId id="321" r:id="rId78"/>
    <p:sldId id="323" r:id="rId79"/>
    <p:sldId id="318" r:id="rId80"/>
    <p:sldId id="310" r:id="rId81"/>
    <p:sldId id="311" r:id="rId82"/>
    <p:sldId id="312" r:id="rId83"/>
    <p:sldId id="281" r:id="rId84"/>
    <p:sldId id="282" r:id="rId85"/>
    <p:sldId id="283" r:id="rId86"/>
    <p:sldId id="284" r:id="rId87"/>
    <p:sldId id="285" r:id="rId88"/>
    <p:sldId id="349" r:id="rId89"/>
    <p:sldId id="286" r:id="rId90"/>
    <p:sldId id="314" r:id="rId91"/>
    <p:sldId id="348" r:id="rId9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5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7F129A-C3A8-4941-AF65-2121A9269315}" type="datetimeFigureOut">
              <a:rPr lang="en-US" smtClean="0"/>
              <a:t>1/11/2018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5A0A22-2C52-1E4E-B9E8-A2E523EFE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329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 Pull from </a:t>
            </a:r>
            <a:r>
              <a:rPr lang="en-US" dirty="0" err="1" smtClean="0"/>
              <a:t>realidades</a:t>
            </a:r>
            <a:r>
              <a:rPr lang="en-US" dirty="0" smtClean="0"/>
              <a:t>, not in </a:t>
            </a:r>
            <a:r>
              <a:rPr lang="en-US" dirty="0" err="1" smtClean="0"/>
              <a:t>santiallana</a:t>
            </a:r>
            <a:r>
              <a:rPr lang="en-US" baseline="0" dirty="0" smtClean="0"/>
              <a:t> book?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A0A22-2C52-1E4E-B9E8-A2E523EFE28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776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UNIT 2 AUDIO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A0A22-2C52-1E4E-B9E8-A2E523EFE28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075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UNIT 4 AUDIO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A0A22-2C52-1E4E-B9E8-A2E523EFE28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131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0E92F-81FF-B24E-B210-9BF6128C2FE3}" type="datetimeFigureOut">
              <a:rPr lang="en-US" smtClean="0"/>
              <a:t>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0237B5-686B-6C47-BBB0-24EAC640EB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0E92F-81FF-B24E-B210-9BF6128C2FE3}" type="datetimeFigureOut">
              <a:rPr lang="en-US" smtClean="0"/>
              <a:t>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237B5-686B-6C47-BBB0-24EAC640EB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0E92F-81FF-B24E-B210-9BF6128C2FE3}" type="datetimeFigureOut">
              <a:rPr lang="en-US" smtClean="0"/>
              <a:t>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237B5-686B-6C47-BBB0-24EAC640EB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BD9B658C-87E6-E342-B881-330B41AF71D5}" type="datetimeFigureOut">
              <a:rPr lang="en-US" smtClean="0"/>
              <a:t>1/11/2018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2F84A4A-E681-734D-B947-17E9D370562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 rot="307655">
            <a:off x="4082874" y="3187732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72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s-ES_tradnl" smtClean="0"/>
              <a:t>Drag picture to placeholder or click icon to add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414752">
            <a:off x="4623469" y="338031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s-ES_tradnl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9458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0E92F-81FF-B24E-B210-9BF6128C2FE3}" type="datetimeFigureOut">
              <a:rPr lang="en-US" smtClean="0"/>
              <a:t>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237B5-686B-6C47-BBB0-24EAC640EB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0E92F-81FF-B24E-B210-9BF6128C2FE3}" type="datetimeFigureOut">
              <a:rPr lang="en-US" smtClean="0"/>
              <a:t>1/11/2018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0237B5-686B-6C47-BBB0-24EAC640EB4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0E92F-81FF-B24E-B210-9BF6128C2FE3}" type="datetimeFigureOut">
              <a:rPr lang="en-US" smtClean="0"/>
              <a:t>1/11/2018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237B5-686B-6C47-BBB0-24EAC640EB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0E92F-81FF-B24E-B210-9BF6128C2FE3}" type="datetimeFigureOut">
              <a:rPr lang="en-US" smtClean="0"/>
              <a:t>1/11/2018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237B5-686B-6C47-BBB0-24EAC640EB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0E92F-81FF-B24E-B210-9BF6128C2FE3}" type="datetimeFigureOut">
              <a:rPr lang="en-US" smtClean="0"/>
              <a:t>1/11/2018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237B5-686B-6C47-BBB0-24EAC640EB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0E92F-81FF-B24E-B210-9BF6128C2FE3}" type="datetimeFigureOut">
              <a:rPr lang="en-US" smtClean="0"/>
              <a:t>1/11/2018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237B5-686B-6C47-BBB0-24EAC640EB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0E92F-81FF-B24E-B210-9BF6128C2FE3}" type="datetimeFigureOut">
              <a:rPr lang="en-US" smtClean="0"/>
              <a:t>1/11/2018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237B5-686B-6C47-BBB0-24EAC640EB4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0E92F-81FF-B24E-B210-9BF6128C2FE3}" type="datetimeFigureOut">
              <a:rPr lang="en-US" smtClean="0"/>
              <a:t>1/11/2018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0237B5-686B-6C47-BBB0-24EAC640EB4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D90E92F-81FF-B24E-B210-9BF6128C2FE3}" type="datetimeFigureOut">
              <a:rPr lang="en-US" smtClean="0"/>
              <a:t>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1A0237B5-686B-6C47-BBB0-24EAC640EB4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iGwBLHGRPME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etflix.com/watch/80097468?trackId=13752289&amp;tctx=0,0,f8ea62a3-3ade-49de-bd3b-1111a0eba2b1-60308827" TargetMode="Externa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6600" dirty="0"/>
              <a:t>¡</a:t>
            </a:r>
            <a:r>
              <a:rPr lang="en-US" sz="6600" dirty="0" err="1" smtClean="0"/>
              <a:t>Bienvenidos</a:t>
            </a:r>
            <a:r>
              <a:rPr lang="en-US" sz="6600" dirty="0" smtClean="0"/>
              <a:t> al </a:t>
            </a:r>
            <a:r>
              <a:rPr lang="en-US" sz="6600" dirty="0" err="1" smtClean="0"/>
              <a:t>segundo</a:t>
            </a:r>
            <a:r>
              <a:rPr lang="en-US" sz="6600" dirty="0" smtClean="0"/>
              <a:t> </a:t>
            </a:r>
            <a:r>
              <a:rPr lang="en-US" sz="6600" dirty="0" err="1" smtClean="0"/>
              <a:t>semestre</a:t>
            </a:r>
            <a:r>
              <a:rPr lang="en-US" sz="6600" dirty="0" smtClean="0"/>
              <a:t>!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71335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924"/>
            <a:ext cx="7772400" cy="3044276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Repaso</a:t>
            </a:r>
            <a:r>
              <a:rPr lang="en-US" sz="3200" dirty="0" smtClean="0"/>
              <a:t> de </a:t>
            </a:r>
            <a:r>
              <a:rPr lang="en-US" sz="3200" dirty="0" err="1" smtClean="0"/>
              <a:t>Subjuntivo</a:t>
            </a:r>
            <a:r>
              <a:rPr lang="en-US" sz="3200" dirty="0" smtClean="0"/>
              <a:t>, </a:t>
            </a:r>
            <a:r>
              <a:rPr lang="en-US" sz="3200" dirty="0" err="1" smtClean="0"/>
              <a:t>Condicional</a:t>
            </a:r>
            <a:r>
              <a:rPr lang="en-US" sz="3200" dirty="0" smtClean="0"/>
              <a:t> y </a:t>
            </a:r>
            <a:r>
              <a:rPr lang="en-US" sz="3200" dirty="0" err="1" smtClean="0"/>
              <a:t>Mandatos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Comida y </a:t>
            </a:r>
            <a:r>
              <a:rPr lang="en-US" sz="3200" dirty="0" err="1"/>
              <a:t>D</a:t>
            </a:r>
            <a:r>
              <a:rPr lang="en-US" sz="3200" dirty="0" err="1" smtClean="0"/>
              <a:t>eportes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1.8.17 </a:t>
            </a:r>
            <a:r>
              <a:rPr lang="mr-IN" dirty="0" smtClean="0"/>
              <a:t>–</a:t>
            </a:r>
            <a:r>
              <a:rPr lang="en-US" dirty="0" smtClean="0"/>
              <a:t> 1.12.17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2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Terminando</a:t>
            </a:r>
            <a:r>
              <a:rPr lang="en-US" dirty="0" smtClean="0"/>
              <a:t> </a:t>
            </a:r>
            <a:r>
              <a:rPr lang="en-US" dirty="0" err="1" smtClean="0"/>
              <a:t>Unidad</a:t>
            </a:r>
            <a:r>
              <a:rPr lang="en-US" dirty="0" smtClean="0"/>
              <a:t> 3 </a:t>
            </a:r>
            <a:r>
              <a:rPr lang="mr-IN" dirty="0" smtClean="0"/>
              <a:t>–</a:t>
            </a:r>
            <a:r>
              <a:rPr lang="en-US" dirty="0" smtClean="0"/>
              <a:t> la </a:t>
            </a:r>
            <a:r>
              <a:rPr lang="en-US" dirty="0" err="1" smtClean="0"/>
              <a:t>vida</a:t>
            </a:r>
            <a:r>
              <a:rPr lang="en-US" dirty="0" smtClean="0"/>
              <a:t> </a:t>
            </a:r>
            <a:r>
              <a:rPr lang="en-US" dirty="0" err="1" smtClean="0"/>
              <a:t>sana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Lunes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syllabus</a:t>
            </a:r>
          </a:p>
          <a:p>
            <a:r>
              <a:rPr lang="en-US" dirty="0" err="1" smtClean="0"/>
              <a:t>Martes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subjuntivo</a:t>
            </a:r>
            <a:endParaRPr lang="en-US" dirty="0" smtClean="0"/>
          </a:p>
          <a:p>
            <a:r>
              <a:rPr lang="en-US" dirty="0" err="1" smtClean="0"/>
              <a:t>Miercoles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subjuntivo</a:t>
            </a:r>
            <a:endParaRPr lang="en-US" dirty="0" smtClean="0"/>
          </a:p>
          <a:p>
            <a:r>
              <a:rPr lang="en-US" dirty="0" err="1" smtClean="0"/>
              <a:t>Jueves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condicional</a:t>
            </a:r>
            <a:endParaRPr lang="en-US" dirty="0" smtClean="0"/>
          </a:p>
          <a:p>
            <a:r>
              <a:rPr lang="en-US" dirty="0" err="1" smtClean="0"/>
              <a:t>Viernes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mandatos</a:t>
            </a:r>
            <a:endParaRPr lang="en-US" dirty="0" smtClean="0"/>
          </a:p>
          <a:p>
            <a:r>
              <a:rPr lang="en-US" dirty="0" err="1" smtClean="0"/>
              <a:t>Lunes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repaso</a:t>
            </a:r>
            <a:r>
              <a:rPr lang="en-US" dirty="0" smtClean="0"/>
              <a:t>, </a:t>
            </a:r>
            <a:r>
              <a:rPr lang="en-US" dirty="0" err="1" smtClean="0"/>
              <a:t>wksht</a:t>
            </a:r>
            <a:endParaRPr lang="en-US" dirty="0" smtClean="0"/>
          </a:p>
          <a:p>
            <a:r>
              <a:rPr lang="en-US" dirty="0" err="1" smtClean="0"/>
              <a:t>Martes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examen</a:t>
            </a:r>
            <a:r>
              <a:rPr lang="en-US" dirty="0" smtClean="0"/>
              <a:t> de </a:t>
            </a:r>
            <a:r>
              <a:rPr lang="en-US" dirty="0" err="1" smtClean="0"/>
              <a:t>unidad</a:t>
            </a:r>
            <a:r>
              <a:rPr lang="en-US" dirty="0" smtClean="0"/>
              <a:t>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2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880005"/>
            <a:ext cx="8770020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7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96" y="0"/>
            <a:ext cx="82011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81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" r="2438"/>
          <a:stretch>
            <a:fillRect/>
          </a:stretch>
        </p:blipFill>
        <p:spPr>
          <a:xfrm>
            <a:off x="242781" y="1152025"/>
            <a:ext cx="8518720" cy="4525963"/>
          </a:xfrm>
        </p:spPr>
      </p:pic>
    </p:spTree>
    <p:extLst>
      <p:ext uri="{BB962C8B-B14F-4D97-AF65-F5344CB8AC3E}">
        <p14:creationId xmlns:p14="http://schemas.microsoft.com/office/powerpoint/2010/main" val="329369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7770"/>
            <a:ext cx="8814844" cy="135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4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del </a:t>
            </a:r>
            <a:r>
              <a:rPr lang="en-US" dirty="0" err="1" smtClean="0"/>
              <a:t>semestre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1697"/>
          </a:xfrm>
        </p:spPr>
        <p:txBody>
          <a:bodyPr>
            <a:normAutofit fontScale="92500" lnSpcReduction="10000"/>
          </a:bodyPr>
          <a:lstStyle/>
          <a:p>
            <a:pPr>
              <a:buFont typeface="Wingdings" charset="2"/>
              <a:buChar char="Ø"/>
            </a:pPr>
            <a:r>
              <a:rPr lang="en-US" dirty="0" err="1" smtClean="0"/>
              <a:t>Enero</a:t>
            </a:r>
            <a:r>
              <a:rPr lang="en-US" dirty="0"/>
              <a:t>:</a:t>
            </a:r>
            <a:r>
              <a:rPr lang="en-US" dirty="0" smtClean="0"/>
              <a:t> </a:t>
            </a:r>
            <a:r>
              <a:rPr lang="en-US" dirty="0" err="1"/>
              <a:t>U</a:t>
            </a:r>
            <a:r>
              <a:rPr lang="en-US" dirty="0" err="1" smtClean="0"/>
              <a:t>nidad</a:t>
            </a:r>
            <a:r>
              <a:rPr lang="en-US" dirty="0" smtClean="0"/>
              <a:t> 4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Tus</a:t>
            </a:r>
            <a:r>
              <a:rPr lang="en-US" dirty="0" smtClean="0"/>
              <a:t> </a:t>
            </a:r>
            <a:r>
              <a:rPr lang="en-US" dirty="0" err="1" smtClean="0"/>
              <a:t>cosas</a:t>
            </a:r>
            <a:r>
              <a:rPr lang="en-US" dirty="0" smtClean="0"/>
              <a:t> </a:t>
            </a:r>
            <a:endParaRPr lang="en-US" dirty="0"/>
          </a:p>
          <a:p>
            <a:pPr lvl="1">
              <a:buFont typeface="Wingdings" charset="2"/>
              <a:buChar char="Ø"/>
            </a:pPr>
            <a:r>
              <a:rPr lang="en-US" dirty="0" err="1" smtClean="0"/>
              <a:t>Futuro</a:t>
            </a:r>
            <a:r>
              <a:rPr lang="en-US" dirty="0" smtClean="0"/>
              <a:t>, </a:t>
            </a:r>
            <a:r>
              <a:rPr lang="en-US" dirty="0" err="1" smtClean="0"/>
              <a:t>pluscuamperfecto</a:t>
            </a:r>
            <a:r>
              <a:rPr lang="en-US" dirty="0" smtClean="0"/>
              <a:t>, </a:t>
            </a:r>
            <a:r>
              <a:rPr lang="en-US" dirty="0" err="1" smtClean="0"/>
              <a:t>demostrativos</a:t>
            </a:r>
            <a:r>
              <a:rPr lang="en-US" dirty="0" smtClean="0"/>
              <a:t>, </a:t>
            </a:r>
            <a:r>
              <a:rPr lang="en-US" dirty="0" err="1" smtClean="0"/>
              <a:t>por</a:t>
            </a:r>
            <a:r>
              <a:rPr lang="en-US" dirty="0" smtClean="0"/>
              <a:t>/</a:t>
            </a:r>
            <a:r>
              <a:rPr lang="en-US" dirty="0" err="1" smtClean="0"/>
              <a:t>para</a:t>
            </a:r>
            <a:r>
              <a:rPr lang="en-US" dirty="0" smtClean="0"/>
              <a:t>, </a:t>
            </a:r>
            <a:r>
              <a:rPr lang="en-US" dirty="0" err="1" smtClean="0"/>
              <a:t>indefinidos</a:t>
            </a:r>
            <a:endParaRPr lang="en-US" dirty="0" smtClean="0"/>
          </a:p>
          <a:p>
            <a:pPr>
              <a:buFont typeface="Wingdings" charset="2"/>
              <a:buChar char="Ø"/>
            </a:pPr>
            <a:r>
              <a:rPr lang="en-US" dirty="0" err="1" smtClean="0"/>
              <a:t>Febrero</a:t>
            </a:r>
            <a:r>
              <a:rPr lang="en-US" dirty="0" smtClean="0"/>
              <a:t>: </a:t>
            </a:r>
            <a:r>
              <a:rPr lang="en-US" dirty="0" err="1" smtClean="0"/>
              <a:t>Unidad</a:t>
            </a:r>
            <a:r>
              <a:rPr lang="en-US" dirty="0" smtClean="0"/>
              <a:t> 5 </a:t>
            </a:r>
            <a:r>
              <a:rPr lang="mr-IN" dirty="0" smtClean="0"/>
              <a:t>–</a:t>
            </a:r>
            <a:r>
              <a:rPr lang="en-US" dirty="0" smtClean="0"/>
              <a:t> ¿</a:t>
            </a:r>
            <a:r>
              <a:rPr lang="en-US" dirty="0" err="1" smtClean="0"/>
              <a:t>Trabajas</a:t>
            </a:r>
            <a:r>
              <a:rPr lang="en-US" dirty="0" smtClean="0"/>
              <a:t>?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Intro La casa en mango street</a:t>
            </a:r>
          </a:p>
          <a:p>
            <a:pPr lvl="1">
              <a:buFont typeface="Wingdings" charset="2"/>
              <a:buChar char="Ø"/>
            </a:pPr>
            <a:r>
              <a:rPr lang="en-US" dirty="0" err="1" smtClean="0"/>
              <a:t>imperfecto</a:t>
            </a:r>
            <a:r>
              <a:rPr lang="en-US" dirty="0" smtClean="0"/>
              <a:t> de </a:t>
            </a:r>
            <a:r>
              <a:rPr lang="en-US" dirty="0" err="1" smtClean="0"/>
              <a:t>subjuntivo</a:t>
            </a:r>
            <a:r>
              <a:rPr lang="en-US" dirty="0" smtClean="0"/>
              <a:t>, </a:t>
            </a:r>
            <a:r>
              <a:rPr lang="en-US" dirty="0" err="1" smtClean="0"/>
              <a:t>otros</a:t>
            </a:r>
            <a:r>
              <a:rPr lang="en-US" dirty="0" smtClean="0"/>
              <a:t> </a:t>
            </a:r>
            <a:r>
              <a:rPr lang="en-US" dirty="0" err="1" smtClean="0"/>
              <a:t>usos</a:t>
            </a:r>
            <a:r>
              <a:rPr lang="en-US" dirty="0" smtClean="0"/>
              <a:t> del </a:t>
            </a:r>
            <a:r>
              <a:rPr lang="en-US" dirty="0" err="1" smtClean="0"/>
              <a:t>subjuntivo</a:t>
            </a:r>
            <a:r>
              <a:rPr lang="en-US" dirty="0" smtClean="0"/>
              <a:t>, el </a:t>
            </a:r>
            <a:r>
              <a:rPr lang="en-US" dirty="0" err="1" smtClean="0"/>
              <a:t>genero</a:t>
            </a:r>
            <a:r>
              <a:rPr lang="en-US" dirty="0" smtClean="0"/>
              <a:t> del </a:t>
            </a:r>
            <a:r>
              <a:rPr lang="en-US" dirty="0" err="1" smtClean="0"/>
              <a:t>nombre</a:t>
            </a:r>
            <a:endParaRPr lang="en-US" dirty="0" smtClean="0"/>
          </a:p>
          <a:p>
            <a:pPr>
              <a:buFont typeface="Wingdings" charset="2"/>
              <a:buChar char="Ø"/>
            </a:pPr>
            <a:r>
              <a:rPr lang="en-US" dirty="0" err="1" smtClean="0"/>
              <a:t>Marzo</a:t>
            </a:r>
            <a:r>
              <a:rPr lang="en-US" dirty="0" smtClean="0"/>
              <a:t>: </a:t>
            </a:r>
            <a:r>
              <a:rPr lang="en-US" dirty="0" err="1" smtClean="0"/>
              <a:t>Unidad</a:t>
            </a:r>
            <a:r>
              <a:rPr lang="en-US" dirty="0" smtClean="0"/>
              <a:t> 6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Tus</a:t>
            </a:r>
            <a:r>
              <a:rPr lang="en-US" dirty="0" smtClean="0"/>
              <a:t> </a:t>
            </a:r>
            <a:r>
              <a:rPr lang="en-US" dirty="0" err="1" smtClean="0"/>
              <a:t>aficiones</a:t>
            </a:r>
            <a:endParaRPr lang="en-US" dirty="0" smtClean="0"/>
          </a:p>
          <a:p>
            <a:pPr lvl="1">
              <a:buFont typeface="Wingdings" charset="2"/>
              <a:buChar char="Ø"/>
            </a:pPr>
            <a:r>
              <a:rPr lang="en-US" dirty="0" err="1" smtClean="0"/>
              <a:t>Indicativo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subjuntivo</a:t>
            </a:r>
            <a:r>
              <a:rPr lang="en-US" dirty="0" smtClean="0"/>
              <a:t>, </a:t>
            </a:r>
            <a:r>
              <a:rPr lang="en-US" dirty="0" err="1" smtClean="0"/>
              <a:t>gerundios</a:t>
            </a:r>
            <a:r>
              <a:rPr lang="en-US" dirty="0" smtClean="0"/>
              <a:t>*</a:t>
            </a:r>
          </a:p>
          <a:p>
            <a:pPr>
              <a:buFont typeface="Wingdings" charset="2"/>
              <a:buChar char="Ø"/>
            </a:pPr>
            <a:r>
              <a:rPr lang="en-US" dirty="0" err="1" smtClean="0"/>
              <a:t>Abril</a:t>
            </a:r>
            <a:r>
              <a:rPr lang="en-US" dirty="0" smtClean="0"/>
              <a:t>: </a:t>
            </a:r>
            <a:r>
              <a:rPr lang="en-US" dirty="0" err="1" smtClean="0"/>
              <a:t>Unidad</a:t>
            </a:r>
            <a:r>
              <a:rPr lang="en-US" dirty="0" smtClean="0"/>
              <a:t> 7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el </a:t>
            </a:r>
            <a:r>
              <a:rPr lang="en-US" dirty="0" err="1" smtClean="0"/>
              <a:t>planeta</a:t>
            </a:r>
            <a:endParaRPr lang="en-US" dirty="0" smtClean="0"/>
          </a:p>
          <a:p>
            <a:pPr lvl="1">
              <a:buFont typeface="Wingdings" charset="2"/>
              <a:buChar char="Ø"/>
            </a:pPr>
            <a:r>
              <a:rPr lang="en-US" dirty="0" err="1" smtClean="0"/>
              <a:t>Presente</a:t>
            </a:r>
            <a:r>
              <a:rPr lang="en-US" dirty="0" smtClean="0"/>
              <a:t> perfecto de </a:t>
            </a:r>
            <a:r>
              <a:rPr lang="en-US" dirty="0" err="1" smtClean="0"/>
              <a:t>subjuntivo</a:t>
            </a:r>
            <a:r>
              <a:rPr lang="en-US" dirty="0" smtClean="0"/>
              <a:t>, a personal, </a:t>
            </a:r>
            <a:r>
              <a:rPr lang="en-US" dirty="0" err="1" smtClean="0"/>
              <a:t>causa</a:t>
            </a:r>
            <a:r>
              <a:rPr lang="en-US" dirty="0" smtClean="0"/>
              <a:t> y </a:t>
            </a:r>
            <a:r>
              <a:rPr lang="en-US" dirty="0" err="1" smtClean="0"/>
              <a:t>consequencia</a:t>
            </a:r>
            <a:endParaRPr lang="en-US" dirty="0" smtClean="0"/>
          </a:p>
          <a:p>
            <a:pPr>
              <a:buFont typeface="Wingdings" charset="2"/>
              <a:buChar char="Ø"/>
            </a:pPr>
            <a:r>
              <a:rPr lang="en-US" dirty="0" smtClean="0"/>
              <a:t>Mayo: </a:t>
            </a:r>
            <a:r>
              <a:rPr lang="en-US" dirty="0" err="1" smtClean="0"/>
              <a:t>Unidad</a:t>
            </a:r>
            <a:r>
              <a:rPr lang="en-US" dirty="0" smtClean="0"/>
              <a:t> 8 </a:t>
            </a:r>
            <a:r>
              <a:rPr lang="mr-IN" dirty="0" smtClean="0"/>
              <a:t>–</a:t>
            </a:r>
            <a:r>
              <a:rPr lang="en-US" dirty="0" smtClean="0"/>
              <a:t> En </a:t>
            </a:r>
            <a:r>
              <a:rPr lang="en-US" dirty="0" err="1" smtClean="0"/>
              <a:t>Sociedad</a:t>
            </a:r>
            <a:endParaRPr lang="en-US" dirty="0" smtClean="0"/>
          </a:p>
          <a:p>
            <a:pPr lvl="1">
              <a:buFont typeface="Wingdings" charset="2"/>
              <a:buChar char="Ø"/>
            </a:pPr>
            <a:r>
              <a:rPr lang="en-US" dirty="0" err="1" smtClean="0"/>
              <a:t>Repaso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indicativo</a:t>
            </a:r>
            <a:r>
              <a:rPr lang="en-US" dirty="0" smtClean="0"/>
              <a:t>, </a:t>
            </a:r>
            <a:r>
              <a:rPr lang="en-US" dirty="0" err="1" smtClean="0"/>
              <a:t>preterito</a:t>
            </a:r>
            <a:r>
              <a:rPr lang="en-US" dirty="0" smtClean="0"/>
              <a:t>, </a:t>
            </a:r>
            <a:r>
              <a:rPr lang="en-US" dirty="0" err="1" smtClean="0"/>
              <a:t>imperfecto</a:t>
            </a:r>
            <a:r>
              <a:rPr lang="en-US" dirty="0" smtClean="0"/>
              <a:t>, </a:t>
            </a:r>
            <a:r>
              <a:rPr lang="en-US" dirty="0" err="1" smtClean="0"/>
              <a:t>presente</a:t>
            </a:r>
            <a:r>
              <a:rPr lang="en-US" dirty="0" smtClean="0"/>
              <a:t> perfecto, </a:t>
            </a:r>
            <a:r>
              <a:rPr lang="en-US" dirty="0" err="1" smtClean="0"/>
              <a:t>subjuntivo</a:t>
            </a:r>
            <a:r>
              <a:rPr lang="en-US" dirty="0" smtClean="0"/>
              <a:t>, </a:t>
            </a:r>
            <a:r>
              <a:rPr lang="en-US" dirty="0" err="1" smtClean="0"/>
              <a:t>articulos</a:t>
            </a:r>
            <a:r>
              <a:rPr lang="en-US" dirty="0" smtClean="0"/>
              <a:t>, </a:t>
            </a:r>
            <a:r>
              <a:rPr lang="en-US" dirty="0" err="1" smtClean="0"/>
              <a:t>condicional</a:t>
            </a:r>
            <a:endParaRPr lang="en-US" dirty="0"/>
          </a:p>
          <a:p>
            <a:pPr lvl="1">
              <a:buFont typeface="Wingdings" charset="2"/>
              <a:buChar char="Ø"/>
            </a:pPr>
            <a:r>
              <a:rPr lang="en-US" dirty="0" smtClean="0"/>
              <a:t>Spanish III Final </a:t>
            </a:r>
            <a:r>
              <a:rPr lang="mr-IN" dirty="0" smtClean="0"/>
              <a:t>–</a:t>
            </a:r>
            <a:r>
              <a:rPr lang="en-US" dirty="0" smtClean="0"/>
              <a:t> STAMP test</a:t>
            </a:r>
            <a:endParaRPr lang="en-US" dirty="0"/>
          </a:p>
          <a:p>
            <a:pPr lvl="1">
              <a:buFont typeface="Wingdings" charset="2"/>
              <a:buChar char="Ø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1103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539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63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301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Warm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Como </a:t>
            </a:r>
            <a:r>
              <a:rPr lang="en-US" dirty="0" err="1" smtClean="0"/>
              <a:t>pareja</a:t>
            </a:r>
            <a:r>
              <a:rPr lang="en-US" dirty="0" smtClean="0"/>
              <a:t>  - as partners</a:t>
            </a:r>
            <a:r>
              <a:rPr lang="mr-IN" dirty="0" smtClean="0"/>
              <a:t>…</a:t>
            </a:r>
            <a:r>
              <a:rPr lang="es-ES_tradnl" dirty="0"/>
              <a:t>h</a:t>
            </a:r>
            <a:r>
              <a:rPr lang="es-ES_tradnl" dirty="0" smtClean="0"/>
              <a:t>abla sobre </a:t>
            </a:r>
            <a:r>
              <a:rPr lang="mr-IN" dirty="0" smtClean="0"/>
              <a:t>–</a:t>
            </a:r>
            <a:r>
              <a:rPr lang="es-ES_tradnl" dirty="0" smtClean="0"/>
              <a:t> </a:t>
            </a:r>
            <a:r>
              <a:rPr lang="es-ES_tradnl" dirty="0" err="1" smtClean="0"/>
              <a:t>talk</a:t>
            </a:r>
            <a:r>
              <a:rPr lang="es-ES_tradnl" dirty="0" smtClean="0"/>
              <a:t> </a:t>
            </a:r>
            <a:r>
              <a:rPr lang="es-ES_tradnl" dirty="0" err="1" smtClean="0"/>
              <a:t>about</a:t>
            </a:r>
            <a:r>
              <a:rPr lang="mr-IN" dirty="0" smtClean="0"/>
              <a:t>…</a:t>
            </a:r>
            <a:endParaRPr lang="es-ES_tradnl" dirty="0" smtClean="0"/>
          </a:p>
          <a:p>
            <a:r>
              <a:rPr lang="es-ES_tradnl" sz="2800" dirty="0" smtClean="0"/>
              <a:t>¿Te gusto las vacaciones? ¿Por qué?</a:t>
            </a:r>
          </a:p>
          <a:p>
            <a:pPr marL="0" indent="0">
              <a:buNone/>
            </a:pPr>
            <a:endParaRPr lang="es-ES_tradnl" sz="2800" dirty="0" smtClean="0"/>
          </a:p>
          <a:p>
            <a:r>
              <a:rPr lang="es-ES_tradnl" sz="2800" dirty="0" smtClean="0"/>
              <a:t>¿Qué metas (</a:t>
            </a:r>
            <a:r>
              <a:rPr lang="es-ES_tradnl" sz="2800" dirty="0" err="1" smtClean="0"/>
              <a:t>goals</a:t>
            </a:r>
            <a:r>
              <a:rPr lang="es-ES_tradnl" sz="2800" dirty="0" smtClean="0"/>
              <a:t>) tienen para el año 2018?</a:t>
            </a:r>
          </a:p>
          <a:p>
            <a:endParaRPr lang="es-ES_tradnl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32164"/>
            <a:ext cx="7772400" cy="6296890"/>
          </a:xfrm>
        </p:spPr>
        <p:txBody>
          <a:bodyPr/>
          <a:lstStyle/>
          <a:p>
            <a:r>
              <a:rPr lang="en-US" dirty="0" err="1" smtClean="0"/>
              <a:t>Obj</a:t>
            </a:r>
            <a:r>
              <a:rPr lang="en-US" dirty="0" smtClean="0"/>
              <a:t>: SWBAT use subjunctive in a sentence with health vocabulary</a:t>
            </a:r>
          </a:p>
          <a:p>
            <a:endParaRPr lang="en-US" dirty="0"/>
          </a:p>
          <a:p>
            <a:r>
              <a:rPr lang="en-US" dirty="0" err="1" smtClean="0"/>
              <a:t>Dol</a:t>
            </a:r>
            <a:r>
              <a:rPr lang="en-US" dirty="0" smtClean="0"/>
              <a:t>: Given 5 words, 100% of SWBAT translate health vocabulary 4/5 times accurately.</a:t>
            </a:r>
          </a:p>
          <a:p>
            <a:endParaRPr lang="en-US" dirty="0"/>
          </a:p>
          <a:p>
            <a:r>
              <a:rPr lang="en-US" dirty="0" smtClean="0"/>
              <a:t>Dol2: given 8 sentences, 100% of </a:t>
            </a:r>
            <a:r>
              <a:rPr lang="en-US" dirty="0" err="1" smtClean="0"/>
              <a:t>swbat</a:t>
            </a:r>
            <a:r>
              <a:rPr lang="en-US" dirty="0" smtClean="0"/>
              <a:t> conjugate verbs in the subjunctive 7/8 times correctly.</a:t>
            </a:r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Ib</a:t>
            </a:r>
            <a:r>
              <a:rPr lang="en-US" dirty="0" smtClean="0"/>
              <a:t> attribute: communication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88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56628" y="3601990"/>
            <a:ext cx="116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DESAFIO 2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900" y="0"/>
            <a:ext cx="6409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8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2900"/>
            <a:ext cx="91440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0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1612900"/>
            <a:ext cx="91186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94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6900"/>
            <a:ext cx="9144000" cy="310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80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714500"/>
            <a:ext cx="82423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34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685800"/>
            <a:ext cx="8572500" cy="547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82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1003300"/>
            <a:ext cx="86233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66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444500"/>
            <a:ext cx="8267700" cy="596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77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863600"/>
            <a:ext cx="7924800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35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Mis</a:t>
            </a:r>
            <a:r>
              <a:rPr lang="en-US" dirty="0" smtClean="0"/>
              <a:t> </a:t>
            </a:r>
            <a:r>
              <a:rPr lang="en-US" dirty="0" err="1" smtClean="0"/>
              <a:t>vacaciones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err="1" smtClean="0"/>
              <a:t>Celebramos</a:t>
            </a:r>
            <a:r>
              <a:rPr lang="en-US" dirty="0" smtClean="0"/>
              <a:t> el </a:t>
            </a:r>
            <a:r>
              <a:rPr lang="en-US" dirty="0" err="1" smtClean="0"/>
              <a:t>dia</a:t>
            </a:r>
            <a:r>
              <a:rPr lang="en-US" dirty="0" smtClean="0"/>
              <a:t> de los </a:t>
            </a:r>
            <a:r>
              <a:rPr lang="en-US" dirty="0" err="1" smtClean="0"/>
              <a:t>reyes</a:t>
            </a:r>
            <a:r>
              <a:rPr lang="en-US" dirty="0" smtClean="0"/>
              <a:t> (epiphany)</a:t>
            </a:r>
            <a:endParaRPr lang="en-US" dirty="0"/>
          </a:p>
        </p:txBody>
      </p:sp>
      <p:pic>
        <p:nvPicPr>
          <p:cNvPr id="7" name="Picture Placeholder 6" descr="IMG_6304.JPG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4" b="3604"/>
          <a:stretch>
            <a:fillRect/>
          </a:stretch>
        </p:blipFill>
        <p:spPr/>
      </p:pic>
      <p:pic>
        <p:nvPicPr>
          <p:cNvPr id="8" name="Picture Placeholder 7" descr="26196318_10155926863654654_6834266790025083375_n.jpg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2" b="36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9097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838200"/>
            <a:ext cx="8255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20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838200"/>
            <a:ext cx="8255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44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368300"/>
            <a:ext cx="8572500" cy="612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68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0"/>
            <a:ext cx="8572500" cy="3962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44096"/>
            <a:ext cx="81534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9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94" y="0"/>
            <a:ext cx="8483600" cy="3835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94" y="3759200"/>
            <a:ext cx="8267700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15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0" y="0"/>
            <a:ext cx="71238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05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ases - hacer valoracion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251"/>
            <a:ext cx="9144000" cy="520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97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aloraciones 2 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2548"/>
            <a:ext cx="9144000" cy="470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7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ases logicas answer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8880"/>
            <a:ext cx="9144000" cy="47440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77491" y="2244436"/>
            <a:ext cx="1177636" cy="36991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7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ases logicas answer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8880"/>
            <a:ext cx="9144000" cy="474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36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¿</a:t>
            </a:r>
            <a:r>
              <a:rPr lang="en-US" dirty="0" err="1" smtClean="0"/>
              <a:t>Cual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tu</a:t>
            </a:r>
            <a:r>
              <a:rPr lang="en-US" dirty="0" smtClean="0"/>
              <a:t> </a:t>
            </a:r>
            <a:r>
              <a:rPr lang="en-US" dirty="0" err="1" smtClean="0"/>
              <a:t>opinión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Fill out the half sheet </a:t>
            </a:r>
            <a:r>
              <a:rPr lang="mr-IN" sz="2800" dirty="0" smtClean="0"/>
              <a:t>–</a:t>
            </a:r>
            <a:r>
              <a:rPr lang="en-US" sz="2800" dirty="0" smtClean="0"/>
              <a:t> share your goals and your opinion about Spanish last semester</a:t>
            </a:r>
          </a:p>
          <a:p>
            <a:r>
              <a:rPr lang="en-US" sz="2800" dirty="0"/>
              <a:t>¿</a:t>
            </a:r>
            <a:r>
              <a:rPr lang="en-US" sz="2800" dirty="0" err="1" smtClean="0"/>
              <a:t>Que</a:t>
            </a:r>
            <a:r>
              <a:rPr lang="en-US" sz="2800" dirty="0" smtClean="0"/>
              <a:t> </a:t>
            </a:r>
            <a:r>
              <a:rPr lang="en-US" sz="2800" dirty="0" err="1" smtClean="0"/>
              <a:t>hacemos</a:t>
            </a:r>
            <a:r>
              <a:rPr lang="en-US" sz="2800" dirty="0" smtClean="0"/>
              <a:t> </a:t>
            </a:r>
            <a:r>
              <a:rPr lang="en-US" sz="2800" dirty="0" err="1" smtClean="0"/>
              <a:t>bien</a:t>
            </a:r>
            <a:r>
              <a:rPr lang="en-US" sz="2800" dirty="0" smtClean="0"/>
              <a:t>? </a:t>
            </a:r>
            <a:r>
              <a:rPr lang="mr-IN" sz="2800" dirty="0" smtClean="0"/>
              <a:t>–</a:t>
            </a:r>
            <a:r>
              <a:rPr lang="en-US" sz="2800" dirty="0" smtClean="0"/>
              <a:t> what do we do  well?</a:t>
            </a:r>
          </a:p>
          <a:p>
            <a:r>
              <a:rPr lang="en-US" sz="2800" dirty="0" smtClean="0"/>
              <a:t>¿</a:t>
            </a:r>
            <a:r>
              <a:rPr lang="en-US" sz="2800" dirty="0" err="1" smtClean="0"/>
              <a:t>Que</a:t>
            </a:r>
            <a:r>
              <a:rPr lang="en-US" sz="2800" dirty="0" smtClean="0"/>
              <a:t> </a:t>
            </a:r>
            <a:r>
              <a:rPr lang="en-US" sz="2800" dirty="0" err="1" smtClean="0"/>
              <a:t>nos</a:t>
            </a:r>
            <a:r>
              <a:rPr lang="en-US" sz="2800" dirty="0" smtClean="0"/>
              <a:t> </a:t>
            </a:r>
            <a:r>
              <a:rPr lang="en-US" sz="2800" dirty="0" err="1" smtClean="0"/>
              <a:t>hace</a:t>
            </a:r>
            <a:r>
              <a:rPr lang="en-US" sz="2800" dirty="0" smtClean="0"/>
              <a:t> </a:t>
            </a:r>
            <a:r>
              <a:rPr lang="en-US" sz="2800" dirty="0" err="1" smtClean="0"/>
              <a:t>falta</a:t>
            </a:r>
            <a:r>
              <a:rPr lang="en-US" sz="2800" dirty="0" smtClean="0"/>
              <a:t>? </a:t>
            </a:r>
            <a:r>
              <a:rPr lang="mr-IN" sz="2800" dirty="0" smtClean="0"/>
              <a:t>–</a:t>
            </a:r>
            <a:r>
              <a:rPr lang="en-US" sz="2800" dirty="0" smtClean="0"/>
              <a:t> what are we missing?</a:t>
            </a:r>
          </a:p>
        </p:txBody>
      </p:sp>
    </p:spTree>
    <p:extLst>
      <p:ext uri="{BB962C8B-B14F-4D97-AF65-F5344CB8AC3E}">
        <p14:creationId xmlns:p14="http://schemas.microsoft.com/office/powerpoint/2010/main" val="76579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 consej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2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14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4391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59858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1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85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380" y="0"/>
            <a:ext cx="59969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34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95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p4 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34" y="0"/>
            <a:ext cx="61034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42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p4 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896"/>
            <a:ext cx="8343900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46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p 4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325"/>
            <a:ext cx="8483600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9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testa la cart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325072"/>
          </a:xfrm>
          <a:prstGeom prst="rect">
            <a:avLst/>
          </a:prstGeom>
        </p:spPr>
      </p:pic>
      <p:pic>
        <p:nvPicPr>
          <p:cNvPr id="3" name="Picture 2" descr="contesta la carta I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5072"/>
            <a:ext cx="9144000" cy="253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15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Yo</a:t>
            </a:r>
            <a:r>
              <a:rPr lang="en-US" dirty="0" smtClean="0"/>
              <a:t> no </a:t>
            </a:r>
            <a:r>
              <a:rPr lang="en-US" dirty="0" err="1" smtClean="0"/>
              <a:t>olvido</a:t>
            </a:r>
            <a:r>
              <a:rPr lang="en-US" dirty="0" smtClean="0"/>
              <a:t> el </a:t>
            </a:r>
            <a:r>
              <a:rPr lang="en-US" dirty="0" err="1" smtClean="0"/>
              <a:t>año</a:t>
            </a:r>
            <a:r>
              <a:rPr lang="en-US" dirty="0" smtClean="0"/>
              <a:t> </a:t>
            </a:r>
            <a:r>
              <a:rPr lang="en-US" dirty="0" err="1" smtClean="0"/>
              <a:t>viejo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</a:t>
            </a:r>
            <a:r>
              <a:rPr lang="en-US" dirty="0" smtClean="0">
                <a:hlinkClick r:id="rId2"/>
              </a:rPr>
              <a:t>iGwBLHGRPME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I’m keeping some things in this class and tossing some things out this </a:t>
            </a:r>
            <a:r>
              <a:rPr lang="en-US" dirty="0" err="1" smtClean="0"/>
              <a:t>año</a:t>
            </a:r>
            <a:r>
              <a:rPr lang="en-US" dirty="0" smtClean="0"/>
              <a:t> </a:t>
            </a:r>
            <a:r>
              <a:rPr lang="en-US" dirty="0" err="1" smtClean="0"/>
              <a:t>nuevo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41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95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287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871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878"/>
            <a:ext cx="9144000" cy="610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4708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432"/>
            <a:ext cx="9144000" cy="644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604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6327"/>
            <a:ext cx="9144000" cy="489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2837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3268"/>
            <a:ext cx="9144000" cy="534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2966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9901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54635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701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/>
              <a:t>V</a:t>
            </a:r>
            <a:r>
              <a:rPr lang="en-US" dirty="0" smtClean="0"/>
              <a:t>iejo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Falta</a:t>
            </a:r>
            <a:r>
              <a:rPr lang="en-US" dirty="0" smtClean="0"/>
              <a:t> de </a:t>
            </a:r>
            <a:r>
              <a:rPr lang="en-US" dirty="0" err="1" smtClean="0"/>
              <a:t>organizacion</a:t>
            </a:r>
            <a:endParaRPr lang="en-US" dirty="0" smtClean="0"/>
          </a:p>
          <a:p>
            <a:pPr lvl="1"/>
            <a:r>
              <a:rPr lang="en-US" dirty="0" err="1" smtClean="0"/>
              <a:t>Calificar</a:t>
            </a:r>
            <a:r>
              <a:rPr lang="en-US" dirty="0" smtClean="0"/>
              <a:t> </a:t>
            </a:r>
            <a:r>
              <a:rPr lang="en-US" dirty="0" err="1" smtClean="0"/>
              <a:t>cada</a:t>
            </a:r>
            <a:r>
              <a:rPr lang="en-US" dirty="0" smtClean="0"/>
              <a:t> </a:t>
            </a:r>
            <a:r>
              <a:rPr lang="en-US" dirty="0" err="1" smtClean="0"/>
              <a:t>dia</a:t>
            </a:r>
            <a:endParaRPr lang="en-US" dirty="0" smtClean="0"/>
          </a:p>
          <a:p>
            <a:r>
              <a:rPr lang="en-US" dirty="0" err="1" smtClean="0"/>
              <a:t>Pura</a:t>
            </a:r>
            <a:r>
              <a:rPr lang="en-US" dirty="0" smtClean="0"/>
              <a:t> </a:t>
            </a:r>
            <a:r>
              <a:rPr lang="en-US" dirty="0" err="1" smtClean="0"/>
              <a:t>gramatica</a:t>
            </a:r>
            <a:r>
              <a:rPr lang="en-US" dirty="0" smtClean="0"/>
              <a:t> y nada de </a:t>
            </a:r>
            <a:r>
              <a:rPr lang="en-US" dirty="0" err="1" smtClean="0"/>
              <a:t>cultura</a:t>
            </a:r>
            <a:endParaRPr lang="en-US" dirty="0" smtClean="0"/>
          </a:p>
          <a:p>
            <a:r>
              <a:rPr lang="en-US" dirty="0" err="1" smtClean="0"/>
              <a:t>Tus</a:t>
            </a:r>
            <a:r>
              <a:rPr lang="en-US" dirty="0" smtClean="0"/>
              <a:t> </a:t>
            </a:r>
            <a:r>
              <a:rPr lang="en-US" dirty="0" err="1" smtClean="0"/>
              <a:t>nombres</a:t>
            </a:r>
            <a:r>
              <a:rPr lang="en-US" dirty="0" smtClean="0"/>
              <a:t> en la </a:t>
            </a:r>
            <a:r>
              <a:rPr lang="en-US" dirty="0" err="1" smtClean="0"/>
              <a:t>pizarra</a:t>
            </a:r>
            <a:endParaRPr lang="en-US" dirty="0" smtClean="0"/>
          </a:p>
          <a:p>
            <a:r>
              <a:rPr lang="en-US" dirty="0" err="1" smtClean="0"/>
              <a:t>Ser</a:t>
            </a:r>
            <a:r>
              <a:rPr lang="en-US" dirty="0" smtClean="0"/>
              <a:t> </a:t>
            </a:r>
            <a:r>
              <a:rPr lang="en-US" dirty="0" err="1" smtClean="0"/>
              <a:t>policia</a:t>
            </a:r>
            <a:r>
              <a:rPr lang="en-US" dirty="0" smtClean="0"/>
              <a:t> de </a:t>
            </a:r>
            <a:r>
              <a:rPr lang="en-US" dirty="0" err="1" smtClean="0"/>
              <a:t>portamiento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77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857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047"/>
            <a:ext cx="9144000" cy="580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21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56" y="0"/>
            <a:ext cx="84653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82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617"/>
            <a:ext cx="9144000" cy="5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0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54306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Comer – 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he – </a:t>
            </a:r>
            <a:r>
              <a:rPr lang="en-US" dirty="0" err="1" smtClean="0"/>
              <a:t>comeria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nosotros</a:t>
            </a:r>
            <a:r>
              <a:rPr lang="en-US" dirty="0" smtClean="0"/>
              <a:t> </a:t>
            </a:r>
            <a:r>
              <a:rPr lang="en-US" dirty="0" err="1" smtClean="0"/>
              <a:t>comeriamos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them –</a:t>
            </a:r>
            <a:r>
              <a:rPr lang="en-US" dirty="0" err="1" smtClean="0"/>
              <a:t>ellos</a:t>
            </a:r>
            <a:r>
              <a:rPr lang="en-US" dirty="0" smtClean="0"/>
              <a:t> – </a:t>
            </a:r>
            <a:r>
              <a:rPr lang="en-US" dirty="0" err="1" smtClean="0"/>
              <a:t>comerian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82642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7"/>
            <a:ext cx="5791200" cy="5638483"/>
          </a:xfrm>
        </p:spPr>
        <p:txBody>
          <a:bodyPr/>
          <a:lstStyle/>
          <a:p>
            <a:r>
              <a:rPr lang="en-US" dirty="0" err="1" smtClean="0"/>
              <a:t>Decir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err="1" smtClean="0"/>
              <a:t>yo</a:t>
            </a:r>
            <a:r>
              <a:rPr lang="en-US" dirty="0" smtClean="0"/>
              <a:t>- </a:t>
            </a:r>
            <a:r>
              <a:rPr lang="en-US" dirty="0" err="1" smtClean="0"/>
              <a:t>diria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err="1" smtClean="0"/>
              <a:t>nosotros</a:t>
            </a:r>
            <a:r>
              <a:rPr lang="en-US" dirty="0" smtClean="0"/>
              <a:t> – </a:t>
            </a:r>
            <a:r>
              <a:rPr lang="en-US" dirty="0" err="1" smtClean="0"/>
              <a:t>diriamos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err="1" smtClean="0"/>
              <a:t>tu</a:t>
            </a:r>
            <a:r>
              <a:rPr lang="en-US" dirty="0" smtClean="0"/>
              <a:t> - </a:t>
            </a:r>
            <a:r>
              <a:rPr lang="en-US" dirty="0" err="1" smtClean="0"/>
              <a:t>dirias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05927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1989"/>
            <a:ext cx="5791200" cy="5860155"/>
          </a:xfrm>
        </p:spPr>
        <p:txBody>
          <a:bodyPr/>
          <a:lstStyle/>
          <a:p>
            <a:r>
              <a:rPr lang="en-US" dirty="0" smtClean="0"/>
              <a:t>Saber – </a:t>
            </a:r>
            <a:r>
              <a:rPr lang="en-US" dirty="0" err="1" smtClean="0"/>
              <a:t>sabr</a:t>
            </a:r>
            <a:r>
              <a:rPr lang="en-US" dirty="0" smtClean="0"/>
              <a:t>-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err="1" smtClean="0"/>
              <a:t>yo-sabria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nosotros</a:t>
            </a:r>
            <a:r>
              <a:rPr lang="en-US" dirty="0" smtClean="0"/>
              <a:t> –</a:t>
            </a:r>
            <a:r>
              <a:rPr lang="en-US" dirty="0" err="1" smtClean="0"/>
              <a:t>sabriamos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err="1" smtClean="0"/>
              <a:t>ustedes</a:t>
            </a:r>
            <a:r>
              <a:rPr lang="en-US" dirty="0" smtClean="0"/>
              <a:t>- </a:t>
            </a:r>
            <a:r>
              <a:rPr lang="en-US" dirty="0" err="1" smtClean="0"/>
              <a:t>sabrian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15592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7"/>
            <a:ext cx="5791200" cy="3574155"/>
          </a:xfrm>
        </p:spPr>
        <p:txBody>
          <a:bodyPr/>
          <a:lstStyle/>
          <a:p>
            <a:r>
              <a:rPr lang="en-US" dirty="0" err="1" smtClean="0"/>
              <a:t>Querer</a:t>
            </a:r>
            <a:r>
              <a:rPr lang="en-US" dirty="0" smtClean="0"/>
              <a:t> – </a:t>
            </a:r>
            <a:r>
              <a:rPr lang="en-US" dirty="0" err="1" smtClean="0"/>
              <a:t>querr</a:t>
            </a:r>
            <a:r>
              <a:rPr lang="en-US" dirty="0" smtClean="0"/>
              <a:t>-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err="1" smtClean="0"/>
              <a:t>yo</a:t>
            </a:r>
            <a:r>
              <a:rPr lang="en-US" dirty="0" smtClean="0"/>
              <a:t>- </a:t>
            </a:r>
            <a:r>
              <a:rPr lang="en-US" dirty="0" err="1" smtClean="0"/>
              <a:t>querria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9650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7"/>
            <a:ext cx="5791200" cy="3588009"/>
          </a:xfrm>
        </p:spPr>
        <p:txBody>
          <a:bodyPr/>
          <a:lstStyle/>
          <a:p>
            <a:r>
              <a:rPr lang="en-US" dirty="0" err="1" smtClean="0"/>
              <a:t>Venir</a:t>
            </a:r>
            <a:r>
              <a:rPr lang="en-US" dirty="0" smtClean="0"/>
              <a:t> – </a:t>
            </a:r>
            <a:r>
              <a:rPr lang="en-US" dirty="0" err="1" smtClean="0"/>
              <a:t>vendr</a:t>
            </a:r>
            <a:r>
              <a:rPr lang="en-US" dirty="0" smtClean="0"/>
              <a:t>-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nostros - </a:t>
            </a:r>
            <a:r>
              <a:rPr lang="en-US" dirty="0" err="1" smtClean="0"/>
              <a:t>vendriamos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38092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52" y="0"/>
            <a:ext cx="87671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88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199762" cy="1371600"/>
          </a:xfrm>
        </p:spPr>
        <p:txBody>
          <a:bodyPr>
            <a:normAutofit/>
          </a:bodyPr>
          <a:lstStyle/>
          <a:p>
            <a:r>
              <a:rPr lang="es-ES_tradnl" dirty="0"/>
              <a:t>Horario de </a:t>
            </a:r>
            <a:r>
              <a:rPr lang="en-US" dirty="0"/>
              <a:t>“</a:t>
            </a:r>
            <a:r>
              <a:rPr lang="es-ES_tradnl" dirty="0" err="1"/>
              <a:t>Warm</a:t>
            </a:r>
            <a:r>
              <a:rPr lang="es-ES_tradnl" dirty="0"/>
              <a:t> Ups”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Lunes</a:t>
            </a:r>
            <a:r>
              <a:rPr lang="en-US" dirty="0"/>
              <a:t> - </a:t>
            </a:r>
            <a:r>
              <a:rPr lang="en-US" dirty="0" err="1"/>
              <a:t>hablar</a:t>
            </a:r>
            <a:r>
              <a:rPr lang="en-US" dirty="0"/>
              <a:t> con amigos</a:t>
            </a:r>
          </a:p>
          <a:p>
            <a:r>
              <a:rPr lang="en-US" dirty="0" err="1"/>
              <a:t>Martes</a:t>
            </a:r>
            <a:r>
              <a:rPr lang="en-US" dirty="0"/>
              <a:t> - </a:t>
            </a:r>
            <a:r>
              <a:rPr lang="en-US" dirty="0" err="1"/>
              <a:t>vocabulario</a:t>
            </a:r>
            <a:r>
              <a:rPr lang="en-US" dirty="0"/>
              <a:t> de la </a:t>
            </a:r>
            <a:r>
              <a:rPr lang="en-US" dirty="0" err="1"/>
              <a:t>semana</a:t>
            </a:r>
            <a:endParaRPr lang="en-US" dirty="0"/>
          </a:p>
          <a:p>
            <a:r>
              <a:rPr lang="en-US" dirty="0" err="1"/>
              <a:t>Miércoles</a:t>
            </a:r>
            <a:r>
              <a:rPr lang="en-US" dirty="0"/>
              <a:t> - leer </a:t>
            </a:r>
            <a:r>
              <a:rPr lang="en-US" dirty="0" err="1"/>
              <a:t>libros</a:t>
            </a:r>
            <a:endParaRPr lang="en-US" dirty="0"/>
          </a:p>
          <a:p>
            <a:r>
              <a:rPr lang="en-US" dirty="0" err="1"/>
              <a:t>Jueves</a:t>
            </a:r>
            <a:r>
              <a:rPr lang="en-US" dirty="0"/>
              <a:t> – </a:t>
            </a:r>
            <a:r>
              <a:rPr lang="en-US" dirty="0" err="1"/>
              <a:t>crucigrama</a:t>
            </a:r>
            <a:r>
              <a:rPr lang="en-US" dirty="0"/>
              <a:t> de </a:t>
            </a:r>
            <a:r>
              <a:rPr lang="en-US" dirty="0" err="1"/>
              <a:t>palabras</a:t>
            </a:r>
            <a:endParaRPr lang="en-US" dirty="0"/>
          </a:p>
          <a:p>
            <a:r>
              <a:rPr lang="en-US" dirty="0" err="1"/>
              <a:t>Viernes</a:t>
            </a:r>
            <a:r>
              <a:rPr lang="en-US" dirty="0"/>
              <a:t> - </a:t>
            </a:r>
            <a:r>
              <a:rPr lang="en-US" dirty="0" err="1"/>
              <a:t>dinero</a:t>
            </a:r>
            <a:r>
              <a:rPr lang="en-US" dirty="0"/>
              <a:t> </a:t>
            </a:r>
            <a:r>
              <a:rPr lang="en-US" dirty="0" err="1" smtClean="0"/>
              <a:t>internacional</a:t>
            </a:r>
            <a:r>
              <a:rPr lang="en-US" dirty="0" smtClean="0"/>
              <a:t> </a:t>
            </a:r>
            <a:r>
              <a:rPr lang="es-ES_tradnl" dirty="0"/>
              <a:t>y</a:t>
            </a:r>
            <a:r>
              <a:rPr lang="en-US" dirty="0" smtClean="0"/>
              <a:t> </a:t>
            </a:r>
            <a:r>
              <a:rPr lang="en-US" dirty="0" err="1" smtClean="0"/>
              <a:t>escribir</a:t>
            </a:r>
            <a:r>
              <a:rPr lang="en-US" dirty="0" smtClean="0"/>
              <a:t> en mi </a:t>
            </a:r>
            <a:r>
              <a:rPr lang="en-US" dirty="0" err="1" smtClean="0"/>
              <a:t>diario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7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595"/>
            <a:ext cx="9144000" cy="644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7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00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3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621" y="0"/>
            <a:ext cx="66823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32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601" y="0"/>
            <a:ext cx="7809399" cy="6858000"/>
          </a:xfrm>
          <a:prstGeom prst="rect">
            <a:avLst/>
          </a:prstGeom>
        </p:spPr>
      </p:pic>
      <p:pic>
        <p:nvPicPr>
          <p:cNvPr id="3" name="Picture 2" descr="1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8450"/>
            <a:ext cx="40386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30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803" y="0"/>
            <a:ext cx="80221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6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6034"/>
            <a:ext cx="9144000" cy="461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2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7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13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174"/>
            <a:ext cx="9144000" cy="563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44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5305"/>
            <a:ext cx="9144000" cy="270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5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90" y="0"/>
            <a:ext cx="82011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274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 Nuevo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Lee el syllabus </a:t>
            </a:r>
            <a:r>
              <a:rPr lang="en-US" dirty="0" err="1" smtClean="0"/>
              <a:t>nuevo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Pesos </a:t>
            </a:r>
            <a:r>
              <a:rPr lang="en-US" dirty="0" err="1" smtClean="0"/>
              <a:t>panteras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food Friday, extra credit, exemptions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Voy</a:t>
            </a:r>
            <a:r>
              <a:rPr lang="en-US" dirty="0" smtClean="0"/>
              <a:t> a </a:t>
            </a:r>
            <a:r>
              <a:rPr lang="en-US" dirty="0" err="1" smtClean="0"/>
              <a:t>hablar</a:t>
            </a:r>
            <a:r>
              <a:rPr lang="en-US" dirty="0" smtClean="0"/>
              <a:t> </a:t>
            </a:r>
            <a:r>
              <a:rPr lang="en-US" dirty="0" err="1" smtClean="0"/>
              <a:t>diferente</a:t>
            </a:r>
            <a:r>
              <a:rPr lang="en-US" dirty="0" smtClean="0"/>
              <a:t> </a:t>
            </a:r>
            <a:r>
              <a:rPr lang="en-US" dirty="0" err="1" smtClean="0"/>
              <a:t>contigo</a:t>
            </a:r>
            <a:r>
              <a:rPr lang="en-US" dirty="0" smtClean="0"/>
              <a:t> </a:t>
            </a:r>
          </a:p>
          <a:p>
            <a:r>
              <a:rPr lang="en-US" dirty="0">
                <a:hlinkClick r:id="rId2"/>
              </a:rPr>
              <a:t>https://www.netflix.com/watch/80097468?trackId=13752289&amp;tctx=0%2C0%2Cf8ea62a3-3ade-49de-bd3b-1111a0eba2b1-</a:t>
            </a:r>
            <a:r>
              <a:rPr lang="en-US" dirty="0" smtClean="0">
                <a:hlinkClick r:id="rId2"/>
              </a:rPr>
              <a:t>60308827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3581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333316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405621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41" y="0"/>
            <a:ext cx="74583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16720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2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67615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91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5400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1674"/>
            <a:ext cx="8877300" cy="44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7785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8861"/>
            <a:ext cx="9144000" cy="430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15474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0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9990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2335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https://</a:t>
            </a:r>
            <a:r>
              <a:rPr lang="en-US" dirty="0" err="1" smtClean="0"/>
              <a:t>studyspanish.com</a:t>
            </a:r>
            <a:r>
              <a:rPr lang="en-US" dirty="0" smtClean="0"/>
              <a:t>/grammar/test/</a:t>
            </a:r>
            <a:r>
              <a:rPr lang="en-US" dirty="0" err="1" smtClean="0"/>
              <a:t>formcomm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64690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885"/>
            <a:ext cx="9144000" cy="675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701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Syllabus Quiz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1. Name 3 supplies required for this class.</a:t>
            </a:r>
          </a:p>
          <a:p>
            <a:pPr marL="0" indent="0">
              <a:buNone/>
            </a:pPr>
            <a:r>
              <a:rPr lang="en-US" dirty="0" smtClean="0"/>
              <a:t>2. What days are seminar?</a:t>
            </a:r>
          </a:p>
          <a:p>
            <a:pPr marL="0" indent="0">
              <a:buNone/>
            </a:pPr>
            <a:r>
              <a:rPr lang="en-US" dirty="0" smtClean="0"/>
              <a:t>3. Which grade category is weighted most    heavily? Least heavily?</a:t>
            </a:r>
          </a:p>
          <a:p>
            <a:pPr marL="0" indent="0">
              <a:buNone/>
            </a:pPr>
            <a:r>
              <a:rPr lang="en-US" dirty="0" smtClean="0"/>
              <a:t>4. If someone skips class once, shows up tardy twice, leaves early twice and shows up for seminar once</a:t>
            </a:r>
            <a:r>
              <a:rPr lang="mr-IN" dirty="0" smtClean="0"/>
              <a:t>…</a:t>
            </a:r>
            <a:r>
              <a:rPr lang="en-US" dirty="0" smtClean="0"/>
              <a:t> what’s their COE grade?</a:t>
            </a:r>
          </a:p>
          <a:p>
            <a:pPr marL="0" indent="0">
              <a:buNone/>
            </a:pPr>
            <a:r>
              <a:rPr lang="en-US" dirty="0" smtClean="0"/>
              <a:t>5. Which expectation, when violated, do you think is my biggest </a:t>
            </a:r>
            <a:r>
              <a:rPr lang="en-US" smtClean="0"/>
              <a:t>pet peeve?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40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10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4927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046992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811</TotalTime>
  <Words>519</Words>
  <Application>Microsoft Office PowerPoint</Application>
  <PresentationFormat>On-screen Show (4:3)</PresentationFormat>
  <Paragraphs>88</Paragraphs>
  <Slides>91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7" baseType="lpstr">
      <vt:lpstr>Arial</vt:lpstr>
      <vt:lpstr>Arial Black</vt:lpstr>
      <vt:lpstr>Calibri</vt:lpstr>
      <vt:lpstr>Mangal</vt:lpstr>
      <vt:lpstr>Wingdings</vt:lpstr>
      <vt:lpstr>Essential</vt:lpstr>
      <vt:lpstr>¡Bienvenidos al segundo semestre!</vt:lpstr>
      <vt:lpstr>Warm Up</vt:lpstr>
      <vt:lpstr>Mis vacaciones</vt:lpstr>
      <vt:lpstr>¿Cual es tu opinión?</vt:lpstr>
      <vt:lpstr>Yo no olvido el año viejo</vt:lpstr>
      <vt:lpstr>El Viejo</vt:lpstr>
      <vt:lpstr>Horario de “Warm Ups” </vt:lpstr>
      <vt:lpstr>El Nuevo</vt:lpstr>
      <vt:lpstr>Syllabus Quiz</vt:lpstr>
      <vt:lpstr>Repaso de Subjuntivo, Condicional y Mandatos  Comida y Deportes</vt:lpstr>
      <vt:lpstr>Terminando Unidad 3 – la vida sana</vt:lpstr>
      <vt:lpstr>PowerPoint Presentation</vt:lpstr>
      <vt:lpstr>PowerPoint Presentation</vt:lpstr>
      <vt:lpstr>PowerPoint Presentation</vt:lpstr>
      <vt:lpstr>PowerPoint Presentation</vt:lpstr>
      <vt:lpstr>Plan del semestre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Comer –   he – comeria   nosotros comeriamos  them –ellos – comerian    </vt:lpstr>
      <vt:lpstr>Decir  yo- diria  nosotros – diriamos   tu - dirias</vt:lpstr>
      <vt:lpstr>Saber – sabr-  yo-sabria  nosotros –sabriamos  ustedes- sabrian</vt:lpstr>
      <vt:lpstr>Querer – querr-  yo- querria</vt:lpstr>
      <vt:lpstr>Venir – vendr-   nostros - vendriamos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https://studyspanish.com/grammar/test/formcomm </vt:lpstr>
      <vt:lpstr>PowerPoint Presentation</vt:lpstr>
      <vt:lpstr>PowerPoint Presentation</vt:lpstr>
      <vt:lpstr>PowerPoint Presentation</vt:lpstr>
    </vt:vector>
  </TitlesOfParts>
  <Company>Solcius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Repaso de Subjuntivo, Condicional y Mandatos</dc:title>
  <dc:creator>Deb DeAlba</dc:creator>
  <cp:lastModifiedBy>DeAlba, Debra</cp:lastModifiedBy>
  <cp:revision>30</cp:revision>
  <cp:lastPrinted>2018-01-08T06:31:42Z</cp:lastPrinted>
  <dcterms:created xsi:type="dcterms:W3CDTF">2018-01-08T01:21:11Z</dcterms:created>
  <dcterms:modified xsi:type="dcterms:W3CDTF">2018-01-11T22:17:28Z</dcterms:modified>
</cp:coreProperties>
</file>