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75" r:id="rId3"/>
    <p:sldId id="278" r:id="rId4"/>
    <p:sldId id="256" r:id="rId5"/>
    <p:sldId id="291" r:id="rId6"/>
    <p:sldId id="267" r:id="rId7"/>
    <p:sldId id="265" r:id="rId8"/>
    <p:sldId id="260" r:id="rId9"/>
    <p:sldId id="268" r:id="rId10"/>
    <p:sldId id="259" r:id="rId11"/>
    <p:sldId id="295" r:id="rId12"/>
    <p:sldId id="294" r:id="rId13"/>
    <p:sldId id="261" r:id="rId14"/>
    <p:sldId id="292" r:id="rId15"/>
    <p:sldId id="293" r:id="rId16"/>
    <p:sldId id="263" r:id="rId17"/>
    <p:sldId id="283" r:id="rId18"/>
    <p:sldId id="266" r:id="rId19"/>
    <p:sldId id="276" r:id="rId20"/>
    <p:sldId id="277" r:id="rId21"/>
    <p:sldId id="285" r:id="rId22"/>
    <p:sldId id="279" r:id="rId23"/>
    <p:sldId id="289" r:id="rId24"/>
    <p:sldId id="270" r:id="rId25"/>
    <p:sldId id="284" r:id="rId26"/>
    <p:sldId id="287" r:id="rId27"/>
    <p:sldId id="290" r:id="rId28"/>
    <p:sldId id="296" r:id="rId29"/>
    <p:sldId id="297" r:id="rId30"/>
    <p:sldId id="288" r:id="rId31"/>
    <p:sldId id="298" r:id="rId32"/>
    <p:sldId id="28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Rq82c8Ba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WaBQ-ZUm-c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ZKw5IldE9Y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Do now! 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228046"/>
            <a:ext cx="5393100" cy="36330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_tradnl" sz="3200" dirty="0" smtClean="0">
              <a:solidFill>
                <a:srgbClr val="FF0000"/>
              </a:solidFill>
            </a:endParaRPr>
          </a:p>
          <a:p>
            <a:r>
              <a:rPr lang="es-ES_tradnl" sz="3200" dirty="0" smtClean="0">
                <a:solidFill>
                  <a:srgbClr val="FF0000"/>
                </a:solidFill>
              </a:rPr>
              <a:t>Crear una etiqueta con su nombre</a:t>
            </a:r>
            <a:endParaRPr lang="es-ES_tradnl" sz="3200" dirty="0">
              <a:solidFill>
                <a:srgbClr val="FF0000"/>
              </a:solidFill>
            </a:endParaRPr>
          </a:p>
          <a:p>
            <a:r>
              <a:rPr lang="es-ES_tradnl" sz="3200" dirty="0">
                <a:solidFill>
                  <a:srgbClr val="FF0000"/>
                </a:solidFill>
              </a:rPr>
              <a:t>Asistencia </a:t>
            </a:r>
          </a:p>
          <a:p>
            <a:pPr lvl="1"/>
            <a:r>
              <a:rPr lang="es-ES_tradnl" sz="3200" dirty="0">
                <a:solidFill>
                  <a:srgbClr val="FF0000"/>
                </a:solidFill>
              </a:rPr>
              <a:t>“Presente” </a:t>
            </a:r>
          </a:p>
          <a:p>
            <a:pPr lvl="1"/>
            <a:r>
              <a:rPr lang="es-ES_tradnl" sz="3200" dirty="0">
                <a:solidFill>
                  <a:srgbClr val="FF0000"/>
                </a:solidFill>
              </a:rPr>
              <a:t>“Aquí”</a:t>
            </a:r>
          </a:p>
          <a:p>
            <a:pPr lvl="1"/>
            <a:r>
              <a:rPr lang="es-ES_tradnl" sz="3200" dirty="0">
                <a:solidFill>
                  <a:srgbClr val="FF0000"/>
                </a:solidFill>
              </a:rPr>
              <a:t>“Hola”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331076"/>
            <a:ext cx="5393100" cy="35299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_tradnl" sz="3200" dirty="0" smtClean="0"/>
          </a:p>
          <a:p>
            <a:r>
              <a:rPr lang="es-ES_tradnl" sz="3200" dirty="0" err="1" smtClean="0"/>
              <a:t>Create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name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tag</a:t>
            </a:r>
            <a:r>
              <a:rPr lang="es-ES_tradnl" sz="3200" dirty="0" smtClean="0"/>
              <a:t> </a:t>
            </a:r>
            <a:endParaRPr lang="es-ES_tradnl" sz="3200" dirty="0"/>
          </a:p>
          <a:p>
            <a:r>
              <a:rPr lang="en-US" sz="3200" dirty="0"/>
              <a:t>Attendance</a:t>
            </a:r>
          </a:p>
          <a:p>
            <a:pPr lvl="2">
              <a:defRPr/>
            </a:pPr>
            <a:r>
              <a:rPr lang="en-US" sz="3200" dirty="0"/>
              <a:t>“</a:t>
            </a:r>
            <a:r>
              <a:rPr lang="en-US" sz="3200" dirty="0" err="1"/>
              <a:t>Presente</a:t>
            </a:r>
            <a:r>
              <a:rPr lang="en-US" sz="3200" dirty="0"/>
              <a:t>”</a:t>
            </a:r>
          </a:p>
          <a:p>
            <a:pPr lvl="2">
              <a:defRPr/>
            </a:pPr>
            <a:r>
              <a:rPr lang="en-US" sz="3200" dirty="0"/>
              <a:t>“</a:t>
            </a:r>
            <a:r>
              <a:rPr lang="en-US" sz="3200" dirty="0" err="1"/>
              <a:t>Aquí</a:t>
            </a:r>
            <a:r>
              <a:rPr lang="en-US" sz="3200" dirty="0"/>
              <a:t>”</a:t>
            </a:r>
          </a:p>
          <a:p>
            <a:pPr lvl="2">
              <a:defRPr/>
            </a:pPr>
            <a:r>
              <a:rPr lang="en-US" sz="3200" dirty="0"/>
              <a:t>“</a:t>
            </a:r>
            <a:r>
              <a:rPr lang="en-US" sz="3200" dirty="0" err="1"/>
              <a:t>Hola</a:t>
            </a:r>
            <a:r>
              <a:rPr lang="en-US" sz="3200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ABOUT MAESTRA 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2133171"/>
            <a:ext cx="4905209" cy="472482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Where am I from?</a:t>
            </a:r>
          </a:p>
          <a:p>
            <a:r>
              <a:rPr lang="en-US" sz="2000" dirty="0" smtClean="0"/>
              <a:t>2. How many siblings do I have?  </a:t>
            </a:r>
          </a:p>
          <a:p>
            <a:r>
              <a:rPr lang="en-US" sz="2000" dirty="0" smtClean="0"/>
              <a:t>3. What sports did I play in high school?</a:t>
            </a:r>
          </a:p>
          <a:p>
            <a:r>
              <a:rPr lang="en-US" sz="2000" dirty="0" smtClean="0"/>
              <a:t>4.</a:t>
            </a:r>
            <a:r>
              <a:rPr lang="en-US" sz="2000" dirty="0"/>
              <a:t> Where did I go to </a:t>
            </a:r>
            <a:r>
              <a:rPr lang="en-US" sz="2000" dirty="0" smtClean="0"/>
              <a:t>college? </a:t>
            </a:r>
          </a:p>
          <a:p>
            <a:r>
              <a:rPr lang="en-US" sz="2000" dirty="0" smtClean="0"/>
              <a:t>6. When I was younger I wanted to be a…</a:t>
            </a:r>
          </a:p>
          <a:p>
            <a:r>
              <a:rPr lang="en-US" sz="2000" dirty="0" smtClean="0"/>
              <a:t>7.</a:t>
            </a:r>
            <a:r>
              <a:rPr lang="en-US" sz="2000" dirty="0"/>
              <a:t> What is my favorite color? </a:t>
            </a:r>
            <a:endParaRPr lang="en-US" sz="2000" dirty="0" smtClean="0"/>
          </a:p>
          <a:p>
            <a:r>
              <a:rPr lang="en-US" sz="2000" dirty="0" smtClean="0"/>
              <a:t>8.  Where did I teach high school students before? </a:t>
            </a:r>
          </a:p>
        </p:txBody>
      </p:sp>
    </p:spTree>
    <p:extLst>
      <p:ext uri="{BB962C8B-B14F-4D97-AF65-F5344CB8AC3E}">
        <p14:creationId xmlns:p14="http://schemas.microsoft.com/office/powerpoint/2010/main" val="218560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El </a:t>
            </a:r>
            <a:r>
              <a:rPr lang="en-US" sz="6000" dirty="0" err="1" smtClean="0"/>
              <a:t>espaÑol</a:t>
            </a:r>
            <a:r>
              <a:rPr lang="en-US" sz="6000" dirty="0" smtClean="0"/>
              <a:t> </a:t>
            </a:r>
            <a:r>
              <a:rPr lang="en-US" sz="6000" dirty="0" err="1" smtClean="0"/>
              <a:t>En</a:t>
            </a:r>
            <a:r>
              <a:rPr lang="en-US" sz="6000" dirty="0" smtClean="0"/>
              <a:t> </a:t>
            </a:r>
            <a:r>
              <a:rPr lang="en-US" sz="6000" dirty="0" err="1" smtClean="0"/>
              <a:t>nuestra</a:t>
            </a:r>
            <a:r>
              <a:rPr lang="en-US" sz="6000" dirty="0" smtClean="0"/>
              <a:t> </a:t>
            </a:r>
            <a:r>
              <a:rPr lang="en-US" sz="6000" dirty="0" err="1" smtClean="0"/>
              <a:t>clase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5514807" cy="4292493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What will we do in this class? </a:t>
            </a:r>
          </a:p>
          <a:p>
            <a:r>
              <a:rPr lang="en-US" sz="4400" dirty="0" smtClean="0"/>
              <a:t>How will we work? </a:t>
            </a:r>
          </a:p>
          <a:p>
            <a:r>
              <a:rPr lang="en-US" sz="4400" dirty="0" smtClean="0"/>
              <a:t>What will our schedule look like?</a:t>
            </a:r>
          </a:p>
          <a:p>
            <a:pPr lvl="1"/>
            <a:r>
              <a:rPr lang="en-US" sz="4200" dirty="0" smtClean="0"/>
              <a:t>This year?</a:t>
            </a:r>
          </a:p>
          <a:p>
            <a:pPr lvl="1"/>
            <a:r>
              <a:rPr lang="en-US" sz="4200" dirty="0" smtClean="0"/>
              <a:t>This unit?</a:t>
            </a:r>
          </a:p>
          <a:p>
            <a:pPr lvl="1"/>
            <a:r>
              <a:rPr lang="en-US" sz="4200" dirty="0" smtClean="0"/>
              <a:t>This week?  </a:t>
            </a:r>
            <a:endParaRPr lang="en-US" sz="4200" dirty="0"/>
          </a:p>
        </p:txBody>
      </p:sp>
      <p:sp>
        <p:nvSpPr>
          <p:cNvPr id="4" name="Rectangle 3"/>
          <p:cNvSpPr/>
          <p:nvPr/>
        </p:nvSpPr>
        <p:spPr>
          <a:xfrm>
            <a:off x="6095998" y="2180496"/>
            <a:ext cx="60960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Que </a:t>
            </a:r>
            <a:r>
              <a:rPr lang="en-US" sz="2400" dirty="0" err="1">
                <a:latin typeface="Arial" panose="020B0604020202020204" pitchFamily="34" charset="0"/>
              </a:rPr>
              <a:t>haremos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</a:rPr>
              <a:t>clase</a:t>
            </a:r>
            <a:r>
              <a:rPr lang="en-US" sz="2400" dirty="0">
                <a:latin typeface="Arial" panose="020B0604020202020204" pitchFamily="34" charset="0"/>
              </a:rPr>
              <a:t>?</a:t>
            </a:r>
            <a:r>
              <a:rPr lang="en-US" sz="2400" dirty="0" smtClean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Como </a:t>
            </a:r>
            <a:r>
              <a:rPr lang="en-US" sz="2400" dirty="0" err="1">
                <a:latin typeface="Arial" panose="020B0604020202020204" pitchFamily="34" charset="0"/>
              </a:rPr>
              <a:t>trabajaremos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</a:rPr>
              <a:t>clase</a:t>
            </a:r>
            <a:r>
              <a:rPr lang="en-US" sz="2400" dirty="0" smtClean="0">
                <a:latin typeface="Arial" panose="020B0604020202020204" pitchFamily="34" charset="0"/>
              </a:rPr>
              <a:t>?</a:t>
            </a:r>
          </a:p>
          <a:p>
            <a:pPr fontAlgn="base"/>
            <a:r>
              <a:rPr lang="en-US" sz="2400" dirty="0" smtClean="0">
                <a:latin typeface="Arial" panose="020B0604020202020204" pitchFamily="34" charset="0"/>
              </a:rPr>
              <a:t>​</a:t>
            </a:r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Como se </a:t>
            </a:r>
            <a:r>
              <a:rPr lang="en-US" sz="2400" dirty="0" err="1">
                <a:latin typeface="Arial" panose="020B0604020202020204" pitchFamily="34" charset="0"/>
              </a:rPr>
              <a:t>vera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nuestro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itinerario</a:t>
            </a:r>
            <a:r>
              <a:rPr lang="en-US" sz="2400" dirty="0" smtClean="0">
                <a:latin typeface="Arial" panose="020B0604020202020204" pitchFamily="34" charset="0"/>
              </a:rPr>
              <a:t>?</a:t>
            </a:r>
          </a:p>
          <a:p>
            <a:pPr fontAlgn="base"/>
            <a:r>
              <a:rPr lang="en-US" sz="2400" dirty="0" smtClean="0">
                <a:latin typeface="Arial" panose="020B0604020202020204" pitchFamily="34" charset="0"/>
              </a:rPr>
              <a:t>​</a:t>
            </a:r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Este </a:t>
            </a:r>
            <a:r>
              <a:rPr lang="en-US" sz="2400" dirty="0" err="1">
                <a:latin typeface="Arial" panose="020B0604020202020204" pitchFamily="34" charset="0"/>
              </a:rPr>
              <a:t>año</a:t>
            </a:r>
            <a:r>
              <a:rPr lang="en-US" sz="2400" dirty="0">
                <a:latin typeface="Arial" panose="020B0604020202020204" pitchFamily="34" charset="0"/>
              </a:rPr>
              <a:t>?</a:t>
            </a:r>
            <a:r>
              <a:rPr lang="en-US" sz="2400" dirty="0" smtClean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</a:rPr>
              <a:t>Esta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unidad</a:t>
            </a:r>
            <a:r>
              <a:rPr lang="en-US" sz="2400" dirty="0">
                <a:latin typeface="Arial" panose="020B0604020202020204" pitchFamily="34" charset="0"/>
              </a:rPr>
              <a:t>?</a:t>
            </a:r>
            <a:r>
              <a:rPr lang="en-US" sz="2400" dirty="0" smtClean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</a:rPr>
              <a:t>Esta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semana</a:t>
            </a:r>
            <a:r>
              <a:rPr lang="en-US" sz="2400" dirty="0" smtClean="0">
                <a:latin typeface="Arial" panose="020B0604020202020204" pitchFamily="34" charset="0"/>
              </a:rPr>
              <a:t>?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5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El </a:t>
            </a:r>
            <a:r>
              <a:rPr lang="en-US" sz="6000" dirty="0" err="1" smtClean="0"/>
              <a:t>espaÑol</a:t>
            </a:r>
            <a:r>
              <a:rPr lang="en-US" sz="6000" dirty="0" smtClean="0"/>
              <a:t> </a:t>
            </a:r>
            <a:r>
              <a:rPr lang="en-US" sz="6000" dirty="0" err="1" smtClean="0"/>
              <a:t>En</a:t>
            </a:r>
            <a:r>
              <a:rPr lang="en-US" sz="6000" dirty="0" smtClean="0"/>
              <a:t> </a:t>
            </a:r>
            <a:r>
              <a:rPr lang="en-US" sz="6000" dirty="0" err="1" smtClean="0"/>
              <a:t>nuestra</a:t>
            </a:r>
            <a:r>
              <a:rPr lang="en-US" sz="6000" dirty="0" smtClean="0"/>
              <a:t> </a:t>
            </a:r>
            <a:r>
              <a:rPr lang="en-US" sz="6000" dirty="0" err="1" smtClean="0"/>
              <a:t>clase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09062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What will we do in this class? </a:t>
            </a:r>
          </a:p>
          <a:p>
            <a:r>
              <a:rPr lang="en-US" sz="4400" dirty="0" smtClean="0"/>
              <a:t>How will we work? </a:t>
            </a:r>
          </a:p>
          <a:p>
            <a:r>
              <a:rPr lang="en-US" sz="4400" dirty="0" smtClean="0"/>
              <a:t>What will our schedule look like?</a:t>
            </a:r>
          </a:p>
          <a:p>
            <a:pPr lvl="1"/>
            <a:r>
              <a:rPr lang="en-US" sz="4200" dirty="0" smtClean="0"/>
              <a:t>This year?</a:t>
            </a:r>
          </a:p>
          <a:p>
            <a:pPr lvl="1"/>
            <a:r>
              <a:rPr lang="en-US" sz="4200" dirty="0" smtClean="0"/>
              <a:t>Unit 1 – Introductions, classroom objects, numbers, weather, time</a:t>
            </a:r>
            <a:r>
              <a:rPr lang="en-US" sz="4200" dirty="0"/>
              <a:t>.</a:t>
            </a:r>
            <a:r>
              <a:rPr lang="en-US" sz="4200" dirty="0" smtClean="0"/>
              <a:t> </a:t>
            </a:r>
          </a:p>
          <a:p>
            <a:pPr lvl="1"/>
            <a:r>
              <a:rPr lang="en-US" sz="4200" dirty="0" smtClean="0"/>
              <a:t>Unit 2 – How we describe ourselves and others (present tense verbs)</a:t>
            </a:r>
          </a:p>
          <a:p>
            <a:pPr lvl="1"/>
            <a:r>
              <a:rPr lang="en-US" sz="4200" dirty="0" smtClean="0"/>
              <a:t>Unit 3 – School-related vocabulary, grammar and locations</a:t>
            </a:r>
          </a:p>
          <a:p>
            <a:pPr lvl="1"/>
            <a:r>
              <a:rPr lang="en-US" sz="4200" dirty="0" smtClean="0"/>
              <a:t>Unit 4 – Home and Family</a:t>
            </a:r>
          </a:p>
          <a:p>
            <a:pPr lvl="1"/>
            <a:r>
              <a:rPr lang="en-US" sz="4200" dirty="0" smtClean="0"/>
              <a:t>Unit 5 – Food and Restaurants (past tense verbs)</a:t>
            </a:r>
          </a:p>
        </p:txBody>
      </p:sp>
    </p:spTree>
    <p:extLst>
      <p:ext uri="{BB962C8B-B14F-4D97-AF65-F5344CB8AC3E}">
        <p14:creationId xmlns:p14="http://schemas.microsoft.com/office/powerpoint/2010/main" val="4447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El </a:t>
            </a:r>
            <a:r>
              <a:rPr lang="en-US" sz="6000" dirty="0" err="1" smtClean="0"/>
              <a:t>espaÑol</a:t>
            </a:r>
            <a:r>
              <a:rPr lang="en-US" sz="6000" dirty="0" smtClean="0"/>
              <a:t> </a:t>
            </a:r>
            <a:r>
              <a:rPr lang="en-US" sz="6000" dirty="0" err="1" smtClean="0"/>
              <a:t>En</a:t>
            </a:r>
            <a:r>
              <a:rPr lang="en-US" sz="6000" dirty="0" smtClean="0"/>
              <a:t> </a:t>
            </a:r>
            <a:r>
              <a:rPr lang="en-US" sz="6000" dirty="0" err="1" smtClean="0"/>
              <a:t>nuestra</a:t>
            </a:r>
            <a:r>
              <a:rPr lang="en-US" sz="6000" dirty="0" smtClean="0"/>
              <a:t> </a:t>
            </a:r>
            <a:r>
              <a:rPr lang="en-US" sz="6000" dirty="0" err="1" smtClean="0"/>
              <a:t>clase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200" dirty="0" smtClean="0"/>
          </a:p>
          <a:p>
            <a:pPr lvl="1"/>
            <a:r>
              <a:rPr lang="en-US" sz="4200" dirty="0" smtClean="0"/>
              <a:t>This unit?</a:t>
            </a:r>
          </a:p>
          <a:p>
            <a:pPr lvl="1"/>
            <a:r>
              <a:rPr lang="en-US" sz="4200" dirty="0" smtClean="0"/>
              <a:t>This week? 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0517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90" y="0"/>
            <a:ext cx="9841832" cy="1151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2" y="-4659540"/>
            <a:ext cx="9841832" cy="1151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9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you already Know…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13610" y="2286001"/>
            <a:ext cx="109647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First semester of Spanish Love Song</a:t>
            </a:r>
            <a:br>
              <a:rPr lang="en-US" sz="3600" dirty="0"/>
            </a:br>
            <a:r>
              <a:rPr lang="en-US" sz="3600" dirty="0">
                <a:hlinkClick r:id="rId2"/>
              </a:rPr>
              <a:t>https://www.youtube.com/watch?v=ngRq82c8Baw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9244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01522"/>
            <a:ext cx="9601200" cy="57053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200" dirty="0" smtClean="0">
                <a:solidFill>
                  <a:schemeClr val="bg1"/>
                </a:solidFill>
              </a:rPr>
              <a:t>If we have some time…</a:t>
            </a:r>
            <a:endParaRPr lang="en-US" sz="4200" dirty="0">
              <a:solidFill>
                <a:schemeClr val="bg1"/>
              </a:solidFill>
            </a:endParaRPr>
          </a:p>
          <a:p>
            <a:pPr marL="324000" lvl="1" indent="0">
              <a:buNone/>
            </a:pPr>
            <a:r>
              <a:rPr lang="en-US" sz="4200" dirty="0"/>
              <a:t>Take out your phone and look up a flag for one of the following countries. Draw the flag on a piece of paper to be hung around the room. Please label the flag. 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 SPAIN 		COLOMBIA 		ARGENTINA		VENEZUELA	         </a:t>
            </a:r>
          </a:p>
          <a:p>
            <a:pPr marL="0" indent="0">
              <a:buNone/>
            </a:pPr>
            <a:r>
              <a:rPr lang="en-US" sz="3200" dirty="0"/>
              <a:t>EQUITORIAL GUINEA         CHILE                  		   PARAGUAY		URUGUAY	 </a:t>
            </a:r>
          </a:p>
          <a:p>
            <a:pPr marL="0" indent="0">
              <a:buNone/>
            </a:pPr>
            <a:r>
              <a:rPr lang="en-US" sz="3200" dirty="0"/>
              <a:t>BOLIVIA		      PERU		                     EQUADOR		HONDURAS	                                  </a:t>
            </a:r>
          </a:p>
          <a:p>
            <a:pPr marL="0" indent="0">
              <a:buNone/>
            </a:pPr>
            <a:r>
              <a:rPr lang="en-US" sz="3200" dirty="0"/>
              <a:t>GUATEMALA	   NICARAGUA 	                       BELIZE			MEXICO		</a:t>
            </a:r>
          </a:p>
          <a:p>
            <a:pPr marL="0" indent="0">
              <a:buNone/>
            </a:pPr>
            <a:r>
              <a:rPr lang="en-US" sz="3200" dirty="0"/>
              <a:t>EL SALVADOR	COSTA RICA 		PANAMA			PUERTO RICO			CUBA			DOMINICAN REBULIC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1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Dol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LLW recall and share with their partner one thing we will be doing this year in Spanish 1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6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228046"/>
            <a:ext cx="5393100" cy="36330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3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702901" y="2228046"/>
            <a:ext cx="9860825" cy="462995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Name___________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color </a:t>
            </a:r>
            <a:r>
              <a:rPr lang="en-US" sz="2400" dirty="0" err="1" smtClean="0"/>
              <a:t>favorito</a:t>
            </a:r>
            <a:r>
              <a:rPr lang="en-US" sz="2400" dirty="0" smtClean="0"/>
              <a:t>? – Your favorite color?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eporte</a:t>
            </a:r>
            <a:r>
              <a:rPr lang="en-US" sz="2400" dirty="0" smtClean="0"/>
              <a:t> </a:t>
            </a:r>
            <a:r>
              <a:rPr lang="en-US" sz="2400" dirty="0" err="1" smtClean="0"/>
              <a:t>favorito</a:t>
            </a:r>
            <a:r>
              <a:rPr lang="en-US" sz="2400" dirty="0" smtClean="0"/>
              <a:t>? – You favorite sport?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Tienes</a:t>
            </a:r>
            <a:r>
              <a:rPr lang="en-US" sz="2400" dirty="0" smtClean="0"/>
              <a:t> </a:t>
            </a:r>
            <a:r>
              <a:rPr lang="en-US" sz="2400" dirty="0" err="1" smtClean="0"/>
              <a:t>mascotas</a:t>
            </a:r>
            <a:r>
              <a:rPr lang="en-US" sz="2400" dirty="0" smtClean="0"/>
              <a:t>? – You have pets?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Que </a:t>
            </a:r>
            <a:r>
              <a:rPr lang="en-US" sz="2400" dirty="0" err="1" smtClean="0"/>
              <a:t>marca</a:t>
            </a:r>
            <a:r>
              <a:rPr lang="en-US" sz="2400" dirty="0" smtClean="0"/>
              <a:t> de </a:t>
            </a:r>
            <a:r>
              <a:rPr lang="en-US" sz="2400" dirty="0" err="1" smtClean="0"/>
              <a:t>ropa</a:t>
            </a:r>
            <a:r>
              <a:rPr lang="en-US" sz="2400" dirty="0" smtClean="0"/>
              <a:t> </a:t>
            </a:r>
            <a:r>
              <a:rPr lang="en-US" sz="2400" dirty="0" err="1" smtClean="0"/>
              <a:t>prefieres</a:t>
            </a:r>
            <a:r>
              <a:rPr lang="en-US" sz="2400" dirty="0" smtClean="0"/>
              <a:t>? – What brand of clothes do you prefer?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comida favorite? – Your favorite food?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5 </a:t>
            </a:r>
            <a:r>
              <a:rPr lang="en-US" sz="2400" dirty="0" err="1" smtClean="0"/>
              <a:t>mins</a:t>
            </a:r>
            <a:endParaRPr lang="es-MX" sz="24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98" name="ShockwaveFlash1" r:id="rId2" imgW="3429000" imgH="1905120"/>
        </mc:Choice>
        <mc:Fallback>
          <p:control name="ShockwaveFlash1" r:id="rId2" imgW="3429000" imgH="1905120">
            <p:pic>
              <p:nvPicPr>
                <p:cNvPr id="7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8566819" y="4805447"/>
                  <a:ext cx="3429000" cy="1905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9" name="ShockwaveFlash2" r:id="rId3" imgW="3429000" imgH="1905120"/>
        </mc:Choice>
        <mc:Fallback>
          <p:control name="ShockwaveFlash2" r:id="rId3" imgW="3429000" imgH="1905120">
            <p:pic>
              <p:nvPicPr>
                <p:cNvPr id="8" name="ShockwaveFlash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8181809" y="4805447"/>
                  <a:ext cx="3429000" cy="1905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834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79" y="2502568"/>
            <a:ext cx="10515600" cy="3755036"/>
          </a:xfrm>
        </p:spPr>
        <p:txBody>
          <a:bodyPr>
            <a:normAutofit/>
          </a:bodyPr>
          <a:lstStyle/>
          <a:p>
            <a:pPr fontAlgn="ctr"/>
            <a:r>
              <a:rPr lang="en-US" dirty="0" smtClean="0"/>
              <a:t>Greeting Song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https://www.youtube.com/watch?v=Vld59vW3</a:t>
            </a:r>
            <a:r>
              <a:rPr lang="en-US" dirty="0" smtClean="0"/>
              <a:t>_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New  vocab – greetings!</a:t>
            </a:r>
            <a:endParaRPr lang="es-MX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39" y="2008269"/>
            <a:ext cx="10002880" cy="4743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57" y="3995678"/>
            <a:ext cx="11010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 </a:t>
            </a:r>
            <a:r>
              <a:rPr lang="en-US" dirty="0" err="1" smtClean="0"/>
              <a:t>hago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Volume 0 </a:t>
            </a:r>
          </a:p>
          <a:p>
            <a:r>
              <a:rPr lang="en-US" dirty="0" smtClean="0"/>
              <a:t>Writing.</a:t>
            </a:r>
          </a:p>
          <a:p>
            <a:r>
              <a:rPr lang="en-US" dirty="0" smtClean="0"/>
              <a:t>Pencil down when done.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92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BIENVENIDOS A </a:t>
            </a:r>
            <a:r>
              <a:rPr lang="en-US" sz="5400" dirty="0" err="1" smtClean="0"/>
              <a:t>Nuestra</a:t>
            </a:r>
            <a:r>
              <a:rPr lang="en-US" sz="5400" dirty="0" smtClean="0"/>
              <a:t> </a:t>
            </a:r>
            <a:r>
              <a:rPr lang="en-US" sz="5400" dirty="0" err="1" smtClean="0"/>
              <a:t>Clase</a:t>
            </a:r>
            <a:r>
              <a:rPr lang="en-US" sz="5400" dirty="0" smtClean="0"/>
              <a:t>!</a:t>
            </a:r>
            <a:br>
              <a:rPr lang="en-US" sz="5400" dirty="0" smtClean="0"/>
            </a:br>
            <a:r>
              <a:rPr lang="en-US" sz="5400" dirty="0" err="1" smtClean="0"/>
              <a:t>EspaÑol</a:t>
            </a:r>
            <a:r>
              <a:rPr lang="en-US" sz="5400" dirty="0" smtClean="0"/>
              <a:t> 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35447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 de Agosto 2018</a:t>
            </a:r>
          </a:p>
          <a:p>
            <a:endParaRPr lang="es-ES_tradnl" sz="3200" dirty="0">
              <a:solidFill>
                <a:srgbClr val="FF0000"/>
              </a:solidFill>
            </a:endParaRPr>
          </a:p>
          <a:p>
            <a:r>
              <a:rPr lang="es-ES_tradnl" sz="3200" dirty="0" smtClean="0">
                <a:solidFill>
                  <a:schemeClr val="bg1"/>
                </a:solidFill>
              </a:rPr>
              <a:t>Anuncios: </a:t>
            </a:r>
          </a:p>
          <a:p>
            <a:r>
              <a:rPr lang="es-ES_tradnl" sz="3200" dirty="0" smtClean="0">
                <a:solidFill>
                  <a:schemeClr val="bg1"/>
                </a:solidFill>
              </a:rPr>
              <a:t>Que </a:t>
            </a:r>
            <a:r>
              <a:rPr lang="es-ES_tradnl" sz="3200" smtClean="0">
                <a:solidFill>
                  <a:schemeClr val="bg1"/>
                </a:solidFill>
              </a:rPr>
              <a:t>haces?</a:t>
            </a:r>
          </a:p>
          <a:p>
            <a:r>
              <a:rPr lang="es-ES_tradnl" sz="3200" smtClean="0">
                <a:solidFill>
                  <a:schemeClr val="bg1"/>
                </a:solidFill>
              </a:rPr>
              <a:t>Que </a:t>
            </a:r>
            <a:r>
              <a:rPr lang="es-ES_tradnl" sz="3200" dirty="0" smtClean="0">
                <a:solidFill>
                  <a:schemeClr val="bg1"/>
                </a:solidFill>
              </a:rPr>
              <a:t>hago? – </a:t>
            </a:r>
            <a:r>
              <a:rPr lang="es-ES_tradnl" sz="3200" dirty="0" err="1" smtClean="0">
                <a:solidFill>
                  <a:schemeClr val="bg1"/>
                </a:solidFill>
              </a:rPr>
              <a:t>what</a:t>
            </a:r>
            <a:r>
              <a:rPr lang="es-ES_tradnl" sz="3200" dirty="0" smtClean="0">
                <a:solidFill>
                  <a:schemeClr val="bg1"/>
                </a:solidFill>
              </a:rPr>
              <a:t> do I do? Box </a:t>
            </a:r>
            <a:r>
              <a:rPr lang="es-ES_tradnl" sz="3200" dirty="0" err="1" smtClean="0">
                <a:solidFill>
                  <a:schemeClr val="bg1"/>
                </a:solidFill>
              </a:rPr>
              <a:t>added</a:t>
            </a:r>
            <a:r>
              <a:rPr lang="es-ES_tradnl" sz="3200" dirty="0" smtClean="0">
                <a:solidFill>
                  <a:schemeClr val="bg1"/>
                </a:solidFill>
              </a:rPr>
              <a:t> to </a:t>
            </a:r>
            <a:r>
              <a:rPr lang="es-ES_tradnl" sz="3200" dirty="0" err="1" smtClean="0">
                <a:solidFill>
                  <a:schemeClr val="bg1"/>
                </a:solidFill>
              </a:rPr>
              <a:t>each</a:t>
            </a:r>
            <a:r>
              <a:rPr lang="es-ES_tradnl" sz="3200" dirty="0" smtClean="0">
                <a:solidFill>
                  <a:schemeClr val="bg1"/>
                </a:solidFill>
              </a:rPr>
              <a:t> </a:t>
            </a:r>
            <a:r>
              <a:rPr lang="es-ES_tradnl" sz="3200" dirty="0" err="1" smtClean="0">
                <a:solidFill>
                  <a:schemeClr val="bg1"/>
                </a:solidFill>
              </a:rPr>
              <a:t>slide</a:t>
            </a:r>
            <a:endParaRPr lang="es-ES_tradnl" sz="3200" dirty="0">
              <a:solidFill>
                <a:schemeClr val="bg1"/>
              </a:solidFill>
            </a:endParaRP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OBJECTIVE/ </a:t>
            </a:r>
            <a:r>
              <a:rPr lang="en-US" sz="5400" dirty="0" err="1" smtClean="0"/>
              <a:t>dol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OBJ: </a:t>
            </a:r>
            <a:r>
              <a:rPr lang="en-US" sz="4000" b="1" dirty="0"/>
              <a:t>LLWBAT </a:t>
            </a:r>
            <a:r>
              <a:rPr lang="en-US" sz="4000" dirty="0" smtClean="0"/>
              <a:t>recall and apply vocabulary related to introductions. (WL1.1.c)</a:t>
            </a:r>
            <a:endParaRPr lang="en-US" sz="4000" dirty="0"/>
          </a:p>
          <a:p>
            <a:r>
              <a:rPr lang="en-US" sz="4000" dirty="0" smtClean="0"/>
              <a:t>DOL:  Given 5 questions,100% of </a:t>
            </a:r>
            <a:r>
              <a:rPr lang="en-US" sz="4000" b="1" dirty="0" smtClean="0"/>
              <a:t>LLW </a:t>
            </a:r>
            <a:r>
              <a:rPr lang="en-US" sz="4000" dirty="0" smtClean="0"/>
              <a:t>recall and apply the correct introduction word in a conversation with 80% accuracy.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88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79" y="2502568"/>
            <a:ext cx="10515600" cy="3755036"/>
          </a:xfrm>
        </p:spPr>
        <p:txBody>
          <a:bodyPr>
            <a:normAutofit/>
          </a:bodyPr>
          <a:lstStyle/>
          <a:p>
            <a:pPr fontAlgn="ctr"/>
            <a:r>
              <a:rPr lang="en-US" dirty="0" smtClean="0"/>
              <a:t>Greeting Song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https://www.youtube.com/watch?v=Vld59vW3</a:t>
            </a:r>
            <a:r>
              <a:rPr lang="en-US" dirty="0" smtClean="0"/>
              <a:t>_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New  vocab – greetings!</a:t>
            </a:r>
            <a:endParaRPr lang="es-MX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65" y="2012114"/>
            <a:ext cx="10211214" cy="4467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357" y="3995678"/>
            <a:ext cx="11010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 </a:t>
            </a:r>
            <a:r>
              <a:rPr lang="en-US" dirty="0" err="1" smtClean="0"/>
              <a:t>hago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Volume 0 </a:t>
            </a:r>
          </a:p>
          <a:p>
            <a:r>
              <a:rPr lang="en-US" dirty="0" smtClean="0"/>
              <a:t>Writing.</a:t>
            </a:r>
          </a:p>
          <a:p>
            <a:r>
              <a:rPr lang="en-US" dirty="0" smtClean="0"/>
              <a:t>Pencil down when done.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65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PRESENTARSE – INTRODUCE YOURSELF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161935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WHAT PARTS OF THIS CONVERSATION DO YOU UNDERSTAND?</a:t>
            </a:r>
          </a:p>
          <a:p>
            <a:r>
              <a:rPr lang="en-US" sz="2800" dirty="0" smtClean="0">
                <a:solidFill>
                  <a:srgbClr val="92D050"/>
                </a:solidFill>
              </a:rPr>
              <a:t>HOW MUCH OF THEIR COMMUNICATION IS NON-VERBAL?</a:t>
            </a:r>
          </a:p>
          <a:p>
            <a:endParaRPr lang="en-US" sz="2800" dirty="0">
              <a:solidFill>
                <a:srgbClr val="92D050"/>
              </a:solidFill>
            </a:endParaRPr>
          </a:p>
          <a:p>
            <a:r>
              <a:rPr lang="es-MX" sz="2800" dirty="0" smtClean="0">
                <a:solidFill>
                  <a:srgbClr val="92D050"/>
                </a:solidFill>
                <a:hlinkClick r:id="rId2"/>
              </a:rPr>
              <a:t>https</a:t>
            </a:r>
            <a:r>
              <a:rPr lang="es-MX" sz="2800" dirty="0">
                <a:solidFill>
                  <a:srgbClr val="92D050"/>
                </a:solidFill>
                <a:hlinkClick r:id="rId2"/>
              </a:rPr>
              <a:t>://</a:t>
            </a:r>
            <a:r>
              <a:rPr lang="es-MX" sz="2800" dirty="0" smtClean="0">
                <a:solidFill>
                  <a:srgbClr val="92D050"/>
                </a:solidFill>
                <a:hlinkClick r:id="rId2"/>
              </a:rPr>
              <a:t>youtu.be/GWaBQ-ZUm-c</a:t>
            </a:r>
            <a:endParaRPr lang="es-MX" sz="2800" dirty="0" smtClean="0">
              <a:solidFill>
                <a:srgbClr val="92D050"/>
              </a:solidFill>
            </a:endParaRPr>
          </a:p>
          <a:p>
            <a:r>
              <a:rPr lang="en-US" sz="2800" dirty="0" smtClean="0">
                <a:solidFill>
                  <a:srgbClr val="92D050"/>
                </a:solidFill>
              </a:rPr>
              <a:t>1</a:t>
            </a:r>
            <a:r>
              <a:rPr lang="en-US" sz="2800" baseline="30000" dirty="0" smtClean="0">
                <a:solidFill>
                  <a:srgbClr val="92D050"/>
                </a:solidFill>
              </a:rPr>
              <a:t>ST</a:t>
            </a:r>
            <a:r>
              <a:rPr lang="en-US" sz="2800" dirty="0" smtClean="0">
                <a:solidFill>
                  <a:srgbClr val="92D050"/>
                </a:solidFill>
              </a:rPr>
              <a:t> TIME NO SUBTITLES</a:t>
            </a:r>
          </a:p>
          <a:p>
            <a:r>
              <a:rPr lang="en-US" sz="2800" dirty="0" smtClean="0">
                <a:solidFill>
                  <a:srgbClr val="92D050"/>
                </a:solidFill>
              </a:rPr>
              <a:t>2</a:t>
            </a:r>
            <a:r>
              <a:rPr lang="en-US" sz="2800" baseline="30000" dirty="0" smtClean="0">
                <a:solidFill>
                  <a:srgbClr val="92D050"/>
                </a:solidFill>
              </a:rPr>
              <a:t>ND</a:t>
            </a:r>
            <a:r>
              <a:rPr lang="en-US" sz="2800" dirty="0" smtClean="0">
                <a:solidFill>
                  <a:srgbClr val="92D050"/>
                </a:solidFill>
              </a:rPr>
              <a:t> TIME WITH SUBTITLES</a:t>
            </a:r>
            <a:endParaRPr lang="es-MX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 CONVERSACION   -  READ THE FOLLOWING OUTLOUD WITH 										YOUR SHOULDER PARTNER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629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GUILLERMO</a:t>
            </a:r>
          </a:p>
          <a:p>
            <a:pPr marL="0" indent="0">
              <a:buNone/>
            </a:pPr>
            <a:r>
              <a:rPr lang="en-US" sz="2400" dirty="0" smtClean="0"/>
              <a:t>1 Buenos </a:t>
            </a:r>
            <a:r>
              <a:rPr lang="en-US" sz="2400" dirty="0" err="1" smtClean="0"/>
              <a:t>días</a:t>
            </a:r>
            <a:r>
              <a:rPr lang="en-US" sz="2400" dirty="0"/>
              <a:t>!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estás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5 Bien.  Como </a:t>
            </a:r>
            <a:r>
              <a:rPr lang="en-US" sz="2400" dirty="0" err="1" smtClean="0"/>
              <a:t>te</a:t>
            </a:r>
            <a:r>
              <a:rPr lang="en-US" sz="2400" dirty="0" smtClean="0"/>
              <a:t> llamas?</a:t>
            </a:r>
          </a:p>
          <a:p>
            <a:pPr marL="0" indent="0">
              <a:buNone/>
            </a:pPr>
            <a:r>
              <a:rPr lang="en-US" sz="2400" dirty="0" smtClean="0"/>
              <a:t>7 Mucho gusto </a:t>
            </a:r>
            <a:r>
              <a:rPr lang="en-US" sz="2400" dirty="0" err="1" smtClean="0"/>
              <a:t>Brunilda</a:t>
            </a:r>
            <a:r>
              <a:rPr lang="en-US" sz="2400" dirty="0" smtClean="0"/>
              <a:t>. Me </a:t>
            </a:r>
            <a:r>
              <a:rPr lang="en-US" sz="2400" dirty="0" err="1" smtClean="0"/>
              <a:t>llamo</a:t>
            </a:r>
            <a:r>
              <a:rPr lang="en-US" sz="2400" dirty="0" smtClean="0"/>
              <a:t> Guillermo.</a:t>
            </a:r>
          </a:p>
          <a:p>
            <a:pPr marL="0" indent="0">
              <a:buNone/>
            </a:pPr>
            <a:r>
              <a:rPr lang="en-US" sz="2400" dirty="0" smtClean="0"/>
              <a:t>9 </a:t>
            </a:r>
            <a:r>
              <a:rPr lang="en-US" sz="2400" dirty="0" err="1" smtClean="0"/>
              <a:t>Pues</a:t>
            </a:r>
            <a:r>
              <a:rPr lang="en-US" sz="2400" dirty="0" smtClean="0"/>
              <a:t>, que </a:t>
            </a:r>
            <a:r>
              <a:rPr lang="en-US" sz="2400" dirty="0" err="1" smtClean="0"/>
              <a:t>tengas</a:t>
            </a:r>
            <a:r>
              <a:rPr lang="en-US" sz="2400" dirty="0" smtClean="0"/>
              <a:t> un </a:t>
            </a:r>
            <a:r>
              <a:rPr lang="en-US" sz="2400" dirty="0" err="1" smtClean="0"/>
              <a:t>buen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11 </a:t>
            </a:r>
            <a:r>
              <a:rPr lang="en-US" sz="2400" dirty="0" err="1" smtClean="0"/>
              <a:t>Adiós</a:t>
            </a:r>
            <a:r>
              <a:rPr lang="en-US" sz="2400" dirty="0" smtClean="0"/>
              <a:t>!</a:t>
            </a:r>
          </a:p>
          <a:p>
            <a:endParaRPr lang="es-MX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4629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BRUNILDA</a:t>
            </a:r>
          </a:p>
          <a:p>
            <a:pPr marL="0" indent="0">
              <a:buNone/>
            </a:pPr>
            <a:r>
              <a:rPr lang="en-US" sz="2400" dirty="0" smtClean="0"/>
              <a:t>2 Buenos </a:t>
            </a:r>
            <a:r>
              <a:rPr lang="en-US" sz="2400" dirty="0" err="1" smtClean="0"/>
              <a:t>días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r>
              <a:rPr lang="en-US" sz="2400" dirty="0" smtClean="0"/>
              <a:t>4 Bien, gracias.  Y </a:t>
            </a:r>
            <a:r>
              <a:rPr lang="en-US" sz="2400" dirty="0" err="1" smtClean="0"/>
              <a:t>tú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6 Me </a:t>
            </a:r>
            <a:r>
              <a:rPr lang="en-US" sz="2400" dirty="0" err="1" smtClean="0"/>
              <a:t>llamo</a:t>
            </a:r>
            <a:r>
              <a:rPr lang="en-US" sz="2400" dirty="0" smtClean="0"/>
              <a:t> </a:t>
            </a:r>
            <a:r>
              <a:rPr lang="en-US" sz="2400" dirty="0" err="1" smtClean="0"/>
              <a:t>Brunilda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8 </a:t>
            </a:r>
            <a:r>
              <a:rPr lang="en-US" sz="2400" dirty="0" err="1" smtClean="0"/>
              <a:t>Encantada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10 Gracias. </a:t>
            </a:r>
            <a:r>
              <a:rPr lang="en-US" sz="2400" dirty="0" err="1" smtClean="0"/>
              <a:t>Igualmente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12 Hasta </a:t>
            </a:r>
            <a:r>
              <a:rPr lang="en-US" sz="2400" dirty="0" err="1" smtClean="0"/>
              <a:t>luego</a:t>
            </a:r>
            <a:r>
              <a:rPr lang="en-US" sz="2400" dirty="0" smtClean="0"/>
              <a:t>.</a:t>
            </a:r>
          </a:p>
          <a:p>
            <a:endParaRPr lang="es-MX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060305" y="2228003"/>
            <a:ext cx="1101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 </a:t>
            </a:r>
            <a:r>
              <a:rPr lang="en-US" dirty="0" err="1" smtClean="0"/>
              <a:t>hago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Volume 2 </a:t>
            </a:r>
          </a:p>
          <a:p>
            <a:r>
              <a:rPr lang="en-US" dirty="0" smtClean="0"/>
              <a:t>Sitting.</a:t>
            </a:r>
          </a:p>
          <a:p>
            <a:r>
              <a:rPr lang="en-US" dirty="0" smtClean="0"/>
              <a:t>Speaking.</a:t>
            </a:r>
          </a:p>
        </p:txBody>
      </p:sp>
    </p:spTree>
    <p:extLst>
      <p:ext uri="{BB962C8B-B14F-4D97-AF65-F5344CB8AC3E}">
        <p14:creationId xmlns:p14="http://schemas.microsoft.com/office/powerpoint/2010/main" val="17632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cancion</a:t>
            </a:r>
            <a:r>
              <a:rPr lang="en-US" dirty="0" smtClean="0"/>
              <a:t> </a:t>
            </a:r>
            <a:r>
              <a:rPr lang="en-US" dirty="0" err="1" smtClean="0"/>
              <a:t>inolvidable</a:t>
            </a:r>
            <a:r>
              <a:rPr lang="en-US" dirty="0" smtClean="0"/>
              <a:t>!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2196871"/>
          </a:xfrm>
        </p:spPr>
        <p:txBody>
          <a:bodyPr>
            <a:normAutofit/>
          </a:bodyPr>
          <a:lstStyle/>
          <a:p>
            <a:r>
              <a:rPr lang="es-MX" sz="3200" dirty="0">
                <a:hlinkClick r:id="rId2"/>
              </a:rPr>
              <a:t>https://</a:t>
            </a:r>
            <a:r>
              <a:rPr lang="es-MX" sz="3200" dirty="0" smtClean="0">
                <a:hlinkClick r:id="rId2"/>
              </a:rPr>
              <a:t>youtu.be/9ZKw5IldE9Y</a:t>
            </a:r>
            <a:endParaRPr lang="es-MX" sz="3200" dirty="0" smtClean="0"/>
          </a:p>
          <a:p>
            <a:endParaRPr lang="en-US" sz="3200" dirty="0"/>
          </a:p>
          <a:p>
            <a:r>
              <a:rPr lang="en-US" sz="3200" dirty="0" smtClean="0"/>
              <a:t>Sing along! - </a:t>
            </a:r>
            <a:r>
              <a:rPr lang="en-US" sz="3200" dirty="0" err="1" smtClean="0"/>
              <a:t>canta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715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propio</a:t>
            </a:r>
            <a:r>
              <a:rPr lang="en-US" dirty="0" smtClean="0"/>
              <a:t> </a:t>
            </a:r>
            <a:r>
              <a:rPr lang="en-US" dirty="0" err="1" smtClean="0"/>
              <a:t>conversacion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your own conversation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1020431"/>
            <a:ext cx="3249890" cy="5465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690" y="4847272"/>
            <a:ext cx="3038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 </a:t>
            </a:r>
            <a:r>
              <a:rPr lang="en-US" dirty="0" err="1" smtClean="0">
                <a:solidFill>
                  <a:schemeClr val="bg1"/>
                </a:solidFill>
              </a:rPr>
              <a:t>hago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Volume 0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Writing.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Pencil down when done.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Presentarse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introduce yourself to someone new!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447841" y="4628303"/>
            <a:ext cx="1101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 </a:t>
            </a:r>
            <a:r>
              <a:rPr lang="en-US" dirty="0" err="1" smtClean="0">
                <a:solidFill>
                  <a:schemeClr val="bg1"/>
                </a:solidFill>
              </a:rPr>
              <a:t>hago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Volume 2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Walking. Speaking.</a:t>
            </a:r>
          </a:p>
        </p:txBody>
      </p:sp>
    </p:spTree>
    <p:extLst>
      <p:ext uri="{BB962C8B-B14F-4D97-AF65-F5344CB8AC3E}">
        <p14:creationId xmlns:p14="http://schemas.microsoft.com/office/powerpoint/2010/main" val="19847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018" y="3034365"/>
            <a:ext cx="4491789" cy="3823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Eres</a:t>
            </a:r>
            <a:r>
              <a:rPr lang="en-US" sz="4000" dirty="0"/>
              <a:t> </a:t>
            </a:r>
            <a:r>
              <a:rPr lang="en-US" sz="4000" dirty="0" smtClean="0"/>
              <a:t>lo mas </a:t>
            </a:r>
            <a:r>
              <a:rPr lang="en-US" sz="4000" dirty="0" err="1" smtClean="0"/>
              <a:t>Unico</a:t>
            </a:r>
            <a:r>
              <a:rPr lang="en-US" sz="4000" dirty="0" smtClean="0"/>
              <a:t>?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Are you the most unique?</a:t>
            </a:r>
          </a:p>
          <a:p>
            <a:r>
              <a:rPr lang="en-US" sz="3200" dirty="0" smtClean="0"/>
              <a:t>Compare warmup sheets with 6 people sitting nearest you, cross out any similar answers and then pass them forward.</a:t>
            </a:r>
            <a:endParaRPr lang="es-MX" sz="32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60" name="ShockwaveFlash2" r:id="rId2" imgW="3429000" imgH="1905120"/>
        </mc:Choice>
        <mc:Fallback>
          <p:control name="ShockwaveFlash2" r:id="rId2" imgW="3429000" imgH="1905120">
            <p:pic>
              <p:nvPicPr>
                <p:cNvPr id="5" name="ShockwaveFlash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4906299"/>
                  <a:ext cx="3429000" cy="1905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524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Dol</a:t>
            </a:r>
            <a:r>
              <a:rPr lang="en-US" dirty="0" smtClean="0"/>
              <a:t> – fill in the blanks   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629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GUILLERMO</a:t>
            </a:r>
          </a:p>
          <a:p>
            <a:pPr marL="0" indent="0">
              <a:buNone/>
            </a:pPr>
            <a:r>
              <a:rPr lang="en-US" sz="2400" dirty="0" smtClean="0"/>
              <a:t>1 Buenos  _____!</a:t>
            </a:r>
          </a:p>
          <a:p>
            <a:pPr marL="0" indent="0">
              <a:buNone/>
            </a:pPr>
            <a:r>
              <a:rPr lang="en-US" sz="2400" dirty="0" smtClean="0"/>
              <a:t>3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estás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5 Bien.  Como </a:t>
            </a:r>
            <a:r>
              <a:rPr lang="en-US" sz="2400" dirty="0" err="1" smtClean="0"/>
              <a:t>te</a:t>
            </a:r>
            <a:r>
              <a:rPr lang="en-US" sz="2400" dirty="0" smtClean="0"/>
              <a:t> llamas?</a:t>
            </a:r>
          </a:p>
          <a:p>
            <a:pPr marL="0" indent="0">
              <a:buNone/>
            </a:pPr>
            <a:r>
              <a:rPr lang="en-US" sz="2400" dirty="0" smtClean="0"/>
              <a:t>7 Mucho ______ </a:t>
            </a:r>
            <a:r>
              <a:rPr lang="en-US" sz="2400" dirty="0" err="1" smtClean="0"/>
              <a:t>Brunilda</a:t>
            </a:r>
            <a:r>
              <a:rPr lang="en-US" sz="2400" dirty="0" smtClean="0"/>
              <a:t>. Me </a:t>
            </a:r>
            <a:r>
              <a:rPr lang="en-US" sz="2400" dirty="0" err="1" smtClean="0"/>
              <a:t>llamo</a:t>
            </a:r>
            <a:r>
              <a:rPr lang="en-US" sz="2400" dirty="0" smtClean="0"/>
              <a:t> Guillermo.</a:t>
            </a:r>
          </a:p>
          <a:p>
            <a:pPr marL="0" indent="0">
              <a:buNone/>
            </a:pPr>
            <a:r>
              <a:rPr lang="en-US" sz="2400" dirty="0" smtClean="0"/>
              <a:t>9 </a:t>
            </a:r>
            <a:r>
              <a:rPr lang="en-US" sz="2400" dirty="0" err="1" smtClean="0"/>
              <a:t>Pues</a:t>
            </a:r>
            <a:r>
              <a:rPr lang="en-US" sz="2400" dirty="0" smtClean="0"/>
              <a:t>, que </a:t>
            </a:r>
            <a:r>
              <a:rPr lang="en-US" sz="2400" dirty="0" err="1" smtClean="0"/>
              <a:t>tengas</a:t>
            </a:r>
            <a:r>
              <a:rPr lang="en-US" sz="2400" dirty="0" smtClean="0"/>
              <a:t> un </a:t>
            </a:r>
            <a:r>
              <a:rPr lang="en-US" sz="2400" dirty="0" err="1" smtClean="0"/>
              <a:t>buen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11 </a:t>
            </a:r>
            <a:r>
              <a:rPr lang="en-US" sz="2400" dirty="0" err="1" smtClean="0"/>
              <a:t>Adiós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Word Bank [</a:t>
            </a:r>
            <a:r>
              <a:rPr lang="en-US" sz="2400" dirty="0" err="1" smtClean="0"/>
              <a:t>llamo</a:t>
            </a:r>
            <a:r>
              <a:rPr lang="en-US" sz="2400" dirty="0" smtClean="0"/>
              <a:t>, </a:t>
            </a:r>
            <a:r>
              <a:rPr lang="en-US" sz="2400" dirty="0" err="1" smtClean="0"/>
              <a:t>tú</a:t>
            </a:r>
            <a:r>
              <a:rPr lang="en-US" sz="2400" dirty="0" smtClean="0"/>
              <a:t>, gusto, Hasta, </a:t>
            </a:r>
            <a:r>
              <a:rPr lang="en-US" sz="2400" dirty="0" err="1" smtClean="0"/>
              <a:t>días</a:t>
            </a:r>
            <a:r>
              <a:rPr lang="en-US" sz="2400" dirty="0"/>
              <a:t>]</a:t>
            </a:r>
            <a:r>
              <a:rPr lang="en-US" sz="2400" dirty="0" smtClean="0"/>
              <a:t> </a:t>
            </a:r>
            <a:endParaRPr lang="es-MX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4629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BRUNILDA</a:t>
            </a:r>
          </a:p>
          <a:p>
            <a:pPr marL="0" indent="0">
              <a:buNone/>
            </a:pPr>
            <a:r>
              <a:rPr lang="en-US" sz="2400" dirty="0" smtClean="0"/>
              <a:t>2 Buenos </a:t>
            </a:r>
            <a:r>
              <a:rPr lang="en-US" sz="2400" dirty="0" err="1" smtClean="0"/>
              <a:t>días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r>
              <a:rPr lang="en-US" sz="2400" dirty="0" smtClean="0"/>
              <a:t>4 Bien, gracias.  Y ___?</a:t>
            </a:r>
          </a:p>
          <a:p>
            <a:pPr marL="0" indent="0">
              <a:buNone/>
            </a:pPr>
            <a:r>
              <a:rPr lang="en-US" sz="2400" dirty="0" smtClean="0"/>
              <a:t>6 Me _____ </a:t>
            </a:r>
            <a:r>
              <a:rPr lang="en-US" sz="2400" dirty="0" err="1" smtClean="0"/>
              <a:t>Brunilda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8 </a:t>
            </a:r>
            <a:r>
              <a:rPr lang="en-US" sz="2400" dirty="0" err="1" smtClean="0"/>
              <a:t>Encantada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10 Gracias. </a:t>
            </a:r>
            <a:r>
              <a:rPr lang="en-US" sz="2400" dirty="0" err="1" smtClean="0"/>
              <a:t>Igualmente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12 _______ </a:t>
            </a:r>
            <a:r>
              <a:rPr lang="en-US" sz="2400" dirty="0" err="1" smtClean="0"/>
              <a:t>luego</a:t>
            </a:r>
            <a:r>
              <a:rPr lang="en-US" sz="2400" dirty="0" smtClean="0"/>
              <a:t>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61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Dol</a:t>
            </a:r>
            <a:r>
              <a:rPr lang="en-US" dirty="0" smtClean="0"/>
              <a:t> – fill in the blanks   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629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GUILLERMO</a:t>
            </a:r>
          </a:p>
          <a:p>
            <a:pPr marL="0" indent="0">
              <a:buNone/>
            </a:pPr>
            <a:r>
              <a:rPr lang="en-US" sz="2400" dirty="0" smtClean="0"/>
              <a:t>1 Buenos  </a:t>
            </a:r>
            <a:r>
              <a:rPr lang="en-US" sz="2400" dirty="0" smtClean="0"/>
              <a:t>__</a:t>
            </a:r>
            <a:r>
              <a:rPr lang="en-US" sz="2400" dirty="0" err="1" smtClean="0"/>
              <a:t>dias</a:t>
            </a:r>
            <a:r>
              <a:rPr lang="en-US" sz="2400" dirty="0" smtClean="0"/>
              <a:t>__!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estás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5 Bien.  Como </a:t>
            </a:r>
            <a:r>
              <a:rPr lang="en-US" sz="2400" dirty="0" err="1" smtClean="0"/>
              <a:t>te</a:t>
            </a:r>
            <a:r>
              <a:rPr lang="en-US" sz="2400" dirty="0" smtClean="0"/>
              <a:t> llamas?</a:t>
            </a:r>
          </a:p>
          <a:p>
            <a:pPr marL="0" indent="0">
              <a:buNone/>
            </a:pPr>
            <a:r>
              <a:rPr lang="en-US" sz="2400" dirty="0" smtClean="0"/>
              <a:t>7 Mucho </a:t>
            </a:r>
            <a:r>
              <a:rPr lang="en-US" sz="2400" dirty="0" smtClean="0"/>
              <a:t>_gusto_____ </a:t>
            </a:r>
            <a:r>
              <a:rPr lang="en-US" sz="2400" dirty="0" err="1" smtClean="0"/>
              <a:t>Brunilda</a:t>
            </a:r>
            <a:r>
              <a:rPr lang="en-US" sz="2400" dirty="0" smtClean="0"/>
              <a:t>. Me </a:t>
            </a:r>
            <a:r>
              <a:rPr lang="en-US" sz="2400" dirty="0" err="1" smtClean="0"/>
              <a:t>llamo</a:t>
            </a:r>
            <a:r>
              <a:rPr lang="en-US" sz="2400" dirty="0" smtClean="0"/>
              <a:t> Guillermo.</a:t>
            </a:r>
          </a:p>
          <a:p>
            <a:pPr marL="0" indent="0">
              <a:buNone/>
            </a:pPr>
            <a:r>
              <a:rPr lang="en-US" sz="2400" dirty="0" smtClean="0"/>
              <a:t>9 </a:t>
            </a:r>
            <a:r>
              <a:rPr lang="en-US" sz="2400" dirty="0" err="1" smtClean="0"/>
              <a:t>Pues</a:t>
            </a:r>
            <a:r>
              <a:rPr lang="en-US" sz="2400" dirty="0" smtClean="0"/>
              <a:t>, que </a:t>
            </a:r>
            <a:r>
              <a:rPr lang="en-US" sz="2400" dirty="0" err="1" smtClean="0"/>
              <a:t>tengas</a:t>
            </a:r>
            <a:r>
              <a:rPr lang="en-US" sz="2400" dirty="0" smtClean="0"/>
              <a:t> un </a:t>
            </a:r>
            <a:r>
              <a:rPr lang="en-US" sz="2400" dirty="0" err="1" smtClean="0"/>
              <a:t>buen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11 </a:t>
            </a:r>
            <a:r>
              <a:rPr lang="en-US" sz="2400" dirty="0" err="1" smtClean="0"/>
              <a:t>Adiós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Word Bank [</a:t>
            </a:r>
            <a:r>
              <a:rPr lang="en-US" sz="2400" dirty="0" err="1" smtClean="0"/>
              <a:t>llamo</a:t>
            </a:r>
            <a:r>
              <a:rPr lang="en-US" sz="2400" dirty="0" smtClean="0"/>
              <a:t>, </a:t>
            </a:r>
            <a:r>
              <a:rPr lang="en-US" sz="2400" dirty="0" err="1" smtClean="0"/>
              <a:t>tú</a:t>
            </a:r>
            <a:r>
              <a:rPr lang="en-US" sz="2400" dirty="0" smtClean="0"/>
              <a:t>, gusto, Hasta, </a:t>
            </a:r>
            <a:r>
              <a:rPr lang="en-US" sz="2400" dirty="0" err="1" smtClean="0"/>
              <a:t>días</a:t>
            </a:r>
            <a:r>
              <a:rPr lang="en-US" sz="2400" dirty="0"/>
              <a:t>]</a:t>
            </a:r>
            <a:r>
              <a:rPr lang="en-US" sz="2400" dirty="0" smtClean="0"/>
              <a:t> </a:t>
            </a:r>
            <a:endParaRPr lang="es-MX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4629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BRUNILDA</a:t>
            </a:r>
          </a:p>
          <a:p>
            <a:pPr marL="0" indent="0">
              <a:buNone/>
            </a:pPr>
            <a:r>
              <a:rPr lang="en-US" sz="2400" dirty="0" smtClean="0"/>
              <a:t>2 Buenos </a:t>
            </a:r>
            <a:r>
              <a:rPr lang="en-US" sz="2400" dirty="0" err="1" smtClean="0"/>
              <a:t>días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r>
              <a:rPr lang="en-US" sz="2400" dirty="0" smtClean="0"/>
              <a:t>4 Bien, gracias.  Y </a:t>
            </a:r>
            <a:r>
              <a:rPr lang="en-US" sz="2400" dirty="0" smtClean="0"/>
              <a:t>__</a:t>
            </a:r>
            <a:r>
              <a:rPr lang="en-US" sz="2400" dirty="0" err="1" smtClean="0"/>
              <a:t>tu</a:t>
            </a:r>
            <a:r>
              <a:rPr lang="en-US" sz="2400" dirty="0" smtClean="0"/>
              <a:t>_?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 Me </a:t>
            </a:r>
            <a:r>
              <a:rPr lang="en-US" sz="2400" dirty="0" smtClean="0"/>
              <a:t>__</a:t>
            </a:r>
            <a:r>
              <a:rPr lang="en-US" sz="2400" dirty="0" err="1" smtClean="0"/>
              <a:t>llamo</a:t>
            </a:r>
            <a:r>
              <a:rPr lang="en-US" sz="2400" dirty="0" smtClean="0"/>
              <a:t>___ </a:t>
            </a:r>
            <a:r>
              <a:rPr lang="en-US" sz="2400" dirty="0" err="1" smtClean="0"/>
              <a:t>Brunilda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8 </a:t>
            </a:r>
            <a:r>
              <a:rPr lang="en-US" sz="2400" dirty="0" err="1" smtClean="0"/>
              <a:t>Encantada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10 Gracias. </a:t>
            </a:r>
            <a:r>
              <a:rPr lang="en-US" sz="2400" dirty="0" err="1" smtClean="0"/>
              <a:t>Igualmente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12 </a:t>
            </a:r>
            <a:r>
              <a:rPr lang="en-US" sz="2400" dirty="0" smtClean="0"/>
              <a:t>___Hasta____ </a:t>
            </a:r>
            <a:r>
              <a:rPr lang="en-US" sz="2400" dirty="0" err="1" smtClean="0"/>
              <a:t>luego</a:t>
            </a:r>
            <a:r>
              <a:rPr lang="en-US" sz="2400" dirty="0" smtClean="0"/>
              <a:t>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125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2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BIENVENIDOS A </a:t>
            </a:r>
            <a:r>
              <a:rPr lang="en-US" sz="5400" dirty="0" err="1" smtClean="0"/>
              <a:t>Nuestra</a:t>
            </a:r>
            <a:r>
              <a:rPr lang="en-US" sz="5400" dirty="0" smtClean="0"/>
              <a:t> </a:t>
            </a:r>
            <a:r>
              <a:rPr lang="en-US" sz="5400" dirty="0" err="1" smtClean="0"/>
              <a:t>Clase</a:t>
            </a:r>
            <a:r>
              <a:rPr lang="en-US" sz="5400" dirty="0" smtClean="0"/>
              <a:t>!</a:t>
            </a:r>
            <a:br>
              <a:rPr lang="en-US" sz="5400" dirty="0" smtClean="0"/>
            </a:br>
            <a:r>
              <a:rPr lang="en-US" sz="5400" dirty="0" err="1" smtClean="0"/>
              <a:t>EspaÑol</a:t>
            </a:r>
            <a:r>
              <a:rPr lang="en-US" sz="5400" dirty="0" smtClean="0"/>
              <a:t> 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35447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09 de Agosto 2018</a:t>
            </a:r>
          </a:p>
          <a:p>
            <a:endParaRPr lang="es-ES_tradnl" sz="3200" dirty="0">
              <a:solidFill>
                <a:srgbClr val="FF0000"/>
              </a:solidFill>
            </a:endParaRPr>
          </a:p>
          <a:p>
            <a:r>
              <a:rPr lang="es-ES_tradnl" sz="3200" dirty="0" smtClean="0">
                <a:solidFill>
                  <a:srgbClr val="FF0000"/>
                </a:solidFill>
              </a:rPr>
              <a:t>Anuncios</a:t>
            </a:r>
            <a:r>
              <a:rPr lang="es-ES_tradnl" sz="3200" dirty="0">
                <a:solidFill>
                  <a:srgbClr val="FF0000"/>
                </a:solidFill>
              </a:rPr>
              <a:t>:  Normalmente voy a poner anuncios sobre exámenes, tarea y fechas importantes AQUÍ </a:t>
            </a:r>
            <a:endParaRPr lang="es-ES_tradnl" sz="3200" dirty="0"/>
          </a:p>
          <a:p>
            <a:pPr>
              <a:defRPr/>
            </a:pPr>
            <a:r>
              <a:rPr lang="es-ES_tradnl" sz="3200" dirty="0" err="1" smtClean="0"/>
              <a:t>Announcements</a:t>
            </a:r>
            <a:r>
              <a:rPr lang="es-ES_tradnl" sz="3200" dirty="0"/>
              <a:t>: </a:t>
            </a:r>
            <a:r>
              <a:rPr lang="es-ES_tradnl" sz="3200" dirty="0" err="1"/>
              <a:t>Normally</a:t>
            </a:r>
            <a:r>
              <a:rPr lang="es-ES_tradnl" sz="3200" dirty="0"/>
              <a:t>, I am </a:t>
            </a:r>
            <a:r>
              <a:rPr lang="es-ES_tradnl" sz="3200" dirty="0" err="1"/>
              <a:t>going</a:t>
            </a:r>
            <a:r>
              <a:rPr lang="es-ES_tradnl" sz="3200" dirty="0"/>
              <a:t> to </a:t>
            </a:r>
            <a:r>
              <a:rPr lang="es-ES_tradnl" sz="3200" dirty="0" err="1"/>
              <a:t>put</a:t>
            </a:r>
            <a:r>
              <a:rPr lang="es-ES_tradnl" sz="3200" dirty="0"/>
              <a:t> </a:t>
            </a:r>
            <a:r>
              <a:rPr lang="es-ES_tradnl" sz="3200" dirty="0" err="1"/>
              <a:t>announcements</a:t>
            </a:r>
            <a:r>
              <a:rPr lang="es-ES_tradnl" sz="3200" dirty="0"/>
              <a:t> </a:t>
            </a:r>
            <a:r>
              <a:rPr lang="es-ES_tradnl" sz="3200" dirty="0" err="1"/>
              <a:t>about</a:t>
            </a:r>
            <a:r>
              <a:rPr lang="es-ES_tradnl" sz="3200" dirty="0"/>
              <a:t> </a:t>
            </a:r>
            <a:r>
              <a:rPr lang="es-ES_tradnl" sz="3200" dirty="0" err="1"/>
              <a:t>exams</a:t>
            </a:r>
            <a:r>
              <a:rPr lang="es-ES_tradnl" sz="3200" dirty="0"/>
              <a:t>, </a:t>
            </a:r>
            <a:r>
              <a:rPr lang="es-ES_tradnl" sz="3200" dirty="0" err="1"/>
              <a:t>homework</a:t>
            </a:r>
            <a:r>
              <a:rPr lang="es-ES_tradnl" sz="3200" dirty="0"/>
              <a:t> and </a:t>
            </a:r>
            <a:r>
              <a:rPr lang="es-ES_tradnl" sz="3200" dirty="0" err="1"/>
              <a:t>important</a:t>
            </a:r>
            <a:r>
              <a:rPr lang="es-ES_tradnl" sz="3200" dirty="0"/>
              <a:t> dates HERE 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BIENVENIDOS A </a:t>
            </a:r>
            <a:r>
              <a:rPr lang="en-US" sz="5400" dirty="0" err="1" smtClean="0"/>
              <a:t>Nuestra</a:t>
            </a:r>
            <a:r>
              <a:rPr lang="en-US" sz="5400" dirty="0" smtClean="0"/>
              <a:t> </a:t>
            </a:r>
            <a:r>
              <a:rPr lang="en-US" sz="5400" dirty="0" err="1" smtClean="0"/>
              <a:t>Clase</a:t>
            </a:r>
            <a:r>
              <a:rPr lang="en-US" sz="5400" dirty="0" smtClean="0"/>
              <a:t>!</a:t>
            </a:r>
            <a:br>
              <a:rPr lang="en-US" sz="5400" dirty="0" smtClean="0"/>
            </a:br>
            <a:r>
              <a:rPr lang="en-US" sz="5400" dirty="0" err="1" smtClean="0"/>
              <a:t>EspaÑol</a:t>
            </a:r>
            <a:r>
              <a:rPr lang="en-US" sz="5400" dirty="0" smtClean="0"/>
              <a:t> 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3544747"/>
          </a:xfrm>
        </p:spPr>
        <p:txBody>
          <a:bodyPr>
            <a:normAutofit/>
          </a:bodyPr>
          <a:lstStyle/>
          <a:p>
            <a:r>
              <a:rPr lang="en-US" dirty="0" smtClean="0"/>
              <a:t>09 de Agosto 2018</a:t>
            </a:r>
          </a:p>
          <a:p>
            <a:endParaRPr lang="es-ES_tradnl" sz="3200" dirty="0">
              <a:solidFill>
                <a:srgbClr val="FF0000"/>
              </a:solidFill>
            </a:endParaRPr>
          </a:p>
          <a:p>
            <a:r>
              <a:rPr lang="es-ES_tradnl" sz="3200" dirty="0" smtClean="0">
                <a:solidFill>
                  <a:schemeClr val="bg1"/>
                </a:solidFill>
              </a:rPr>
              <a:t>Syllabus to be </a:t>
            </a:r>
            <a:r>
              <a:rPr lang="es-ES_tradnl" sz="3200" dirty="0" err="1" smtClean="0">
                <a:solidFill>
                  <a:schemeClr val="bg1"/>
                </a:solidFill>
              </a:rPr>
              <a:t>handed</a:t>
            </a:r>
            <a:r>
              <a:rPr lang="es-ES_tradnl" sz="3200" dirty="0" smtClean="0">
                <a:solidFill>
                  <a:schemeClr val="bg1"/>
                </a:solidFill>
              </a:rPr>
              <a:t> </a:t>
            </a:r>
            <a:r>
              <a:rPr lang="es-ES_tradnl" sz="3200" dirty="0" err="1" smtClean="0">
                <a:solidFill>
                  <a:schemeClr val="bg1"/>
                </a:solidFill>
              </a:rPr>
              <a:t>out</a:t>
            </a:r>
            <a:r>
              <a:rPr lang="es-ES_tradnl" sz="3200" dirty="0" smtClean="0">
                <a:solidFill>
                  <a:schemeClr val="bg1"/>
                </a:solidFill>
              </a:rPr>
              <a:t> </a:t>
            </a:r>
            <a:r>
              <a:rPr lang="es-ES_tradnl" sz="3200" dirty="0" err="1" smtClean="0">
                <a:solidFill>
                  <a:schemeClr val="bg1"/>
                </a:solidFill>
              </a:rPr>
              <a:t>on</a:t>
            </a:r>
            <a:r>
              <a:rPr lang="es-ES_tradnl" sz="3200" dirty="0" smtClean="0">
                <a:solidFill>
                  <a:schemeClr val="bg1"/>
                </a:solidFill>
              </a:rPr>
              <a:t> </a:t>
            </a:r>
            <a:r>
              <a:rPr lang="es-ES_tradnl" sz="3200" dirty="0" err="1" smtClean="0">
                <a:solidFill>
                  <a:schemeClr val="bg1"/>
                </a:solidFill>
              </a:rPr>
              <a:t>monday</a:t>
            </a:r>
            <a:endParaRPr lang="es-ES_tradnl" sz="3200" dirty="0">
              <a:solidFill>
                <a:schemeClr val="bg1"/>
              </a:solidFill>
            </a:endParaRP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5185361"/>
            <a:ext cx="11029615" cy="600556"/>
          </a:xfrm>
        </p:spPr>
        <p:txBody>
          <a:bodyPr>
            <a:noAutofit/>
          </a:bodyPr>
          <a:lstStyle/>
          <a:p>
            <a:r>
              <a:rPr lang="en-US" sz="8800" dirty="0" smtClean="0"/>
              <a:t>AGENDA </a:t>
            </a:r>
            <a:endParaRPr lang="en-US" sz="8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57730"/>
              </p:ext>
            </p:extLst>
          </p:nvPr>
        </p:nvGraphicFramePr>
        <p:xfrm>
          <a:off x="2031999" y="1312095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0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Survey/</a:t>
                      </a:r>
                      <a:r>
                        <a:rPr lang="en-US" baseline="0" dirty="0" smtClean="0"/>
                        <a:t> Name tags/ Attendance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Welcome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OBJ/DOL</a:t>
                      </a:r>
                      <a:r>
                        <a:rPr lang="en-US" baseline="0" dirty="0" smtClean="0"/>
                        <a:t>/ Expectations (supplies)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minutes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th</a:t>
                      </a:r>
                      <a:r>
                        <a:rPr lang="en-US" baseline="0" dirty="0" smtClean="0"/>
                        <a:t>e teacher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minutes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dirty="0" err="1" smtClean="0"/>
                        <a:t>spañol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nuestra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clase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you already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minutes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6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OBJECTIVE/ </a:t>
            </a:r>
            <a:r>
              <a:rPr lang="en-US" sz="5400" dirty="0" err="1" smtClean="0"/>
              <a:t>dol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OBJ: </a:t>
            </a:r>
            <a:r>
              <a:rPr lang="en-US" sz="4000" b="1" dirty="0"/>
              <a:t>LLWBAT </a:t>
            </a:r>
            <a:r>
              <a:rPr lang="en-US" sz="4000" dirty="0"/>
              <a:t>learn about teacher, classmates and topics that will be covered throughout the year. </a:t>
            </a:r>
          </a:p>
          <a:p>
            <a:r>
              <a:rPr lang="en-US" sz="4000" dirty="0" smtClean="0"/>
              <a:t>DOL: 100% of </a:t>
            </a:r>
            <a:r>
              <a:rPr lang="en-US" sz="4000" b="1" dirty="0" smtClean="0"/>
              <a:t>LLW </a:t>
            </a:r>
            <a:r>
              <a:rPr lang="en-US" sz="4000" dirty="0"/>
              <a:t>recall one thing we will be learning this year, one thing we will be learning this unit, and one thing we will be doing this week. </a:t>
            </a:r>
          </a:p>
        </p:txBody>
      </p:sp>
    </p:spTree>
    <p:extLst>
      <p:ext uri="{BB962C8B-B14F-4D97-AF65-F5344CB8AC3E}">
        <p14:creationId xmlns:p14="http://schemas.microsoft.com/office/powerpoint/2010/main" val="27041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Respect</a:t>
            </a:r>
            <a:br>
              <a:rPr lang="en-US" dirty="0" smtClean="0"/>
            </a:br>
            <a:r>
              <a:rPr lang="en-US" dirty="0" smtClean="0"/>
              <a:t>3. Work hard. Always.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5339907"/>
            <a:ext cx="11029615" cy="600556"/>
          </a:xfrm>
        </p:spPr>
        <p:txBody>
          <a:bodyPr>
            <a:noAutofit/>
          </a:bodyPr>
          <a:lstStyle/>
          <a:p>
            <a:r>
              <a:rPr lang="en-US" sz="8000" dirty="0"/>
              <a:t>Expectations</a:t>
            </a:r>
          </a:p>
        </p:txBody>
      </p:sp>
    </p:spTree>
    <p:extLst>
      <p:ext uri="{BB962C8B-B14F-4D97-AF65-F5344CB8AC3E}">
        <p14:creationId xmlns:p14="http://schemas.microsoft.com/office/powerpoint/2010/main" val="7683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Supplies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LOCATIONS IN THE CLASSROOM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SOMETHING TO WRITE ON- NOTEBOOK OR BINDER</a:t>
            </a:r>
          </a:p>
          <a:p>
            <a:r>
              <a:rPr lang="en-US" dirty="0" smtClean="0"/>
              <a:t>SOMETHING TO WRITE WITH</a:t>
            </a:r>
          </a:p>
          <a:p>
            <a:r>
              <a:rPr lang="en-US" dirty="0" smtClean="0"/>
              <a:t>COMPUTER WHEN YOU GET IT! – make sure it’s charged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1359</TotalTime>
  <Words>1054</Words>
  <Application>Microsoft Office PowerPoint</Application>
  <PresentationFormat>Widescreen</PresentationFormat>
  <Paragraphs>215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Gill Sans MT</vt:lpstr>
      <vt:lpstr>Wingdings 2</vt:lpstr>
      <vt:lpstr>Dividend</vt:lpstr>
      <vt:lpstr>Do now! </vt:lpstr>
      <vt:lpstr>PowerPoint Presentation</vt:lpstr>
      <vt:lpstr>Eres lo mas Unico?</vt:lpstr>
      <vt:lpstr>BIENVENIDOS A Nuestra Clase! EspaÑol 1</vt:lpstr>
      <vt:lpstr>BIENVENIDOS A Nuestra Clase! EspaÑol 1</vt:lpstr>
      <vt:lpstr>PowerPoint Presentation</vt:lpstr>
      <vt:lpstr>OBJECTIVE/ dol </vt:lpstr>
      <vt:lpstr>1. Respect 3. Work hard. Always.</vt:lpstr>
      <vt:lpstr>Supplies </vt:lpstr>
      <vt:lpstr>ABOUT MAESTRA …</vt:lpstr>
      <vt:lpstr>El espaÑol En nuestra clase </vt:lpstr>
      <vt:lpstr>El espaÑol En nuestra clase </vt:lpstr>
      <vt:lpstr>El espaÑol En nuestra clase </vt:lpstr>
      <vt:lpstr>PowerPoint Presentation</vt:lpstr>
      <vt:lpstr>PowerPoint Presentation</vt:lpstr>
      <vt:lpstr>What you already Know…</vt:lpstr>
      <vt:lpstr>PowerPoint Presentation</vt:lpstr>
      <vt:lpstr>Dol</vt:lpstr>
      <vt:lpstr>PowerPoint Presentation</vt:lpstr>
      <vt:lpstr>PowerPoint Presentation</vt:lpstr>
      <vt:lpstr>Greeting Song https://www.youtube.com/watch?v=Vld59vW3_    </vt:lpstr>
      <vt:lpstr>BIENVENIDOS A Nuestra Clase! EspaÑol 1</vt:lpstr>
      <vt:lpstr>OBJECTIVE/ dol </vt:lpstr>
      <vt:lpstr>Greeting Song https://www.youtube.com/watch?v=Vld59vW3_    </vt:lpstr>
      <vt:lpstr>PRESENTARSE – INTRODUCE YOURSELF</vt:lpstr>
      <vt:lpstr>UNA CONVERSACION   -  READ THE FOLLOWING OUTLOUD WITH           YOUR SHOULDER PARTNER</vt:lpstr>
      <vt:lpstr>La cancion inolvidable!</vt:lpstr>
      <vt:lpstr>Crear tu propio conversacion</vt:lpstr>
      <vt:lpstr>Presentarse a alguien  introduce yourself to someone new!</vt:lpstr>
      <vt:lpstr>Dol – fill in the blanks    </vt:lpstr>
      <vt:lpstr>Dol – fill in the blanks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now!</dc:title>
  <dc:creator>Butler, Madison</dc:creator>
  <cp:lastModifiedBy>DeAlba, Debra</cp:lastModifiedBy>
  <cp:revision>57</cp:revision>
  <dcterms:created xsi:type="dcterms:W3CDTF">2016-08-15T13:19:18Z</dcterms:created>
  <dcterms:modified xsi:type="dcterms:W3CDTF">2018-08-10T16:09:44Z</dcterms:modified>
</cp:coreProperties>
</file>