
<file path=[Content_Types].xml><?xml version="1.0" encoding="utf-8"?>
<Types xmlns="http://schemas.openxmlformats.org/package/2006/content-types">
  <Default Extension="bin" ContentType="application/vnd.ms-office.activeX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ctiveX/activeX1.xml" ContentType="application/vnd.ms-office.activeX+xml"/>
  <Override PartName="/ppt/notesSlides/notesSlide2.xml" ContentType="application/vnd.openxmlformats-officedocument.presentationml.notesSlide+xml"/>
  <Override PartName="/ppt/activeX/activeX2.xml" ContentType="application/vnd.ms-office.activeX+xml"/>
  <Override PartName="/ppt/notesSlides/notesSlide3.xml" ContentType="application/vnd.openxmlformats-officedocument.presentationml.notesSlide+xml"/>
  <Override PartName="/ppt/activeX/activeX3.xml" ContentType="application/vnd.ms-office.activeX+xml"/>
  <Override PartName="/ppt/notesSlides/notesSlide4.xml" ContentType="application/vnd.openxmlformats-officedocument.presentationml.notesSlide+xml"/>
  <Override PartName="/ppt/activeX/activeX4.xml" ContentType="application/vnd.ms-office.activeX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9.xml" ContentType="application/vnd.openxmlformats-officedocument.presentationml.notesSlide+xml"/>
  <Override PartName="/ppt/activeX/activeX5.xml" ContentType="application/vnd.ms-office.activeX+xml"/>
  <Override PartName="/ppt/comments/comment2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4" r:id="rId1"/>
  </p:sldMasterIdLst>
  <p:notesMasterIdLst>
    <p:notesMasterId r:id="rId103"/>
  </p:notes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3" r:id="rId9"/>
    <p:sldId id="266" r:id="rId10"/>
    <p:sldId id="300" r:id="rId11"/>
    <p:sldId id="301" r:id="rId12"/>
    <p:sldId id="302" r:id="rId13"/>
    <p:sldId id="303" r:id="rId14"/>
    <p:sldId id="304" r:id="rId15"/>
    <p:sldId id="267" r:id="rId16"/>
    <p:sldId id="268" r:id="rId17"/>
    <p:sldId id="269" r:id="rId18"/>
    <p:sldId id="264" r:id="rId19"/>
    <p:sldId id="265" r:id="rId20"/>
    <p:sldId id="270" r:id="rId21"/>
    <p:sldId id="271" r:id="rId22"/>
    <p:sldId id="290" r:id="rId23"/>
    <p:sldId id="272" r:id="rId24"/>
    <p:sldId id="273" r:id="rId25"/>
    <p:sldId id="292" r:id="rId26"/>
    <p:sldId id="279" r:id="rId27"/>
    <p:sldId id="275" r:id="rId28"/>
    <p:sldId id="274" r:id="rId29"/>
    <p:sldId id="298" r:id="rId30"/>
    <p:sldId id="276" r:id="rId31"/>
    <p:sldId id="291" r:id="rId32"/>
    <p:sldId id="277" r:id="rId33"/>
    <p:sldId id="278" r:id="rId34"/>
    <p:sldId id="280" r:id="rId35"/>
    <p:sldId id="281" r:id="rId36"/>
    <p:sldId id="282" r:id="rId37"/>
    <p:sldId id="284" r:id="rId38"/>
    <p:sldId id="285" r:id="rId39"/>
    <p:sldId id="283" r:id="rId40"/>
    <p:sldId id="286" r:id="rId41"/>
    <p:sldId id="295" r:id="rId42"/>
    <p:sldId id="296" r:id="rId43"/>
    <p:sldId id="297" r:id="rId44"/>
    <p:sldId id="293" r:id="rId45"/>
    <p:sldId id="315" r:id="rId46"/>
    <p:sldId id="299" r:id="rId47"/>
    <p:sldId id="314" r:id="rId48"/>
    <p:sldId id="311" r:id="rId49"/>
    <p:sldId id="294" r:id="rId50"/>
    <p:sldId id="305" r:id="rId51"/>
    <p:sldId id="287" r:id="rId52"/>
    <p:sldId id="306" r:id="rId53"/>
    <p:sldId id="364" r:id="rId54"/>
    <p:sldId id="307" r:id="rId55"/>
    <p:sldId id="288" r:id="rId56"/>
    <p:sldId id="308" r:id="rId57"/>
    <p:sldId id="309" r:id="rId58"/>
    <p:sldId id="310" r:id="rId59"/>
    <p:sldId id="312" r:id="rId60"/>
    <p:sldId id="313" r:id="rId61"/>
    <p:sldId id="316" r:id="rId62"/>
    <p:sldId id="339" r:id="rId63"/>
    <p:sldId id="340" r:id="rId64"/>
    <p:sldId id="341" r:id="rId65"/>
    <p:sldId id="342" r:id="rId66"/>
    <p:sldId id="318" r:id="rId67"/>
    <p:sldId id="317" r:id="rId68"/>
    <p:sldId id="319" r:id="rId69"/>
    <p:sldId id="320" r:id="rId70"/>
    <p:sldId id="321" r:id="rId71"/>
    <p:sldId id="322" r:id="rId72"/>
    <p:sldId id="323" r:id="rId73"/>
    <p:sldId id="324" r:id="rId74"/>
    <p:sldId id="325" r:id="rId75"/>
    <p:sldId id="326" r:id="rId76"/>
    <p:sldId id="327" r:id="rId77"/>
    <p:sldId id="328" r:id="rId78"/>
    <p:sldId id="329" r:id="rId79"/>
    <p:sldId id="330" r:id="rId80"/>
    <p:sldId id="331" r:id="rId81"/>
    <p:sldId id="332" r:id="rId82"/>
    <p:sldId id="333" r:id="rId83"/>
    <p:sldId id="334" r:id="rId84"/>
    <p:sldId id="335" r:id="rId85"/>
    <p:sldId id="336" r:id="rId86"/>
    <p:sldId id="337" r:id="rId87"/>
    <p:sldId id="338" r:id="rId88"/>
    <p:sldId id="365" r:id="rId89"/>
    <p:sldId id="343" r:id="rId90"/>
    <p:sldId id="344" r:id="rId91"/>
    <p:sldId id="345" r:id="rId92"/>
    <p:sldId id="346" r:id="rId93"/>
    <p:sldId id="347" r:id="rId94"/>
    <p:sldId id="348" r:id="rId95"/>
    <p:sldId id="349" r:id="rId96"/>
    <p:sldId id="361" r:id="rId97"/>
    <p:sldId id="358" r:id="rId98"/>
    <p:sldId id="359" r:id="rId99"/>
    <p:sldId id="362" r:id="rId100"/>
    <p:sldId id="363" r:id="rId101"/>
    <p:sldId id="360" r:id="rId10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NTOR, MAXWELL" initials="KM" lastIdx="4" clrIdx="1">
    <p:extLst>
      <p:ext uri="{19B8F6BF-5375-455C-9EA6-DF929625EA0E}">
        <p15:presenceInfo xmlns:p15="http://schemas.microsoft.com/office/powerpoint/2012/main" userId="S-1-5-21-61803588-1308784355-1501187911-24142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75" autoAdjust="0"/>
    <p:restoredTop sz="94660"/>
  </p:normalViewPr>
  <p:slideViewPr>
    <p:cSldViewPr snapToGrid="0">
      <p:cViewPr varScale="1">
        <p:scale>
          <a:sx n="61" d="100"/>
          <a:sy n="61" d="100"/>
        </p:scale>
        <p:origin x="78" y="25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07" Type="http://schemas.openxmlformats.org/officeDocument/2006/relationships/theme" Target="theme/theme1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notesMaster" Target="notesMasters/notesMaster1.xml"/><Relationship Id="rId108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commentAuthors" Target="commentAuthor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8-04T21:06:09.805" idx="1">
    <p:pos x="10" y="10"/>
    <p:text>GALLERY WALK? SPLIT UP AND HAVE STUDENTS FIGURE OUT "RULES" come back as a class and review</p:text>
    <p:extLst mod="1">
      <p:ext uri="{C676402C-5697-4E1C-873F-D02D1690AC5C}">
        <p15:threadingInfo xmlns:p15="http://schemas.microsoft.com/office/powerpoint/2012/main" timeZoneBias="360"/>
      </p:ext>
    </p:extLst>
  </p:cm>
  <p:cm authorId="1" dt="2016-08-04T21:07:53.150" idx="2">
    <p:pos x="10" y="106"/>
    <p:text>students take notes on the "arrow" rules</p:text>
    <p:extLst mod="1">
      <p:ext uri="{C676402C-5697-4E1C-873F-D02D1690AC5C}">
        <p15:threadingInfo xmlns:p15="http://schemas.microsoft.com/office/powerpoint/2012/main" timeZoneBias="360">
          <p15:parentCm authorId="1" idx="1"/>
        </p15:threadingInfo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8-16T17:01:02.942" idx="3">
    <p:pos x="2199" y="2950"/>
    <p:text>Intercultural communication is necessary in the business world.  In europe, many students speak at least 3 languages fluently</p:text>
    <p:extLst>
      <p:ext uri="{C676402C-5697-4E1C-873F-D02D1690AC5C}">
        <p15:threadingInfo xmlns:p15="http://schemas.microsoft.com/office/powerpoint/2012/main" timeZoneBias="360"/>
      </p:ext>
    </p:extLst>
  </p:cm>
  <p:cm authorId="1" dt="2016-08-16T18:38:22.567" idx="4">
    <p:pos x="10" y="10"/>
    <p:text>Additionally, many employers are looking for bilingual employees.  Any idea what an interpreter makes? CO LMI search!</p:text>
    <p:extLst>
      <p:ext uri="{C676402C-5697-4E1C-873F-D02D1690AC5C}">
        <p15:threadingInfo xmlns:p15="http://schemas.microsoft.com/office/powerpoint/2012/main" timeZoneBias="360"/>
      </p:ext>
    </p:extLs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A7E697-28DA-4CD9-A3EA-3A793045DEA5}" type="datetimeFigureOut">
              <a:rPr lang="es-MX" smtClean="0"/>
              <a:t>17/08/2018</a:t>
            </a:fld>
            <a:endParaRPr lang="es-MX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12023E-30DE-4CBE-A076-E22AF4A8B862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62751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lesson needs</a:t>
            </a:r>
            <a:r>
              <a:rPr lang="en-US" baseline="0" dirty="0" smtClean="0"/>
              <a:t> small cut outs with questions and answers.  Hats, mustaches or ties. ¼ sheet of scratch paper for DOL.</a:t>
            </a:r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12023E-30DE-4CBE-A076-E22AF4A8B862}" type="slidenum">
              <a:rPr lang="es-MX" smtClean="0"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773242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Have 5 students come up and line up in front -  girls</a:t>
            </a:r>
            <a:r>
              <a:rPr lang="en-US" baseline="0" dirty="0" smtClean="0"/>
              <a:t> and guys - and give a few hats or ties</a:t>
            </a:r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12023E-30DE-4CBE-A076-E22AF4A8B862}" type="slidenum">
              <a:rPr lang="es-MX" smtClean="0"/>
              <a:t>15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097623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Class</a:t>
            </a:r>
            <a:r>
              <a:rPr lang="en-US" baseline="0" dirty="0" smtClean="0"/>
              <a:t> discussion</a:t>
            </a:r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12023E-30DE-4CBE-A076-E22AF4A8B862}" type="slidenum">
              <a:rPr lang="es-MX" smtClean="0"/>
              <a:t>17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230159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You’ll need reading materials</a:t>
            </a:r>
            <a:r>
              <a:rPr lang="en-US" baseline="0" dirty="0" smtClean="0"/>
              <a:t> for a warmup, a copy of the ABCs handout Whiteboards and markers if possible</a:t>
            </a:r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12023E-30DE-4CBE-A076-E22AF4A8B862}" type="slidenum">
              <a:rPr lang="es-MX" smtClean="0"/>
              <a:t>23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243166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Repiten</a:t>
            </a:r>
            <a:r>
              <a:rPr lang="en-US" dirty="0" smtClean="0"/>
              <a:t>!</a:t>
            </a:r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12023E-30DE-4CBE-A076-E22AF4A8B862}" type="slidenum">
              <a:rPr lang="es-MX" smtClean="0"/>
              <a:t>32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554226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Repiten</a:t>
            </a:r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12023E-30DE-4CBE-A076-E22AF4A8B862}" type="slidenum">
              <a:rPr lang="es-MX" smtClean="0"/>
              <a:t>33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449641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 the Spanish vowels</a:t>
            </a:r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12023E-30DE-4CBE-A076-E22AF4A8B862}" type="slidenum">
              <a:rPr lang="es-MX" smtClean="0"/>
              <a:t>35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184343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You’ll need reading materials</a:t>
            </a:r>
            <a:r>
              <a:rPr lang="en-US" baseline="0" dirty="0" smtClean="0"/>
              <a:t> for a warmup, a copy of the ABCs handout Whiteboards and markers if possible</a:t>
            </a:r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12023E-30DE-4CBE-A076-E22AF4A8B862}" type="slidenum">
              <a:rPr lang="es-MX" smtClean="0"/>
              <a:t>47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990088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You’ll need reading materials</a:t>
            </a:r>
            <a:r>
              <a:rPr lang="en-US" baseline="0" dirty="0" smtClean="0"/>
              <a:t> for a warmup, a copy of the ABCs handout Whiteboards and markers if possible</a:t>
            </a:r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12023E-30DE-4CBE-A076-E22AF4A8B862}" type="slidenum">
              <a:rPr lang="es-MX" smtClean="0"/>
              <a:t>61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25542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t>8/17/2018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8/17/2018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8/17/2018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8/17/2018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8/17/2018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8/17/2018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8/17/2018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8/17/2018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8/17/2018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8/17/2018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8/17/2018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8/17/2018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5MgBikgcWnY" TargetMode="Externa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0.w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wu54D15-21Q" TargetMode="Externa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JUcu9PUh9_A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ontrol" Target="../activeX/activeX4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7.w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genius.com/Opetaia-foai-we-know-the-way-lyrics#note-11413968" TargetMode="External"/><Relationship Id="rId2" Type="http://schemas.openxmlformats.org/officeDocument/2006/relationships/hyperlink" Target="https://genius.com/Opetaia-foai-we-know-the-way-lyrics#note-10870289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panishdict.com/guide/tongue-twisters-in-spanish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jK91HUcPWuQ" TargetMode="Externa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8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rycehedstrom.com/wp-content/uploads/2011/09/THE-POWER-OF-COGNATES-Sample.pdf" TargetMode="External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wmf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n3KbP2OEbW4" TargetMode="Externa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5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40.wmf"/><Relationship Id="rId4" Type="http://schemas.openxmlformats.org/officeDocument/2006/relationships/image" Target="../media/image41.jpg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2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hyperlink" Target="https://www.facebook.com/KellenDeAlba/media_set?set=a.10156430098185070&amp;type=3" TargetMode="External"/><Relationship Id="rId1" Type="http://schemas.openxmlformats.org/officeDocument/2006/relationships/slideLayout" Target="../slideLayouts/slideLayout6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6xelYTrDESI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1335380"/>
            <a:ext cx="9966960" cy="120440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Warmup</a:t>
            </a:r>
            <a:br>
              <a:rPr lang="en-US" dirty="0" smtClean="0"/>
            </a:br>
            <a:r>
              <a:rPr lang="en-US" dirty="0" err="1" smtClean="0"/>
              <a:t>ordena</a:t>
            </a:r>
            <a:r>
              <a:rPr lang="en-US" dirty="0" smtClean="0"/>
              <a:t> las palabras </a:t>
            </a:r>
            <a:endParaRPr lang="es-MX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2540942"/>
            <a:ext cx="8767860" cy="66415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Re-write the conversation in order. Use every sentence.</a:t>
            </a:r>
            <a:endParaRPr lang="es-MX" sz="2800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402313" y="3826016"/>
            <a:ext cx="10674627" cy="3031984"/>
          </a:xfrm>
          <a:prstGeom prst="rect">
            <a:avLst/>
          </a:prstGeom>
        </p:spPr>
        <p:txBody>
          <a:bodyPr vert="horz" lIns="91440" tIns="45720" rIns="91440" bIns="45720" numCol="3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None/>
              <a:defRPr sz="2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Knock-knock. </a:t>
            </a:r>
            <a:r>
              <a:rPr lang="en-US" sz="2000" dirty="0" err="1" smtClean="0"/>
              <a:t>Pasale</a:t>
            </a:r>
            <a:r>
              <a:rPr lang="en-US" sz="2000" dirty="0" smtClean="0"/>
              <a:t>! (come in!)</a:t>
            </a:r>
          </a:p>
          <a:p>
            <a:r>
              <a:rPr lang="en-US" sz="2800" dirty="0" smtClean="0"/>
              <a:t>Buenos </a:t>
            </a:r>
            <a:r>
              <a:rPr lang="en-US" sz="2800" dirty="0" err="1" smtClean="0"/>
              <a:t>dias</a:t>
            </a:r>
            <a:r>
              <a:rPr lang="en-US" sz="2800" dirty="0" smtClean="0"/>
              <a:t>, Pepe.</a:t>
            </a:r>
            <a:endParaRPr lang="en-US" sz="2800" dirty="0"/>
          </a:p>
          <a:p>
            <a:r>
              <a:rPr lang="en-US" sz="2800" dirty="0" err="1" smtClean="0"/>
              <a:t>Estoy</a:t>
            </a:r>
            <a:r>
              <a:rPr lang="en-US" sz="2800" dirty="0" smtClean="0"/>
              <a:t> </a:t>
            </a:r>
            <a:r>
              <a:rPr lang="en-US" sz="2800" dirty="0" err="1"/>
              <a:t>bien</a:t>
            </a:r>
            <a:r>
              <a:rPr lang="en-US" sz="2800" dirty="0"/>
              <a:t>, gracias.</a:t>
            </a:r>
            <a:r>
              <a:rPr lang="en-US" sz="2800" dirty="0" smtClean="0"/>
              <a:t> </a:t>
            </a:r>
          </a:p>
          <a:p>
            <a:r>
              <a:rPr lang="en-US" sz="2800" dirty="0" smtClean="0"/>
              <a:t>Que </a:t>
            </a:r>
            <a:r>
              <a:rPr lang="en-US" sz="2800" dirty="0" err="1" smtClean="0"/>
              <a:t>pasa</a:t>
            </a:r>
            <a:r>
              <a:rPr lang="en-US" sz="2800" dirty="0" smtClean="0"/>
              <a:t>, Pepe?</a:t>
            </a:r>
            <a:endParaRPr lang="en-US" sz="2800" dirty="0"/>
          </a:p>
          <a:p>
            <a:endParaRPr lang="en-US" sz="2800" dirty="0" smtClean="0"/>
          </a:p>
          <a:p>
            <a:r>
              <a:rPr lang="en-US" sz="2800" dirty="0" smtClean="0"/>
              <a:t>Gracias, Adios!</a:t>
            </a:r>
          </a:p>
          <a:p>
            <a:r>
              <a:rPr lang="en-US" sz="2800" dirty="0" smtClean="0"/>
              <a:t>Nada.</a:t>
            </a:r>
          </a:p>
          <a:p>
            <a:r>
              <a:rPr lang="en-US" sz="2800" dirty="0"/>
              <a:t>Como </a:t>
            </a:r>
            <a:r>
              <a:rPr lang="en-US" sz="2800" dirty="0" err="1"/>
              <a:t>estas</a:t>
            </a:r>
            <a:r>
              <a:rPr lang="en-US" sz="2800" dirty="0"/>
              <a:t>? 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Que </a:t>
            </a:r>
            <a:r>
              <a:rPr lang="en-US" sz="2800" dirty="0" err="1" smtClean="0"/>
              <a:t>tengas</a:t>
            </a:r>
            <a:r>
              <a:rPr lang="en-US" sz="2800" dirty="0" smtClean="0"/>
              <a:t> un </a:t>
            </a:r>
            <a:r>
              <a:rPr lang="en-US" sz="2800" dirty="0" err="1" smtClean="0"/>
              <a:t>buen</a:t>
            </a:r>
            <a:r>
              <a:rPr lang="en-US" sz="2800" dirty="0" smtClean="0"/>
              <a:t> dia.</a:t>
            </a:r>
          </a:p>
          <a:p>
            <a:r>
              <a:rPr lang="en-US" sz="2800" dirty="0" err="1"/>
              <a:t>Hola</a:t>
            </a:r>
            <a:r>
              <a:rPr lang="en-US" sz="2800" dirty="0"/>
              <a:t>.</a:t>
            </a:r>
          </a:p>
          <a:p>
            <a:endParaRPr lang="en-US" sz="28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0339789" y="5506278"/>
            <a:ext cx="21269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Que </a:t>
            </a:r>
            <a:r>
              <a:rPr lang="en-US" dirty="0" err="1" smtClean="0"/>
              <a:t>hago</a:t>
            </a:r>
            <a:r>
              <a:rPr lang="en-US" dirty="0" smtClean="0"/>
              <a:t>?</a:t>
            </a:r>
          </a:p>
          <a:p>
            <a:r>
              <a:rPr lang="en-US" dirty="0" smtClean="0"/>
              <a:t>Writing</a:t>
            </a:r>
          </a:p>
          <a:p>
            <a:r>
              <a:rPr lang="en-US" dirty="0" smtClean="0"/>
              <a:t>Volume 0</a:t>
            </a:r>
          </a:p>
          <a:p>
            <a:r>
              <a:rPr lang="en-US" dirty="0" smtClean="0"/>
              <a:t>In seat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981425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580351"/>
            <a:ext cx="9601196" cy="1303867"/>
          </a:xfrm>
        </p:spPr>
        <p:txBody>
          <a:bodyPr/>
          <a:lstStyle/>
          <a:p>
            <a:r>
              <a:rPr lang="en-US" dirty="0" err="1" smtClean="0"/>
              <a:t>Tú</a:t>
            </a:r>
            <a:r>
              <a:rPr lang="en-US" dirty="0" smtClean="0"/>
              <a:t> o </a:t>
            </a:r>
            <a:r>
              <a:rPr lang="en-US" dirty="0" err="1" smtClean="0"/>
              <a:t>Usted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344" y="1634836"/>
            <a:ext cx="6761019" cy="4251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00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long does it take to learn a new skill?</a:t>
            </a:r>
            <a:endParaRPr lang="es-MX" dirty="0"/>
          </a:p>
        </p:txBody>
      </p:sp>
      <p:pic>
        <p:nvPicPr>
          <p:cNvPr id="4" name="5MgBikgcWnY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624550" y="1592600"/>
            <a:ext cx="8912419" cy="5013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659172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530" y="351183"/>
            <a:ext cx="9875520" cy="1356360"/>
          </a:xfrm>
        </p:spPr>
        <p:txBody>
          <a:bodyPr/>
          <a:lstStyle/>
          <a:p>
            <a:r>
              <a:rPr lang="es-ES" dirty="0" smtClean="0"/>
              <a:t>DOL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441174"/>
            <a:ext cx="9872871" cy="403860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s-ES" sz="1800" dirty="0" err="1" smtClean="0">
                <a:solidFill>
                  <a:schemeClr val="tx1"/>
                </a:solidFill>
              </a:rPr>
              <a:t>What</a:t>
            </a:r>
            <a:r>
              <a:rPr lang="es-ES" sz="1800" dirty="0" smtClean="0">
                <a:solidFill>
                  <a:schemeClr val="tx1"/>
                </a:solidFill>
              </a:rPr>
              <a:t> </a:t>
            </a:r>
            <a:r>
              <a:rPr lang="es-ES" sz="1800" dirty="0" err="1" smtClean="0">
                <a:solidFill>
                  <a:schemeClr val="tx1"/>
                </a:solidFill>
              </a:rPr>
              <a:t>does</a:t>
            </a:r>
            <a:r>
              <a:rPr lang="es-ES" sz="1800" dirty="0" smtClean="0">
                <a:solidFill>
                  <a:schemeClr val="tx1"/>
                </a:solidFill>
              </a:rPr>
              <a:t> </a:t>
            </a:r>
            <a:r>
              <a:rPr lang="es-ES" sz="1800" dirty="0" err="1" smtClean="0">
                <a:solidFill>
                  <a:schemeClr val="tx1"/>
                </a:solidFill>
              </a:rPr>
              <a:t>learning</a:t>
            </a:r>
            <a:r>
              <a:rPr lang="es-ES" sz="1800" dirty="0" smtClean="0">
                <a:solidFill>
                  <a:schemeClr val="tx1"/>
                </a:solidFill>
              </a:rPr>
              <a:t> a </a:t>
            </a:r>
            <a:r>
              <a:rPr lang="es-ES" sz="1800" dirty="0" err="1" smtClean="0">
                <a:solidFill>
                  <a:schemeClr val="tx1"/>
                </a:solidFill>
              </a:rPr>
              <a:t>second</a:t>
            </a:r>
            <a:r>
              <a:rPr lang="es-ES" sz="1800" dirty="0" smtClean="0">
                <a:solidFill>
                  <a:schemeClr val="tx1"/>
                </a:solidFill>
              </a:rPr>
              <a:t> </a:t>
            </a:r>
            <a:r>
              <a:rPr lang="es-ES" sz="1800" dirty="0" err="1" smtClean="0">
                <a:solidFill>
                  <a:schemeClr val="tx1"/>
                </a:solidFill>
              </a:rPr>
              <a:t>language</a:t>
            </a:r>
            <a:r>
              <a:rPr lang="es-ES" sz="1800" dirty="0" smtClean="0">
                <a:solidFill>
                  <a:schemeClr val="tx1"/>
                </a:solidFill>
              </a:rPr>
              <a:t> </a:t>
            </a:r>
            <a:r>
              <a:rPr lang="es-ES" sz="1800" dirty="0" err="1" smtClean="0">
                <a:solidFill>
                  <a:schemeClr val="tx1"/>
                </a:solidFill>
              </a:rPr>
              <a:t>allow</a:t>
            </a:r>
            <a:r>
              <a:rPr lang="es-ES" sz="1800" dirty="0" smtClean="0">
                <a:solidFill>
                  <a:schemeClr val="tx1"/>
                </a:solidFill>
              </a:rPr>
              <a:t> </a:t>
            </a:r>
            <a:r>
              <a:rPr lang="es-ES" sz="1800" dirty="0" err="1" smtClean="0">
                <a:solidFill>
                  <a:schemeClr val="tx1"/>
                </a:solidFill>
              </a:rPr>
              <a:t>one</a:t>
            </a:r>
            <a:r>
              <a:rPr lang="es-ES" sz="1800" dirty="0" smtClean="0">
                <a:solidFill>
                  <a:schemeClr val="tx1"/>
                </a:solidFill>
              </a:rPr>
              <a:t> to do?</a:t>
            </a:r>
          </a:p>
          <a:p>
            <a:pPr marL="971550" lvl="1" indent="-514350">
              <a:buFont typeface="+mj-lt"/>
              <a:buAutoNum type="alphaUcPeriod"/>
            </a:pPr>
            <a:r>
              <a:rPr lang="es-ES" sz="1800" dirty="0" err="1" smtClean="0">
                <a:solidFill>
                  <a:schemeClr val="tx1"/>
                </a:solidFill>
              </a:rPr>
              <a:t>Have</a:t>
            </a:r>
            <a:r>
              <a:rPr lang="es-ES" sz="1800" dirty="0" smtClean="0">
                <a:solidFill>
                  <a:schemeClr val="tx1"/>
                </a:solidFill>
              </a:rPr>
              <a:t> </a:t>
            </a:r>
            <a:r>
              <a:rPr lang="es-ES" sz="1800" dirty="0" err="1" smtClean="0">
                <a:solidFill>
                  <a:schemeClr val="tx1"/>
                </a:solidFill>
              </a:rPr>
              <a:t>better</a:t>
            </a:r>
            <a:r>
              <a:rPr lang="es-ES" sz="1800" dirty="0" smtClean="0">
                <a:solidFill>
                  <a:schemeClr val="tx1"/>
                </a:solidFill>
              </a:rPr>
              <a:t> </a:t>
            </a:r>
            <a:r>
              <a:rPr lang="es-ES" sz="1800" dirty="0" err="1" smtClean="0">
                <a:solidFill>
                  <a:schemeClr val="tx1"/>
                </a:solidFill>
              </a:rPr>
              <a:t>reading</a:t>
            </a:r>
            <a:r>
              <a:rPr lang="es-ES" sz="1800" dirty="0" smtClean="0">
                <a:solidFill>
                  <a:schemeClr val="tx1"/>
                </a:solidFill>
              </a:rPr>
              <a:t> </a:t>
            </a:r>
            <a:r>
              <a:rPr lang="es-ES" sz="1800" dirty="0" err="1" smtClean="0">
                <a:solidFill>
                  <a:schemeClr val="tx1"/>
                </a:solidFill>
              </a:rPr>
              <a:t>fluency</a:t>
            </a:r>
            <a:endParaRPr lang="es-ES" sz="1800" dirty="0" smtClean="0">
              <a:solidFill>
                <a:schemeClr val="tx1"/>
              </a:solidFill>
            </a:endParaRPr>
          </a:p>
          <a:p>
            <a:pPr marL="971550" lvl="1" indent="-514350">
              <a:buFont typeface="+mj-lt"/>
              <a:buAutoNum type="alphaUcPeriod"/>
            </a:pPr>
            <a:r>
              <a:rPr lang="es-ES" sz="1800" dirty="0" err="1" smtClean="0">
                <a:solidFill>
                  <a:schemeClr val="tx1"/>
                </a:solidFill>
              </a:rPr>
              <a:t>Get</a:t>
            </a:r>
            <a:r>
              <a:rPr lang="es-ES" sz="1800" dirty="0" smtClean="0">
                <a:solidFill>
                  <a:schemeClr val="tx1"/>
                </a:solidFill>
              </a:rPr>
              <a:t> </a:t>
            </a:r>
            <a:r>
              <a:rPr lang="es-ES" sz="1800" dirty="0" err="1" smtClean="0">
                <a:solidFill>
                  <a:schemeClr val="tx1"/>
                </a:solidFill>
              </a:rPr>
              <a:t>better</a:t>
            </a:r>
            <a:r>
              <a:rPr lang="es-ES" sz="1800" dirty="0" smtClean="0">
                <a:solidFill>
                  <a:schemeClr val="tx1"/>
                </a:solidFill>
              </a:rPr>
              <a:t> grades in </a:t>
            </a:r>
            <a:r>
              <a:rPr lang="es-ES" sz="1800" dirty="0" err="1" smtClean="0">
                <a:solidFill>
                  <a:schemeClr val="tx1"/>
                </a:solidFill>
              </a:rPr>
              <a:t>school</a:t>
            </a:r>
            <a:endParaRPr lang="es-ES" sz="1800" dirty="0" smtClean="0">
              <a:solidFill>
                <a:schemeClr val="tx1"/>
              </a:solidFill>
            </a:endParaRPr>
          </a:p>
          <a:p>
            <a:pPr marL="971550" lvl="1" indent="-514350">
              <a:buFont typeface="+mj-lt"/>
              <a:buAutoNum type="alphaUcPeriod"/>
            </a:pPr>
            <a:r>
              <a:rPr lang="es-ES" sz="1800" dirty="0" err="1" smtClean="0">
                <a:solidFill>
                  <a:schemeClr val="tx1"/>
                </a:solidFill>
              </a:rPr>
              <a:t>Go</a:t>
            </a:r>
            <a:r>
              <a:rPr lang="es-ES" sz="1800" dirty="0" smtClean="0">
                <a:solidFill>
                  <a:schemeClr val="tx1"/>
                </a:solidFill>
              </a:rPr>
              <a:t> </a:t>
            </a:r>
            <a:r>
              <a:rPr lang="es-ES" sz="1800" dirty="0" err="1" smtClean="0">
                <a:solidFill>
                  <a:schemeClr val="tx1"/>
                </a:solidFill>
              </a:rPr>
              <a:t>on</a:t>
            </a:r>
            <a:r>
              <a:rPr lang="es-ES" sz="1800" dirty="0" smtClean="0">
                <a:solidFill>
                  <a:schemeClr val="tx1"/>
                </a:solidFill>
              </a:rPr>
              <a:t> more dates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1800" dirty="0" err="1" smtClean="0">
                <a:solidFill>
                  <a:schemeClr val="tx1"/>
                </a:solidFill>
              </a:rPr>
              <a:t>How</a:t>
            </a:r>
            <a:r>
              <a:rPr lang="es-ES" sz="1800" dirty="0" smtClean="0">
                <a:solidFill>
                  <a:schemeClr val="tx1"/>
                </a:solidFill>
              </a:rPr>
              <a:t> </a:t>
            </a:r>
            <a:r>
              <a:rPr lang="es-ES" sz="1800" dirty="0" err="1" smtClean="0">
                <a:solidFill>
                  <a:schemeClr val="tx1"/>
                </a:solidFill>
              </a:rPr>
              <a:t>is</a:t>
            </a:r>
            <a:r>
              <a:rPr lang="es-ES" sz="1800" dirty="0" smtClean="0">
                <a:solidFill>
                  <a:schemeClr val="tx1"/>
                </a:solidFill>
              </a:rPr>
              <a:t> </a:t>
            </a:r>
            <a:r>
              <a:rPr lang="es-ES" sz="1800" dirty="0" err="1" smtClean="0">
                <a:solidFill>
                  <a:schemeClr val="tx1"/>
                </a:solidFill>
              </a:rPr>
              <a:t>second</a:t>
            </a:r>
            <a:r>
              <a:rPr lang="es-ES" sz="1800" dirty="0" smtClean="0">
                <a:solidFill>
                  <a:schemeClr val="tx1"/>
                </a:solidFill>
              </a:rPr>
              <a:t> </a:t>
            </a:r>
            <a:r>
              <a:rPr lang="es-ES" sz="1800" dirty="0" err="1" smtClean="0">
                <a:solidFill>
                  <a:schemeClr val="tx1"/>
                </a:solidFill>
              </a:rPr>
              <a:t>language</a:t>
            </a:r>
            <a:r>
              <a:rPr lang="es-ES" sz="1800" dirty="0" smtClean="0">
                <a:solidFill>
                  <a:schemeClr val="tx1"/>
                </a:solidFill>
              </a:rPr>
              <a:t> </a:t>
            </a:r>
            <a:r>
              <a:rPr lang="es-ES" sz="1800" dirty="0" err="1" smtClean="0">
                <a:solidFill>
                  <a:schemeClr val="tx1"/>
                </a:solidFill>
              </a:rPr>
              <a:t>acquisition</a:t>
            </a:r>
            <a:r>
              <a:rPr lang="es-ES" sz="1800" dirty="0" smtClean="0">
                <a:solidFill>
                  <a:schemeClr val="tx1"/>
                </a:solidFill>
              </a:rPr>
              <a:t> </a:t>
            </a:r>
            <a:r>
              <a:rPr lang="es-ES" sz="1800" dirty="0" err="1" smtClean="0">
                <a:solidFill>
                  <a:schemeClr val="tx1"/>
                </a:solidFill>
              </a:rPr>
              <a:t>affecting</a:t>
            </a:r>
            <a:r>
              <a:rPr lang="es-ES" sz="1800" dirty="0">
                <a:solidFill>
                  <a:schemeClr val="tx1"/>
                </a:solidFill>
              </a:rPr>
              <a:t> </a:t>
            </a:r>
            <a:r>
              <a:rPr lang="es-ES" sz="1800" dirty="0" smtClean="0">
                <a:solidFill>
                  <a:schemeClr val="tx1"/>
                </a:solidFill>
              </a:rPr>
              <a:t>American </a:t>
            </a:r>
            <a:r>
              <a:rPr lang="es-ES" sz="1800" dirty="0" err="1" smtClean="0">
                <a:solidFill>
                  <a:schemeClr val="tx1"/>
                </a:solidFill>
              </a:rPr>
              <a:t>students</a:t>
            </a:r>
            <a:r>
              <a:rPr lang="es-ES" sz="1800" dirty="0" smtClean="0">
                <a:solidFill>
                  <a:schemeClr val="tx1"/>
                </a:solidFill>
              </a:rPr>
              <a:t>?</a:t>
            </a:r>
          </a:p>
          <a:p>
            <a:pPr marL="971550" lvl="1" indent="-514350">
              <a:buFont typeface="+mj-lt"/>
              <a:buAutoNum type="alphaUcPeriod"/>
            </a:pPr>
            <a:r>
              <a:rPr lang="es-ES" sz="1800" dirty="0" err="1" smtClean="0">
                <a:solidFill>
                  <a:schemeClr val="tx1"/>
                </a:solidFill>
              </a:rPr>
              <a:t>Taking</a:t>
            </a:r>
            <a:r>
              <a:rPr lang="es-ES" sz="1800" dirty="0" smtClean="0">
                <a:solidFill>
                  <a:schemeClr val="tx1"/>
                </a:solidFill>
              </a:rPr>
              <a:t> time </a:t>
            </a:r>
            <a:r>
              <a:rPr lang="es-ES" sz="1800" dirty="0" err="1" smtClean="0">
                <a:solidFill>
                  <a:schemeClr val="tx1"/>
                </a:solidFill>
              </a:rPr>
              <a:t>away</a:t>
            </a:r>
            <a:r>
              <a:rPr lang="es-ES" sz="1800" dirty="0" smtClean="0">
                <a:solidFill>
                  <a:schemeClr val="tx1"/>
                </a:solidFill>
              </a:rPr>
              <a:t> </a:t>
            </a:r>
            <a:r>
              <a:rPr lang="es-ES" sz="1800" dirty="0" err="1" smtClean="0">
                <a:solidFill>
                  <a:schemeClr val="tx1"/>
                </a:solidFill>
              </a:rPr>
              <a:t>from</a:t>
            </a:r>
            <a:r>
              <a:rPr lang="es-ES" sz="1800" dirty="0">
                <a:solidFill>
                  <a:schemeClr val="tx1"/>
                </a:solidFill>
              </a:rPr>
              <a:t> </a:t>
            </a:r>
            <a:r>
              <a:rPr lang="es-ES" sz="1800" dirty="0" err="1" smtClean="0">
                <a:solidFill>
                  <a:schemeClr val="tx1"/>
                </a:solidFill>
              </a:rPr>
              <a:t>studies</a:t>
            </a:r>
            <a:r>
              <a:rPr lang="es-ES" sz="1800" dirty="0" smtClean="0">
                <a:solidFill>
                  <a:schemeClr val="tx1"/>
                </a:solidFill>
              </a:rPr>
              <a:t> in more </a:t>
            </a:r>
            <a:r>
              <a:rPr lang="es-ES" sz="1800" dirty="0" err="1" smtClean="0">
                <a:solidFill>
                  <a:schemeClr val="tx1"/>
                </a:solidFill>
              </a:rPr>
              <a:t>important</a:t>
            </a:r>
            <a:r>
              <a:rPr lang="es-ES" sz="1800" dirty="0" smtClean="0">
                <a:solidFill>
                  <a:schemeClr val="tx1"/>
                </a:solidFill>
              </a:rPr>
              <a:t> áreas, </a:t>
            </a:r>
            <a:r>
              <a:rPr lang="es-ES" sz="1800" dirty="0" err="1" smtClean="0">
                <a:solidFill>
                  <a:schemeClr val="tx1"/>
                </a:solidFill>
              </a:rPr>
              <a:t>such</a:t>
            </a:r>
            <a:r>
              <a:rPr lang="es-ES" sz="1800" dirty="0" smtClean="0">
                <a:solidFill>
                  <a:schemeClr val="tx1"/>
                </a:solidFill>
              </a:rPr>
              <a:t> as </a:t>
            </a:r>
            <a:r>
              <a:rPr lang="es-ES" sz="1800" dirty="0" err="1">
                <a:solidFill>
                  <a:schemeClr val="tx1"/>
                </a:solidFill>
              </a:rPr>
              <a:t>s</a:t>
            </a:r>
            <a:r>
              <a:rPr lang="es-ES" sz="1800" dirty="0" err="1" smtClean="0">
                <a:solidFill>
                  <a:schemeClr val="tx1"/>
                </a:solidFill>
              </a:rPr>
              <a:t>cience</a:t>
            </a:r>
            <a:r>
              <a:rPr lang="es-ES" sz="1800" dirty="0" smtClean="0">
                <a:solidFill>
                  <a:schemeClr val="tx1"/>
                </a:solidFill>
              </a:rPr>
              <a:t> and </a:t>
            </a:r>
            <a:r>
              <a:rPr lang="es-ES" sz="1800" dirty="0" err="1" smtClean="0">
                <a:solidFill>
                  <a:schemeClr val="tx1"/>
                </a:solidFill>
              </a:rPr>
              <a:t>math</a:t>
            </a:r>
            <a:r>
              <a:rPr lang="es-ES" sz="1800" dirty="0" smtClean="0">
                <a:solidFill>
                  <a:schemeClr val="tx1"/>
                </a:solidFill>
              </a:rPr>
              <a:t> </a:t>
            </a:r>
          </a:p>
          <a:p>
            <a:pPr marL="971550" lvl="1" indent="-514350">
              <a:buFont typeface="+mj-lt"/>
              <a:buAutoNum type="alphaUcPeriod"/>
            </a:pPr>
            <a:r>
              <a:rPr lang="es-ES" sz="1800" dirty="0" err="1" smtClean="0">
                <a:solidFill>
                  <a:schemeClr val="tx1"/>
                </a:solidFill>
              </a:rPr>
              <a:t>Forcing</a:t>
            </a:r>
            <a:r>
              <a:rPr lang="es-ES" sz="1800" dirty="0" smtClean="0">
                <a:solidFill>
                  <a:schemeClr val="tx1"/>
                </a:solidFill>
              </a:rPr>
              <a:t> </a:t>
            </a:r>
            <a:r>
              <a:rPr lang="es-ES" sz="1800" dirty="0" err="1" smtClean="0">
                <a:solidFill>
                  <a:schemeClr val="tx1"/>
                </a:solidFill>
              </a:rPr>
              <a:t>them</a:t>
            </a:r>
            <a:r>
              <a:rPr lang="es-ES" sz="1800" dirty="0" smtClean="0">
                <a:solidFill>
                  <a:schemeClr val="tx1"/>
                </a:solidFill>
              </a:rPr>
              <a:t> to </a:t>
            </a:r>
            <a:r>
              <a:rPr lang="es-ES" sz="1800" dirty="0" err="1" smtClean="0">
                <a:solidFill>
                  <a:schemeClr val="tx1"/>
                </a:solidFill>
              </a:rPr>
              <a:t>think</a:t>
            </a:r>
            <a:r>
              <a:rPr lang="es-ES" sz="1800" dirty="0" smtClean="0">
                <a:solidFill>
                  <a:schemeClr val="tx1"/>
                </a:solidFill>
              </a:rPr>
              <a:t> in a more global </a:t>
            </a:r>
            <a:r>
              <a:rPr lang="es-ES" sz="1800" dirty="0" err="1" smtClean="0">
                <a:solidFill>
                  <a:schemeClr val="tx1"/>
                </a:solidFill>
              </a:rPr>
              <a:t>context</a:t>
            </a:r>
            <a:r>
              <a:rPr lang="es-ES" sz="1800" dirty="0" smtClean="0">
                <a:solidFill>
                  <a:schemeClr val="tx1"/>
                </a:solidFill>
              </a:rPr>
              <a:t>.</a:t>
            </a:r>
          </a:p>
          <a:p>
            <a:pPr marL="971550" lvl="1" indent="-514350">
              <a:buFont typeface="+mj-lt"/>
              <a:buAutoNum type="alphaUcPeriod"/>
            </a:pPr>
            <a:r>
              <a:rPr lang="es-ES" sz="1800" dirty="0" err="1" smtClean="0">
                <a:solidFill>
                  <a:schemeClr val="tx1"/>
                </a:solidFill>
              </a:rPr>
              <a:t>The</a:t>
            </a:r>
            <a:r>
              <a:rPr lang="es-ES" sz="1800" dirty="0" smtClean="0">
                <a:solidFill>
                  <a:schemeClr val="tx1"/>
                </a:solidFill>
              </a:rPr>
              <a:t> </a:t>
            </a:r>
            <a:r>
              <a:rPr lang="es-ES" sz="1800" dirty="0" err="1" smtClean="0">
                <a:solidFill>
                  <a:schemeClr val="tx1"/>
                </a:solidFill>
              </a:rPr>
              <a:t>lack</a:t>
            </a:r>
            <a:r>
              <a:rPr lang="es-ES" sz="1800" dirty="0" smtClean="0">
                <a:solidFill>
                  <a:schemeClr val="tx1"/>
                </a:solidFill>
              </a:rPr>
              <a:t> of SLA </a:t>
            </a:r>
            <a:r>
              <a:rPr lang="es-ES" sz="1800" dirty="0" err="1" smtClean="0">
                <a:solidFill>
                  <a:schemeClr val="tx1"/>
                </a:solidFill>
              </a:rPr>
              <a:t>results</a:t>
            </a:r>
            <a:r>
              <a:rPr lang="es-ES" sz="1800" dirty="0" smtClean="0">
                <a:solidFill>
                  <a:schemeClr val="tx1"/>
                </a:solidFill>
              </a:rPr>
              <a:t> in </a:t>
            </a:r>
            <a:r>
              <a:rPr lang="es-ES" sz="1800" dirty="0" err="1" smtClean="0">
                <a:solidFill>
                  <a:schemeClr val="tx1"/>
                </a:solidFill>
              </a:rPr>
              <a:t>less</a:t>
            </a:r>
            <a:r>
              <a:rPr lang="es-ES" sz="1800" dirty="0" smtClean="0">
                <a:solidFill>
                  <a:schemeClr val="tx1"/>
                </a:solidFill>
              </a:rPr>
              <a:t> </a:t>
            </a:r>
            <a:r>
              <a:rPr lang="es-ES" sz="1800" dirty="0" err="1" smtClean="0">
                <a:solidFill>
                  <a:schemeClr val="tx1"/>
                </a:solidFill>
              </a:rPr>
              <a:t>competitiveness</a:t>
            </a:r>
            <a:r>
              <a:rPr lang="es-ES" sz="1800" dirty="0" smtClean="0">
                <a:solidFill>
                  <a:schemeClr val="tx1"/>
                </a:solidFill>
              </a:rPr>
              <a:t> in </a:t>
            </a:r>
            <a:r>
              <a:rPr lang="es-ES" sz="1800" dirty="0" err="1" smtClean="0">
                <a:solidFill>
                  <a:schemeClr val="tx1"/>
                </a:solidFill>
              </a:rPr>
              <a:t>the</a:t>
            </a:r>
            <a:r>
              <a:rPr lang="es-ES" sz="1800" dirty="0" smtClean="0">
                <a:solidFill>
                  <a:schemeClr val="tx1"/>
                </a:solidFill>
              </a:rPr>
              <a:t> </a:t>
            </a:r>
            <a:r>
              <a:rPr lang="es-ES" sz="1800" dirty="0" err="1" smtClean="0">
                <a:solidFill>
                  <a:schemeClr val="tx1"/>
                </a:solidFill>
              </a:rPr>
              <a:t>business</a:t>
            </a:r>
            <a:r>
              <a:rPr lang="es-ES" sz="1800" dirty="0" smtClean="0">
                <a:solidFill>
                  <a:schemeClr val="tx1"/>
                </a:solidFill>
              </a:rPr>
              <a:t> </a:t>
            </a:r>
            <a:r>
              <a:rPr lang="es-ES" sz="1800" dirty="0" err="1" smtClean="0">
                <a:solidFill>
                  <a:schemeClr val="tx1"/>
                </a:solidFill>
              </a:rPr>
              <a:t>world</a:t>
            </a:r>
            <a:r>
              <a:rPr lang="es-ES" sz="1800" dirty="0" smtClean="0">
                <a:solidFill>
                  <a:schemeClr val="tx1"/>
                </a:solidFill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1800" dirty="0" err="1" smtClean="0">
                <a:solidFill>
                  <a:schemeClr val="tx1"/>
                </a:solidFill>
              </a:rPr>
              <a:t>What</a:t>
            </a:r>
            <a:r>
              <a:rPr lang="es-ES" sz="1800" dirty="0" smtClean="0">
                <a:solidFill>
                  <a:schemeClr val="tx1"/>
                </a:solidFill>
              </a:rPr>
              <a:t> are </a:t>
            </a:r>
            <a:r>
              <a:rPr lang="es-ES" sz="1800" dirty="0" err="1" smtClean="0">
                <a:solidFill>
                  <a:schemeClr val="tx1"/>
                </a:solidFill>
              </a:rPr>
              <a:t>the</a:t>
            </a:r>
            <a:r>
              <a:rPr lang="es-ES" sz="1800" dirty="0" smtClean="0">
                <a:solidFill>
                  <a:schemeClr val="tx1"/>
                </a:solidFill>
              </a:rPr>
              <a:t> </a:t>
            </a:r>
            <a:r>
              <a:rPr lang="es-ES" sz="1800" dirty="0" err="1" smtClean="0">
                <a:solidFill>
                  <a:schemeClr val="tx1"/>
                </a:solidFill>
              </a:rPr>
              <a:t>most</a:t>
            </a:r>
            <a:r>
              <a:rPr lang="es-ES" sz="1800" dirty="0" smtClean="0">
                <a:solidFill>
                  <a:schemeClr val="tx1"/>
                </a:solidFill>
              </a:rPr>
              <a:t> popular </a:t>
            </a:r>
            <a:r>
              <a:rPr lang="es-ES" sz="1800" dirty="0" err="1" smtClean="0">
                <a:solidFill>
                  <a:schemeClr val="tx1"/>
                </a:solidFill>
              </a:rPr>
              <a:t>languages</a:t>
            </a:r>
            <a:r>
              <a:rPr lang="es-ES" sz="1800" dirty="0" smtClean="0">
                <a:solidFill>
                  <a:schemeClr val="tx1"/>
                </a:solidFill>
              </a:rPr>
              <a:t> </a:t>
            </a:r>
            <a:r>
              <a:rPr lang="es-ES" sz="1800" dirty="0" err="1" smtClean="0">
                <a:solidFill>
                  <a:schemeClr val="tx1"/>
                </a:solidFill>
              </a:rPr>
              <a:t>spoken</a:t>
            </a:r>
            <a:r>
              <a:rPr lang="es-ES" sz="1800" dirty="0" smtClean="0">
                <a:solidFill>
                  <a:schemeClr val="tx1"/>
                </a:solidFill>
              </a:rPr>
              <a:t> in </a:t>
            </a:r>
            <a:r>
              <a:rPr lang="es-ES" sz="1800" dirty="0" err="1" smtClean="0">
                <a:solidFill>
                  <a:schemeClr val="tx1"/>
                </a:solidFill>
              </a:rPr>
              <a:t>the</a:t>
            </a:r>
            <a:r>
              <a:rPr lang="es-ES" sz="1800" dirty="0" smtClean="0">
                <a:solidFill>
                  <a:schemeClr val="tx1"/>
                </a:solidFill>
              </a:rPr>
              <a:t> </a:t>
            </a:r>
            <a:r>
              <a:rPr lang="es-ES" sz="1800" dirty="0" err="1" smtClean="0">
                <a:solidFill>
                  <a:schemeClr val="tx1"/>
                </a:solidFill>
              </a:rPr>
              <a:t>United</a:t>
            </a:r>
            <a:r>
              <a:rPr lang="es-ES" sz="1800" dirty="0" smtClean="0">
                <a:solidFill>
                  <a:schemeClr val="tx1"/>
                </a:solidFill>
              </a:rPr>
              <a:t> </a:t>
            </a:r>
            <a:r>
              <a:rPr lang="es-ES" sz="1800" dirty="0" err="1" smtClean="0">
                <a:solidFill>
                  <a:schemeClr val="tx1"/>
                </a:solidFill>
              </a:rPr>
              <a:t>States</a:t>
            </a:r>
            <a:r>
              <a:rPr lang="es-ES" sz="1800" dirty="0" smtClean="0">
                <a:solidFill>
                  <a:schemeClr val="tx1"/>
                </a:solidFill>
              </a:rPr>
              <a:t>, in </a:t>
            </a:r>
            <a:r>
              <a:rPr lang="es-ES" sz="1800" dirty="0" err="1" smtClean="0">
                <a:solidFill>
                  <a:schemeClr val="tx1"/>
                </a:solidFill>
              </a:rPr>
              <a:t>order</a:t>
            </a:r>
            <a:r>
              <a:rPr lang="es-ES" sz="1800" dirty="0" smtClean="0">
                <a:solidFill>
                  <a:schemeClr val="tx1"/>
                </a:solidFill>
              </a:rPr>
              <a:t>?</a:t>
            </a:r>
          </a:p>
          <a:p>
            <a:pPr marL="971550" lvl="1" indent="-514350">
              <a:buFont typeface="+mj-lt"/>
              <a:buAutoNum type="arabicPeriod"/>
            </a:pPr>
            <a:r>
              <a:rPr lang="es-ES" sz="1800" dirty="0">
                <a:solidFill>
                  <a:schemeClr val="tx1"/>
                </a:solidFill>
              </a:rPr>
              <a:t> </a:t>
            </a:r>
            <a:r>
              <a:rPr lang="es-ES" sz="1800" dirty="0" smtClean="0">
                <a:solidFill>
                  <a:schemeClr val="tx1"/>
                </a:solidFill>
              </a:rPr>
              <a:t> </a:t>
            </a:r>
          </a:p>
          <a:p>
            <a:pPr marL="971550" lvl="1" indent="-514350">
              <a:buFont typeface="+mj-lt"/>
              <a:buAutoNum type="arabicPeriod"/>
            </a:pPr>
            <a:r>
              <a:rPr lang="es-ES" sz="1800" dirty="0">
                <a:solidFill>
                  <a:schemeClr val="tx1"/>
                </a:solidFill>
              </a:rPr>
              <a:t> </a:t>
            </a:r>
            <a:r>
              <a:rPr lang="es-ES" sz="1800" dirty="0" smtClean="0">
                <a:solidFill>
                  <a:schemeClr val="tx1"/>
                </a:solidFill>
              </a:rPr>
              <a:t> </a:t>
            </a:r>
          </a:p>
          <a:p>
            <a:pPr marL="971550" lvl="1" indent="-514350">
              <a:buFont typeface="+mj-lt"/>
              <a:buAutoNum type="arabicPeriod"/>
            </a:pPr>
            <a:r>
              <a:rPr lang="es-ES" sz="1800" dirty="0">
                <a:solidFill>
                  <a:schemeClr val="tx1"/>
                </a:solidFill>
              </a:rPr>
              <a:t> </a:t>
            </a:r>
            <a:r>
              <a:rPr lang="es-ES" sz="1800" dirty="0" smtClean="0">
                <a:solidFill>
                  <a:schemeClr val="tx1"/>
                </a:solidFill>
              </a:rPr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1800" dirty="0" err="1" smtClean="0">
                <a:solidFill>
                  <a:schemeClr val="tx1"/>
                </a:solidFill>
              </a:rPr>
              <a:t>How</a:t>
            </a:r>
            <a:r>
              <a:rPr lang="es-ES" sz="1800" dirty="0" smtClean="0">
                <a:solidFill>
                  <a:schemeClr val="tx1"/>
                </a:solidFill>
              </a:rPr>
              <a:t> can </a:t>
            </a:r>
            <a:r>
              <a:rPr lang="es-ES" sz="1800" dirty="0" err="1" smtClean="0">
                <a:solidFill>
                  <a:schemeClr val="tx1"/>
                </a:solidFill>
              </a:rPr>
              <a:t>second</a:t>
            </a:r>
            <a:r>
              <a:rPr lang="es-ES" sz="1800" dirty="0" smtClean="0">
                <a:solidFill>
                  <a:schemeClr val="tx1"/>
                </a:solidFill>
              </a:rPr>
              <a:t> </a:t>
            </a:r>
            <a:r>
              <a:rPr lang="es-ES" sz="1800" dirty="0" err="1" smtClean="0">
                <a:solidFill>
                  <a:schemeClr val="tx1"/>
                </a:solidFill>
              </a:rPr>
              <a:t>language</a:t>
            </a:r>
            <a:r>
              <a:rPr lang="es-ES" sz="1800" dirty="0" smtClean="0">
                <a:solidFill>
                  <a:schemeClr val="tx1"/>
                </a:solidFill>
              </a:rPr>
              <a:t> </a:t>
            </a:r>
            <a:r>
              <a:rPr lang="es-ES" sz="1800" dirty="0" err="1" smtClean="0">
                <a:solidFill>
                  <a:schemeClr val="tx1"/>
                </a:solidFill>
              </a:rPr>
              <a:t>acquisition</a:t>
            </a:r>
            <a:r>
              <a:rPr lang="es-ES" sz="1800" dirty="0" smtClean="0">
                <a:solidFill>
                  <a:schemeClr val="tx1"/>
                </a:solidFill>
              </a:rPr>
              <a:t> </a:t>
            </a:r>
            <a:r>
              <a:rPr lang="es-ES" sz="1800" dirty="0" err="1" smtClean="0">
                <a:solidFill>
                  <a:schemeClr val="tx1"/>
                </a:solidFill>
              </a:rPr>
              <a:t>help</a:t>
            </a:r>
            <a:r>
              <a:rPr lang="es-ES" sz="1800" dirty="0" smtClean="0">
                <a:solidFill>
                  <a:schemeClr val="tx1"/>
                </a:solidFill>
              </a:rPr>
              <a:t> </a:t>
            </a:r>
            <a:r>
              <a:rPr lang="es-ES" sz="1800" dirty="0" err="1" smtClean="0">
                <a:solidFill>
                  <a:schemeClr val="tx1"/>
                </a:solidFill>
              </a:rPr>
              <a:t>you</a:t>
            </a:r>
            <a:r>
              <a:rPr lang="es-ES" sz="1800" dirty="0" smtClean="0">
                <a:solidFill>
                  <a:schemeClr val="tx1"/>
                </a:solidFill>
              </a:rPr>
              <a:t> </a:t>
            </a:r>
            <a:r>
              <a:rPr lang="es-ES" sz="1800" dirty="0" err="1" smtClean="0">
                <a:solidFill>
                  <a:schemeClr val="tx1"/>
                </a:solidFill>
              </a:rPr>
              <a:t>reach</a:t>
            </a:r>
            <a:r>
              <a:rPr lang="es-ES" sz="1800" dirty="0" smtClean="0">
                <a:solidFill>
                  <a:schemeClr val="tx1"/>
                </a:solidFill>
              </a:rPr>
              <a:t> </a:t>
            </a:r>
            <a:r>
              <a:rPr lang="es-ES" sz="1800" dirty="0" err="1" smtClean="0">
                <a:solidFill>
                  <a:schemeClr val="tx1"/>
                </a:solidFill>
              </a:rPr>
              <a:t>your</a:t>
            </a:r>
            <a:r>
              <a:rPr lang="es-ES" sz="1800" dirty="0" smtClean="0">
                <a:solidFill>
                  <a:schemeClr val="tx1"/>
                </a:solidFill>
              </a:rPr>
              <a:t> </a:t>
            </a:r>
            <a:r>
              <a:rPr lang="es-ES" sz="1800" dirty="0" err="1" smtClean="0">
                <a:solidFill>
                  <a:schemeClr val="tx1"/>
                </a:solidFill>
              </a:rPr>
              <a:t>own</a:t>
            </a:r>
            <a:r>
              <a:rPr lang="es-ES" sz="1800" dirty="0" smtClean="0">
                <a:solidFill>
                  <a:schemeClr val="tx1"/>
                </a:solidFill>
              </a:rPr>
              <a:t> </a:t>
            </a:r>
            <a:r>
              <a:rPr lang="es-ES" sz="1800" dirty="0" err="1" smtClean="0">
                <a:solidFill>
                  <a:schemeClr val="tx1"/>
                </a:solidFill>
              </a:rPr>
              <a:t>goal</a:t>
            </a:r>
            <a:r>
              <a:rPr lang="es-ES" sz="1800" dirty="0" smtClean="0">
                <a:solidFill>
                  <a:schemeClr val="tx1"/>
                </a:solidFill>
              </a:rPr>
              <a:t>(s) </a:t>
            </a:r>
            <a:r>
              <a:rPr lang="es-ES" sz="1800" dirty="0" err="1" smtClean="0">
                <a:solidFill>
                  <a:schemeClr val="tx1"/>
                </a:solidFill>
              </a:rPr>
              <a:t>for</a:t>
            </a:r>
            <a:r>
              <a:rPr lang="es-ES" sz="1800" dirty="0" smtClean="0">
                <a:solidFill>
                  <a:schemeClr val="tx1"/>
                </a:solidFill>
              </a:rPr>
              <a:t> </a:t>
            </a:r>
            <a:r>
              <a:rPr lang="es-ES" sz="1800" dirty="0" err="1" smtClean="0">
                <a:solidFill>
                  <a:schemeClr val="tx1"/>
                </a:solidFill>
              </a:rPr>
              <a:t>this</a:t>
            </a:r>
            <a:r>
              <a:rPr lang="es-ES" sz="1800" dirty="0" smtClean="0">
                <a:solidFill>
                  <a:schemeClr val="tx1"/>
                </a:solidFill>
              </a:rPr>
              <a:t> </a:t>
            </a:r>
            <a:r>
              <a:rPr lang="es-ES" sz="1800" dirty="0" err="1" smtClean="0">
                <a:solidFill>
                  <a:schemeClr val="tx1"/>
                </a:solidFill>
              </a:rPr>
              <a:t>year</a:t>
            </a:r>
            <a:r>
              <a:rPr lang="es-ES" sz="1800" dirty="0" smtClean="0">
                <a:solidFill>
                  <a:schemeClr val="tx1"/>
                </a:solidFill>
              </a:rPr>
              <a:t>?</a:t>
            </a:r>
            <a:endParaRPr lang="es-ES" sz="1800" dirty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s-ES" sz="1800" dirty="0" smtClean="0"/>
          </a:p>
          <a:p>
            <a:pPr marL="514350" indent="-514350">
              <a:buFont typeface="+mj-lt"/>
              <a:buAutoNum type="arabicPeriod"/>
            </a:pPr>
            <a:endParaRPr lang="es-ES" sz="1800" dirty="0" smtClean="0"/>
          </a:p>
          <a:p>
            <a:pPr marL="514350" indent="-514350">
              <a:buFont typeface="+mj-lt"/>
              <a:buAutoNum type="arabicPeriod"/>
            </a:pPr>
            <a:endParaRPr lang="es-ES" sz="1800" dirty="0" smtClean="0"/>
          </a:p>
          <a:p>
            <a:pPr marL="457200" lvl="1" indent="0">
              <a:buNone/>
            </a:pPr>
            <a:r>
              <a:rPr lang="es-ES" sz="1800" dirty="0" smtClean="0"/>
              <a:t> </a:t>
            </a:r>
          </a:p>
          <a:p>
            <a:pPr marL="514350" indent="-514350">
              <a:buFont typeface="+mj-lt"/>
              <a:buAutoNum type="arabicPeriod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60784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9256" y="575613"/>
            <a:ext cx="9601196" cy="1303867"/>
          </a:xfrm>
        </p:spPr>
        <p:txBody>
          <a:bodyPr>
            <a:normAutofit/>
          </a:bodyPr>
          <a:lstStyle/>
          <a:p>
            <a:r>
              <a:rPr lang="en-US" dirty="0" err="1"/>
              <a:t>Tú</a:t>
            </a:r>
            <a:r>
              <a:rPr lang="en-US" dirty="0"/>
              <a:t> o </a:t>
            </a:r>
            <a:r>
              <a:rPr lang="en-US" dirty="0" err="1" smtClean="0"/>
              <a:t>Usted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2531" y="1754789"/>
            <a:ext cx="6991513" cy="4360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92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Tú</a:t>
            </a:r>
            <a:r>
              <a:rPr lang="en-US" dirty="0"/>
              <a:t> o </a:t>
            </a:r>
            <a:r>
              <a:rPr lang="en-US" dirty="0" err="1"/>
              <a:t>Usted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6305" y="2285999"/>
            <a:ext cx="6439390" cy="3606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4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Tú</a:t>
            </a:r>
            <a:r>
              <a:rPr lang="en-US" dirty="0"/>
              <a:t> o </a:t>
            </a:r>
            <a:r>
              <a:rPr lang="en-US" dirty="0" err="1"/>
              <a:t>Usted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3736" y="2161309"/>
            <a:ext cx="5844527" cy="351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62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Tú</a:t>
            </a:r>
            <a:r>
              <a:rPr lang="en-US" dirty="0"/>
              <a:t> o </a:t>
            </a:r>
            <a:r>
              <a:rPr lang="en-US" dirty="0" err="1"/>
              <a:t>Usted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873" y="1883784"/>
            <a:ext cx="8007927" cy="383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88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2878" y="2657061"/>
            <a:ext cx="9875520" cy="1356360"/>
          </a:xfrm>
        </p:spPr>
        <p:txBody>
          <a:bodyPr/>
          <a:lstStyle/>
          <a:p>
            <a:pPr algn="ctr"/>
            <a:r>
              <a:rPr lang="en-US" dirty="0" smtClean="0"/>
              <a:t>NECESITO 5  VOLUNTARIOS!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6378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Formal vs Informal Introductions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en-US" sz="2800" dirty="0" smtClean="0"/>
              <a:t>Each row will take turns introducing themselves to our volunteers.  The volunteers will decide if you said it right. If you say it wrong, they’ll say “Ay, no!”</a:t>
            </a:r>
          </a:p>
          <a:p>
            <a:pPr marL="45720" indent="0">
              <a:buNone/>
            </a:pPr>
            <a:endParaRPr lang="en-US" sz="2800" dirty="0" smtClean="0"/>
          </a:p>
          <a:p>
            <a:pPr marL="45720" indent="0">
              <a:buNone/>
            </a:pPr>
            <a:r>
              <a:rPr lang="en-US" sz="2800" dirty="0" smtClean="0"/>
              <a:t>You need to say one of the following:</a:t>
            </a:r>
          </a:p>
          <a:p>
            <a:pPr marL="45720" indent="0">
              <a:buNone/>
            </a:pPr>
            <a:r>
              <a:rPr lang="en-US" sz="2800" dirty="0" err="1" smtClean="0"/>
              <a:t>Hola</a:t>
            </a:r>
            <a:r>
              <a:rPr lang="en-US" sz="2800" dirty="0" smtClean="0"/>
              <a:t>. Como </a:t>
            </a:r>
            <a:r>
              <a:rPr lang="en-US" sz="2800" dirty="0" err="1" smtClean="0"/>
              <a:t>estás</a:t>
            </a:r>
            <a:r>
              <a:rPr lang="en-US" sz="2800" dirty="0" smtClean="0"/>
              <a:t>?</a:t>
            </a:r>
          </a:p>
          <a:p>
            <a:pPr marL="45720" indent="0">
              <a:buNone/>
            </a:pPr>
            <a:r>
              <a:rPr lang="en-US" sz="2800" dirty="0" err="1" smtClean="0"/>
              <a:t>Hola</a:t>
            </a:r>
            <a:r>
              <a:rPr lang="en-US" sz="2800" dirty="0" smtClean="0"/>
              <a:t>, </a:t>
            </a:r>
            <a:r>
              <a:rPr lang="en-US" sz="2800" dirty="0" err="1" smtClean="0"/>
              <a:t>Señora</a:t>
            </a:r>
            <a:r>
              <a:rPr lang="en-US" sz="2800" dirty="0" smtClean="0"/>
              <a:t>. </a:t>
            </a:r>
            <a:r>
              <a:rPr lang="en-US" sz="2800" dirty="0" err="1" smtClean="0"/>
              <a:t>Cómo</a:t>
            </a:r>
            <a:r>
              <a:rPr lang="en-US" sz="2800" dirty="0" smtClean="0"/>
              <a:t> </a:t>
            </a:r>
            <a:r>
              <a:rPr lang="en-US" sz="2800" dirty="0" err="1" smtClean="0"/>
              <a:t>está</a:t>
            </a:r>
            <a:r>
              <a:rPr lang="en-US" sz="2800" dirty="0" smtClean="0"/>
              <a:t>, </a:t>
            </a:r>
            <a:r>
              <a:rPr lang="en-US" sz="2800" dirty="0" err="1" smtClean="0"/>
              <a:t>usted</a:t>
            </a:r>
            <a:r>
              <a:rPr lang="en-US" sz="2800" dirty="0" smtClean="0"/>
              <a:t>?</a:t>
            </a:r>
          </a:p>
          <a:p>
            <a:pPr marL="45720" indent="0">
              <a:buNone/>
            </a:pPr>
            <a:r>
              <a:rPr lang="en-US" sz="2800" dirty="0" err="1" smtClean="0"/>
              <a:t>Hola</a:t>
            </a:r>
            <a:r>
              <a:rPr lang="en-US" sz="2800" dirty="0" smtClean="0"/>
              <a:t> </a:t>
            </a:r>
            <a:r>
              <a:rPr lang="en-US" sz="2800" dirty="0" err="1" smtClean="0"/>
              <a:t>Señor</a:t>
            </a:r>
            <a:r>
              <a:rPr lang="en-US" sz="2800" dirty="0" smtClean="0"/>
              <a:t>. </a:t>
            </a:r>
            <a:r>
              <a:rPr lang="en-US" sz="2800" dirty="0" err="1" smtClean="0"/>
              <a:t>Cómo</a:t>
            </a:r>
            <a:r>
              <a:rPr lang="en-US" sz="2800" dirty="0" smtClean="0"/>
              <a:t> </a:t>
            </a:r>
            <a:r>
              <a:rPr lang="en-US" sz="2800" dirty="0" err="1" smtClean="0"/>
              <a:t>está</a:t>
            </a:r>
            <a:r>
              <a:rPr lang="en-US" sz="2800" dirty="0" smtClean="0"/>
              <a:t>, </a:t>
            </a:r>
            <a:r>
              <a:rPr lang="en-US" sz="2800" dirty="0" err="1" smtClean="0"/>
              <a:t>usted</a:t>
            </a:r>
            <a:r>
              <a:rPr lang="en-US" sz="2800" dirty="0" smtClean="0"/>
              <a:t>?</a:t>
            </a:r>
          </a:p>
          <a:p>
            <a:pPr marL="45720" indent="0">
              <a:buNone/>
            </a:pP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9766851" y="5634335"/>
            <a:ext cx="21269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Que </a:t>
            </a:r>
            <a:r>
              <a:rPr lang="en-US" dirty="0" err="1" smtClean="0"/>
              <a:t>hago</a:t>
            </a:r>
            <a:r>
              <a:rPr lang="en-US" dirty="0" smtClean="0"/>
              <a:t>?</a:t>
            </a:r>
          </a:p>
          <a:p>
            <a:r>
              <a:rPr lang="en-US" dirty="0" smtClean="0"/>
              <a:t>Walking Volume 2</a:t>
            </a:r>
          </a:p>
          <a:p>
            <a:r>
              <a:rPr lang="en-US" dirty="0" smtClean="0"/>
              <a:t>Waiting Volume 0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103" name="ShockwaveFlash1" r:id="rId2" imgW="2127240" imgH="1355760"/>
        </mc:Choice>
        <mc:Fallback>
          <p:control name="ShockwaveFlash1" r:id="rId2" imgW="2127240" imgH="1355760">
            <p:pic>
              <p:nvPicPr>
                <p:cNvPr id="5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10065026" y="0"/>
                  <a:ext cx="2126974" cy="135636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037208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4974" y="0"/>
            <a:ext cx="3207026" cy="39921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Refleccion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057399"/>
            <a:ext cx="9872871" cy="444279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Spanish uses </a:t>
            </a:r>
            <a:r>
              <a:rPr lang="en-US" sz="2400" dirty="0" err="1" smtClean="0"/>
              <a:t>Usted</a:t>
            </a:r>
            <a:r>
              <a:rPr lang="en-US" sz="2400" dirty="0" smtClean="0"/>
              <a:t>, </a:t>
            </a:r>
            <a:r>
              <a:rPr lang="en-US" sz="2400" dirty="0" err="1" smtClean="0"/>
              <a:t>Tu</a:t>
            </a:r>
            <a:r>
              <a:rPr lang="en-US" sz="2400" dirty="0" smtClean="0"/>
              <a:t> and </a:t>
            </a:r>
            <a:r>
              <a:rPr lang="en-US" sz="2400" dirty="0" err="1" smtClean="0"/>
              <a:t>Vos</a:t>
            </a:r>
            <a:r>
              <a:rPr lang="en-US" sz="2400" dirty="0" smtClean="0"/>
              <a:t> as different levels of politeness</a:t>
            </a:r>
          </a:p>
          <a:p>
            <a:r>
              <a:rPr lang="en-US" sz="2400" dirty="0" smtClean="0"/>
              <a:t>Japanese is famous for having more ‘honorifics’ than any                                       other language, making it one of the most difficult to learn.</a:t>
            </a:r>
          </a:p>
          <a:p>
            <a:pPr lvl="1"/>
            <a:r>
              <a:rPr lang="en-US" sz="2400" dirty="0"/>
              <a:t>http://</a:t>
            </a:r>
            <a:r>
              <a:rPr lang="en-US" sz="2400" dirty="0" smtClean="0"/>
              <a:t>japanese.wikia.com/wiki/Honorifics</a:t>
            </a:r>
          </a:p>
          <a:p>
            <a:endParaRPr lang="en-US" sz="2400" dirty="0" smtClean="0"/>
          </a:p>
          <a:p>
            <a:r>
              <a:rPr lang="en-US" sz="2400" dirty="0" smtClean="0"/>
              <a:t>Which IB Global </a:t>
            </a:r>
            <a:r>
              <a:rPr lang="en-US" sz="2400" dirty="0"/>
              <a:t>C</a:t>
            </a:r>
            <a:r>
              <a:rPr lang="en-US" sz="2400" dirty="0" smtClean="0"/>
              <a:t>ontext categories do you think fit this multi-cultural tradition of honoring our elders in language?</a:t>
            </a:r>
          </a:p>
          <a:p>
            <a:r>
              <a:rPr lang="en-US" sz="2400" dirty="0" smtClean="0"/>
              <a:t>If you invented a language, would it include honorific language? Why or why not?</a:t>
            </a:r>
          </a:p>
          <a:p>
            <a:endParaRPr lang="es-MX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0065026" y="5419965"/>
            <a:ext cx="21269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Que </a:t>
            </a:r>
            <a:r>
              <a:rPr lang="en-US" dirty="0" err="1" smtClean="0"/>
              <a:t>hago</a:t>
            </a:r>
            <a:r>
              <a:rPr lang="en-US" dirty="0" smtClean="0"/>
              <a:t>?</a:t>
            </a:r>
          </a:p>
          <a:p>
            <a:r>
              <a:rPr lang="en-US" dirty="0" smtClean="0"/>
              <a:t>Group Discussion.</a:t>
            </a:r>
          </a:p>
          <a:p>
            <a:r>
              <a:rPr lang="en-US" dirty="0" smtClean="0"/>
              <a:t>Raise hand to participate. Vol. 4</a:t>
            </a:r>
          </a:p>
        </p:txBody>
      </p:sp>
    </p:spTree>
    <p:extLst>
      <p:ext uri="{BB962C8B-B14F-4D97-AF65-F5344CB8AC3E}">
        <p14:creationId xmlns:p14="http://schemas.microsoft.com/office/powerpoint/2010/main" val="320849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6548" y="506100"/>
            <a:ext cx="7772400" cy="905256"/>
          </a:xfrm>
        </p:spPr>
        <p:txBody>
          <a:bodyPr/>
          <a:lstStyle/>
          <a:p>
            <a:r>
              <a:rPr lang="en-US" dirty="0" smtClean="0"/>
              <a:t>¿tú o Ud.?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6956" y="1252330"/>
            <a:ext cx="10515600" cy="1509712"/>
          </a:xfrm>
        </p:spPr>
        <p:txBody>
          <a:bodyPr>
            <a:noAutofit/>
          </a:bodyPr>
          <a:lstStyle/>
          <a:p>
            <a:pPr marL="457200" indent="-457200">
              <a:buAutoNum type="arabicPeriod"/>
            </a:pPr>
            <a:r>
              <a:rPr lang="en-US" sz="4000" dirty="0"/>
              <a:t>Your brother</a:t>
            </a:r>
          </a:p>
          <a:p>
            <a:pPr marL="457200" indent="-457200">
              <a:buAutoNum type="arabicPeriod"/>
            </a:pPr>
            <a:r>
              <a:rPr lang="en-US" sz="4000" dirty="0"/>
              <a:t>Your teacher</a:t>
            </a:r>
          </a:p>
          <a:p>
            <a:pPr marL="457200" indent="-457200">
              <a:buAutoNum type="arabicPeriod"/>
            </a:pPr>
            <a:r>
              <a:rPr lang="en-US" sz="4000" dirty="0"/>
              <a:t>Your best friend</a:t>
            </a:r>
          </a:p>
          <a:p>
            <a:pPr marL="457200" indent="-457200">
              <a:buAutoNum type="arabicPeriod"/>
            </a:pPr>
            <a:r>
              <a:rPr lang="en-US" sz="4000" dirty="0"/>
              <a:t>Your friend’s mother</a:t>
            </a:r>
          </a:p>
          <a:p>
            <a:pPr marL="457200" indent="-457200">
              <a:buAutoNum type="arabicPeriod"/>
            </a:pPr>
            <a:r>
              <a:rPr lang="en-US" sz="4000" dirty="0"/>
              <a:t>Your cat</a:t>
            </a:r>
          </a:p>
          <a:p>
            <a:pPr marL="457200" indent="-457200">
              <a:buAutoNum type="arabicPeriod"/>
            </a:pPr>
            <a:r>
              <a:rPr lang="en-US" sz="4000" dirty="0"/>
              <a:t>Your principal</a:t>
            </a:r>
          </a:p>
          <a:p>
            <a:pPr marL="457200" indent="-457200">
              <a:buAutoNum type="arabicPeriod"/>
            </a:pPr>
            <a:r>
              <a:rPr lang="en-US" sz="4000" dirty="0"/>
              <a:t>A new acquaintance who is your age</a:t>
            </a:r>
          </a:p>
        </p:txBody>
      </p:sp>
      <p:sp>
        <p:nvSpPr>
          <p:cNvPr id="4" name="Rectangle 3"/>
          <p:cNvSpPr/>
          <p:nvPr/>
        </p:nvSpPr>
        <p:spPr>
          <a:xfrm>
            <a:off x="9968948" y="44435"/>
            <a:ext cx="20975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chemeClr val="accent4"/>
                </a:solidFill>
                <a:effectLst/>
              </a:rPr>
              <a:t>D.O.L.</a:t>
            </a:r>
            <a:endParaRPr lang="en-US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37655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6548" y="506100"/>
            <a:ext cx="7772400" cy="905256"/>
          </a:xfrm>
        </p:spPr>
        <p:txBody>
          <a:bodyPr/>
          <a:lstStyle/>
          <a:p>
            <a:r>
              <a:rPr lang="en-US" dirty="0" smtClean="0"/>
              <a:t>¿tú o Ud.?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6956" y="1252330"/>
            <a:ext cx="10515600" cy="1509712"/>
          </a:xfrm>
        </p:spPr>
        <p:txBody>
          <a:bodyPr>
            <a:noAutofit/>
          </a:bodyPr>
          <a:lstStyle/>
          <a:p>
            <a:pPr marL="457200" indent="-457200">
              <a:buAutoNum type="arabicPeriod"/>
            </a:pPr>
            <a:r>
              <a:rPr lang="en-US" sz="4000" dirty="0"/>
              <a:t>Your </a:t>
            </a:r>
            <a:r>
              <a:rPr lang="en-US" sz="4000" dirty="0" smtClean="0"/>
              <a:t>brother - </a:t>
            </a:r>
            <a:r>
              <a:rPr lang="en-US" sz="4000" dirty="0" err="1"/>
              <a:t>tú</a:t>
            </a:r>
            <a:endParaRPr lang="en-US" sz="4000" dirty="0"/>
          </a:p>
          <a:p>
            <a:pPr marL="457200" indent="-457200">
              <a:buAutoNum type="arabicPeriod"/>
            </a:pPr>
            <a:r>
              <a:rPr lang="en-US" sz="4000" dirty="0"/>
              <a:t>Your </a:t>
            </a:r>
            <a:r>
              <a:rPr lang="en-US" sz="4000" dirty="0" smtClean="0"/>
              <a:t>teacher - </a:t>
            </a:r>
            <a:r>
              <a:rPr lang="en-US" sz="4000" dirty="0" err="1"/>
              <a:t>Ud</a:t>
            </a:r>
            <a:r>
              <a:rPr lang="en-US" sz="4000" dirty="0"/>
              <a:t>.</a:t>
            </a:r>
          </a:p>
          <a:p>
            <a:pPr marL="457200" indent="-457200">
              <a:buAutoNum type="arabicPeriod"/>
            </a:pPr>
            <a:r>
              <a:rPr lang="en-US" sz="4000" dirty="0"/>
              <a:t>Your best </a:t>
            </a:r>
            <a:r>
              <a:rPr lang="en-US" sz="4000" dirty="0" smtClean="0"/>
              <a:t>friend -</a:t>
            </a:r>
            <a:r>
              <a:rPr lang="en-US" sz="4000" dirty="0"/>
              <a:t> </a:t>
            </a:r>
            <a:r>
              <a:rPr lang="en-US" sz="4000" dirty="0" err="1"/>
              <a:t>tú</a:t>
            </a:r>
            <a:endParaRPr lang="en-US" sz="4000" dirty="0"/>
          </a:p>
          <a:p>
            <a:pPr marL="457200" indent="-457200">
              <a:buAutoNum type="arabicPeriod"/>
            </a:pPr>
            <a:r>
              <a:rPr lang="en-US" sz="4000" dirty="0"/>
              <a:t>Your friend’s </a:t>
            </a:r>
            <a:r>
              <a:rPr lang="en-US" sz="4000" dirty="0" smtClean="0"/>
              <a:t>mother - </a:t>
            </a:r>
            <a:r>
              <a:rPr lang="en-US" sz="4000" dirty="0" err="1"/>
              <a:t>Ud</a:t>
            </a:r>
            <a:r>
              <a:rPr lang="en-US" sz="4000" dirty="0"/>
              <a:t>.</a:t>
            </a:r>
          </a:p>
          <a:p>
            <a:pPr marL="457200" indent="-457200">
              <a:buAutoNum type="arabicPeriod"/>
            </a:pPr>
            <a:r>
              <a:rPr lang="en-US" sz="4000" dirty="0"/>
              <a:t>Your </a:t>
            </a:r>
            <a:r>
              <a:rPr lang="en-US" sz="4000" dirty="0" smtClean="0"/>
              <a:t>cat -</a:t>
            </a:r>
            <a:r>
              <a:rPr lang="en-US" sz="4000" dirty="0"/>
              <a:t> </a:t>
            </a:r>
            <a:r>
              <a:rPr lang="en-US" sz="4000" dirty="0" err="1"/>
              <a:t>tú</a:t>
            </a:r>
            <a:endParaRPr lang="en-US" sz="4000" dirty="0"/>
          </a:p>
          <a:p>
            <a:pPr marL="457200" indent="-457200">
              <a:buAutoNum type="arabicPeriod"/>
            </a:pPr>
            <a:r>
              <a:rPr lang="en-US" sz="4000" dirty="0"/>
              <a:t>Your </a:t>
            </a:r>
            <a:r>
              <a:rPr lang="en-US" sz="4000" dirty="0" smtClean="0"/>
              <a:t>principal - </a:t>
            </a:r>
            <a:r>
              <a:rPr lang="en-US" sz="4000" dirty="0" err="1"/>
              <a:t>Ud</a:t>
            </a:r>
            <a:r>
              <a:rPr lang="en-US" sz="4000" dirty="0"/>
              <a:t>.</a:t>
            </a:r>
          </a:p>
          <a:p>
            <a:pPr marL="457200" indent="-457200">
              <a:buAutoNum type="arabicPeriod"/>
            </a:pPr>
            <a:r>
              <a:rPr lang="en-US" sz="4000" dirty="0"/>
              <a:t>A new acquaintance who is your </a:t>
            </a:r>
            <a:r>
              <a:rPr lang="en-US" sz="4000" dirty="0" smtClean="0"/>
              <a:t>age – </a:t>
            </a:r>
            <a:r>
              <a:rPr lang="en-US" sz="4000" dirty="0" err="1" smtClean="0"/>
              <a:t>tú</a:t>
            </a:r>
            <a:r>
              <a:rPr lang="en-US" sz="4000" dirty="0" smtClean="0"/>
              <a:t>/</a:t>
            </a:r>
            <a:r>
              <a:rPr lang="en-US" sz="4000" dirty="0" err="1"/>
              <a:t>Ud</a:t>
            </a:r>
            <a:r>
              <a:rPr lang="en-US" sz="4000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95" y="278297"/>
            <a:ext cx="2508335" cy="1411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751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1335380"/>
            <a:ext cx="9966960" cy="120440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Warmup</a:t>
            </a:r>
            <a:br>
              <a:rPr lang="en-US" dirty="0" smtClean="0"/>
            </a:br>
            <a:r>
              <a:rPr lang="en-US" dirty="0" err="1" smtClean="0"/>
              <a:t>ordena</a:t>
            </a:r>
            <a:r>
              <a:rPr lang="en-US" dirty="0" smtClean="0"/>
              <a:t> las palabras </a:t>
            </a:r>
            <a:endParaRPr lang="es-MX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2540942"/>
            <a:ext cx="8767860" cy="66415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How did you do?  ___/9</a:t>
            </a:r>
            <a:endParaRPr lang="es-MX" sz="2800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402313" y="3826016"/>
            <a:ext cx="10674627" cy="3031984"/>
          </a:xfrm>
          <a:prstGeom prst="rect">
            <a:avLst/>
          </a:prstGeom>
        </p:spPr>
        <p:txBody>
          <a:bodyPr vert="horz" lIns="91440" tIns="45720" rIns="91440" bIns="45720" numCol="3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None/>
              <a:defRPr sz="2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Knock-knock. </a:t>
            </a:r>
            <a:r>
              <a:rPr lang="en-US" sz="2000" dirty="0" err="1" smtClean="0"/>
              <a:t>Pasale</a:t>
            </a:r>
            <a:r>
              <a:rPr lang="en-US" sz="2000" dirty="0" smtClean="0"/>
              <a:t>! (come in!)</a:t>
            </a:r>
          </a:p>
          <a:p>
            <a:r>
              <a:rPr lang="en-US" sz="2800" dirty="0" err="1"/>
              <a:t>Hola</a:t>
            </a:r>
            <a:r>
              <a:rPr lang="en-US" sz="2800" dirty="0"/>
              <a:t>.</a:t>
            </a:r>
          </a:p>
          <a:p>
            <a:r>
              <a:rPr lang="en-US" sz="2800" dirty="0"/>
              <a:t>Buenos </a:t>
            </a:r>
            <a:r>
              <a:rPr lang="en-US" sz="2800" dirty="0" err="1" smtClean="0"/>
              <a:t>dias</a:t>
            </a:r>
            <a:r>
              <a:rPr lang="en-US" sz="2800" dirty="0" smtClean="0"/>
              <a:t>, Pepe.</a:t>
            </a:r>
            <a:endParaRPr lang="en-US" sz="2800" dirty="0"/>
          </a:p>
          <a:p>
            <a:r>
              <a:rPr lang="en-US" sz="2800" dirty="0" smtClean="0"/>
              <a:t>Como </a:t>
            </a:r>
            <a:r>
              <a:rPr lang="en-US" sz="2800" dirty="0" err="1" smtClean="0"/>
              <a:t>estas</a:t>
            </a:r>
            <a:r>
              <a:rPr lang="en-US" sz="2800" dirty="0" smtClean="0"/>
              <a:t>? </a:t>
            </a:r>
          </a:p>
          <a:p>
            <a:r>
              <a:rPr lang="en-US" sz="2800" dirty="0" err="1"/>
              <a:t>Estoy</a:t>
            </a:r>
            <a:r>
              <a:rPr lang="en-US" sz="2800" dirty="0"/>
              <a:t> </a:t>
            </a:r>
            <a:r>
              <a:rPr lang="en-US" sz="2800" dirty="0" err="1"/>
              <a:t>bien</a:t>
            </a:r>
            <a:r>
              <a:rPr lang="en-US" sz="2800" dirty="0"/>
              <a:t>, gracias.</a:t>
            </a:r>
            <a:r>
              <a:rPr lang="en-US" sz="2800" dirty="0" smtClean="0"/>
              <a:t> </a:t>
            </a:r>
          </a:p>
          <a:p>
            <a:r>
              <a:rPr lang="en-US" sz="2800" dirty="0" smtClean="0"/>
              <a:t>Que </a:t>
            </a:r>
            <a:r>
              <a:rPr lang="en-US" sz="2800" dirty="0" err="1" smtClean="0"/>
              <a:t>pasa</a:t>
            </a:r>
            <a:r>
              <a:rPr lang="en-US" sz="2800" dirty="0" smtClean="0"/>
              <a:t>, Pepe?</a:t>
            </a:r>
            <a:endParaRPr lang="en-US" sz="2800" dirty="0"/>
          </a:p>
          <a:p>
            <a:r>
              <a:rPr lang="en-US" sz="2800" dirty="0"/>
              <a:t>Nada.</a:t>
            </a:r>
          </a:p>
          <a:p>
            <a:r>
              <a:rPr lang="en-US" sz="2800" dirty="0"/>
              <a:t>Que </a:t>
            </a:r>
            <a:r>
              <a:rPr lang="en-US" sz="2800" dirty="0" err="1"/>
              <a:t>tengas</a:t>
            </a:r>
            <a:r>
              <a:rPr lang="en-US" sz="2800" dirty="0"/>
              <a:t> un </a:t>
            </a:r>
            <a:r>
              <a:rPr lang="en-US" sz="2800" dirty="0" err="1"/>
              <a:t>buen</a:t>
            </a:r>
            <a:r>
              <a:rPr lang="en-US" sz="2800" dirty="0"/>
              <a:t> dia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Gracias, Adios!</a:t>
            </a:r>
          </a:p>
        </p:txBody>
      </p:sp>
    </p:spTree>
    <p:extLst>
      <p:ext uri="{BB962C8B-B14F-4D97-AF65-F5344CB8AC3E}">
        <p14:creationId xmlns:p14="http://schemas.microsoft.com/office/powerpoint/2010/main" val="3698519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206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457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Warm Up</a:t>
            </a:r>
            <a:br>
              <a:rPr lang="en-US" dirty="0" smtClean="0"/>
            </a:br>
            <a:r>
              <a:rPr lang="en-US" dirty="0" smtClean="0"/>
              <a:t> LEER! READ!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endParaRPr lang="en-US" sz="2800" dirty="0" smtClean="0"/>
          </a:p>
          <a:p>
            <a:pPr marL="45720" indent="0">
              <a:buNone/>
            </a:pPr>
            <a:endParaRPr lang="en-US" sz="2800" dirty="0"/>
          </a:p>
          <a:p>
            <a:pPr marL="45720" indent="0" algn="ctr">
              <a:buNone/>
            </a:pPr>
            <a:r>
              <a:rPr lang="en-US" sz="2800" dirty="0" smtClean="0"/>
              <a:t>Please pick a magazine or book and read OUTLOUD for 4 </a:t>
            </a:r>
            <a:r>
              <a:rPr lang="en-US" sz="2800" dirty="0" err="1" smtClean="0"/>
              <a:t>mins</a:t>
            </a:r>
            <a:r>
              <a:rPr lang="en-US" sz="2800" dirty="0" smtClean="0"/>
              <a:t>.</a:t>
            </a:r>
            <a:endParaRPr lang="es-MX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9852991" y="5634335"/>
            <a:ext cx="21269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Que </a:t>
            </a:r>
            <a:r>
              <a:rPr lang="en-US" dirty="0" err="1" smtClean="0"/>
              <a:t>hago</a:t>
            </a:r>
            <a:r>
              <a:rPr lang="en-US" dirty="0" smtClean="0"/>
              <a:t>?</a:t>
            </a:r>
          </a:p>
          <a:p>
            <a:r>
              <a:rPr lang="en-US" dirty="0" smtClean="0"/>
              <a:t>Sitting.</a:t>
            </a:r>
          </a:p>
          <a:p>
            <a:r>
              <a:rPr lang="en-US" dirty="0" smtClean="0"/>
              <a:t>READING volume 3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3113" name="ShockwaveFlash1" r:id="rId2" imgW="2550960" imgH="1965240"/>
        </mc:Choice>
        <mc:Fallback>
          <p:control name="ShockwaveFlash1" r:id="rId2" imgW="2550960" imgH="1965240">
            <p:pic>
              <p:nvPicPr>
                <p:cNvPr id="4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9640957" y="0"/>
                  <a:ext cx="2551043" cy="196596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67002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4487" y="1013792"/>
            <a:ext cx="9966960" cy="1244160"/>
          </a:xfrm>
        </p:spPr>
        <p:txBody>
          <a:bodyPr>
            <a:noAutofit/>
          </a:bodyPr>
          <a:lstStyle/>
          <a:p>
            <a:r>
              <a:rPr lang="en-US" sz="4000" dirty="0" smtClean="0"/>
              <a:t>BIENVENIDOS A </a:t>
            </a:r>
            <a:r>
              <a:rPr lang="en-US" sz="4000" dirty="0" err="1" smtClean="0"/>
              <a:t>Nuestra</a:t>
            </a:r>
            <a:r>
              <a:rPr lang="en-US" sz="4000" dirty="0" smtClean="0"/>
              <a:t> </a:t>
            </a:r>
            <a:r>
              <a:rPr lang="en-US" sz="4000" dirty="0" err="1" smtClean="0"/>
              <a:t>Clase</a:t>
            </a:r>
            <a:r>
              <a:rPr lang="en-US" sz="4000" dirty="0" smtClean="0"/>
              <a:t>!</a:t>
            </a:r>
            <a:br>
              <a:rPr lang="en-US" sz="4000" dirty="0" smtClean="0"/>
            </a:br>
            <a:r>
              <a:rPr lang="en-US" sz="4000" dirty="0" err="1" smtClean="0"/>
              <a:t>EspaÑol</a:t>
            </a:r>
            <a:r>
              <a:rPr lang="en-US" sz="4000" dirty="0" smtClean="0"/>
              <a:t> 1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972523"/>
            <a:ext cx="10993546" cy="3507789"/>
          </a:xfrm>
        </p:spPr>
        <p:txBody>
          <a:bodyPr>
            <a:normAutofit/>
          </a:bodyPr>
          <a:lstStyle/>
          <a:p>
            <a:r>
              <a:rPr lang="en-US" dirty="0" smtClean="0"/>
              <a:t>Hoy </a:t>
            </a:r>
            <a:r>
              <a:rPr lang="en-US" dirty="0" err="1" smtClean="0"/>
              <a:t>es</a:t>
            </a:r>
            <a:r>
              <a:rPr lang="en-US" dirty="0" smtClean="0"/>
              <a:t> el </a:t>
            </a:r>
            <a:r>
              <a:rPr lang="en-US" dirty="0" err="1" smtClean="0"/>
              <a:t>catorce</a:t>
            </a:r>
            <a:r>
              <a:rPr lang="en-US" dirty="0" smtClean="0"/>
              <a:t>(14) de Agosto 2018</a:t>
            </a:r>
          </a:p>
          <a:p>
            <a:endParaRPr lang="es-ES_tradnl" sz="3200" dirty="0">
              <a:solidFill>
                <a:srgbClr val="FF0000"/>
              </a:solidFill>
            </a:endParaRPr>
          </a:p>
          <a:p>
            <a:r>
              <a:rPr lang="es-ES_tradnl" sz="3200" dirty="0" smtClean="0">
                <a:solidFill>
                  <a:schemeClr val="bg1"/>
                </a:solidFill>
              </a:rPr>
              <a:t>Meeting in </a:t>
            </a:r>
            <a:r>
              <a:rPr lang="es-ES_tradnl" sz="3200" dirty="0" err="1" smtClean="0">
                <a:solidFill>
                  <a:schemeClr val="bg1"/>
                </a:solidFill>
              </a:rPr>
              <a:t>auditorium</a:t>
            </a:r>
            <a:r>
              <a:rPr lang="es-ES_tradnl" sz="3200" dirty="0" smtClean="0">
                <a:solidFill>
                  <a:schemeClr val="bg1"/>
                </a:solidFill>
              </a:rPr>
              <a:t> TODAY</a:t>
            </a:r>
          </a:p>
          <a:p>
            <a:r>
              <a:rPr lang="es-ES_tradnl" sz="3200" dirty="0" err="1" smtClean="0">
                <a:solidFill>
                  <a:schemeClr val="bg1"/>
                </a:solidFill>
              </a:rPr>
              <a:t>Hours</a:t>
            </a:r>
            <a:r>
              <a:rPr lang="es-ES_tradnl" sz="3200" dirty="0" smtClean="0">
                <a:solidFill>
                  <a:schemeClr val="bg1"/>
                </a:solidFill>
              </a:rPr>
              <a:t>: 2nd (</a:t>
            </a:r>
            <a:r>
              <a:rPr lang="es-ES_tradnl" sz="3200" dirty="0" err="1" smtClean="0">
                <a:solidFill>
                  <a:schemeClr val="bg1"/>
                </a:solidFill>
              </a:rPr>
              <a:t>freshman</a:t>
            </a:r>
            <a:r>
              <a:rPr lang="es-ES_tradnl" sz="3200" dirty="0" smtClean="0">
                <a:solidFill>
                  <a:schemeClr val="bg1"/>
                </a:solidFill>
              </a:rPr>
              <a:t>), 3rd (</a:t>
            </a:r>
            <a:r>
              <a:rPr lang="es-ES_tradnl" sz="3200" dirty="0" err="1" smtClean="0">
                <a:solidFill>
                  <a:schemeClr val="bg1"/>
                </a:solidFill>
              </a:rPr>
              <a:t>sophomores</a:t>
            </a:r>
            <a:r>
              <a:rPr lang="es-ES_tradnl" sz="3200" dirty="0" smtClean="0">
                <a:solidFill>
                  <a:schemeClr val="bg1"/>
                </a:solidFill>
              </a:rPr>
              <a:t>), 5th (juniors) and 6th (seniors)</a:t>
            </a:r>
            <a:endParaRPr lang="en-US" sz="3200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997960" y="5459721"/>
            <a:ext cx="21269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Que </a:t>
            </a:r>
            <a:r>
              <a:rPr lang="en-US" dirty="0" err="1" smtClean="0"/>
              <a:t>hago</a:t>
            </a:r>
            <a:r>
              <a:rPr lang="en-US" dirty="0" smtClean="0"/>
              <a:t>?</a:t>
            </a:r>
          </a:p>
          <a:p>
            <a:r>
              <a:rPr lang="en-US" dirty="0" smtClean="0"/>
              <a:t>Group Discussion.</a:t>
            </a:r>
          </a:p>
          <a:p>
            <a:r>
              <a:rPr lang="en-US" dirty="0" smtClean="0"/>
              <a:t>Raise hand to participate. Vol. 4</a:t>
            </a:r>
          </a:p>
        </p:txBody>
      </p:sp>
    </p:spTree>
    <p:extLst>
      <p:ext uri="{BB962C8B-B14F-4D97-AF65-F5344CB8AC3E}">
        <p14:creationId xmlns:p14="http://schemas.microsoft.com/office/powerpoint/2010/main" val="220858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039236"/>
            <a:ext cx="9144000" cy="2387600"/>
          </a:xfrm>
        </p:spPr>
        <p:txBody>
          <a:bodyPr/>
          <a:lstStyle/>
          <a:p>
            <a:r>
              <a:rPr lang="en-US" dirty="0" smtClean="0"/>
              <a:t>ABC’s, Vowels &amp; pronunciation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Just add an –o to the end and it’s Spanish right?</a:t>
            </a:r>
          </a:p>
        </p:txBody>
      </p:sp>
    </p:spTree>
    <p:extLst>
      <p:ext uri="{BB962C8B-B14F-4D97-AF65-F5344CB8AC3E}">
        <p14:creationId xmlns:p14="http://schemas.microsoft.com/office/powerpoint/2010/main" val="369531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0351" y="323353"/>
            <a:ext cx="9875520" cy="135636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OBJETIVO/DOL 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679713"/>
            <a:ext cx="9872871" cy="4323522"/>
          </a:xfrm>
        </p:spPr>
        <p:txBody>
          <a:bodyPr>
            <a:noAutofit/>
          </a:bodyPr>
          <a:lstStyle/>
          <a:p>
            <a:r>
              <a:rPr lang="en-US" sz="3600" dirty="0" smtClean="0"/>
              <a:t>OBJ: </a:t>
            </a:r>
            <a:r>
              <a:rPr lang="en-US" sz="3600" b="1" dirty="0" smtClean="0"/>
              <a:t>LLWBAT</a:t>
            </a:r>
            <a:r>
              <a:rPr lang="en-US" sz="3600" dirty="0" smtClean="0"/>
              <a:t> imitate </a:t>
            </a:r>
            <a:r>
              <a:rPr lang="en-US" sz="3600" dirty="0"/>
              <a:t>modeled words and phrases </a:t>
            </a:r>
            <a:r>
              <a:rPr lang="en-US" sz="3600" dirty="0" smtClean="0"/>
              <a:t>using the Spanish alphabet.</a:t>
            </a:r>
            <a:r>
              <a:rPr lang="en-US" sz="3600" dirty="0"/>
              <a:t> (NL 1.1B) </a:t>
            </a:r>
            <a:endParaRPr lang="en-US" sz="3600" dirty="0" smtClean="0"/>
          </a:p>
          <a:p>
            <a:r>
              <a:rPr lang="en-US" sz="3600" dirty="0" smtClean="0"/>
              <a:t>DOL: Given 5 modeled words, 100% of </a:t>
            </a:r>
            <a:r>
              <a:rPr lang="en-US" sz="3600" b="1" dirty="0" smtClean="0"/>
              <a:t>LLW </a:t>
            </a:r>
            <a:r>
              <a:rPr lang="en-US" sz="3600" dirty="0" smtClean="0"/>
              <a:t>correctly spell them using </a:t>
            </a:r>
            <a:r>
              <a:rPr lang="en-US" sz="3600" dirty="0"/>
              <a:t>Spanish </a:t>
            </a:r>
            <a:r>
              <a:rPr lang="en-US" sz="3600" dirty="0" smtClean="0"/>
              <a:t>alphabet 4/5 correctly.</a:t>
            </a:r>
            <a:endParaRPr lang="en-US" sz="3600" b="1" dirty="0" smtClean="0"/>
          </a:p>
          <a:p>
            <a:r>
              <a:rPr lang="en-US" sz="3600" dirty="0" smtClean="0"/>
              <a:t>How do we spell in Spanish?			</a:t>
            </a:r>
          </a:p>
          <a:p>
            <a:r>
              <a:rPr lang="en-US" sz="3600" dirty="0" smtClean="0"/>
              <a:t>IB Attitude: Risk-takers</a:t>
            </a:r>
          </a:p>
          <a:p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10065026" y="5419965"/>
            <a:ext cx="21269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Que </a:t>
            </a:r>
            <a:r>
              <a:rPr lang="en-US" dirty="0" err="1" smtClean="0"/>
              <a:t>hago</a:t>
            </a:r>
            <a:r>
              <a:rPr lang="en-US" dirty="0" smtClean="0"/>
              <a:t>?</a:t>
            </a:r>
          </a:p>
          <a:p>
            <a:r>
              <a:rPr lang="en-US" dirty="0" smtClean="0"/>
              <a:t>Group Discussion.</a:t>
            </a:r>
          </a:p>
          <a:p>
            <a:r>
              <a:rPr lang="en-US" dirty="0" smtClean="0"/>
              <a:t>Raise hand to participate. Vol. 4</a:t>
            </a:r>
          </a:p>
        </p:txBody>
      </p:sp>
    </p:spTree>
    <p:extLst>
      <p:ext uri="{BB962C8B-B14F-4D97-AF65-F5344CB8AC3E}">
        <p14:creationId xmlns:p14="http://schemas.microsoft.com/office/powerpoint/2010/main" val="1745107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308" y="1474398"/>
            <a:ext cx="10515600" cy="281279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Pay attention to the chorus &amp; Sing along to learn your vowels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www.youtube.com/watch?v=wu54D15-21Q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382540" y="5459722"/>
            <a:ext cx="21269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Que </a:t>
            </a:r>
            <a:r>
              <a:rPr lang="en-US" dirty="0" err="1" smtClean="0"/>
              <a:t>hago</a:t>
            </a:r>
            <a:r>
              <a:rPr lang="en-US" dirty="0" smtClean="0"/>
              <a:t>?</a:t>
            </a:r>
          </a:p>
          <a:p>
            <a:r>
              <a:rPr lang="en-US" dirty="0" smtClean="0"/>
              <a:t>Repeat! Choral response.</a:t>
            </a:r>
          </a:p>
          <a:p>
            <a:r>
              <a:rPr lang="en-US" dirty="0" smtClean="0"/>
              <a:t> Vol. 5</a:t>
            </a:r>
          </a:p>
        </p:txBody>
      </p:sp>
    </p:spTree>
    <p:extLst>
      <p:ext uri="{BB962C8B-B14F-4D97-AF65-F5344CB8AC3E}">
        <p14:creationId xmlns:p14="http://schemas.microsoft.com/office/powerpoint/2010/main" val="199953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802" y="0"/>
            <a:ext cx="9138286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81131" y="2046073"/>
            <a:ext cx="1686330" cy="3578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TextBox 3"/>
          <p:cNvSpPr txBox="1"/>
          <p:nvPr/>
        </p:nvSpPr>
        <p:spPr>
          <a:xfrm>
            <a:off x="3081131" y="1901811"/>
            <a:ext cx="24433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382540" y="5459722"/>
            <a:ext cx="21269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Que </a:t>
            </a:r>
            <a:r>
              <a:rPr lang="en-US" dirty="0" err="1" smtClean="0"/>
              <a:t>hago</a:t>
            </a:r>
            <a:r>
              <a:rPr lang="en-US" dirty="0" smtClean="0"/>
              <a:t>?</a:t>
            </a:r>
          </a:p>
          <a:p>
            <a:r>
              <a:rPr lang="en-US" dirty="0" smtClean="0"/>
              <a:t>Repeat! Choral response.</a:t>
            </a:r>
          </a:p>
          <a:p>
            <a:r>
              <a:rPr lang="en-US" dirty="0" smtClean="0"/>
              <a:t> Vol. 5</a:t>
            </a:r>
          </a:p>
        </p:txBody>
      </p:sp>
    </p:spTree>
    <p:extLst>
      <p:ext uri="{BB962C8B-B14F-4D97-AF65-F5344CB8AC3E}">
        <p14:creationId xmlns:p14="http://schemas.microsoft.com/office/powerpoint/2010/main" val="236696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Vamos</a:t>
            </a:r>
            <a:r>
              <a:rPr lang="en-US" dirty="0" smtClean="0"/>
              <a:t> a </a:t>
            </a:r>
            <a:r>
              <a:rPr lang="en-US" dirty="0" err="1" smtClean="0"/>
              <a:t>Cantar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255505"/>
          </a:xfrm>
        </p:spPr>
        <p:txBody>
          <a:bodyPr>
            <a:normAutofit fontScale="32500" lnSpcReduction="20000"/>
          </a:bodyPr>
          <a:lstStyle/>
          <a:p>
            <a:r>
              <a:rPr lang="en-US" sz="9600" u="sng" dirty="0">
                <a:hlinkClick r:id="rId2"/>
              </a:rPr>
              <a:t>https://www.youtube.com/watch?v=JUcu9PUh9_A</a:t>
            </a:r>
            <a:endParaRPr lang="en-US" sz="9600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 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459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695" y="916444"/>
            <a:ext cx="4810540" cy="4554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21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4487" y="1013792"/>
            <a:ext cx="9966960" cy="1244160"/>
          </a:xfrm>
        </p:spPr>
        <p:txBody>
          <a:bodyPr>
            <a:noAutofit/>
          </a:bodyPr>
          <a:lstStyle/>
          <a:p>
            <a:r>
              <a:rPr lang="en-US" sz="4000" dirty="0" smtClean="0"/>
              <a:t>BIENVENIDOS A </a:t>
            </a:r>
            <a:r>
              <a:rPr lang="en-US" sz="4000" dirty="0" err="1" smtClean="0"/>
              <a:t>Nuestra</a:t>
            </a:r>
            <a:r>
              <a:rPr lang="en-US" sz="4000" dirty="0" smtClean="0"/>
              <a:t> </a:t>
            </a:r>
            <a:r>
              <a:rPr lang="en-US" sz="4000" dirty="0" err="1" smtClean="0"/>
              <a:t>Clase</a:t>
            </a:r>
            <a:r>
              <a:rPr lang="en-US" sz="4000" dirty="0" smtClean="0"/>
              <a:t>!</a:t>
            </a:r>
            <a:br>
              <a:rPr lang="en-US" sz="4000" dirty="0" smtClean="0"/>
            </a:br>
            <a:r>
              <a:rPr lang="en-US" sz="4000" dirty="0" err="1" smtClean="0"/>
              <a:t>EspaÑol</a:t>
            </a:r>
            <a:r>
              <a:rPr lang="en-US" sz="4000" dirty="0" smtClean="0"/>
              <a:t> 1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972523"/>
            <a:ext cx="10993546" cy="350778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Hoy </a:t>
            </a:r>
            <a:r>
              <a:rPr lang="en-US" dirty="0" err="1" smtClean="0"/>
              <a:t>es</a:t>
            </a:r>
            <a:r>
              <a:rPr lang="en-US" dirty="0" smtClean="0"/>
              <a:t> el </a:t>
            </a:r>
            <a:r>
              <a:rPr lang="en-US" dirty="0" err="1" smtClean="0"/>
              <a:t>trece</a:t>
            </a:r>
            <a:r>
              <a:rPr lang="en-US" dirty="0" smtClean="0"/>
              <a:t>(13) de Agosto 2018</a:t>
            </a:r>
          </a:p>
          <a:p>
            <a:endParaRPr lang="es-ES_tradnl" sz="3200" dirty="0">
              <a:solidFill>
                <a:srgbClr val="FF0000"/>
              </a:solidFill>
            </a:endParaRPr>
          </a:p>
          <a:p>
            <a:r>
              <a:rPr lang="es-ES_tradnl" sz="3200" dirty="0" smtClean="0">
                <a:solidFill>
                  <a:schemeClr val="bg1"/>
                </a:solidFill>
              </a:rPr>
              <a:t>Meeting in </a:t>
            </a:r>
            <a:r>
              <a:rPr lang="es-ES_tradnl" sz="3200" dirty="0" err="1" smtClean="0">
                <a:solidFill>
                  <a:schemeClr val="bg1"/>
                </a:solidFill>
              </a:rPr>
              <a:t>auditorium</a:t>
            </a:r>
            <a:r>
              <a:rPr lang="es-ES_tradnl" sz="3200" dirty="0" smtClean="0">
                <a:solidFill>
                  <a:schemeClr val="bg1"/>
                </a:solidFill>
              </a:rPr>
              <a:t> </a:t>
            </a:r>
            <a:r>
              <a:rPr lang="es-ES_tradnl" sz="3200" dirty="0" err="1" smtClean="0">
                <a:solidFill>
                  <a:schemeClr val="bg1"/>
                </a:solidFill>
              </a:rPr>
              <a:t>tomorrow</a:t>
            </a:r>
            <a:r>
              <a:rPr lang="es-ES_tradnl" sz="3200" dirty="0" smtClean="0">
                <a:solidFill>
                  <a:schemeClr val="bg1"/>
                </a:solidFill>
              </a:rPr>
              <a:t> </a:t>
            </a:r>
          </a:p>
          <a:p>
            <a:r>
              <a:rPr lang="es-ES_tradnl" sz="3200" dirty="0" err="1" smtClean="0">
                <a:solidFill>
                  <a:schemeClr val="bg1"/>
                </a:solidFill>
              </a:rPr>
              <a:t>Hours</a:t>
            </a:r>
            <a:r>
              <a:rPr lang="es-ES_tradnl" sz="3200" dirty="0" smtClean="0">
                <a:solidFill>
                  <a:schemeClr val="bg1"/>
                </a:solidFill>
              </a:rPr>
              <a:t>: 2nd (</a:t>
            </a:r>
            <a:r>
              <a:rPr lang="es-ES_tradnl" sz="3200" dirty="0" err="1" smtClean="0">
                <a:solidFill>
                  <a:schemeClr val="bg1"/>
                </a:solidFill>
              </a:rPr>
              <a:t>freshman</a:t>
            </a:r>
            <a:r>
              <a:rPr lang="es-ES_tradnl" sz="3200" dirty="0" smtClean="0">
                <a:solidFill>
                  <a:schemeClr val="bg1"/>
                </a:solidFill>
              </a:rPr>
              <a:t>), 3rd (</a:t>
            </a:r>
            <a:r>
              <a:rPr lang="es-ES_tradnl" sz="3200" dirty="0" err="1" smtClean="0">
                <a:solidFill>
                  <a:schemeClr val="bg1"/>
                </a:solidFill>
              </a:rPr>
              <a:t>sophomores</a:t>
            </a:r>
            <a:r>
              <a:rPr lang="es-ES_tradnl" sz="3200" dirty="0" smtClean="0">
                <a:solidFill>
                  <a:schemeClr val="bg1"/>
                </a:solidFill>
              </a:rPr>
              <a:t>), 5th (juniors) and 6th (seniors)</a:t>
            </a:r>
          </a:p>
          <a:p>
            <a:r>
              <a:rPr lang="es-ES_tradnl" sz="3200" dirty="0" smtClean="0">
                <a:solidFill>
                  <a:schemeClr val="bg1"/>
                </a:solidFill>
              </a:rPr>
              <a:t>Come to </a:t>
            </a:r>
            <a:r>
              <a:rPr lang="es-ES_tradnl" sz="3200" dirty="0" err="1" smtClean="0">
                <a:solidFill>
                  <a:schemeClr val="bg1"/>
                </a:solidFill>
              </a:rPr>
              <a:t>class</a:t>
            </a:r>
            <a:r>
              <a:rPr lang="es-ES_tradnl" sz="3200" dirty="0" smtClean="0">
                <a:solidFill>
                  <a:schemeClr val="bg1"/>
                </a:solidFill>
              </a:rPr>
              <a:t> </a:t>
            </a:r>
            <a:r>
              <a:rPr lang="es-ES_tradnl" sz="3200" dirty="0" err="1" smtClean="0">
                <a:solidFill>
                  <a:schemeClr val="bg1"/>
                </a:solidFill>
              </a:rPr>
              <a:t>first</a:t>
            </a:r>
            <a:r>
              <a:rPr lang="es-ES_tradnl" sz="3200" dirty="0" smtClean="0">
                <a:solidFill>
                  <a:schemeClr val="bg1"/>
                </a:solidFill>
              </a:rPr>
              <a:t> so I can </a:t>
            </a:r>
            <a:r>
              <a:rPr lang="es-ES_tradnl" sz="3200" dirty="0" err="1" smtClean="0">
                <a:solidFill>
                  <a:schemeClr val="bg1"/>
                </a:solidFill>
              </a:rPr>
              <a:t>take</a:t>
            </a:r>
            <a:r>
              <a:rPr lang="es-ES_tradnl" sz="3200" dirty="0" smtClean="0">
                <a:solidFill>
                  <a:schemeClr val="bg1"/>
                </a:solidFill>
              </a:rPr>
              <a:t> </a:t>
            </a:r>
            <a:r>
              <a:rPr lang="es-ES_tradnl" sz="3200" dirty="0" err="1" smtClean="0">
                <a:solidFill>
                  <a:schemeClr val="bg1"/>
                </a:solidFill>
              </a:rPr>
              <a:t>attendance</a:t>
            </a:r>
            <a:endParaRPr lang="es-ES_tradnl" sz="3200" dirty="0" smtClean="0">
              <a:solidFill>
                <a:schemeClr val="bg1"/>
              </a:solidFill>
            </a:endParaRPr>
          </a:p>
          <a:p>
            <a:r>
              <a:rPr lang="es-ES_tradnl" sz="3200" dirty="0" err="1" smtClean="0">
                <a:solidFill>
                  <a:schemeClr val="bg1"/>
                </a:solidFill>
              </a:rPr>
              <a:t>Covering</a:t>
            </a:r>
            <a:r>
              <a:rPr lang="es-ES_tradnl" sz="3200" dirty="0" smtClean="0">
                <a:solidFill>
                  <a:schemeClr val="bg1"/>
                </a:solidFill>
              </a:rPr>
              <a:t> Syllabus and </a:t>
            </a:r>
            <a:r>
              <a:rPr lang="es-ES_tradnl" sz="3200" dirty="0" err="1" smtClean="0">
                <a:solidFill>
                  <a:schemeClr val="bg1"/>
                </a:solidFill>
              </a:rPr>
              <a:t>Class</a:t>
            </a:r>
            <a:r>
              <a:rPr lang="es-ES_tradnl" sz="3200" dirty="0" smtClean="0">
                <a:solidFill>
                  <a:schemeClr val="bg1"/>
                </a:solidFill>
              </a:rPr>
              <a:t> </a:t>
            </a:r>
            <a:r>
              <a:rPr lang="es-ES_tradnl" sz="3200" dirty="0" err="1" smtClean="0">
                <a:solidFill>
                  <a:schemeClr val="bg1"/>
                </a:solidFill>
              </a:rPr>
              <a:t>Agreement</a:t>
            </a:r>
            <a:r>
              <a:rPr lang="es-ES_tradnl" sz="3200" dirty="0" smtClean="0">
                <a:solidFill>
                  <a:schemeClr val="bg1"/>
                </a:solidFill>
              </a:rPr>
              <a:t> </a:t>
            </a:r>
            <a:r>
              <a:rPr lang="es-ES_tradnl" sz="3200" dirty="0" err="1" smtClean="0">
                <a:solidFill>
                  <a:schemeClr val="bg1"/>
                </a:solidFill>
              </a:rPr>
              <a:t>on</a:t>
            </a:r>
            <a:r>
              <a:rPr lang="es-ES_tradnl" sz="3200" dirty="0" smtClean="0">
                <a:solidFill>
                  <a:schemeClr val="bg1"/>
                </a:solidFill>
              </a:rPr>
              <a:t> </a:t>
            </a:r>
            <a:r>
              <a:rPr lang="es-ES_tradnl" sz="3200" dirty="0" err="1" smtClean="0">
                <a:solidFill>
                  <a:schemeClr val="bg1"/>
                </a:solidFill>
              </a:rPr>
              <a:t>Wednesday</a:t>
            </a:r>
            <a:endParaRPr lang="es-ES_tradnl" sz="3200" dirty="0">
              <a:solidFill>
                <a:schemeClr val="bg1"/>
              </a:solidFill>
            </a:endParaRPr>
          </a:p>
          <a:p>
            <a:endParaRPr lang="en-US" sz="32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44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704" y="530087"/>
            <a:ext cx="11191461" cy="1356360"/>
          </a:xfrm>
        </p:spPr>
        <p:txBody>
          <a:bodyPr>
            <a:noAutofit/>
          </a:bodyPr>
          <a:lstStyle/>
          <a:p>
            <a:r>
              <a:rPr lang="es-ES_tradnl" sz="5400" dirty="0" smtClean="0"/>
              <a:t>En tus pizarras – </a:t>
            </a:r>
            <a:r>
              <a:rPr lang="es-ES_tradnl" sz="5400" dirty="0" err="1"/>
              <a:t>O</a:t>
            </a:r>
            <a:r>
              <a:rPr lang="es-ES_tradnl" sz="5400" dirty="0" err="1" smtClean="0"/>
              <a:t>n</a:t>
            </a:r>
            <a:r>
              <a:rPr lang="es-ES_tradnl" sz="5400" dirty="0" smtClean="0"/>
              <a:t> </a:t>
            </a:r>
            <a:r>
              <a:rPr lang="es-ES_tradnl" sz="5400" dirty="0" err="1"/>
              <a:t>Y</a:t>
            </a:r>
            <a:r>
              <a:rPr lang="es-ES_tradnl" sz="5400" dirty="0" err="1" smtClean="0"/>
              <a:t>our</a:t>
            </a:r>
            <a:r>
              <a:rPr lang="es-ES_tradnl" sz="5400" dirty="0" smtClean="0"/>
              <a:t> </a:t>
            </a:r>
            <a:r>
              <a:rPr lang="es-ES_tradnl" sz="5400" dirty="0" err="1"/>
              <a:t>W</a:t>
            </a:r>
            <a:r>
              <a:rPr lang="es-ES_tradnl" sz="5400" dirty="0" err="1" smtClean="0"/>
              <a:t>hiteboards</a:t>
            </a:r>
            <a:r>
              <a:rPr lang="es-ES_tradnl" sz="5400" dirty="0" smtClean="0"/>
              <a:t/>
            </a:r>
            <a:br>
              <a:rPr lang="es-ES_tradnl" sz="5400" dirty="0" smtClean="0"/>
            </a:br>
            <a:r>
              <a:rPr lang="es-ES_tradnl" sz="5400" dirty="0" smtClean="0"/>
              <a:t> </a:t>
            </a:r>
            <a:endParaRPr lang="es-ES_tradnl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 smtClean="0"/>
              <a:t>Write out the following words that will be spelled aloud in Spanish.</a:t>
            </a:r>
            <a:endParaRPr lang="es-ES_tradnl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354495" y="5066624"/>
            <a:ext cx="13749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Que </a:t>
            </a:r>
            <a:r>
              <a:rPr lang="en-US" dirty="0" err="1" smtClean="0"/>
              <a:t>hago</a:t>
            </a:r>
            <a:r>
              <a:rPr lang="en-US" dirty="0" smtClean="0"/>
              <a:t>?</a:t>
            </a:r>
          </a:p>
          <a:p>
            <a:r>
              <a:rPr lang="en-US" dirty="0" smtClean="0"/>
              <a:t>Writing</a:t>
            </a:r>
          </a:p>
          <a:p>
            <a:r>
              <a:rPr lang="en-US" dirty="0" smtClean="0"/>
              <a:t>Volume 0</a:t>
            </a:r>
          </a:p>
          <a:p>
            <a:r>
              <a:rPr lang="en-US" dirty="0" smtClean="0"/>
              <a:t> In seat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06903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Ahora</a:t>
            </a:r>
            <a:r>
              <a:rPr lang="en-US" dirty="0" smtClean="0"/>
              <a:t> </a:t>
            </a:r>
            <a:r>
              <a:rPr lang="en-US" dirty="0" err="1" smtClean="0"/>
              <a:t>tu</a:t>
            </a:r>
            <a:r>
              <a:rPr lang="en-US" dirty="0" smtClean="0"/>
              <a:t>!</a:t>
            </a:r>
            <a:endParaRPr lang="es-MX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Take turns spelling 3 short words </a:t>
            </a:r>
            <a:r>
              <a:rPr lang="en-US" sz="2800" dirty="0" err="1" smtClean="0"/>
              <a:t>outloud</a:t>
            </a:r>
            <a:r>
              <a:rPr lang="en-US" sz="2800" dirty="0" smtClean="0"/>
              <a:t> for your shoulder partner</a:t>
            </a:r>
          </a:p>
          <a:p>
            <a:r>
              <a:rPr lang="en-US" sz="2800" dirty="0" smtClean="0"/>
              <a:t>Write what your partner spells.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s-MX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5665304"/>
            <a:ext cx="21269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Que </a:t>
            </a:r>
            <a:r>
              <a:rPr lang="en-US" dirty="0" err="1" smtClean="0"/>
              <a:t>hago</a:t>
            </a:r>
            <a:r>
              <a:rPr lang="en-US" dirty="0" smtClean="0"/>
              <a:t>?</a:t>
            </a:r>
          </a:p>
          <a:p>
            <a:r>
              <a:rPr lang="en-US" dirty="0" smtClean="0"/>
              <a:t>Speaking: Volume 2 In seat</a:t>
            </a:r>
            <a:endParaRPr lang="es-MX" dirty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4131" name="ShockwaveFlash1" r:id="rId2" imgW="2127240" imgH="1355760"/>
        </mc:Choice>
        <mc:Fallback>
          <p:control name="ShockwaveFlash1" r:id="rId2" imgW="2127240" imgH="1355760">
            <p:pic>
              <p:nvPicPr>
                <p:cNvPr id="5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10065026" y="0"/>
                  <a:ext cx="2126974" cy="135636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4174888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Sound Less Like a Gringo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en-US" sz="4000" dirty="0" smtClean="0"/>
              <a:t>VOWELS</a:t>
            </a:r>
          </a:p>
          <a:p>
            <a:pPr algn="ctr"/>
            <a:r>
              <a:rPr lang="en-US" sz="4000" dirty="0" smtClean="0"/>
              <a:t>A –AH</a:t>
            </a:r>
          </a:p>
          <a:p>
            <a:pPr algn="ctr"/>
            <a:r>
              <a:rPr lang="en-US" sz="4000" dirty="0" smtClean="0"/>
              <a:t>E – A</a:t>
            </a:r>
          </a:p>
          <a:p>
            <a:pPr algn="ctr"/>
            <a:r>
              <a:rPr lang="en-US" sz="4000" dirty="0" smtClean="0"/>
              <a:t>I –EE</a:t>
            </a:r>
          </a:p>
          <a:p>
            <a:pPr algn="ctr"/>
            <a:r>
              <a:rPr lang="en-US" sz="4000" dirty="0" smtClean="0"/>
              <a:t>O – O</a:t>
            </a:r>
          </a:p>
          <a:p>
            <a:pPr algn="ctr"/>
            <a:r>
              <a:rPr lang="en-US" sz="4000" dirty="0" smtClean="0"/>
              <a:t>U – OO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382540" y="5459722"/>
            <a:ext cx="21269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Que </a:t>
            </a:r>
            <a:r>
              <a:rPr lang="en-US" dirty="0" err="1" smtClean="0"/>
              <a:t>hago</a:t>
            </a:r>
            <a:r>
              <a:rPr lang="en-US" dirty="0" smtClean="0"/>
              <a:t>?</a:t>
            </a:r>
          </a:p>
          <a:p>
            <a:r>
              <a:rPr lang="en-US" dirty="0" smtClean="0"/>
              <a:t>Repeat! Choral response.</a:t>
            </a:r>
          </a:p>
          <a:p>
            <a:r>
              <a:rPr lang="en-US" dirty="0" smtClean="0"/>
              <a:t> Vol. 5</a:t>
            </a:r>
          </a:p>
        </p:txBody>
      </p:sp>
    </p:spTree>
    <p:extLst>
      <p:ext uri="{BB962C8B-B14F-4D97-AF65-F5344CB8AC3E}">
        <p14:creationId xmlns:p14="http://schemas.microsoft.com/office/powerpoint/2010/main" val="225867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ilabas/Syllables Kinder (Bilingual Spanish)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81"/>
          <a:stretch/>
        </p:blipFill>
        <p:spPr bwMode="auto">
          <a:xfrm>
            <a:off x="5764695" y="243044"/>
            <a:ext cx="5483533" cy="65746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178842" y="283335"/>
            <a:ext cx="4262907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dirty="0" smtClean="0">
                <a:solidFill>
                  <a:schemeClr val="accent3">
                    <a:lumMod val="75000"/>
                  </a:schemeClr>
                </a:solidFill>
              </a:rPr>
              <a:t>P</a:t>
            </a:r>
          </a:p>
          <a:p>
            <a:r>
              <a:rPr lang="es-ES_tradnl" sz="3200" b="1" dirty="0" smtClean="0">
                <a:solidFill>
                  <a:schemeClr val="accent3">
                    <a:lumMod val="75000"/>
                  </a:schemeClr>
                </a:solidFill>
              </a:rPr>
              <a:t>R</a:t>
            </a:r>
          </a:p>
          <a:p>
            <a:r>
              <a:rPr lang="es-ES_tradnl" sz="3200" b="1" dirty="0" smtClean="0">
                <a:solidFill>
                  <a:schemeClr val="accent3">
                    <a:lumMod val="75000"/>
                  </a:schemeClr>
                </a:solidFill>
              </a:rPr>
              <a:t>O</a:t>
            </a:r>
          </a:p>
          <a:p>
            <a:r>
              <a:rPr lang="es-ES_tradnl" sz="3200" b="1" dirty="0" smtClean="0">
                <a:solidFill>
                  <a:schemeClr val="accent3">
                    <a:lumMod val="75000"/>
                  </a:schemeClr>
                </a:solidFill>
              </a:rPr>
              <a:t>N</a:t>
            </a:r>
          </a:p>
          <a:p>
            <a:r>
              <a:rPr lang="es-ES_tradnl" sz="3200" b="1" dirty="0" smtClean="0">
                <a:solidFill>
                  <a:schemeClr val="accent3">
                    <a:lumMod val="75000"/>
                  </a:schemeClr>
                </a:solidFill>
              </a:rPr>
              <a:t>U</a:t>
            </a:r>
          </a:p>
          <a:p>
            <a:r>
              <a:rPr lang="es-ES_tradnl" sz="3200" b="1" dirty="0" smtClean="0">
                <a:solidFill>
                  <a:schemeClr val="accent3">
                    <a:lumMod val="75000"/>
                  </a:schemeClr>
                </a:solidFill>
              </a:rPr>
              <a:t>N</a:t>
            </a:r>
          </a:p>
          <a:p>
            <a:r>
              <a:rPr lang="es-ES_tradnl" sz="3200" b="1" dirty="0" smtClean="0">
                <a:solidFill>
                  <a:schemeClr val="accent3">
                    <a:lumMod val="75000"/>
                  </a:schemeClr>
                </a:solidFill>
              </a:rPr>
              <a:t>C</a:t>
            </a:r>
          </a:p>
          <a:p>
            <a:r>
              <a:rPr lang="es-ES_tradnl" sz="3200" b="1" dirty="0" smtClean="0">
                <a:solidFill>
                  <a:schemeClr val="accent3">
                    <a:lumMod val="75000"/>
                  </a:schemeClr>
                </a:solidFill>
              </a:rPr>
              <a:t>I</a:t>
            </a:r>
          </a:p>
          <a:p>
            <a:r>
              <a:rPr lang="es-ES_tradnl" sz="3200" b="1" dirty="0" smtClean="0">
                <a:solidFill>
                  <a:schemeClr val="accent3">
                    <a:lumMod val="75000"/>
                  </a:schemeClr>
                </a:solidFill>
              </a:rPr>
              <a:t>A</a:t>
            </a:r>
          </a:p>
          <a:p>
            <a:r>
              <a:rPr lang="es-ES_tradnl" sz="3200" b="1" dirty="0" smtClean="0">
                <a:solidFill>
                  <a:schemeClr val="accent3">
                    <a:lumMod val="75000"/>
                  </a:schemeClr>
                </a:solidFill>
              </a:rPr>
              <a:t>T</a:t>
            </a:r>
          </a:p>
          <a:p>
            <a:r>
              <a:rPr lang="es-ES_tradnl" sz="3200" b="1" dirty="0" smtClean="0">
                <a:solidFill>
                  <a:schemeClr val="accent3">
                    <a:lumMod val="75000"/>
                  </a:schemeClr>
                </a:solidFill>
              </a:rPr>
              <a:t>I</a:t>
            </a:r>
          </a:p>
          <a:p>
            <a:r>
              <a:rPr lang="es-ES_tradnl" sz="3200" b="1" dirty="0" smtClean="0">
                <a:solidFill>
                  <a:schemeClr val="accent3">
                    <a:lumMod val="75000"/>
                  </a:schemeClr>
                </a:solidFill>
              </a:rPr>
              <a:t>O</a:t>
            </a:r>
          </a:p>
          <a:p>
            <a:r>
              <a:rPr lang="es-ES_tradnl" sz="3200" b="1" dirty="0" smtClean="0">
                <a:solidFill>
                  <a:schemeClr val="accent3">
                    <a:lumMod val="75000"/>
                  </a:schemeClr>
                </a:solidFill>
              </a:rPr>
              <a:t>N</a:t>
            </a:r>
            <a:r>
              <a:rPr lang="es-ES_tradnl" sz="3200" b="1" dirty="0" smtClean="0"/>
              <a:t> </a:t>
            </a:r>
            <a:endParaRPr lang="es-ES_tradnl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24749" y="5419965"/>
            <a:ext cx="21269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Que </a:t>
            </a:r>
            <a:r>
              <a:rPr lang="en-US" dirty="0" err="1" smtClean="0"/>
              <a:t>hago</a:t>
            </a:r>
            <a:r>
              <a:rPr lang="en-US" dirty="0" smtClean="0"/>
              <a:t>?</a:t>
            </a:r>
          </a:p>
          <a:p>
            <a:r>
              <a:rPr lang="en-US" dirty="0" smtClean="0"/>
              <a:t>Repeat! Choral response.</a:t>
            </a:r>
          </a:p>
          <a:p>
            <a:r>
              <a:rPr lang="en-US" dirty="0" smtClean="0"/>
              <a:t> Vol. 5</a:t>
            </a:r>
          </a:p>
        </p:txBody>
      </p:sp>
    </p:spTree>
    <p:extLst>
      <p:ext uri="{BB962C8B-B14F-4D97-AF65-F5344CB8AC3E}">
        <p14:creationId xmlns:p14="http://schemas.microsoft.com/office/powerpoint/2010/main" val="13679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Say with your </a:t>
            </a:r>
            <a:r>
              <a:rPr lang="en-US" dirty="0"/>
              <a:t>v</a:t>
            </a:r>
            <a:r>
              <a:rPr lang="en-US" dirty="0" smtClean="0"/>
              <a:t>ery best </a:t>
            </a:r>
            <a:r>
              <a:rPr lang="en-US" dirty="0" err="1" smtClean="0"/>
              <a:t>espaneesh</a:t>
            </a:r>
            <a:r>
              <a:rPr lang="en-US" dirty="0" smtClean="0"/>
              <a:t> accent…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94682"/>
            <a:ext cx="10515600" cy="4705804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4000" dirty="0" smtClean="0"/>
              <a:t>Harrison</a:t>
            </a:r>
          </a:p>
          <a:p>
            <a:pPr algn="ctr"/>
            <a:r>
              <a:rPr lang="en-US" sz="4000" dirty="0" smtClean="0"/>
              <a:t>Chihuahua</a:t>
            </a:r>
          </a:p>
          <a:p>
            <a:pPr algn="ctr"/>
            <a:r>
              <a:rPr lang="en-US" sz="4000" dirty="0" err="1" smtClean="0"/>
              <a:t>Gordita</a:t>
            </a:r>
            <a:endParaRPr lang="en-US" sz="4000" dirty="0" smtClean="0"/>
          </a:p>
          <a:p>
            <a:pPr algn="ctr"/>
            <a:r>
              <a:rPr lang="en-US" sz="4000" dirty="0" err="1" smtClean="0"/>
              <a:t>Vocales</a:t>
            </a:r>
            <a:endParaRPr lang="en-US" sz="4000" dirty="0" smtClean="0"/>
          </a:p>
          <a:p>
            <a:pPr algn="ctr"/>
            <a:r>
              <a:rPr lang="en-US" sz="4000" dirty="0" err="1" smtClean="0"/>
              <a:t>Ciega</a:t>
            </a:r>
            <a:endParaRPr lang="en-US" sz="4000" dirty="0" smtClean="0"/>
          </a:p>
          <a:p>
            <a:pPr marL="45720" indent="0" algn="ctr">
              <a:buNone/>
            </a:pPr>
            <a:r>
              <a:rPr lang="en-US" sz="1800" dirty="0" smtClean="0"/>
              <a:t>       (</a:t>
            </a:r>
            <a:r>
              <a:rPr lang="en-US" sz="1800" dirty="0"/>
              <a:t>how many syllables?)</a:t>
            </a:r>
            <a:endParaRPr lang="en-US" sz="1800" dirty="0" smtClean="0"/>
          </a:p>
          <a:p>
            <a:pPr algn="ctr"/>
            <a:r>
              <a:rPr lang="en-US" sz="4000" dirty="0" err="1" smtClean="0"/>
              <a:t>Chicharon</a:t>
            </a:r>
            <a:endParaRPr lang="en-US" sz="4000" dirty="0" smtClean="0"/>
          </a:p>
          <a:p>
            <a:pPr algn="ctr"/>
            <a:r>
              <a:rPr lang="en-US" sz="4000" dirty="0" err="1" smtClean="0"/>
              <a:t>Murciélago</a:t>
            </a:r>
            <a:endParaRPr lang="en-US" sz="40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0382540" y="5459722"/>
            <a:ext cx="21269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Que </a:t>
            </a:r>
            <a:r>
              <a:rPr lang="en-US" dirty="0" err="1" smtClean="0"/>
              <a:t>hago</a:t>
            </a:r>
            <a:r>
              <a:rPr lang="en-US" dirty="0" smtClean="0"/>
              <a:t>?</a:t>
            </a:r>
          </a:p>
          <a:p>
            <a:r>
              <a:rPr lang="en-US" dirty="0" smtClean="0"/>
              <a:t>Repeat! Choral response.</a:t>
            </a:r>
          </a:p>
          <a:p>
            <a:r>
              <a:rPr lang="en-US" dirty="0" smtClean="0"/>
              <a:t> Vol. 5</a:t>
            </a:r>
          </a:p>
        </p:txBody>
      </p:sp>
    </p:spTree>
    <p:extLst>
      <p:ext uri="{BB962C8B-B14F-4D97-AF65-F5344CB8AC3E}">
        <p14:creationId xmlns:p14="http://schemas.microsoft.com/office/powerpoint/2010/main" val="197307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0028" y="261258"/>
            <a:ext cx="7546566" cy="862148"/>
          </a:xfrm>
        </p:spPr>
        <p:txBody>
          <a:bodyPr>
            <a:normAutofit/>
          </a:bodyPr>
          <a:lstStyle/>
          <a:p>
            <a:r>
              <a:rPr lang="en-US" sz="4800" dirty="0" err="1"/>
              <a:t>Humuhumunukunukuapua</a:t>
            </a:r>
            <a:endParaRPr lang="en-US" sz="4800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3" r="7653"/>
          <a:stretch>
            <a:fillRect/>
          </a:stretch>
        </p:blipFill>
        <p:spPr>
          <a:xfrm>
            <a:off x="3172234" y="1470524"/>
            <a:ext cx="6172200" cy="4873625"/>
          </a:xfrm>
        </p:spPr>
      </p:pic>
      <p:sp>
        <p:nvSpPr>
          <p:cNvPr id="7" name="TextBox 6"/>
          <p:cNvSpPr txBox="1"/>
          <p:nvPr/>
        </p:nvSpPr>
        <p:spPr>
          <a:xfrm>
            <a:off x="2355667" y="6327255"/>
            <a:ext cx="98363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NL.1.1d Use words and phrases without awareness of grammatical structures</a:t>
            </a:r>
            <a:b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065026" y="5419965"/>
            <a:ext cx="21269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Que </a:t>
            </a:r>
            <a:r>
              <a:rPr lang="en-US" dirty="0" err="1" smtClean="0"/>
              <a:t>hago</a:t>
            </a:r>
            <a:r>
              <a:rPr lang="en-US" dirty="0" smtClean="0"/>
              <a:t>?</a:t>
            </a:r>
          </a:p>
          <a:p>
            <a:r>
              <a:rPr lang="en-US" dirty="0" smtClean="0"/>
              <a:t>Group Discussion.</a:t>
            </a:r>
          </a:p>
          <a:p>
            <a:r>
              <a:rPr lang="en-US" dirty="0" smtClean="0"/>
              <a:t>Raise hand to participate. Vol. 4</a:t>
            </a:r>
          </a:p>
        </p:txBody>
      </p:sp>
    </p:spTree>
    <p:extLst>
      <p:ext uri="{BB962C8B-B14F-4D97-AF65-F5344CB8AC3E}">
        <p14:creationId xmlns:p14="http://schemas.microsoft.com/office/powerpoint/2010/main" val="81173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530762"/>
              </p:ext>
            </p:extLst>
          </p:nvPr>
        </p:nvGraphicFramePr>
        <p:xfrm>
          <a:off x="195942" y="483324"/>
          <a:ext cx="7368640" cy="5584966"/>
        </p:xfrm>
        <a:graphic>
          <a:graphicData uri="http://schemas.openxmlformats.org/drawingml/2006/table">
            <a:tbl>
              <a:tblPr/>
              <a:tblGrid>
                <a:gridCol w="3684320">
                  <a:extLst>
                    <a:ext uri="{9D8B030D-6E8A-4147-A177-3AD203B41FA5}">
                      <a16:colId xmlns:a16="http://schemas.microsoft.com/office/drawing/2014/main" val="1670005094"/>
                    </a:ext>
                  </a:extLst>
                </a:gridCol>
                <a:gridCol w="3684320">
                  <a:extLst>
                    <a:ext uri="{9D8B030D-6E8A-4147-A177-3AD203B41FA5}">
                      <a16:colId xmlns:a16="http://schemas.microsoft.com/office/drawing/2014/main" val="3390493550"/>
                    </a:ext>
                  </a:extLst>
                </a:gridCol>
              </a:tblGrid>
              <a:tr h="890541">
                <a:tc>
                  <a:txBody>
                    <a:bodyPr/>
                    <a:lstStyle/>
                    <a:p>
                      <a:pPr algn="l" fontAlgn="t"/>
                      <a:r>
                        <a:rPr lang="en-US" b="0" dirty="0" smtClean="0">
                          <a:effectLst/>
                        </a:rPr>
                        <a:t>[ </a:t>
                      </a:r>
                      <a:r>
                        <a:rPr lang="en-US" b="0" dirty="0">
                          <a:effectLst/>
                        </a:rPr>
                        <a:t>Chorus, </a:t>
                      </a:r>
                      <a:r>
                        <a:rPr lang="en-US" b="0" dirty="0" err="1">
                          <a:effectLst/>
                        </a:rPr>
                        <a:t>Opetaia</a:t>
                      </a:r>
                      <a:r>
                        <a:rPr lang="en-US" b="0" dirty="0">
                          <a:effectLst/>
                        </a:rPr>
                        <a:t> </a:t>
                      </a:r>
                      <a:r>
                        <a:rPr lang="en-US" b="0" dirty="0" err="1">
                          <a:effectLst/>
                        </a:rPr>
                        <a:t>Foa'i</a:t>
                      </a:r>
                      <a:r>
                        <a:rPr lang="en-US" b="0" dirty="0">
                          <a:effectLst/>
                        </a:rPr>
                        <a:t>]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b="0">
                          <a:effectLst/>
                        </a:rPr>
                        <a:t>[Translation from Tokelauan]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8204559"/>
                  </a:ext>
                </a:extLst>
              </a:tr>
              <a:tr h="547047">
                <a:tc>
                  <a:txBody>
                    <a:bodyPr/>
                    <a:lstStyle/>
                    <a:p>
                      <a:pPr algn="l" fontAlgn="t"/>
                      <a:r>
                        <a:rPr lang="en-US" b="0" u="none" strike="noStrike">
                          <a:solidFill>
                            <a:srgbClr val="000000"/>
                          </a:solidFill>
                          <a:effectLst/>
                          <a:latin typeface="inherit"/>
                          <a:hlinkClick r:id="rId2"/>
                        </a:rPr>
                        <a:t>Aue, aue</a:t>
                      </a:r>
                      <a:endParaRPr lang="en-US" b="0">
                        <a:effectLst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b="0" u="none" strike="noStrike">
                          <a:solidFill>
                            <a:srgbClr val="000000"/>
                          </a:solidFill>
                          <a:effectLst/>
                          <a:latin typeface="inherit"/>
                          <a:hlinkClick r:id="rId2"/>
                        </a:rPr>
                        <a:t>Oh! Oh!</a:t>
                      </a:r>
                      <a:endParaRPr lang="en-US" b="0">
                        <a:effectLst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2247297"/>
                  </a:ext>
                </a:extLst>
              </a:tr>
              <a:tr h="890541">
                <a:tc>
                  <a:txBody>
                    <a:bodyPr/>
                    <a:lstStyle/>
                    <a:p>
                      <a:pPr algn="l" fontAlgn="t"/>
                      <a:r>
                        <a:rPr lang="en-US" b="0" u="none" strike="noStrike">
                          <a:solidFill>
                            <a:srgbClr val="000000"/>
                          </a:solidFill>
                          <a:effectLst/>
                          <a:latin typeface="inherit"/>
                          <a:hlinkClick r:id="rId3"/>
                        </a:rPr>
                        <a:t>Nuku i mua</a:t>
                      </a:r>
                      <a:endParaRPr lang="en-US" b="0">
                        <a:effectLst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b="0" u="none" strike="noStrike">
                          <a:solidFill>
                            <a:srgbClr val="000000"/>
                          </a:solidFill>
                          <a:effectLst/>
                          <a:latin typeface="inherit"/>
                          <a:hlinkClick r:id="rId3"/>
                        </a:rPr>
                        <a:t>There is land up ahead</a:t>
                      </a:r>
                      <a:endParaRPr lang="en-US" b="0">
                        <a:effectLst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1750105"/>
                  </a:ext>
                </a:extLst>
              </a:tr>
              <a:tr h="890541">
                <a:tc>
                  <a:txBody>
                    <a:bodyPr/>
                    <a:lstStyle/>
                    <a:p>
                      <a:pPr algn="l" fontAlgn="t"/>
                      <a:r>
                        <a:rPr lang="en-US" b="0" u="none" strike="noStrike">
                          <a:solidFill>
                            <a:srgbClr val="000000"/>
                          </a:solidFill>
                          <a:effectLst/>
                          <a:latin typeface="inherit"/>
                          <a:hlinkClick r:id="rId3"/>
                        </a:rPr>
                        <a:t>Te manulele e tataki e</a:t>
                      </a:r>
                      <a:endParaRPr lang="en-US" b="0">
                        <a:effectLst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b="0" u="none" strike="noStrike">
                          <a:solidFill>
                            <a:srgbClr val="000000"/>
                          </a:solidFill>
                          <a:effectLst/>
                          <a:latin typeface="inherit"/>
                          <a:hlinkClick r:id="rId3"/>
                        </a:rPr>
                        <a:t>A bird in flight to take us there</a:t>
                      </a:r>
                      <a:endParaRPr lang="en-US" b="0">
                        <a:effectLst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2502962"/>
                  </a:ext>
                </a:extLst>
              </a:tr>
              <a:tr h="547047">
                <a:tc>
                  <a:txBody>
                    <a:bodyPr/>
                    <a:lstStyle/>
                    <a:p>
                      <a:pPr algn="l" fontAlgn="t"/>
                      <a:r>
                        <a:rPr lang="en-US" b="0" u="none" strike="noStrike">
                          <a:solidFill>
                            <a:srgbClr val="000000"/>
                          </a:solidFill>
                          <a:effectLst/>
                          <a:latin typeface="inherit"/>
                          <a:hlinkClick r:id="rId2"/>
                        </a:rPr>
                        <a:t>Aue, aue</a:t>
                      </a:r>
                      <a:endParaRPr lang="en-US" b="0">
                        <a:effectLst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b="0" u="none" strike="noStrike">
                          <a:solidFill>
                            <a:srgbClr val="000000"/>
                          </a:solidFill>
                          <a:effectLst/>
                          <a:latin typeface="inherit"/>
                          <a:hlinkClick r:id="rId2"/>
                        </a:rPr>
                        <a:t>Oh! Oh!</a:t>
                      </a:r>
                      <a:endParaRPr lang="en-US" b="0">
                        <a:effectLst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648051"/>
                  </a:ext>
                </a:extLst>
              </a:tr>
              <a:tr h="547047">
                <a:tc>
                  <a:txBody>
                    <a:bodyPr/>
                    <a:lstStyle/>
                    <a:p>
                      <a:pPr algn="l" fontAlgn="t"/>
                      <a:r>
                        <a:rPr lang="en-US" b="0" u="none" strike="noStrike">
                          <a:solidFill>
                            <a:srgbClr val="000000"/>
                          </a:solidFill>
                          <a:effectLst/>
                          <a:latin typeface="inherit"/>
                          <a:hlinkClick r:id="rId3"/>
                        </a:rPr>
                        <a:t>Te fenua te mālie</a:t>
                      </a:r>
                      <a:endParaRPr lang="en-US" b="0">
                        <a:effectLst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b="0" u="none" strike="noStrike">
                          <a:solidFill>
                            <a:srgbClr val="000000"/>
                          </a:solidFill>
                          <a:effectLst/>
                          <a:latin typeface="inherit"/>
                          <a:hlinkClick r:id="rId3"/>
                        </a:rPr>
                        <a:t>This beautiful land</a:t>
                      </a:r>
                      <a:endParaRPr lang="en-US" b="0">
                        <a:effectLst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8534100"/>
                  </a:ext>
                </a:extLst>
              </a:tr>
              <a:tr h="1272202">
                <a:tc>
                  <a:txBody>
                    <a:bodyPr/>
                    <a:lstStyle/>
                    <a:p>
                      <a:pPr algn="l" fontAlgn="t"/>
                      <a:r>
                        <a:rPr lang="en-US" b="0" u="none" strike="noStrike" dirty="0" err="1">
                          <a:solidFill>
                            <a:srgbClr val="000000"/>
                          </a:solidFill>
                          <a:effectLst/>
                          <a:latin typeface="inherit"/>
                          <a:hlinkClick r:id="rId3"/>
                        </a:rPr>
                        <a:t>Nae</a:t>
                      </a:r>
                      <a:r>
                        <a:rPr lang="en-US" b="0" u="none" strike="noStrike" dirty="0">
                          <a:solidFill>
                            <a:srgbClr val="000000"/>
                          </a:solidFill>
                          <a:effectLst/>
                          <a:latin typeface="inherit"/>
                          <a:hlinkClick r:id="rId3"/>
                        </a:rPr>
                        <a:t> </a:t>
                      </a:r>
                      <a:r>
                        <a:rPr lang="en-US" b="0" u="none" strike="noStrike" dirty="0" err="1">
                          <a:solidFill>
                            <a:srgbClr val="000000"/>
                          </a:solidFill>
                          <a:effectLst/>
                          <a:latin typeface="inherit"/>
                          <a:hlinkClick r:id="rId3"/>
                        </a:rPr>
                        <a:t>ko</a:t>
                      </a:r>
                      <a:r>
                        <a:rPr lang="en-US" b="0" u="none" strike="noStrike" dirty="0">
                          <a:solidFill>
                            <a:srgbClr val="000000"/>
                          </a:solidFill>
                          <a:effectLst/>
                          <a:latin typeface="inherit"/>
                          <a:hlinkClick r:id="rId3"/>
                        </a:rPr>
                        <a:t> </a:t>
                      </a:r>
                      <a:r>
                        <a:rPr lang="en-US" b="0" u="none" strike="noStrike" dirty="0" err="1">
                          <a:solidFill>
                            <a:srgbClr val="000000"/>
                          </a:solidFill>
                          <a:effectLst/>
                          <a:latin typeface="inherit"/>
                          <a:hlinkClick r:id="rId3"/>
                        </a:rPr>
                        <a:t>hakilia</a:t>
                      </a:r>
                      <a:r>
                        <a:rPr lang="en-US" b="0" u="none" strike="noStrike" dirty="0">
                          <a:solidFill>
                            <a:srgbClr val="000000"/>
                          </a:solidFill>
                          <a:effectLst/>
                          <a:latin typeface="inherit"/>
                          <a:hlinkClick r:id="rId3"/>
                        </a:rPr>
                        <a:t> </a:t>
                      </a:r>
                      <a:r>
                        <a:rPr lang="en-US" b="0" u="none" strike="noStrike" dirty="0" err="1">
                          <a:solidFill>
                            <a:srgbClr val="000000"/>
                          </a:solidFill>
                          <a:effectLst/>
                          <a:latin typeface="inherit"/>
                          <a:hlinkClick r:id="rId3"/>
                        </a:rPr>
                        <a:t>mo</a:t>
                      </a:r>
                      <a:r>
                        <a:rPr lang="en-US" b="0" u="none" strike="noStrike" dirty="0">
                          <a:solidFill>
                            <a:srgbClr val="000000"/>
                          </a:solidFill>
                          <a:effectLst/>
                          <a:latin typeface="inherit"/>
                          <a:hlinkClick r:id="rId3"/>
                        </a:rPr>
                        <a:t> </a:t>
                      </a:r>
                      <a:r>
                        <a:rPr lang="en-US" b="0" u="none" strike="noStrike" dirty="0" err="1">
                          <a:solidFill>
                            <a:srgbClr val="000000"/>
                          </a:solidFill>
                          <a:effectLst/>
                          <a:latin typeface="inherit"/>
                          <a:hlinkClick r:id="rId3"/>
                        </a:rPr>
                        <a:t>kaiga</a:t>
                      </a:r>
                      <a:r>
                        <a:rPr lang="en-US" b="0" u="none" strike="noStrike" dirty="0">
                          <a:solidFill>
                            <a:srgbClr val="000000"/>
                          </a:solidFill>
                          <a:effectLst/>
                          <a:latin typeface="inherit"/>
                          <a:hlinkClick r:id="rId3"/>
                        </a:rPr>
                        <a:t> e</a:t>
                      </a:r>
                      <a:endParaRPr lang="en-US" b="0" dirty="0">
                        <a:effectLst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b="0" u="none" strike="noStrike" dirty="0">
                          <a:solidFill>
                            <a:srgbClr val="000000"/>
                          </a:solidFill>
                          <a:effectLst/>
                          <a:latin typeface="inherit"/>
                          <a:hlinkClick r:id="rId3"/>
                        </a:rPr>
                        <a:t>The place I was looking for, we will make our home</a:t>
                      </a:r>
                      <a:endParaRPr lang="en-US" b="0" dirty="0">
                        <a:effectLst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2655340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4184" y="889759"/>
            <a:ext cx="2264952" cy="41771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211669"/>
            <a:ext cx="98363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NL.1.1b Imitate modeled words and phrases using intonation and pronunciation</a:t>
            </a:r>
            <a:b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65026" y="5419965"/>
            <a:ext cx="21269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Que </a:t>
            </a:r>
            <a:r>
              <a:rPr lang="en-US" dirty="0" err="1" smtClean="0"/>
              <a:t>hago</a:t>
            </a:r>
            <a:r>
              <a:rPr lang="en-US" dirty="0" smtClean="0"/>
              <a:t>?</a:t>
            </a:r>
          </a:p>
          <a:p>
            <a:r>
              <a:rPr lang="en-US" dirty="0" smtClean="0"/>
              <a:t>Group Discussion.</a:t>
            </a:r>
          </a:p>
          <a:p>
            <a:r>
              <a:rPr lang="en-US" dirty="0" smtClean="0"/>
              <a:t>Raise hand to participate. Vol. 4</a:t>
            </a:r>
          </a:p>
        </p:txBody>
      </p:sp>
    </p:spTree>
    <p:extLst>
      <p:ext uri="{BB962C8B-B14F-4D97-AF65-F5344CB8AC3E}">
        <p14:creationId xmlns:p14="http://schemas.microsoft.com/office/powerpoint/2010/main" val="48708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Sound Less Like a Gringo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86901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4000" dirty="0" smtClean="0"/>
              <a:t>G is hard unless followed by an E, then it sounds like an H.</a:t>
            </a:r>
          </a:p>
          <a:p>
            <a:pPr marL="0" indent="0" algn="ctr">
              <a:buNone/>
            </a:pPr>
            <a:endParaRPr lang="en-US" sz="4000" dirty="0" smtClean="0"/>
          </a:p>
          <a:p>
            <a:pPr marL="0" indent="0" algn="ctr">
              <a:buNone/>
            </a:pPr>
            <a:r>
              <a:rPr lang="en-US" sz="4000" dirty="0" smtClean="0"/>
              <a:t>The G goes?</a:t>
            </a:r>
          </a:p>
          <a:p>
            <a:pPr marL="0" indent="0" algn="ctr">
              <a:buNone/>
            </a:pPr>
            <a:r>
              <a:rPr lang="en-US" sz="4000" dirty="0" err="1" smtClean="0"/>
              <a:t>Gorda</a:t>
            </a:r>
            <a:r>
              <a:rPr lang="en-US" sz="4000" dirty="0" smtClean="0"/>
              <a:t>, Angel, </a:t>
            </a:r>
            <a:r>
              <a:rPr lang="en-US" sz="4000" dirty="0" err="1" smtClean="0"/>
              <a:t>Grosería</a:t>
            </a:r>
            <a:r>
              <a:rPr lang="en-US" sz="4000" dirty="0" smtClean="0"/>
              <a:t>, Fuego, </a:t>
            </a:r>
            <a:r>
              <a:rPr lang="en-US" sz="4000" dirty="0" err="1" smtClean="0"/>
              <a:t>Gema</a:t>
            </a:r>
            <a:r>
              <a:rPr lang="en-US" sz="4000" dirty="0" smtClean="0"/>
              <a:t>, </a:t>
            </a:r>
            <a:r>
              <a:rPr lang="en-US" sz="4000" dirty="0" err="1" smtClean="0"/>
              <a:t>Agarrar</a:t>
            </a:r>
            <a:r>
              <a:rPr lang="en-US" sz="4000" dirty="0" smtClean="0"/>
              <a:t>, </a:t>
            </a:r>
            <a:r>
              <a:rPr lang="en-US" sz="4000" dirty="0" err="1" smtClean="0"/>
              <a:t>Gemir</a:t>
            </a:r>
            <a:endParaRPr lang="en-US" sz="40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44137" y="6230983"/>
            <a:ext cx="10909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NL.4.1c Recognize different pronunciation and intonation of individual words and basic phrases</a:t>
            </a:r>
          </a:p>
        </p:txBody>
      </p:sp>
    </p:spTree>
    <p:extLst>
      <p:ext uri="{BB962C8B-B14F-4D97-AF65-F5344CB8AC3E}">
        <p14:creationId xmlns:p14="http://schemas.microsoft.com/office/powerpoint/2010/main" val="290646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Sound Less Like a Gringo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05804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en-US" sz="4000" dirty="0" smtClean="0"/>
              <a:t>Emphasize the vowels, not the consonants           </a:t>
            </a:r>
          </a:p>
          <a:p>
            <a:pPr marL="0" indent="0" algn="ctr">
              <a:buNone/>
            </a:pPr>
            <a:r>
              <a:rPr lang="en-US" sz="4000" dirty="0" smtClean="0"/>
              <a:t> J sounds like H   (</a:t>
            </a:r>
            <a:r>
              <a:rPr lang="en-US" sz="4000" dirty="0" err="1" smtClean="0"/>
              <a:t>Joven</a:t>
            </a:r>
            <a:r>
              <a:rPr lang="en-US" sz="4000" dirty="0" smtClean="0"/>
              <a:t>)</a:t>
            </a:r>
          </a:p>
          <a:p>
            <a:pPr marL="0" indent="0" algn="ctr">
              <a:buNone/>
            </a:pPr>
            <a:r>
              <a:rPr lang="en-US" sz="4000" dirty="0" smtClean="0"/>
              <a:t>                   Y sounds like E   (Yvonne)</a:t>
            </a:r>
          </a:p>
          <a:p>
            <a:pPr marL="0" indent="0" algn="ctr">
              <a:buNone/>
            </a:pPr>
            <a:r>
              <a:rPr lang="en-US" sz="4000" dirty="0" smtClean="0"/>
              <a:t>Emphasize words on the accents: </a:t>
            </a:r>
            <a:r>
              <a:rPr lang="en-US" sz="4000" dirty="0" err="1" smtClean="0"/>
              <a:t>Dondé</a:t>
            </a:r>
            <a:r>
              <a:rPr lang="en-US" sz="4000" dirty="0" smtClean="0"/>
              <a:t>?</a:t>
            </a:r>
          </a:p>
          <a:p>
            <a:pPr marL="0" indent="0" algn="ctr">
              <a:buNone/>
            </a:pPr>
            <a:r>
              <a:rPr lang="en-US" sz="4000" dirty="0" smtClean="0"/>
              <a:t>D sounds like </a:t>
            </a:r>
            <a:r>
              <a:rPr lang="en-US" sz="4000" dirty="0" err="1" smtClean="0"/>
              <a:t>Th</a:t>
            </a:r>
            <a:endParaRPr lang="en-US" sz="4000" dirty="0" smtClean="0"/>
          </a:p>
          <a:p>
            <a:pPr marL="0" indent="0" algn="ctr">
              <a:buNone/>
            </a:pPr>
            <a:r>
              <a:rPr lang="en-US" sz="4000" dirty="0" smtClean="0"/>
              <a:t>R sounds like D    (Debora)</a:t>
            </a:r>
          </a:p>
          <a:p>
            <a:pPr marL="0" indent="0" algn="ctr">
              <a:buNone/>
            </a:pPr>
            <a:r>
              <a:rPr lang="en-US" sz="4000" dirty="0" smtClean="0"/>
              <a:t>RR makes the rolling noise (Arriba!)</a:t>
            </a:r>
          </a:p>
          <a:p>
            <a:pPr marL="0" indent="0" algn="ctr">
              <a:buNone/>
            </a:pPr>
            <a:r>
              <a:rPr lang="en-US" sz="4000" dirty="0" smtClean="0"/>
              <a:t>            LL = Y or </a:t>
            </a:r>
            <a:r>
              <a:rPr lang="en-US" sz="4000" dirty="0" err="1" smtClean="0"/>
              <a:t>Sh</a:t>
            </a:r>
            <a:r>
              <a:rPr lang="en-US" sz="4000" dirty="0" smtClean="0"/>
              <a:t>    (Quesadilla)</a:t>
            </a:r>
          </a:p>
          <a:p>
            <a:pPr marL="0" indent="0" algn="ctr">
              <a:buNone/>
            </a:pPr>
            <a:r>
              <a:rPr lang="en-US" sz="4000" dirty="0" smtClean="0"/>
              <a:t>C sounds like S at the word’s beginning (el cine vs taco)</a:t>
            </a:r>
          </a:p>
          <a:p>
            <a:pPr marL="0" indent="0" algn="ctr">
              <a:buNone/>
            </a:pPr>
            <a:r>
              <a:rPr lang="en-US" sz="4000" dirty="0" smtClean="0"/>
              <a:t>V=B</a:t>
            </a:r>
          </a:p>
          <a:p>
            <a:pPr marL="0" indent="0" algn="ctr">
              <a:buNone/>
            </a:pPr>
            <a:r>
              <a:rPr lang="en-US" sz="4000" dirty="0" smtClean="0"/>
              <a:t>H is Always Silent (</a:t>
            </a:r>
            <a:r>
              <a:rPr lang="en-US" sz="4000" dirty="0" err="1" smtClean="0"/>
              <a:t>Hola</a:t>
            </a:r>
            <a:r>
              <a:rPr lang="en-US" sz="4000" dirty="0" smtClean="0"/>
              <a:t>!)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43000" y="6233091"/>
            <a:ext cx="10909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NL.4.1c Recognize different pronunciation and intonation of individual words and basic phrases</a:t>
            </a:r>
          </a:p>
        </p:txBody>
      </p:sp>
    </p:spTree>
    <p:extLst>
      <p:ext uri="{BB962C8B-B14F-4D97-AF65-F5344CB8AC3E}">
        <p14:creationId xmlns:p14="http://schemas.microsoft.com/office/powerpoint/2010/main" val="361088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835" y="237422"/>
            <a:ext cx="4762500" cy="63531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80486" y="1379095"/>
            <a:ext cx="4826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Don’t get frustrated just yet.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06484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0351" y="323353"/>
            <a:ext cx="9875520" cy="135636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OBJETIVO/DOL 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0351" y="1302026"/>
            <a:ext cx="9872871" cy="4323522"/>
          </a:xfrm>
        </p:spPr>
        <p:txBody>
          <a:bodyPr>
            <a:noAutofit/>
          </a:bodyPr>
          <a:lstStyle/>
          <a:p>
            <a:r>
              <a:rPr lang="en-US" sz="3600" dirty="0" smtClean="0"/>
              <a:t>OBJ: </a:t>
            </a:r>
            <a:r>
              <a:rPr lang="en-US" sz="3600" b="1" dirty="0"/>
              <a:t>LLWBAT </a:t>
            </a:r>
            <a:r>
              <a:rPr lang="en-US" sz="3600" dirty="0" smtClean="0"/>
              <a:t>correctly apply the familiar(</a:t>
            </a:r>
            <a:r>
              <a:rPr lang="en-US" sz="3600" dirty="0" err="1" smtClean="0"/>
              <a:t>tu</a:t>
            </a:r>
            <a:r>
              <a:rPr lang="en-US" sz="3600" dirty="0" smtClean="0"/>
              <a:t>) and formal(</a:t>
            </a:r>
            <a:r>
              <a:rPr lang="en-US" sz="3600" dirty="0" err="1" smtClean="0"/>
              <a:t>Usted</a:t>
            </a:r>
            <a:r>
              <a:rPr lang="en-US" sz="3600" dirty="0" smtClean="0"/>
              <a:t>) forms in a conversation. (NL 1.1B)</a:t>
            </a:r>
            <a:endParaRPr lang="en-US" sz="3600" dirty="0"/>
          </a:p>
          <a:p>
            <a:r>
              <a:rPr lang="en-US" sz="3600" dirty="0" smtClean="0"/>
              <a:t>DOL: Given 7 people, 100% of </a:t>
            </a:r>
            <a:r>
              <a:rPr lang="en-US" sz="3600" b="1" dirty="0" smtClean="0"/>
              <a:t>LLW </a:t>
            </a:r>
            <a:r>
              <a:rPr lang="en-US" sz="3600" dirty="0" smtClean="0"/>
              <a:t>apply</a:t>
            </a:r>
            <a:r>
              <a:rPr lang="en-US" sz="3600" dirty="0"/>
              <a:t> the familiar(</a:t>
            </a:r>
            <a:r>
              <a:rPr lang="en-US" sz="3600" dirty="0" err="1"/>
              <a:t>tu</a:t>
            </a:r>
            <a:r>
              <a:rPr lang="en-US" sz="3600" dirty="0"/>
              <a:t>) and formal(</a:t>
            </a:r>
            <a:r>
              <a:rPr lang="en-US" sz="3600" dirty="0" err="1"/>
              <a:t>Usted</a:t>
            </a:r>
            <a:r>
              <a:rPr lang="en-US" sz="3600" dirty="0"/>
              <a:t>) forms in a </a:t>
            </a:r>
            <a:r>
              <a:rPr lang="en-US" sz="3600" dirty="0" smtClean="0"/>
              <a:t>conversation correctly 6/7 times.</a:t>
            </a:r>
          </a:p>
          <a:p>
            <a:r>
              <a:rPr lang="en-US" sz="3600" dirty="0" smtClean="0"/>
              <a:t>How do we communicate respectfully in Spanish?			</a:t>
            </a:r>
          </a:p>
          <a:p>
            <a:r>
              <a:rPr lang="en-US" sz="3600" dirty="0" smtClean="0"/>
              <a:t>IB Attitude: Caring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17999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84457"/>
          </a:xfrm>
        </p:spPr>
        <p:txBody>
          <a:bodyPr/>
          <a:lstStyle/>
          <a:p>
            <a:r>
              <a:rPr lang="en-US" dirty="0" smtClean="0"/>
              <a:t>Show off that tongue and talk fast!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569" y="2348451"/>
            <a:ext cx="3252788" cy="3725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75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TRABALENGUA </a:t>
            </a:r>
            <a:br>
              <a:rPr lang="en-US" dirty="0" smtClean="0"/>
            </a:br>
            <a:r>
              <a:rPr lang="en-US" dirty="0" smtClean="0"/>
              <a:t>Practice saying the following tongue twisters correctly to your partner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s-MX" b="1" dirty="0" smtClean="0"/>
          </a:p>
          <a:p>
            <a:r>
              <a:rPr lang="es-MX" b="1" dirty="0" smtClean="0"/>
              <a:t>Compadre</a:t>
            </a:r>
            <a:r>
              <a:rPr lang="es-MX" b="1" dirty="0"/>
              <a:t>, coco no compro porque el que poco coco come, poco coco compra. Como poco </a:t>
            </a:r>
            <a:r>
              <a:rPr lang="es-MX" b="1" dirty="0" err="1"/>
              <a:t>cococomo</a:t>
            </a:r>
            <a:r>
              <a:rPr lang="es-MX" b="1" dirty="0"/>
              <a:t>, poco coco compro</a:t>
            </a:r>
            <a:r>
              <a:rPr lang="es-MX" b="1" dirty="0" smtClean="0"/>
              <a:t>.</a:t>
            </a:r>
          </a:p>
          <a:p>
            <a:endParaRPr lang="en-US" b="1" dirty="0"/>
          </a:p>
          <a:p>
            <a:r>
              <a:rPr lang="es-MX" b="1" dirty="0"/>
              <a:t>Pepe Pecas pica papas con un pico, con un pico pica papas </a:t>
            </a:r>
            <a:r>
              <a:rPr lang="es-MX" b="1" dirty="0" smtClean="0"/>
              <a:t>Pepe Pecas.</a:t>
            </a:r>
          </a:p>
          <a:p>
            <a:endParaRPr lang="en-US" b="1" dirty="0"/>
          </a:p>
          <a:p>
            <a:r>
              <a:rPr lang="es-MX" b="1" dirty="0"/>
              <a:t>El bebé bebe bebidas con burbujas</a:t>
            </a:r>
            <a:r>
              <a:rPr lang="es-MX" b="1" dirty="0" smtClean="0"/>
              <a:t>.</a:t>
            </a:r>
          </a:p>
          <a:p>
            <a:endParaRPr lang="en-US" b="1" dirty="0"/>
          </a:p>
          <a:p>
            <a:pPr marL="45720" indent="0">
              <a:buNone/>
            </a:pPr>
            <a:r>
              <a:rPr lang="es-MX" b="1" dirty="0">
                <a:hlinkClick r:id="rId2"/>
              </a:rPr>
              <a:t>https://</a:t>
            </a:r>
            <a:r>
              <a:rPr lang="es-MX" b="1" dirty="0" smtClean="0">
                <a:hlinkClick r:id="rId2"/>
              </a:rPr>
              <a:t>www.spanishdict.com/guide/tongue-twisters-in-spanish</a:t>
            </a:r>
            <a:endParaRPr lang="es-MX" b="1" dirty="0" smtClean="0"/>
          </a:p>
          <a:p>
            <a:endParaRPr lang="es-MX" b="1" dirty="0" smtClean="0"/>
          </a:p>
          <a:p>
            <a:endParaRPr lang="es-MX" b="1" dirty="0" smtClean="0"/>
          </a:p>
          <a:p>
            <a:endParaRPr lang="en-US" b="1" dirty="0"/>
          </a:p>
          <a:p>
            <a:endParaRPr lang="es-MX" dirty="0"/>
          </a:p>
        </p:txBody>
      </p:sp>
      <p:sp>
        <p:nvSpPr>
          <p:cNvPr id="6" name="TextBox 5"/>
          <p:cNvSpPr txBox="1"/>
          <p:nvPr/>
        </p:nvSpPr>
        <p:spPr>
          <a:xfrm>
            <a:off x="9952384" y="5634335"/>
            <a:ext cx="21269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Que </a:t>
            </a:r>
            <a:r>
              <a:rPr lang="en-US" dirty="0" err="1" smtClean="0"/>
              <a:t>hago</a:t>
            </a:r>
            <a:r>
              <a:rPr lang="en-US" dirty="0" smtClean="0"/>
              <a:t>?</a:t>
            </a:r>
          </a:p>
          <a:p>
            <a:r>
              <a:rPr lang="en-US" dirty="0" smtClean="0"/>
              <a:t>Speaking: Volume 2 In seat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57358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DOL: ESCRIBE</a:t>
            </a:r>
            <a:br>
              <a:rPr lang="en-US" dirty="0"/>
            </a:br>
            <a:r>
              <a:rPr lang="en-US" sz="6000" dirty="0"/>
              <a:t>Write the 5 words that I spell on your paper.</a:t>
            </a:r>
            <a:endParaRPr lang="es-MX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2431775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1.</a:t>
            </a:r>
          </a:p>
          <a:p>
            <a:pPr algn="l"/>
            <a:r>
              <a:rPr lang="en-US" dirty="0" smtClean="0"/>
              <a:t>2.</a:t>
            </a:r>
          </a:p>
          <a:p>
            <a:pPr algn="l"/>
            <a:r>
              <a:rPr lang="en-US" dirty="0" smtClean="0"/>
              <a:t>3.</a:t>
            </a:r>
          </a:p>
          <a:p>
            <a:pPr algn="l"/>
            <a:r>
              <a:rPr lang="en-US" dirty="0" smtClean="0"/>
              <a:t>4.</a:t>
            </a:r>
          </a:p>
          <a:p>
            <a:pPr algn="l"/>
            <a:r>
              <a:rPr lang="en-US" dirty="0" smtClean="0"/>
              <a:t>5.</a:t>
            </a:r>
          </a:p>
          <a:p>
            <a:pPr algn="l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8411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DOL: ESCRIBE</a:t>
            </a:r>
            <a:br>
              <a:rPr lang="en-US" dirty="0"/>
            </a:br>
            <a:r>
              <a:rPr lang="en-US" sz="6000" dirty="0"/>
              <a:t>Write the 5 </a:t>
            </a:r>
            <a:r>
              <a:rPr lang="en-US" sz="6000" dirty="0" smtClean="0"/>
              <a:t>SPANISH words </a:t>
            </a:r>
            <a:r>
              <a:rPr lang="en-US" sz="6000" dirty="0"/>
              <a:t>that I spell on your paper.</a:t>
            </a:r>
            <a:endParaRPr lang="es-MX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2431775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1. TACO</a:t>
            </a:r>
          </a:p>
          <a:p>
            <a:pPr algn="l"/>
            <a:r>
              <a:rPr lang="en-US" dirty="0" smtClean="0"/>
              <a:t>2. CUBA</a:t>
            </a:r>
          </a:p>
          <a:p>
            <a:pPr algn="l"/>
            <a:r>
              <a:rPr lang="en-US" dirty="0" smtClean="0"/>
              <a:t>3. QUE</a:t>
            </a:r>
          </a:p>
          <a:p>
            <a:pPr algn="l"/>
            <a:r>
              <a:rPr lang="en-US" dirty="0" smtClean="0"/>
              <a:t>4. DEALBA</a:t>
            </a:r>
          </a:p>
          <a:p>
            <a:pPr algn="l"/>
            <a:r>
              <a:rPr lang="en-US" dirty="0" smtClean="0"/>
              <a:t>5. PANTERA</a:t>
            </a:r>
          </a:p>
          <a:p>
            <a:pPr algn="l"/>
            <a:endParaRPr lang="es-MX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95" y="278297"/>
            <a:ext cx="2508335" cy="1411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533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084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0732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608645"/>
            <a:ext cx="9601196" cy="898183"/>
          </a:xfrm>
        </p:spPr>
        <p:txBody>
          <a:bodyPr/>
          <a:lstStyle/>
          <a:p>
            <a:r>
              <a:rPr lang="en-US" dirty="0" smtClean="0"/>
              <a:t>HAZLO AHORA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1661375"/>
            <a:ext cx="9601196" cy="4214493"/>
          </a:xfrm>
        </p:spPr>
        <p:txBody>
          <a:bodyPr>
            <a:normAutofit fontScale="92500" lnSpcReduction="10000"/>
          </a:bodyPr>
          <a:lstStyle/>
          <a:p>
            <a:pPr marL="742950" indent="-742950">
              <a:spcAft>
                <a:spcPts val="0"/>
              </a:spcAft>
              <a:defRPr/>
            </a:pPr>
            <a:r>
              <a:rPr lang="en-US" b="1" dirty="0" smtClean="0"/>
              <a:t>Match </a:t>
            </a:r>
            <a:r>
              <a:rPr lang="en-US" b="1" dirty="0"/>
              <a:t>the time of the day with the appropriate greeting used at that time.</a:t>
            </a:r>
          </a:p>
          <a:p>
            <a:pPr marL="0" indent="0">
              <a:spcAft>
                <a:spcPts val="0"/>
              </a:spcAft>
              <a:buNone/>
              <a:defRPr/>
            </a:pPr>
            <a:r>
              <a:rPr lang="en-US" i="1" dirty="0"/>
              <a:t>1) Buenos </a:t>
            </a:r>
            <a:r>
              <a:rPr lang="en-US" i="1" dirty="0" err="1"/>
              <a:t>dias</a:t>
            </a:r>
            <a:r>
              <a:rPr lang="en-US" i="1" dirty="0"/>
              <a:t>        a)anytime</a:t>
            </a:r>
          </a:p>
          <a:p>
            <a:pPr marL="0" indent="0">
              <a:spcAft>
                <a:spcPts val="0"/>
              </a:spcAft>
              <a:buNone/>
              <a:defRPr/>
            </a:pPr>
            <a:r>
              <a:rPr lang="en-US" i="1" dirty="0"/>
              <a:t>2) </a:t>
            </a:r>
            <a:r>
              <a:rPr lang="en-US" i="1" dirty="0" err="1"/>
              <a:t>Buenas</a:t>
            </a:r>
            <a:r>
              <a:rPr lang="en-US" i="1" dirty="0"/>
              <a:t> </a:t>
            </a:r>
            <a:r>
              <a:rPr lang="en-US" i="1" dirty="0" err="1"/>
              <a:t>noches</a:t>
            </a:r>
            <a:r>
              <a:rPr lang="en-US" i="1" dirty="0"/>
              <a:t>   b) 2pm</a:t>
            </a:r>
          </a:p>
          <a:p>
            <a:pPr marL="0" indent="0">
              <a:spcAft>
                <a:spcPts val="0"/>
              </a:spcAft>
              <a:buNone/>
              <a:defRPr/>
            </a:pPr>
            <a:r>
              <a:rPr lang="en-US" i="1" dirty="0"/>
              <a:t>3) </a:t>
            </a:r>
            <a:r>
              <a:rPr lang="en-US" i="1" dirty="0" err="1"/>
              <a:t>Hola</a:t>
            </a:r>
            <a:r>
              <a:rPr lang="en-US" i="1" dirty="0"/>
              <a:t>                   c)8am</a:t>
            </a:r>
          </a:p>
          <a:p>
            <a:pPr marL="0" indent="0">
              <a:spcAft>
                <a:spcPts val="0"/>
              </a:spcAft>
              <a:buNone/>
              <a:defRPr/>
            </a:pPr>
            <a:r>
              <a:rPr lang="en-US" i="1" dirty="0"/>
              <a:t>4) </a:t>
            </a:r>
            <a:r>
              <a:rPr lang="en-US" i="1" dirty="0" err="1"/>
              <a:t>Buenas</a:t>
            </a:r>
            <a:r>
              <a:rPr lang="en-US" i="1" dirty="0"/>
              <a:t> </a:t>
            </a:r>
            <a:r>
              <a:rPr lang="en-US" i="1" dirty="0" err="1"/>
              <a:t>tardes</a:t>
            </a:r>
            <a:r>
              <a:rPr lang="en-US" i="1" dirty="0"/>
              <a:t>     </a:t>
            </a:r>
            <a:r>
              <a:rPr lang="en-US" i="1" dirty="0" smtClean="0"/>
              <a:t>d)11pm</a:t>
            </a:r>
          </a:p>
          <a:p>
            <a:pPr marL="0" indent="0">
              <a:spcAft>
                <a:spcPts val="0"/>
              </a:spcAft>
              <a:buNone/>
              <a:defRPr/>
            </a:pPr>
            <a:endParaRPr lang="en-US" i="1" dirty="0"/>
          </a:p>
          <a:p>
            <a:r>
              <a:rPr lang="en-US" altLang="en-US" b="1" dirty="0"/>
              <a:t>Fill in the blank telling the teacher's name in Spanish.  Then write out a </a:t>
            </a:r>
            <a:r>
              <a:rPr lang="en-US" altLang="en-US" b="1" dirty="0" smtClean="0"/>
              <a:t>COMPLETE SENTENCE in SPANISH </a:t>
            </a:r>
            <a:r>
              <a:rPr lang="en-US" altLang="en-US" b="1" dirty="0"/>
              <a:t>telling me your name.</a:t>
            </a:r>
          </a:p>
          <a:p>
            <a:pPr marL="0" indent="0">
              <a:buNone/>
            </a:pPr>
            <a:r>
              <a:rPr lang="en-US" altLang="en-US" dirty="0"/>
              <a:t>1) La </a:t>
            </a:r>
            <a:r>
              <a:rPr lang="en-US" altLang="en-US" dirty="0" err="1" smtClean="0"/>
              <a:t>profesora</a:t>
            </a:r>
            <a:r>
              <a:rPr lang="en-US" altLang="en-US" dirty="0"/>
              <a:t> </a:t>
            </a:r>
            <a:r>
              <a:rPr lang="en-US" altLang="en-US" dirty="0" smtClean="0"/>
              <a:t>____ _________ </a:t>
            </a:r>
            <a:r>
              <a:rPr lang="en-US" altLang="en-US" dirty="0" err="1" smtClean="0"/>
              <a:t>Maestra</a:t>
            </a:r>
            <a:r>
              <a:rPr lang="en-US" altLang="en-US" dirty="0" smtClean="0"/>
              <a:t> DeAlba. </a:t>
            </a:r>
            <a:r>
              <a:rPr lang="en-US" altLang="en-US" dirty="0"/>
              <a:t>Y </a:t>
            </a:r>
            <a:r>
              <a:rPr lang="en-US" altLang="en-US" dirty="0" err="1" smtClean="0"/>
              <a:t>tú</a:t>
            </a:r>
            <a:r>
              <a:rPr lang="en-US" altLang="en-US" dirty="0" smtClean="0"/>
              <a:t>, </a:t>
            </a:r>
            <a:r>
              <a:rPr lang="en-US" altLang="en-US" dirty="0" err="1"/>
              <a:t>como</a:t>
            </a:r>
            <a:r>
              <a:rPr lang="en-US" altLang="en-US" dirty="0"/>
              <a:t> </a:t>
            </a:r>
            <a:r>
              <a:rPr lang="en-US" altLang="en-US" dirty="0" err="1"/>
              <a:t>te</a:t>
            </a:r>
            <a:r>
              <a:rPr lang="en-US" altLang="en-US" dirty="0"/>
              <a:t> llamas?</a:t>
            </a:r>
          </a:p>
          <a:p>
            <a:pPr marL="0" indent="0">
              <a:buNone/>
            </a:pPr>
            <a:r>
              <a:rPr lang="en-US" altLang="en-US" dirty="0"/>
              <a:t>2) </a:t>
            </a:r>
            <a:r>
              <a:rPr lang="en-US" altLang="en-US" dirty="0" smtClean="0"/>
              <a:t>_____________________________________________________</a:t>
            </a:r>
          </a:p>
          <a:p>
            <a:pPr marL="0" indent="0">
              <a:buNone/>
            </a:pPr>
            <a:endParaRPr lang="en-US" altLang="en-US" dirty="0"/>
          </a:p>
          <a:p>
            <a:pPr marL="0" indent="0">
              <a:spcAft>
                <a:spcPts val="0"/>
              </a:spcAft>
              <a:buNone/>
              <a:defRPr/>
            </a:pPr>
            <a:endParaRPr lang="en-US" i="1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065026" y="5419965"/>
            <a:ext cx="21269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Que </a:t>
            </a:r>
            <a:r>
              <a:rPr lang="en-US" dirty="0" err="1" smtClean="0"/>
              <a:t>hago</a:t>
            </a:r>
            <a:r>
              <a:rPr lang="en-US" dirty="0" smtClean="0"/>
              <a:t>?</a:t>
            </a:r>
          </a:p>
          <a:p>
            <a:r>
              <a:rPr lang="en-US" dirty="0" smtClean="0"/>
              <a:t>Writing</a:t>
            </a:r>
          </a:p>
          <a:p>
            <a:r>
              <a:rPr lang="en-US" dirty="0" smtClean="0"/>
              <a:t>Vol. 0</a:t>
            </a:r>
          </a:p>
        </p:txBody>
      </p:sp>
    </p:spTree>
    <p:extLst>
      <p:ext uri="{BB962C8B-B14F-4D97-AF65-F5344CB8AC3E}">
        <p14:creationId xmlns:p14="http://schemas.microsoft.com/office/powerpoint/2010/main" val="213375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4487" y="1013792"/>
            <a:ext cx="9966960" cy="1244160"/>
          </a:xfrm>
        </p:spPr>
        <p:txBody>
          <a:bodyPr>
            <a:noAutofit/>
          </a:bodyPr>
          <a:lstStyle/>
          <a:p>
            <a:r>
              <a:rPr lang="en-US" sz="4000" dirty="0" smtClean="0"/>
              <a:t>BIENVENIDOS A </a:t>
            </a:r>
            <a:r>
              <a:rPr lang="en-US" sz="4000" dirty="0" err="1" smtClean="0"/>
              <a:t>Nuestra</a:t>
            </a:r>
            <a:r>
              <a:rPr lang="en-US" sz="4000" dirty="0" smtClean="0"/>
              <a:t> </a:t>
            </a:r>
            <a:r>
              <a:rPr lang="en-US" sz="4000" dirty="0" err="1" smtClean="0"/>
              <a:t>Clase</a:t>
            </a:r>
            <a:r>
              <a:rPr lang="en-US" sz="4000" dirty="0" smtClean="0"/>
              <a:t>!</a:t>
            </a:r>
            <a:br>
              <a:rPr lang="en-US" sz="4000" dirty="0" smtClean="0"/>
            </a:br>
            <a:r>
              <a:rPr lang="en-US" sz="4000" dirty="0" err="1" smtClean="0"/>
              <a:t>EspaÑol</a:t>
            </a:r>
            <a:r>
              <a:rPr lang="en-US" sz="4000" dirty="0" smtClean="0"/>
              <a:t> 1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972523"/>
            <a:ext cx="10993546" cy="3507789"/>
          </a:xfrm>
        </p:spPr>
        <p:txBody>
          <a:bodyPr>
            <a:normAutofit/>
          </a:bodyPr>
          <a:lstStyle/>
          <a:p>
            <a:r>
              <a:rPr lang="en-US" dirty="0" smtClean="0"/>
              <a:t>Hoy </a:t>
            </a:r>
            <a:r>
              <a:rPr lang="en-US" dirty="0" err="1" smtClean="0"/>
              <a:t>es</a:t>
            </a:r>
            <a:r>
              <a:rPr lang="en-US" dirty="0" smtClean="0"/>
              <a:t> el quince (15) de Agosto 2018</a:t>
            </a:r>
          </a:p>
          <a:p>
            <a:endParaRPr lang="es-ES_tradnl" sz="3200" dirty="0">
              <a:solidFill>
                <a:srgbClr val="FF0000"/>
              </a:solidFill>
            </a:endParaRPr>
          </a:p>
          <a:p>
            <a:endParaRPr lang="en-US" sz="3200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997960" y="5459721"/>
            <a:ext cx="21269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Que </a:t>
            </a:r>
            <a:r>
              <a:rPr lang="en-US" dirty="0" err="1" smtClean="0"/>
              <a:t>hago</a:t>
            </a:r>
            <a:r>
              <a:rPr lang="en-US" dirty="0" smtClean="0"/>
              <a:t>?</a:t>
            </a:r>
          </a:p>
          <a:p>
            <a:r>
              <a:rPr lang="en-US" dirty="0" smtClean="0"/>
              <a:t>Group Discussion.</a:t>
            </a:r>
          </a:p>
          <a:p>
            <a:r>
              <a:rPr lang="en-US" dirty="0" smtClean="0"/>
              <a:t>Raise hand to participate. Vol. 4</a:t>
            </a:r>
          </a:p>
        </p:txBody>
      </p:sp>
    </p:spTree>
    <p:extLst>
      <p:ext uri="{BB962C8B-B14F-4D97-AF65-F5344CB8AC3E}">
        <p14:creationId xmlns:p14="http://schemas.microsoft.com/office/powerpoint/2010/main" val="121973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0351" y="323353"/>
            <a:ext cx="9875520" cy="135636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OBJETIVO/DOL 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679713"/>
            <a:ext cx="9872871" cy="4323522"/>
          </a:xfrm>
        </p:spPr>
        <p:txBody>
          <a:bodyPr>
            <a:noAutofit/>
          </a:bodyPr>
          <a:lstStyle/>
          <a:p>
            <a:r>
              <a:rPr lang="en-US" sz="3600" dirty="0" smtClean="0"/>
              <a:t>OBJ: </a:t>
            </a:r>
            <a:r>
              <a:rPr lang="en-US" sz="3600" b="1" dirty="0" smtClean="0"/>
              <a:t>LLWBAT</a:t>
            </a:r>
            <a:r>
              <a:rPr lang="en-US" sz="3600" dirty="0" smtClean="0"/>
              <a:t> recognize cognate pairs and the rules they follow </a:t>
            </a:r>
            <a:r>
              <a:rPr lang="en-US" sz="3600" dirty="0"/>
              <a:t>(NL </a:t>
            </a:r>
            <a:r>
              <a:rPr lang="en-US" sz="3600" dirty="0" smtClean="0"/>
              <a:t>4.1B)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DOL</a:t>
            </a:r>
            <a:r>
              <a:rPr lang="en-US" sz="3600" dirty="0"/>
              <a:t>: </a:t>
            </a:r>
            <a:r>
              <a:rPr lang="en-US" sz="3600" dirty="0" smtClean="0"/>
              <a:t>100% of LLW </a:t>
            </a:r>
            <a:r>
              <a:rPr lang="en-US" sz="3600" dirty="0"/>
              <a:t>record 4 Spanish/ English cognate pairs, the rule they follow, and one false cognate with 80% proficiency. </a:t>
            </a:r>
          </a:p>
          <a:p>
            <a:r>
              <a:rPr lang="en-US" sz="3600" dirty="0" smtClean="0"/>
              <a:t>How much Spanish do we already know?		</a:t>
            </a:r>
          </a:p>
          <a:p>
            <a:r>
              <a:rPr lang="en-US" sz="3600" dirty="0" smtClean="0"/>
              <a:t>IB Attitude: Thinkers</a:t>
            </a:r>
          </a:p>
          <a:p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10065026" y="5419965"/>
            <a:ext cx="21269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Que </a:t>
            </a:r>
            <a:r>
              <a:rPr lang="en-US" dirty="0" err="1" smtClean="0"/>
              <a:t>hago</a:t>
            </a:r>
            <a:r>
              <a:rPr lang="en-US" dirty="0" smtClean="0"/>
              <a:t>?</a:t>
            </a:r>
          </a:p>
          <a:p>
            <a:r>
              <a:rPr lang="en-US" dirty="0" smtClean="0"/>
              <a:t>Group Discussion.</a:t>
            </a:r>
          </a:p>
          <a:p>
            <a:r>
              <a:rPr lang="en-US" dirty="0" smtClean="0"/>
              <a:t>Raise hand to participate. Vol. 4</a:t>
            </a:r>
          </a:p>
        </p:txBody>
      </p:sp>
    </p:spTree>
    <p:extLst>
      <p:ext uri="{BB962C8B-B14F-4D97-AF65-F5344CB8AC3E}">
        <p14:creationId xmlns:p14="http://schemas.microsoft.com/office/powerpoint/2010/main" val="54120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512" y="-6391016"/>
            <a:ext cx="9599054" cy="124340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4921" y="5442827"/>
            <a:ext cx="21269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Que </a:t>
            </a:r>
            <a:r>
              <a:rPr lang="en-US" dirty="0" err="1" smtClean="0"/>
              <a:t>hago</a:t>
            </a:r>
            <a:r>
              <a:rPr lang="en-US" dirty="0" smtClean="0"/>
              <a:t>?</a:t>
            </a:r>
          </a:p>
          <a:p>
            <a:r>
              <a:rPr lang="en-US" dirty="0" smtClean="0"/>
              <a:t>Partner Discussion. Vol. 2</a:t>
            </a:r>
          </a:p>
        </p:txBody>
      </p:sp>
    </p:spTree>
    <p:extLst>
      <p:ext uri="{BB962C8B-B14F-4D97-AF65-F5344CB8AC3E}">
        <p14:creationId xmlns:p14="http://schemas.microsoft.com/office/powerpoint/2010/main" val="74444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Repaso</a:t>
            </a:r>
            <a:r>
              <a:rPr lang="en-US" dirty="0" smtClean="0"/>
              <a:t>  - Review</a:t>
            </a:r>
            <a:br>
              <a:rPr lang="en-US" dirty="0" smtClean="0"/>
            </a:br>
            <a:r>
              <a:rPr lang="en-US" dirty="0" err="1" smtClean="0"/>
              <a:t>Habla</a:t>
            </a:r>
            <a:r>
              <a:rPr lang="en-US" dirty="0" smtClean="0"/>
              <a:t> con </a:t>
            </a:r>
            <a:r>
              <a:rPr lang="en-US" dirty="0" err="1" smtClean="0"/>
              <a:t>tu</a:t>
            </a:r>
            <a:r>
              <a:rPr lang="en-US" dirty="0" smtClean="0"/>
              <a:t> </a:t>
            </a:r>
            <a:r>
              <a:rPr lang="en-US" dirty="0" err="1" smtClean="0"/>
              <a:t>companero</a:t>
            </a:r>
            <a:r>
              <a:rPr lang="en-US" dirty="0" smtClean="0"/>
              <a:t>: 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>
            <a:normAutofit lnSpcReduction="10000"/>
          </a:bodyPr>
          <a:lstStyle/>
          <a:p>
            <a:pPr marL="45720" indent="0">
              <a:buNone/>
            </a:pPr>
            <a:r>
              <a:rPr lang="en-US" dirty="0" smtClean="0"/>
              <a:t>Left Side</a:t>
            </a:r>
          </a:p>
          <a:p>
            <a:pPr marL="502920" indent="-457200">
              <a:buFont typeface="+mj-lt"/>
              <a:buAutoNum type="arabicPeriod"/>
            </a:pPr>
            <a:r>
              <a:rPr lang="en-US" dirty="0" smtClean="0"/>
              <a:t>Como </a:t>
            </a:r>
            <a:r>
              <a:rPr lang="en-US" dirty="0" err="1" smtClean="0"/>
              <a:t>esta</a:t>
            </a:r>
            <a:r>
              <a:rPr lang="en-US" dirty="0" err="1"/>
              <a:t>s</a:t>
            </a:r>
            <a:r>
              <a:rPr lang="en-US" dirty="0" smtClean="0"/>
              <a:t>?</a:t>
            </a:r>
          </a:p>
          <a:p>
            <a:pPr marL="502920" indent="-457200">
              <a:buFont typeface="+mj-lt"/>
              <a:buAutoNum type="arabicPeriod"/>
            </a:pPr>
            <a:r>
              <a:rPr lang="en-US" dirty="0" smtClean="0"/>
              <a:t>Como </a:t>
            </a:r>
            <a:r>
              <a:rPr lang="en-US" dirty="0" err="1" smtClean="0"/>
              <a:t>esta</a:t>
            </a:r>
            <a:r>
              <a:rPr lang="en-US" dirty="0" smtClean="0"/>
              <a:t> </a:t>
            </a:r>
            <a:r>
              <a:rPr lang="en-US" dirty="0" err="1" smtClean="0"/>
              <a:t>tu</a:t>
            </a:r>
            <a:r>
              <a:rPr lang="en-US" dirty="0" smtClean="0"/>
              <a:t> </a:t>
            </a:r>
            <a:r>
              <a:rPr lang="en-US" dirty="0" err="1" smtClean="0"/>
              <a:t>familia</a:t>
            </a:r>
            <a:r>
              <a:rPr lang="en-US" dirty="0" smtClean="0"/>
              <a:t>?</a:t>
            </a:r>
          </a:p>
          <a:p>
            <a:pPr marL="502920" indent="-457200">
              <a:buFont typeface="+mj-lt"/>
              <a:buAutoNum type="arabicPeriod"/>
            </a:pPr>
            <a:r>
              <a:rPr lang="en-US" dirty="0" smtClean="0"/>
              <a:t>Pick [</a:t>
            </a:r>
            <a:r>
              <a:rPr lang="en-US" dirty="0" err="1" smtClean="0"/>
              <a:t>bien</a:t>
            </a:r>
            <a:r>
              <a:rPr lang="en-US" dirty="0" smtClean="0"/>
              <a:t>, mas o </a:t>
            </a:r>
            <a:r>
              <a:rPr lang="en-US" dirty="0" err="1" smtClean="0"/>
              <a:t>menos</a:t>
            </a:r>
            <a:r>
              <a:rPr lang="en-US" dirty="0" smtClean="0"/>
              <a:t>, mal]</a:t>
            </a:r>
          </a:p>
          <a:p>
            <a:pPr marL="502920" indent="-457200">
              <a:buFont typeface="+mj-lt"/>
              <a:buAutoNum type="arabicPeriod"/>
            </a:pPr>
            <a:r>
              <a:rPr lang="en-US" dirty="0"/>
              <a:t>Pick [</a:t>
            </a:r>
            <a:r>
              <a:rPr lang="en-US" dirty="0" err="1"/>
              <a:t>bien</a:t>
            </a:r>
            <a:r>
              <a:rPr lang="en-US" dirty="0"/>
              <a:t>, mas o </a:t>
            </a:r>
            <a:r>
              <a:rPr lang="en-US" dirty="0" err="1"/>
              <a:t>menos</a:t>
            </a:r>
            <a:r>
              <a:rPr lang="en-US" dirty="0"/>
              <a:t>, mal</a:t>
            </a:r>
            <a:r>
              <a:rPr lang="en-US" dirty="0" smtClean="0"/>
              <a:t>]</a:t>
            </a:r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r>
              <a:rPr lang="en-US" dirty="0" smtClean="0"/>
              <a:t>Example. Como </a:t>
            </a:r>
            <a:r>
              <a:rPr lang="en-US" dirty="0" err="1" smtClean="0"/>
              <a:t>estan</a:t>
            </a:r>
            <a:r>
              <a:rPr lang="en-US" dirty="0" smtClean="0"/>
              <a:t> </a:t>
            </a:r>
            <a:r>
              <a:rPr lang="en-US" dirty="0" err="1" smtClean="0"/>
              <a:t>los</a:t>
            </a:r>
            <a:r>
              <a:rPr lang="en-US" dirty="0" smtClean="0"/>
              <a:t> Broncos?</a:t>
            </a:r>
          </a:p>
          <a:p>
            <a:pPr marL="45720" indent="0">
              <a:buNone/>
            </a:pPr>
            <a:r>
              <a:rPr lang="en-US" dirty="0" smtClean="0"/>
              <a:t>How are the Broncos? </a:t>
            </a:r>
          </a:p>
          <a:p>
            <a:pPr marL="45720" indent="0">
              <a:buNone/>
            </a:pPr>
            <a:endParaRPr lang="en-US" dirty="0" smtClean="0"/>
          </a:p>
          <a:p>
            <a:pPr marL="45720" indent="0">
              <a:buNone/>
            </a:pPr>
            <a:r>
              <a:rPr lang="en-US" dirty="0" smtClean="0"/>
              <a:t>Right</a:t>
            </a:r>
          </a:p>
          <a:p>
            <a:pPr marL="45720" indent="0">
              <a:buNone/>
            </a:pPr>
            <a:r>
              <a:rPr lang="en-US" dirty="0" smtClean="0"/>
              <a:t>1.  </a:t>
            </a:r>
            <a:r>
              <a:rPr lang="en-US" dirty="0"/>
              <a:t>Pick [</a:t>
            </a:r>
            <a:r>
              <a:rPr lang="en-US" dirty="0" err="1"/>
              <a:t>bien</a:t>
            </a:r>
            <a:r>
              <a:rPr lang="en-US" dirty="0"/>
              <a:t>, mas o </a:t>
            </a:r>
            <a:r>
              <a:rPr lang="en-US" dirty="0" err="1"/>
              <a:t>menos</a:t>
            </a:r>
            <a:r>
              <a:rPr lang="en-US" dirty="0"/>
              <a:t>, mal]</a:t>
            </a:r>
          </a:p>
          <a:p>
            <a:pPr marL="45720" indent="0">
              <a:buNone/>
            </a:pPr>
            <a:r>
              <a:rPr lang="en-US" dirty="0" smtClean="0"/>
              <a:t>2  Pick </a:t>
            </a:r>
            <a:r>
              <a:rPr lang="en-US" dirty="0"/>
              <a:t>[</a:t>
            </a:r>
            <a:r>
              <a:rPr lang="en-US" dirty="0" err="1"/>
              <a:t>bien</a:t>
            </a:r>
            <a:r>
              <a:rPr lang="en-US" dirty="0"/>
              <a:t>, mas o </a:t>
            </a:r>
            <a:r>
              <a:rPr lang="en-US" dirty="0" err="1"/>
              <a:t>menos</a:t>
            </a:r>
            <a:r>
              <a:rPr lang="en-US" dirty="0"/>
              <a:t>, mal]</a:t>
            </a:r>
          </a:p>
          <a:p>
            <a:pPr marL="45720" indent="0">
              <a:buNone/>
            </a:pPr>
            <a:r>
              <a:rPr lang="en-US" dirty="0" smtClean="0"/>
              <a:t>3. Como </a:t>
            </a:r>
            <a:r>
              <a:rPr lang="en-US" dirty="0" err="1" smtClean="0"/>
              <a:t>esta</a:t>
            </a:r>
            <a:r>
              <a:rPr lang="en-US" dirty="0" smtClean="0"/>
              <a:t> </a:t>
            </a:r>
            <a:r>
              <a:rPr lang="en-US" dirty="0" err="1" smtClean="0"/>
              <a:t>tu</a:t>
            </a:r>
            <a:r>
              <a:rPr lang="en-US" dirty="0" smtClean="0"/>
              <a:t> </a:t>
            </a:r>
            <a:r>
              <a:rPr lang="en-US" dirty="0" err="1" smtClean="0"/>
              <a:t>mascota</a:t>
            </a:r>
            <a:r>
              <a:rPr lang="en-US" dirty="0" smtClean="0"/>
              <a:t> (your pet)?</a:t>
            </a:r>
          </a:p>
          <a:p>
            <a:pPr marL="45720" indent="0">
              <a:buNone/>
            </a:pPr>
            <a:r>
              <a:rPr lang="en-US" dirty="0" smtClean="0"/>
              <a:t>4. Como </a:t>
            </a:r>
            <a:r>
              <a:rPr lang="en-US" dirty="0" err="1" smtClean="0"/>
              <a:t>estan</a:t>
            </a:r>
            <a:r>
              <a:rPr lang="en-US" dirty="0" smtClean="0"/>
              <a:t> las </a:t>
            </a:r>
            <a:r>
              <a:rPr lang="en-US" dirty="0" err="1" smtClean="0"/>
              <a:t>clases</a:t>
            </a:r>
            <a:r>
              <a:rPr lang="en-US" dirty="0" smtClean="0"/>
              <a:t> (classes)?</a:t>
            </a:r>
          </a:p>
          <a:p>
            <a:pPr marL="502920" indent="-457200">
              <a:buFont typeface="+mj-lt"/>
              <a:buAutoNum type="arabicPeriod"/>
            </a:pPr>
            <a:endParaRPr lang="en-US" dirty="0" smtClean="0"/>
          </a:p>
          <a:p>
            <a:pPr marL="45720" indent="0">
              <a:buNone/>
            </a:pPr>
            <a:r>
              <a:rPr lang="en-US" dirty="0" smtClean="0"/>
              <a:t>Bien – good</a:t>
            </a:r>
          </a:p>
          <a:p>
            <a:pPr marL="45720" indent="0">
              <a:buNone/>
            </a:pPr>
            <a:r>
              <a:rPr lang="en-US" dirty="0" smtClean="0"/>
              <a:t>Mas o </a:t>
            </a:r>
            <a:r>
              <a:rPr lang="en-US" dirty="0" err="1" smtClean="0"/>
              <a:t>menos</a:t>
            </a:r>
            <a:r>
              <a:rPr lang="en-US" dirty="0" smtClean="0"/>
              <a:t> – Meh.</a:t>
            </a:r>
          </a:p>
          <a:p>
            <a:pPr marL="45720" indent="0">
              <a:buNone/>
            </a:pPr>
            <a:r>
              <a:rPr lang="en-US" dirty="0" smtClean="0"/>
              <a:t>Mal- Bad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5665304"/>
            <a:ext cx="21269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Que </a:t>
            </a:r>
            <a:r>
              <a:rPr lang="en-US" dirty="0" err="1" smtClean="0"/>
              <a:t>hago</a:t>
            </a:r>
            <a:r>
              <a:rPr lang="en-US" dirty="0" smtClean="0"/>
              <a:t>?</a:t>
            </a:r>
          </a:p>
          <a:p>
            <a:r>
              <a:rPr lang="en-US" dirty="0" smtClean="0"/>
              <a:t>Speaking: Volume 2 In seat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525278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8000" b="1" dirty="0" smtClean="0"/>
              <a:t>Cognates? ¿</a:t>
            </a:r>
            <a:r>
              <a:rPr lang="en-US" sz="8000" b="1" dirty="0" err="1" smtClean="0"/>
              <a:t>Cognados</a:t>
            </a:r>
            <a:r>
              <a:rPr lang="en-US" sz="8000" b="1" dirty="0" smtClean="0"/>
              <a:t>? </a:t>
            </a:r>
            <a:endParaRPr lang="en-US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dirty="0"/>
              <a:t>A cognate is a word that shares a root, making it sound or look like the word in English. </a:t>
            </a:r>
          </a:p>
          <a:p>
            <a:r>
              <a:rPr lang="en-US" sz="4400" dirty="0"/>
              <a:t>It often (but NOT ALWAYS!) has a similar meaning. 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065026" y="5419965"/>
            <a:ext cx="21269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Que </a:t>
            </a:r>
            <a:r>
              <a:rPr lang="en-US" dirty="0" err="1" smtClean="0"/>
              <a:t>hago</a:t>
            </a:r>
            <a:r>
              <a:rPr lang="en-US" dirty="0" smtClean="0"/>
              <a:t>?</a:t>
            </a:r>
          </a:p>
          <a:p>
            <a:r>
              <a:rPr lang="en-US" dirty="0" smtClean="0"/>
              <a:t>Note-taking</a:t>
            </a:r>
          </a:p>
          <a:p>
            <a:r>
              <a:rPr lang="en-US" dirty="0" smtClean="0"/>
              <a:t>Vol. 0</a:t>
            </a:r>
          </a:p>
        </p:txBody>
      </p:sp>
    </p:spTree>
    <p:extLst>
      <p:ext uri="{BB962C8B-B14F-4D97-AF65-F5344CB8AC3E}">
        <p14:creationId xmlns:p14="http://schemas.microsoft.com/office/powerpoint/2010/main" val="62064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436418"/>
            <a:ext cx="10515600" cy="1341293"/>
          </a:xfrm>
        </p:spPr>
        <p:txBody>
          <a:bodyPr>
            <a:normAutofit/>
          </a:bodyPr>
          <a:lstStyle/>
          <a:p>
            <a:r>
              <a:rPr lang="en-US" dirty="0" smtClean="0"/>
              <a:t>Cognates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972" y="1777711"/>
            <a:ext cx="6959355" cy="48119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065026" y="5666367"/>
            <a:ext cx="21269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Que </a:t>
            </a:r>
            <a:r>
              <a:rPr lang="en-US" dirty="0" err="1" smtClean="0"/>
              <a:t>hago</a:t>
            </a:r>
            <a:r>
              <a:rPr lang="en-US" dirty="0" smtClean="0"/>
              <a:t>?</a:t>
            </a:r>
          </a:p>
          <a:p>
            <a:r>
              <a:rPr lang="en-US" dirty="0" smtClean="0"/>
              <a:t>Note-taking</a:t>
            </a:r>
          </a:p>
          <a:p>
            <a:r>
              <a:rPr lang="en-US" dirty="0" smtClean="0"/>
              <a:t>Vol. 0</a:t>
            </a:r>
          </a:p>
        </p:txBody>
      </p:sp>
    </p:spTree>
    <p:extLst>
      <p:ext uri="{BB962C8B-B14F-4D97-AF65-F5344CB8AC3E}">
        <p14:creationId xmlns:p14="http://schemas.microsoft.com/office/powerpoint/2010/main" val="338537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69316"/>
            <a:ext cx="9601200" cy="14859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How much Spanish do you already know</a:t>
            </a:r>
            <a:r>
              <a:rPr lang="en-US" dirty="0" smtClean="0"/>
              <a:t>?</a:t>
            </a:r>
            <a:br>
              <a:rPr lang="en-US" dirty="0" smtClean="0"/>
            </a:br>
            <a:r>
              <a:rPr lang="en-US" dirty="0" smtClean="0"/>
              <a:t>¿</a:t>
            </a:r>
            <a:r>
              <a:rPr lang="en-US" dirty="0" err="1" smtClean="0"/>
              <a:t>Cuánto</a:t>
            </a:r>
            <a:r>
              <a:rPr lang="en-US" dirty="0" smtClean="0"/>
              <a:t> </a:t>
            </a:r>
            <a:r>
              <a:rPr lang="en-US" dirty="0" err="1" smtClean="0"/>
              <a:t>Español</a:t>
            </a:r>
            <a:r>
              <a:rPr lang="en-US" dirty="0" smtClean="0"/>
              <a:t> </a:t>
            </a:r>
            <a:r>
              <a:rPr lang="en-US" dirty="0" err="1" smtClean="0"/>
              <a:t>ya</a:t>
            </a:r>
            <a:r>
              <a:rPr lang="en-US" dirty="0" smtClean="0"/>
              <a:t> </a:t>
            </a:r>
            <a:r>
              <a:rPr lang="en-US" dirty="0" err="1" smtClean="0"/>
              <a:t>sabe</a:t>
            </a:r>
            <a:r>
              <a:rPr lang="en-US" dirty="0" smtClean="0"/>
              <a:t>?!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104" y="2171700"/>
            <a:ext cx="10336696" cy="36957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Exact times </a:t>
            </a:r>
          </a:p>
          <a:p>
            <a:pPr marL="0" indent="0">
              <a:buNone/>
            </a:pPr>
            <a:r>
              <a:rPr lang="en-US" dirty="0" smtClean="0"/>
              <a:t>to watch:</a:t>
            </a:r>
          </a:p>
          <a:p>
            <a:pPr marL="0" indent="0">
              <a:buNone/>
            </a:pPr>
            <a:r>
              <a:rPr lang="en-US" dirty="0" smtClean="0"/>
              <a:t> 0- 0:36</a:t>
            </a:r>
          </a:p>
          <a:p>
            <a:pPr marL="0" indent="0">
              <a:buNone/>
            </a:pPr>
            <a:r>
              <a:rPr lang="en-US" dirty="0" smtClean="0"/>
              <a:t>1:00-1:25 </a:t>
            </a:r>
          </a:p>
          <a:p>
            <a:pPr marL="0" indent="0">
              <a:buNone/>
            </a:pPr>
            <a:r>
              <a:rPr lang="en-US" dirty="0" smtClean="0"/>
              <a:t>Stop! create the</a:t>
            </a:r>
          </a:p>
          <a:p>
            <a:pPr marL="0" indent="0">
              <a:buNone/>
            </a:pPr>
            <a:r>
              <a:rPr lang="en-US" dirty="0" smtClean="0"/>
              <a:t>sentence (repeat!)</a:t>
            </a:r>
          </a:p>
          <a:p>
            <a:pPr marL="0" indent="0">
              <a:buNone/>
            </a:pPr>
            <a:r>
              <a:rPr lang="en-US" dirty="0" smtClean="0"/>
              <a:t>1:25-1:50</a:t>
            </a:r>
          </a:p>
          <a:p>
            <a:pPr marL="0" indent="0">
              <a:buNone/>
            </a:pPr>
            <a:r>
              <a:rPr lang="en-US" dirty="0" smtClean="0"/>
              <a:t>:36- 1:00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jK91HUcPWuQ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057064" y="1755216"/>
            <a:ext cx="8050965" cy="4528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71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65634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193183"/>
            <a:ext cx="3855720" cy="1094704"/>
          </a:xfrm>
        </p:spPr>
        <p:txBody>
          <a:bodyPr/>
          <a:lstStyle/>
          <a:p>
            <a:r>
              <a:rPr lang="en-US" sz="3600" dirty="0" smtClean="0"/>
              <a:t>Similarities </a:t>
            </a:r>
            <a:br>
              <a:rPr lang="en-US" sz="3600" dirty="0" smtClean="0"/>
            </a:br>
            <a:r>
              <a:rPr lang="en-US" sz="3600" dirty="0" err="1" smtClean="0">
                <a:solidFill>
                  <a:schemeClr val="bg1"/>
                </a:solidFill>
              </a:rPr>
              <a:t>Similaridades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8628" y="193183"/>
            <a:ext cx="5515271" cy="6858000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es-ES" sz="2400" dirty="0" smtClean="0"/>
              <a:t> </a:t>
            </a:r>
          </a:p>
          <a:p>
            <a:r>
              <a:rPr lang="es-ES" sz="2400" dirty="0" smtClean="0"/>
              <a:t> crear</a:t>
            </a:r>
            <a:r>
              <a:rPr lang="es-ES" sz="2400" dirty="0"/>
              <a:t>, dedicar, indicar, demostrar, </a:t>
            </a:r>
            <a:r>
              <a:rPr lang="es-ES" sz="2400" dirty="0" smtClean="0"/>
              <a:t>iniciar</a:t>
            </a:r>
          </a:p>
          <a:p>
            <a:r>
              <a:rPr lang="es-ES" sz="2400" dirty="0" smtClean="0"/>
              <a:t>general</a:t>
            </a:r>
            <a:r>
              <a:rPr lang="es-ES" sz="2400" dirty="0"/>
              <a:t>, social, final, natural, </a:t>
            </a:r>
            <a:r>
              <a:rPr lang="es-ES" sz="2400" dirty="0" smtClean="0"/>
              <a:t>animal, </a:t>
            </a:r>
            <a:r>
              <a:rPr lang="es-ES" sz="2400" b="1" dirty="0"/>
              <a:t>nacional </a:t>
            </a:r>
            <a:endParaRPr lang="es-ES" sz="2400" b="1" dirty="0" smtClean="0"/>
          </a:p>
          <a:p>
            <a:r>
              <a:rPr lang="es-ES" sz="2400" dirty="0" smtClean="0"/>
              <a:t> </a:t>
            </a:r>
            <a:r>
              <a:rPr lang="es-ES" sz="2400" dirty="0"/>
              <a:t>plástico, elástico, alcohólico, tóxico, metálico </a:t>
            </a:r>
            <a:endParaRPr lang="es-ES" sz="2400" dirty="0" smtClean="0"/>
          </a:p>
          <a:p>
            <a:r>
              <a:rPr lang="es-ES" sz="2400" dirty="0" smtClean="0"/>
              <a:t> superior</a:t>
            </a:r>
            <a:r>
              <a:rPr lang="es-ES" sz="2400" dirty="0"/>
              <a:t>, color, favor, autor, profesor, doctor </a:t>
            </a:r>
            <a:endParaRPr lang="es-ES" sz="2400" dirty="0" smtClean="0"/>
          </a:p>
          <a:p>
            <a:r>
              <a:rPr lang="es-ES" sz="2400" dirty="0" smtClean="0"/>
              <a:t> espacio</a:t>
            </a:r>
            <a:r>
              <a:rPr lang="es-ES" sz="2400" dirty="0"/>
              <a:t>, especial, estricto, </a:t>
            </a:r>
            <a:r>
              <a:rPr lang="es-ES" sz="2400" dirty="0" smtClean="0"/>
              <a:t>estudiar</a:t>
            </a:r>
          </a:p>
          <a:p>
            <a:r>
              <a:rPr lang="es-ES" sz="2400" dirty="0" smtClean="0"/>
              <a:t>#11 definitivo</a:t>
            </a:r>
            <a:r>
              <a:rPr lang="es-ES" sz="2400" dirty="0"/>
              <a:t>, positivo, colectivo, relativo, primitivo </a:t>
            </a:r>
          </a:p>
          <a:p>
            <a:r>
              <a:rPr lang="es-ES" sz="2400" dirty="0" smtClean="0"/>
              <a:t>#12 mínimo</a:t>
            </a:r>
            <a:r>
              <a:rPr lang="es-ES" sz="2400" dirty="0"/>
              <a:t>, máximo, equilibrio, museo, petróleo </a:t>
            </a:r>
            <a:r>
              <a:rPr lang="es-ES" sz="2400" dirty="0" smtClean="0"/>
              <a:t> </a:t>
            </a: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1287887"/>
            <a:ext cx="3855720" cy="5383369"/>
          </a:xfrm>
        </p:spPr>
        <p:txBody>
          <a:bodyPr>
            <a:normAutofit/>
          </a:bodyPr>
          <a:lstStyle/>
          <a:p>
            <a:endParaRPr lang="en-US" sz="2400" b="1" dirty="0" smtClean="0"/>
          </a:p>
          <a:p>
            <a:pPr marL="342900" indent="-342900">
              <a:buAutoNum type="arabicPeriod"/>
            </a:pPr>
            <a:r>
              <a:rPr lang="en-US" sz="2400" b="1" dirty="0" smtClean="0"/>
              <a:t>-ate </a:t>
            </a:r>
            <a:r>
              <a:rPr lang="en-US" sz="2400" b="1" dirty="0" smtClean="0">
                <a:sym typeface="Wingdings" panose="05000000000000000000" pitchFamily="2" charset="2"/>
              </a:rPr>
              <a:t> -a</a:t>
            </a:r>
            <a:endParaRPr lang="en-US" sz="2400" b="1" dirty="0" smtClean="0"/>
          </a:p>
          <a:p>
            <a:pPr marL="342900" indent="-342900">
              <a:buAutoNum type="arabicPeriod"/>
            </a:pPr>
            <a:r>
              <a:rPr lang="en-US" sz="2400" b="1" dirty="0" smtClean="0"/>
              <a:t>-al </a:t>
            </a:r>
            <a:r>
              <a:rPr lang="en-US" sz="2400" b="1" dirty="0" smtClean="0">
                <a:sym typeface="Wingdings" panose="05000000000000000000" pitchFamily="2" charset="2"/>
              </a:rPr>
              <a:t> -al</a:t>
            </a:r>
            <a:endParaRPr lang="en-US" sz="2400" b="1" dirty="0" smtClean="0"/>
          </a:p>
          <a:p>
            <a:pPr marL="342900" indent="-342900">
              <a:buAutoNum type="arabicPeriod"/>
            </a:pPr>
            <a:r>
              <a:rPr lang="en-US" sz="2400" b="1" dirty="0" smtClean="0"/>
              <a:t>-</a:t>
            </a:r>
            <a:r>
              <a:rPr lang="en-US" sz="2400" b="1" dirty="0" err="1" smtClean="0"/>
              <a:t>ic</a:t>
            </a:r>
            <a:r>
              <a:rPr lang="en-US" sz="2400" b="1" dirty="0" smtClean="0"/>
              <a:t> </a:t>
            </a:r>
            <a:r>
              <a:rPr lang="en-US" sz="2400" b="1" dirty="0" smtClean="0">
                <a:sym typeface="Wingdings" panose="05000000000000000000" pitchFamily="2" charset="2"/>
              </a:rPr>
              <a:t> -</a:t>
            </a:r>
            <a:r>
              <a:rPr lang="en-US" sz="2400" b="1" dirty="0" err="1" smtClean="0">
                <a:sym typeface="Wingdings" panose="05000000000000000000" pitchFamily="2" charset="2"/>
              </a:rPr>
              <a:t>ico</a:t>
            </a:r>
            <a:r>
              <a:rPr lang="en-US" sz="2400" b="1" dirty="0" smtClean="0">
                <a:sym typeface="Wingdings" panose="05000000000000000000" pitchFamily="2" charset="2"/>
              </a:rPr>
              <a:t> </a:t>
            </a:r>
            <a:endParaRPr lang="en-US" sz="2400" b="1" dirty="0" smtClean="0"/>
          </a:p>
          <a:p>
            <a:pPr marL="342900" indent="-342900">
              <a:buAutoNum type="arabicPeriod"/>
            </a:pPr>
            <a:r>
              <a:rPr lang="en-US" sz="2400" b="1" dirty="0" smtClean="0"/>
              <a:t>-or </a:t>
            </a:r>
            <a:r>
              <a:rPr lang="en-US" sz="2400" b="1" dirty="0" smtClean="0">
                <a:sym typeface="Wingdings" panose="05000000000000000000" pitchFamily="2" charset="2"/>
              </a:rPr>
              <a:t> -or</a:t>
            </a:r>
            <a:endParaRPr lang="en-US" sz="2400" b="1" dirty="0" smtClean="0"/>
          </a:p>
          <a:p>
            <a:pPr marL="342900" indent="-342900">
              <a:buAutoNum type="arabicPeriod"/>
            </a:pPr>
            <a:r>
              <a:rPr lang="en-US" sz="2400" b="1" dirty="0" smtClean="0"/>
              <a:t>s- </a:t>
            </a:r>
            <a:r>
              <a:rPr lang="en-US" sz="2400" b="1" dirty="0" smtClean="0">
                <a:sym typeface="Wingdings" panose="05000000000000000000" pitchFamily="2" charset="2"/>
              </a:rPr>
              <a:t> </a:t>
            </a:r>
            <a:r>
              <a:rPr lang="en-US" sz="2400" b="1" dirty="0" err="1" smtClean="0">
                <a:sym typeface="Wingdings" panose="05000000000000000000" pitchFamily="2" charset="2"/>
              </a:rPr>
              <a:t>es</a:t>
            </a:r>
            <a:r>
              <a:rPr lang="en-US" sz="2400" b="1" dirty="0" smtClean="0">
                <a:sym typeface="Wingdings" panose="05000000000000000000" pitchFamily="2" charset="2"/>
              </a:rPr>
              <a:t>-</a:t>
            </a:r>
            <a:endParaRPr lang="en-US" sz="2400" b="1" dirty="0" smtClean="0"/>
          </a:p>
          <a:p>
            <a:pPr marL="342900" indent="-342900">
              <a:buAutoNum type="arabicPeriod"/>
            </a:pPr>
            <a:r>
              <a:rPr lang="en-US" sz="2400" b="1" dirty="0" smtClean="0"/>
              <a:t>-</a:t>
            </a:r>
            <a:r>
              <a:rPr lang="en-US" sz="2400" b="1" dirty="0" err="1" smtClean="0"/>
              <a:t>ive</a:t>
            </a:r>
            <a:r>
              <a:rPr lang="en-US" sz="2400" b="1" dirty="0" smtClean="0"/>
              <a:t>  </a:t>
            </a:r>
            <a:r>
              <a:rPr lang="en-US" sz="2400" b="1" dirty="0" smtClean="0">
                <a:sym typeface="Wingdings" panose="05000000000000000000" pitchFamily="2" charset="2"/>
              </a:rPr>
              <a:t></a:t>
            </a:r>
            <a:r>
              <a:rPr lang="en-US" sz="2400" b="1" dirty="0" smtClean="0"/>
              <a:t> -</a:t>
            </a:r>
            <a:r>
              <a:rPr lang="en-US" sz="2400" b="1" dirty="0" err="1" smtClean="0"/>
              <a:t>ivo</a:t>
            </a:r>
            <a:r>
              <a:rPr lang="en-US" sz="2400" b="1" dirty="0" smtClean="0"/>
              <a:t> </a:t>
            </a:r>
          </a:p>
          <a:p>
            <a:pPr marL="342900" indent="-342900">
              <a:buAutoNum type="arabicPeriod"/>
            </a:pPr>
            <a:r>
              <a:rPr lang="en-US" sz="2400" b="1" dirty="0" smtClean="0"/>
              <a:t>–um </a:t>
            </a:r>
            <a:r>
              <a:rPr lang="en-US" sz="2400" b="1" dirty="0" smtClean="0">
                <a:sym typeface="Wingdings" panose="05000000000000000000" pitchFamily="2" charset="2"/>
              </a:rPr>
              <a:t> -</a:t>
            </a:r>
            <a:r>
              <a:rPr lang="en-US" sz="2400" b="1" dirty="0" err="1" smtClean="0">
                <a:sym typeface="Wingdings" panose="05000000000000000000" pitchFamily="2" charset="2"/>
              </a:rPr>
              <a:t>imo</a:t>
            </a:r>
            <a:endParaRPr lang="en-US" sz="2400" b="1" dirty="0" smtClean="0"/>
          </a:p>
          <a:p>
            <a:endParaRPr lang="en-US" dirty="0" smtClean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1769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436418"/>
            <a:ext cx="10515600" cy="1341293"/>
          </a:xfrm>
        </p:spPr>
        <p:txBody>
          <a:bodyPr>
            <a:normAutofit/>
          </a:bodyPr>
          <a:lstStyle/>
          <a:p>
            <a:r>
              <a:rPr lang="en-US" dirty="0" smtClean="0"/>
              <a:t>Cognates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4073" y="1777711"/>
            <a:ext cx="11817927" cy="4679228"/>
          </a:xfrm>
        </p:spPr>
        <p:txBody>
          <a:bodyPr>
            <a:normAutofit fontScale="70000" lnSpcReduction="20000"/>
          </a:bodyPr>
          <a:lstStyle/>
          <a:p>
            <a:r>
              <a:rPr lang="en-US" sz="4000" dirty="0" err="1" smtClean="0"/>
              <a:t>Grupo</a:t>
            </a:r>
            <a:r>
              <a:rPr lang="en-US" sz="4000" dirty="0" smtClean="0"/>
              <a:t> 1 – Words that end in –</a:t>
            </a:r>
            <a:r>
              <a:rPr lang="en-US" sz="4000" dirty="0" err="1" smtClean="0"/>
              <a:t>tion</a:t>
            </a:r>
            <a:r>
              <a:rPr lang="en-US" sz="4000" dirty="0" smtClean="0"/>
              <a:t> (</a:t>
            </a:r>
            <a:r>
              <a:rPr lang="en-US" sz="4000" dirty="0" err="1" smtClean="0"/>
              <a:t>ie</a:t>
            </a:r>
            <a:r>
              <a:rPr lang="en-US" sz="4000" dirty="0" smtClean="0"/>
              <a:t> nation)</a:t>
            </a:r>
          </a:p>
          <a:p>
            <a:r>
              <a:rPr lang="en-US" sz="4000" dirty="0"/>
              <a:t>	</a:t>
            </a:r>
            <a:r>
              <a:rPr lang="en-US" sz="4000" dirty="0" smtClean="0"/>
              <a:t>			&gt;&gt;&gt;</a:t>
            </a:r>
            <a:r>
              <a:rPr lang="en-US" sz="4000" dirty="0" err="1" smtClean="0"/>
              <a:t>cion</a:t>
            </a:r>
            <a:endParaRPr lang="en-US" sz="4000" dirty="0" smtClean="0"/>
          </a:p>
          <a:p>
            <a:r>
              <a:rPr lang="en-US" sz="4000" dirty="0" err="1" smtClean="0"/>
              <a:t>Grupo</a:t>
            </a:r>
            <a:r>
              <a:rPr lang="en-US" sz="4000" dirty="0" smtClean="0"/>
              <a:t> 2 – Words that end in –</a:t>
            </a:r>
            <a:r>
              <a:rPr lang="en-US" sz="4000" dirty="0" err="1" smtClean="0"/>
              <a:t>ous</a:t>
            </a:r>
            <a:r>
              <a:rPr lang="en-US" sz="4000" dirty="0" smtClean="0"/>
              <a:t> (</a:t>
            </a:r>
            <a:r>
              <a:rPr lang="en-US" sz="4000" dirty="0" err="1" smtClean="0"/>
              <a:t>ie</a:t>
            </a:r>
            <a:r>
              <a:rPr lang="en-US" sz="4000" dirty="0" smtClean="0"/>
              <a:t> suspicious)</a:t>
            </a:r>
          </a:p>
          <a:p>
            <a:r>
              <a:rPr lang="en-US" sz="4000" dirty="0"/>
              <a:t>	</a:t>
            </a:r>
            <a:r>
              <a:rPr lang="en-US" sz="4000" dirty="0" smtClean="0"/>
              <a:t>			&gt;&gt;&gt;</a:t>
            </a:r>
            <a:r>
              <a:rPr lang="en-US" sz="4000" dirty="0" err="1" smtClean="0"/>
              <a:t>oso</a:t>
            </a:r>
            <a:r>
              <a:rPr lang="en-US" sz="4000" dirty="0" smtClean="0"/>
              <a:t>	</a:t>
            </a:r>
          </a:p>
          <a:p>
            <a:r>
              <a:rPr lang="en-US" sz="4000" dirty="0" err="1" smtClean="0"/>
              <a:t>Grupo</a:t>
            </a:r>
            <a:r>
              <a:rPr lang="en-US" sz="4000" dirty="0" smtClean="0"/>
              <a:t> 3 – Words that end in –</a:t>
            </a:r>
            <a:r>
              <a:rPr lang="en-US" sz="4000" dirty="0" err="1" smtClean="0"/>
              <a:t>ity</a:t>
            </a:r>
            <a:r>
              <a:rPr lang="en-US" sz="4000" dirty="0" smtClean="0"/>
              <a:t> (</a:t>
            </a:r>
            <a:r>
              <a:rPr lang="en-US" sz="4000" dirty="0" err="1" smtClean="0"/>
              <a:t>ie</a:t>
            </a:r>
            <a:r>
              <a:rPr lang="en-US" sz="4000" dirty="0" smtClean="0"/>
              <a:t> anonymity)</a:t>
            </a:r>
          </a:p>
          <a:p>
            <a:r>
              <a:rPr lang="en-US" sz="4000" dirty="0"/>
              <a:t>	</a:t>
            </a:r>
            <a:r>
              <a:rPr lang="en-US" sz="4000" dirty="0" smtClean="0"/>
              <a:t>			&gt;&gt;&gt;</a:t>
            </a:r>
            <a:r>
              <a:rPr lang="en-US" sz="4000" dirty="0" err="1" smtClean="0"/>
              <a:t>idad</a:t>
            </a:r>
            <a:endParaRPr lang="en-US" sz="4000" dirty="0" smtClean="0"/>
          </a:p>
          <a:p>
            <a:r>
              <a:rPr lang="en-US" sz="4000" dirty="0" err="1" smtClean="0"/>
              <a:t>Grupo</a:t>
            </a:r>
            <a:r>
              <a:rPr lang="en-US" sz="4000" dirty="0" smtClean="0"/>
              <a:t> 4 – Words that end in –</a:t>
            </a:r>
            <a:r>
              <a:rPr lang="en-US" sz="4000" dirty="0" err="1" smtClean="0"/>
              <a:t>ly</a:t>
            </a:r>
            <a:r>
              <a:rPr lang="en-US" sz="4000" dirty="0" smtClean="0"/>
              <a:t> (</a:t>
            </a:r>
            <a:r>
              <a:rPr lang="en-US" sz="4000" dirty="0" err="1" smtClean="0"/>
              <a:t>ie</a:t>
            </a:r>
            <a:r>
              <a:rPr lang="en-US" sz="4000" dirty="0" smtClean="0"/>
              <a:t> really)</a:t>
            </a:r>
          </a:p>
          <a:p>
            <a:r>
              <a:rPr lang="en-US" sz="4000" dirty="0"/>
              <a:t>	</a:t>
            </a:r>
            <a:r>
              <a:rPr lang="en-US" sz="4000" dirty="0" smtClean="0"/>
              <a:t>			&gt;&gt;&gt;</a:t>
            </a:r>
            <a:r>
              <a:rPr lang="en-US" sz="4000" dirty="0" err="1" smtClean="0"/>
              <a:t>realmente</a:t>
            </a:r>
            <a:endParaRPr lang="en-US" sz="4000" dirty="0" smtClean="0"/>
          </a:p>
          <a:p>
            <a:endParaRPr lang="en-US" sz="4000" dirty="0" smtClean="0"/>
          </a:p>
          <a:p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NL.4.1b Recognize some simple structures in the target language that differ from their own language</a:t>
            </a:r>
            <a:endParaRPr lang="en-US" sz="40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065026" y="4843495"/>
            <a:ext cx="21269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Que </a:t>
            </a:r>
            <a:r>
              <a:rPr lang="en-US" dirty="0" err="1" smtClean="0"/>
              <a:t>hago</a:t>
            </a:r>
            <a:r>
              <a:rPr lang="en-US" dirty="0" smtClean="0"/>
              <a:t>?</a:t>
            </a:r>
          </a:p>
          <a:p>
            <a:r>
              <a:rPr lang="en-US" dirty="0" smtClean="0"/>
              <a:t>Group Discussion.</a:t>
            </a:r>
          </a:p>
          <a:p>
            <a:r>
              <a:rPr lang="en-US" dirty="0" smtClean="0"/>
              <a:t> Vol. 3</a:t>
            </a:r>
          </a:p>
        </p:txBody>
      </p:sp>
    </p:spTree>
    <p:extLst>
      <p:ext uri="{BB962C8B-B14F-4D97-AF65-F5344CB8AC3E}">
        <p14:creationId xmlns:p14="http://schemas.microsoft.com/office/powerpoint/2010/main" val="30857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740909"/>
            <a:ext cx="9612971" cy="4018785"/>
          </a:xfrm>
        </p:spPr>
        <p:txBody>
          <a:bodyPr>
            <a:normAutofit fontScale="90000"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sz="7300" dirty="0" smtClean="0"/>
              <a:t>asistir</a:t>
            </a:r>
            <a:r>
              <a:rPr lang="es-ES" sz="7300" dirty="0"/>
              <a:t>, carta, pan, ropa, largo, mayor, once, éxito, embarazada</a:t>
            </a:r>
            <a:r>
              <a:rPr lang="es-ES" sz="5300" dirty="0"/>
              <a:t/>
            </a:r>
            <a:br>
              <a:rPr lang="es-ES" sz="5300" dirty="0"/>
            </a:br>
            <a:r>
              <a:rPr lang="es-ES" sz="1300" dirty="0">
                <a:solidFill>
                  <a:schemeClr val="tx1"/>
                </a:solidFill>
                <a:hlinkClick r:id="rId2"/>
              </a:rPr>
              <a:t>http://</a:t>
            </a:r>
            <a:r>
              <a:rPr lang="es-ES" sz="1300" dirty="0" smtClean="0">
                <a:solidFill>
                  <a:schemeClr val="tx1"/>
                </a:solidFill>
                <a:hlinkClick r:id="rId2"/>
              </a:rPr>
              <a:t>www.brycehedstrom.com/wp-content/uploads/2011/09/THE-POWER-OF-COGNATES-Sample.pdf</a:t>
            </a:r>
            <a:r>
              <a:rPr lang="es-ES" sz="1300" dirty="0" smtClean="0">
                <a:solidFill>
                  <a:schemeClr val="tx1"/>
                </a:solidFill>
              </a:rPr>
              <a:t/>
            </a:r>
            <a:br>
              <a:rPr lang="es-ES" sz="1300" dirty="0" smtClean="0">
                <a:solidFill>
                  <a:schemeClr val="tx1"/>
                </a:solidFill>
              </a:rPr>
            </a:br>
            <a:r>
              <a:rPr lang="es-ES" sz="5300" dirty="0" smtClean="0"/>
              <a:t>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1860" y="4795275"/>
            <a:ext cx="9612971" cy="1143324"/>
          </a:xfrm>
        </p:spPr>
        <p:txBody>
          <a:bodyPr>
            <a:noAutofit/>
          </a:bodyPr>
          <a:lstStyle/>
          <a:p>
            <a:r>
              <a:rPr lang="en-US" sz="9600" dirty="0" smtClean="0"/>
              <a:t>FALSOS AMIGOS</a:t>
            </a:r>
          </a:p>
          <a:p>
            <a:r>
              <a:rPr lang="en-US" sz="9600" dirty="0" smtClean="0"/>
              <a:t> 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04779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800" dirty="0" smtClean="0"/>
              <a:t>DOL </a:t>
            </a:r>
            <a:endParaRPr lang="en-US" sz="8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800" dirty="0"/>
              <a:t>DOL: LLW record 4 </a:t>
            </a:r>
            <a:r>
              <a:rPr lang="en-US" sz="4800" dirty="0" smtClean="0"/>
              <a:t>Spanish</a:t>
            </a:r>
            <a:r>
              <a:rPr lang="en-US" sz="4800" dirty="0"/>
              <a:t>/ </a:t>
            </a:r>
            <a:r>
              <a:rPr lang="en-US" sz="4800" dirty="0" smtClean="0"/>
              <a:t>English cognate pairs, the </a:t>
            </a:r>
            <a:r>
              <a:rPr lang="en-US" sz="4800" dirty="0"/>
              <a:t>rule they follow, </a:t>
            </a:r>
            <a:r>
              <a:rPr lang="en-US" sz="4800" dirty="0" smtClean="0"/>
              <a:t>and </a:t>
            </a:r>
            <a:r>
              <a:rPr lang="en-US" sz="4800" dirty="0"/>
              <a:t>one false </a:t>
            </a:r>
            <a:r>
              <a:rPr lang="en-US" sz="4800" dirty="0" smtClean="0"/>
              <a:t>cognate with 80% proficiency. </a:t>
            </a:r>
            <a:endParaRPr lang="en-US" sz="4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85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silabo</a:t>
            </a:r>
            <a:endParaRPr lang="es-MX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Syllabus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27150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453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663715"/>
            <a:ext cx="9966960" cy="2926080"/>
          </a:xfrm>
        </p:spPr>
        <p:txBody>
          <a:bodyPr/>
          <a:lstStyle/>
          <a:p>
            <a:r>
              <a:rPr lang="en-US" dirty="0" err="1" smtClean="0"/>
              <a:t>Actividad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find the answer</a:t>
            </a:r>
            <a:endParaRPr lang="es-MX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4157" y="3869633"/>
            <a:ext cx="10277060" cy="2988367"/>
          </a:xfrm>
        </p:spPr>
        <p:txBody>
          <a:bodyPr>
            <a:normAutofit/>
          </a:bodyPr>
          <a:lstStyle/>
          <a:p>
            <a:pPr marL="457200" indent="-457200" algn="l">
              <a:buAutoNum type="arabicPeriod"/>
            </a:pPr>
            <a:r>
              <a:rPr lang="en-US" dirty="0" smtClean="0"/>
              <a:t>1. Once you have your paper, </a:t>
            </a:r>
            <a:r>
              <a:rPr lang="en-US" dirty="0"/>
              <a:t>s</a:t>
            </a:r>
            <a:r>
              <a:rPr lang="en-US" dirty="0" smtClean="0"/>
              <a:t>tand up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 smtClean="0"/>
              <a:t>2. If you have a question paper go from person to person asking your question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 smtClean="0"/>
              <a:t>3. When you find the person with an answer that makes sense, you can both go back to your seats and sit down.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 smtClean="0"/>
              <a:t>Example – Q: How are you? Como </a:t>
            </a:r>
            <a:r>
              <a:rPr lang="en-US" dirty="0" err="1" smtClean="0"/>
              <a:t>estas</a:t>
            </a:r>
            <a:r>
              <a:rPr lang="en-US" dirty="0" smtClean="0"/>
              <a:t>?  A: Colorado  NOT A MATCH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 smtClean="0"/>
              <a:t>Q: Que </a:t>
            </a:r>
            <a:r>
              <a:rPr lang="en-US" dirty="0" err="1" smtClean="0"/>
              <a:t>pasa</a:t>
            </a:r>
            <a:r>
              <a:rPr lang="en-US" dirty="0" smtClean="0"/>
              <a:t>? What’s happening? A:  No mucho. Not much. MATCH!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8174" y="383877"/>
            <a:ext cx="21269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Que </a:t>
            </a:r>
            <a:r>
              <a:rPr lang="en-US" dirty="0" err="1" smtClean="0"/>
              <a:t>hago</a:t>
            </a:r>
            <a:r>
              <a:rPr lang="en-US" dirty="0" smtClean="0"/>
              <a:t>?</a:t>
            </a:r>
          </a:p>
          <a:p>
            <a:r>
              <a:rPr lang="en-US" dirty="0" smtClean="0"/>
              <a:t>Speaking: Volume 3 Walking</a:t>
            </a:r>
            <a:endParaRPr lang="es-MX" dirty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86" name="ShockwaveFlash1" r:id="rId2" imgW="2590920" imgH="1479600"/>
        </mc:Choice>
        <mc:Fallback>
          <p:control name="ShockwaveFlash1" r:id="rId2" imgW="2590920" imgH="1479600">
            <p:pic>
              <p:nvPicPr>
                <p:cNvPr id="5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9297946" y="369095"/>
                  <a:ext cx="2590800" cy="14795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19993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389" y="715616"/>
            <a:ext cx="10507918" cy="5565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55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4487" y="1013792"/>
            <a:ext cx="9966960" cy="1244160"/>
          </a:xfrm>
        </p:spPr>
        <p:txBody>
          <a:bodyPr>
            <a:noAutofit/>
          </a:bodyPr>
          <a:lstStyle/>
          <a:p>
            <a:r>
              <a:rPr lang="en-US" sz="4000" dirty="0" smtClean="0"/>
              <a:t>BIENVENIDOS A </a:t>
            </a:r>
            <a:r>
              <a:rPr lang="en-US" sz="4000" dirty="0" err="1" smtClean="0"/>
              <a:t>Nuestra</a:t>
            </a:r>
            <a:r>
              <a:rPr lang="en-US" sz="4000" dirty="0" smtClean="0"/>
              <a:t> </a:t>
            </a:r>
            <a:r>
              <a:rPr lang="en-US" sz="4000" dirty="0" err="1" smtClean="0"/>
              <a:t>Clase</a:t>
            </a:r>
            <a:r>
              <a:rPr lang="en-US" sz="4000" dirty="0" smtClean="0"/>
              <a:t>!</a:t>
            </a:r>
            <a:br>
              <a:rPr lang="en-US" sz="4000" dirty="0" smtClean="0"/>
            </a:br>
            <a:r>
              <a:rPr lang="en-US" sz="4000" dirty="0" err="1" smtClean="0"/>
              <a:t>EspaÑol</a:t>
            </a:r>
            <a:r>
              <a:rPr lang="en-US" sz="4000" dirty="0" smtClean="0"/>
              <a:t> 1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972523"/>
            <a:ext cx="10993546" cy="3507789"/>
          </a:xfrm>
        </p:spPr>
        <p:txBody>
          <a:bodyPr>
            <a:normAutofit/>
          </a:bodyPr>
          <a:lstStyle/>
          <a:p>
            <a:r>
              <a:rPr lang="en-US" dirty="0" smtClean="0"/>
              <a:t>Hoy </a:t>
            </a:r>
            <a:r>
              <a:rPr lang="en-US" dirty="0" err="1" smtClean="0"/>
              <a:t>es</a:t>
            </a:r>
            <a:r>
              <a:rPr lang="en-US" dirty="0" smtClean="0"/>
              <a:t> el </a:t>
            </a:r>
            <a:r>
              <a:rPr lang="en-US" dirty="0" err="1" smtClean="0"/>
              <a:t>diecisiete</a:t>
            </a:r>
            <a:r>
              <a:rPr lang="en-US" dirty="0"/>
              <a:t>(</a:t>
            </a:r>
            <a:r>
              <a:rPr lang="en-US" dirty="0" smtClean="0"/>
              <a:t>17) </a:t>
            </a:r>
            <a:r>
              <a:rPr lang="en-US" dirty="0" smtClean="0"/>
              <a:t>de Agosto 2018</a:t>
            </a:r>
          </a:p>
          <a:p>
            <a:endParaRPr lang="es-ES_tradnl" sz="3200" dirty="0">
              <a:solidFill>
                <a:srgbClr val="FF0000"/>
              </a:solidFill>
            </a:endParaRPr>
          </a:p>
          <a:p>
            <a:endParaRPr lang="en-US" sz="3200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997960" y="5459721"/>
            <a:ext cx="21269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Que </a:t>
            </a:r>
            <a:r>
              <a:rPr lang="en-US" dirty="0" err="1" smtClean="0"/>
              <a:t>hago</a:t>
            </a:r>
            <a:r>
              <a:rPr lang="en-US" dirty="0" smtClean="0"/>
              <a:t>?</a:t>
            </a:r>
          </a:p>
          <a:p>
            <a:r>
              <a:rPr lang="en-US" dirty="0" smtClean="0"/>
              <a:t>Group Discussion.</a:t>
            </a:r>
          </a:p>
          <a:p>
            <a:r>
              <a:rPr lang="en-US" dirty="0" smtClean="0"/>
              <a:t>Raise hand to participate. Vol. 4</a:t>
            </a:r>
          </a:p>
        </p:txBody>
      </p:sp>
    </p:spTree>
    <p:extLst>
      <p:ext uri="{BB962C8B-B14F-4D97-AF65-F5344CB8AC3E}">
        <p14:creationId xmlns:p14="http://schemas.microsoft.com/office/powerpoint/2010/main" val="2642711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0351" y="323353"/>
            <a:ext cx="9875520" cy="135636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OBJETIVO/DOL 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679713"/>
            <a:ext cx="9872871" cy="4323522"/>
          </a:xfrm>
        </p:spPr>
        <p:txBody>
          <a:bodyPr>
            <a:noAutofit/>
          </a:bodyPr>
          <a:lstStyle/>
          <a:p>
            <a:r>
              <a:rPr lang="en-US" sz="3600" dirty="0" smtClean="0"/>
              <a:t>OBJ: </a:t>
            </a:r>
            <a:r>
              <a:rPr lang="en-US" sz="3600" b="1" dirty="0" smtClean="0"/>
              <a:t>LLWBAT</a:t>
            </a:r>
            <a:r>
              <a:rPr lang="en-US" sz="3600" dirty="0" smtClean="0"/>
              <a:t> recall vocabulary related to the classroom </a:t>
            </a:r>
            <a:r>
              <a:rPr lang="en-US" sz="3600" dirty="0"/>
              <a:t>(NL 1.1B) </a:t>
            </a:r>
            <a:endParaRPr lang="en-US" sz="3600" dirty="0" smtClean="0"/>
          </a:p>
          <a:p>
            <a:r>
              <a:rPr lang="en-US" sz="3600" dirty="0" smtClean="0"/>
              <a:t>DOL: Given 10 vocabulary words, 100% of </a:t>
            </a:r>
            <a:r>
              <a:rPr lang="en-US" sz="3600" b="1" dirty="0" smtClean="0"/>
              <a:t>LLW </a:t>
            </a:r>
            <a:r>
              <a:rPr lang="en-US" sz="3600" dirty="0" smtClean="0"/>
              <a:t>recall and match 8/10 definitions.</a:t>
            </a:r>
            <a:endParaRPr lang="en-US" sz="3600" b="1" dirty="0" smtClean="0"/>
          </a:p>
          <a:p>
            <a:r>
              <a:rPr lang="en-US" sz="3600" dirty="0" smtClean="0"/>
              <a:t>What vocab do we need for the classroom this year?		</a:t>
            </a:r>
          </a:p>
          <a:p>
            <a:r>
              <a:rPr lang="en-US" sz="3600" dirty="0" smtClean="0"/>
              <a:t>IB Attitude: Communicators</a:t>
            </a:r>
          </a:p>
          <a:p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10065026" y="5419965"/>
            <a:ext cx="21269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Que </a:t>
            </a:r>
            <a:r>
              <a:rPr lang="en-US" dirty="0" err="1" smtClean="0"/>
              <a:t>hago</a:t>
            </a:r>
            <a:r>
              <a:rPr lang="en-US" dirty="0" smtClean="0"/>
              <a:t>?</a:t>
            </a:r>
          </a:p>
          <a:p>
            <a:r>
              <a:rPr lang="en-US" dirty="0" smtClean="0"/>
              <a:t>Group Discussion.</a:t>
            </a:r>
          </a:p>
          <a:p>
            <a:r>
              <a:rPr lang="en-US" dirty="0" smtClean="0"/>
              <a:t>Raise hand to participate. Vol. 4</a:t>
            </a:r>
          </a:p>
        </p:txBody>
      </p:sp>
    </p:spTree>
    <p:extLst>
      <p:ext uri="{BB962C8B-B14F-4D97-AF65-F5344CB8AC3E}">
        <p14:creationId xmlns:p14="http://schemas.microsoft.com/office/powerpoint/2010/main" val="3290414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Necesito</a:t>
            </a:r>
            <a:r>
              <a:rPr lang="en-US" dirty="0" smtClean="0"/>
              <a:t> </a:t>
            </a:r>
            <a:r>
              <a:rPr lang="en-US" dirty="0" err="1" smtClean="0"/>
              <a:t>usar</a:t>
            </a:r>
            <a:r>
              <a:rPr lang="en-US" dirty="0" smtClean="0"/>
              <a:t> el </a:t>
            </a:r>
            <a:r>
              <a:rPr lang="en-US" dirty="0" err="1" smtClean="0"/>
              <a:t>baño</a:t>
            </a:r>
            <a:r>
              <a:rPr lang="en-US" dirty="0" smtClean="0"/>
              <a:t>! / </a:t>
            </a:r>
            <a:r>
              <a:rPr lang="en-US" dirty="0" err="1" smtClean="0"/>
              <a:t>Puedo</a:t>
            </a:r>
            <a:r>
              <a:rPr lang="en-US" dirty="0" smtClean="0"/>
              <a:t> </a:t>
            </a:r>
            <a:r>
              <a:rPr lang="en-US" dirty="0" err="1" smtClean="0"/>
              <a:t>ir</a:t>
            </a:r>
            <a:r>
              <a:rPr lang="en-US" dirty="0" smtClean="0"/>
              <a:t> al </a:t>
            </a:r>
            <a:r>
              <a:rPr lang="en-US" dirty="0" err="1" smtClean="0"/>
              <a:t>baño</a:t>
            </a:r>
            <a:r>
              <a:rPr lang="en-US" dirty="0" smtClean="0"/>
              <a:t>?</a:t>
            </a:r>
            <a:endParaRPr lang="es-MX" dirty="0"/>
          </a:p>
        </p:txBody>
      </p:sp>
      <p:sp>
        <p:nvSpPr>
          <p:cNvPr id="3" name="AutoShape 2" descr="C:\Users\ddealba\OneDrive - Harrison School District 2\Desktop\imrs.webp"/>
          <p:cNvSpPr>
            <a:spLocks noChangeAspect="1" noChangeArrowheads="1"/>
          </p:cNvSpPr>
          <p:nvPr/>
        </p:nvSpPr>
        <p:spPr bwMode="auto">
          <a:xfrm>
            <a:off x="1888435" y="1588390"/>
            <a:ext cx="4671391" cy="467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7447" y="2074528"/>
            <a:ext cx="7286625" cy="407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455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Necesito</a:t>
            </a:r>
            <a:r>
              <a:rPr lang="en-US" dirty="0" smtClean="0"/>
              <a:t> </a:t>
            </a:r>
            <a:r>
              <a:rPr lang="en-US" dirty="0" err="1" smtClean="0"/>
              <a:t>agua</a:t>
            </a:r>
            <a:r>
              <a:rPr lang="en-US" dirty="0" smtClean="0"/>
              <a:t>!</a:t>
            </a:r>
            <a:endParaRPr lang="es-MX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680" y="2057400"/>
            <a:ext cx="4691303" cy="4038600"/>
          </a:xfrm>
        </p:spPr>
      </p:pic>
    </p:spTree>
    <p:extLst>
      <p:ext uri="{BB962C8B-B14F-4D97-AF65-F5344CB8AC3E}">
        <p14:creationId xmlns:p14="http://schemas.microsoft.com/office/powerpoint/2010/main" val="98912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n3KbP2OEbW4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36105" y="334203"/>
            <a:ext cx="11052313" cy="6216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09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71" y="0"/>
            <a:ext cx="10058400" cy="1371600"/>
          </a:xfrm>
        </p:spPr>
        <p:txBody>
          <a:bodyPr/>
          <a:lstStyle/>
          <a:p>
            <a:r>
              <a:rPr lang="en-US" i="1" dirty="0" err="1" smtClean="0"/>
              <a:t>Vocabulario</a:t>
            </a:r>
            <a:r>
              <a:rPr lang="en-US" i="1" dirty="0" smtClean="0"/>
              <a:t>- las </a:t>
            </a:r>
            <a:r>
              <a:rPr lang="en-US" i="1" dirty="0" err="1" smtClean="0"/>
              <a:t>materiales</a:t>
            </a:r>
            <a:r>
              <a:rPr lang="en-US" i="1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15036"/>
            <a:ext cx="10058400" cy="4420004"/>
          </a:xfrm>
        </p:spPr>
        <p:txBody>
          <a:bodyPr>
            <a:normAutofit/>
          </a:bodyPr>
          <a:lstStyle/>
          <a:p>
            <a:r>
              <a:rPr lang="en-US" sz="2800" i="1" dirty="0" smtClean="0">
                <a:solidFill>
                  <a:schemeClr val="tx1"/>
                </a:solidFill>
              </a:rPr>
              <a:t>El </a:t>
            </a:r>
            <a:r>
              <a:rPr lang="es-ES" sz="2800" i="1" dirty="0" smtClean="0">
                <a:solidFill>
                  <a:schemeClr val="tx1"/>
                </a:solidFill>
              </a:rPr>
              <a:t>lápiz - </a:t>
            </a:r>
            <a:r>
              <a:rPr lang="es-ES" sz="2800" i="1" dirty="0" err="1" smtClean="0">
                <a:solidFill>
                  <a:schemeClr val="tx1"/>
                </a:solidFill>
              </a:rPr>
              <a:t>pencil</a:t>
            </a:r>
            <a:endParaRPr lang="es-ES" sz="2800" i="1" dirty="0" smtClean="0">
              <a:solidFill>
                <a:schemeClr val="tx1"/>
              </a:solidFill>
            </a:endParaRPr>
          </a:p>
          <a:p>
            <a:r>
              <a:rPr lang="es-ES" sz="2800" i="1" dirty="0" smtClean="0">
                <a:solidFill>
                  <a:schemeClr val="tx1"/>
                </a:solidFill>
              </a:rPr>
              <a:t>El Bolígrafo – </a:t>
            </a:r>
            <a:r>
              <a:rPr lang="es-ES" sz="2800" i="1" dirty="0" err="1" smtClean="0">
                <a:solidFill>
                  <a:schemeClr val="tx1"/>
                </a:solidFill>
              </a:rPr>
              <a:t>ballpoint</a:t>
            </a:r>
            <a:r>
              <a:rPr lang="es-ES" sz="2800" i="1" dirty="0" smtClean="0">
                <a:solidFill>
                  <a:schemeClr val="tx1"/>
                </a:solidFill>
              </a:rPr>
              <a:t> pen</a:t>
            </a:r>
          </a:p>
          <a:p>
            <a:r>
              <a:rPr lang="es-ES" sz="2800" i="1" dirty="0" smtClean="0">
                <a:solidFill>
                  <a:schemeClr val="tx1"/>
                </a:solidFill>
              </a:rPr>
              <a:t>El Libro - </a:t>
            </a:r>
            <a:r>
              <a:rPr lang="es-ES" sz="2800" i="1" dirty="0" err="1" smtClean="0">
                <a:solidFill>
                  <a:schemeClr val="tx1"/>
                </a:solidFill>
              </a:rPr>
              <a:t>book</a:t>
            </a:r>
            <a:endParaRPr lang="es-ES" sz="2800" i="1" dirty="0" smtClean="0">
              <a:solidFill>
                <a:schemeClr val="tx1"/>
              </a:solidFill>
            </a:endParaRPr>
          </a:p>
          <a:p>
            <a:r>
              <a:rPr lang="es-ES" sz="2800" i="1" dirty="0" smtClean="0">
                <a:solidFill>
                  <a:schemeClr val="tx1"/>
                </a:solidFill>
              </a:rPr>
              <a:t>El Cuaderno - notebook</a:t>
            </a:r>
          </a:p>
          <a:p>
            <a:r>
              <a:rPr lang="es-ES" sz="2800" i="1" dirty="0" smtClean="0">
                <a:solidFill>
                  <a:schemeClr val="tx1"/>
                </a:solidFill>
              </a:rPr>
              <a:t>La Carpeta - </a:t>
            </a:r>
            <a:r>
              <a:rPr lang="es-ES" sz="2800" i="1" dirty="0" err="1" smtClean="0">
                <a:solidFill>
                  <a:schemeClr val="tx1"/>
                </a:solidFill>
              </a:rPr>
              <a:t>binder</a:t>
            </a:r>
            <a:endParaRPr lang="es-ES" sz="2800" i="1" dirty="0" smtClean="0">
              <a:solidFill>
                <a:schemeClr val="tx1"/>
              </a:solidFill>
            </a:endParaRPr>
          </a:p>
          <a:p>
            <a:r>
              <a:rPr lang="es-ES" sz="2800" i="1" dirty="0" smtClean="0">
                <a:solidFill>
                  <a:schemeClr val="tx1"/>
                </a:solidFill>
              </a:rPr>
              <a:t>El Pupitre (OR…) El escritorio - </a:t>
            </a:r>
            <a:r>
              <a:rPr lang="es-ES" sz="2800" i="1" dirty="0" err="1" smtClean="0">
                <a:solidFill>
                  <a:schemeClr val="tx1"/>
                </a:solidFill>
              </a:rPr>
              <a:t>desk</a:t>
            </a:r>
            <a:endParaRPr lang="es-ES" sz="2800" i="1" dirty="0" smtClean="0">
              <a:solidFill>
                <a:schemeClr val="tx1"/>
              </a:solidFill>
            </a:endParaRPr>
          </a:p>
          <a:p>
            <a:r>
              <a:rPr lang="es-ES" sz="2800" i="1" dirty="0" smtClean="0">
                <a:solidFill>
                  <a:schemeClr val="tx1"/>
                </a:solidFill>
              </a:rPr>
              <a:t>La Hoja </a:t>
            </a:r>
            <a:r>
              <a:rPr lang="es-ES" sz="2800" i="1" dirty="0">
                <a:solidFill>
                  <a:schemeClr val="tx1"/>
                </a:solidFill>
              </a:rPr>
              <a:t>d</a:t>
            </a:r>
            <a:r>
              <a:rPr lang="es-ES" sz="2800" i="1" dirty="0" smtClean="0">
                <a:solidFill>
                  <a:schemeClr val="tx1"/>
                </a:solidFill>
              </a:rPr>
              <a:t>e Papel – </a:t>
            </a:r>
            <a:r>
              <a:rPr lang="es-ES" sz="2800" i="1" dirty="0" err="1" smtClean="0">
                <a:solidFill>
                  <a:schemeClr val="tx1"/>
                </a:solidFill>
              </a:rPr>
              <a:t>piece</a:t>
            </a:r>
            <a:r>
              <a:rPr lang="es-ES" sz="2800" i="1" dirty="0" smtClean="0">
                <a:solidFill>
                  <a:schemeClr val="tx1"/>
                </a:solidFill>
              </a:rPr>
              <a:t> of </a:t>
            </a:r>
            <a:r>
              <a:rPr lang="es-ES" sz="2800" i="1" dirty="0" err="1" smtClean="0">
                <a:solidFill>
                  <a:schemeClr val="tx1"/>
                </a:solidFill>
              </a:rPr>
              <a:t>paper</a:t>
            </a:r>
            <a:endParaRPr lang="es-ES" sz="2800" i="1" dirty="0" smtClean="0">
              <a:solidFill>
                <a:schemeClr val="tx1"/>
              </a:solidFill>
            </a:endParaRPr>
          </a:p>
          <a:p>
            <a:r>
              <a:rPr lang="es-ES" sz="2800" i="1" dirty="0" smtClean="0">
                <a:solidFill>
                  <a:schemeClr val="tx1"/>
                </a:solidFill>
              </a:rPr>
              <a:t>La regla – </a:t>
            </a:r>
            <a:r>
              <a:rPr lang="es-ES" sz="2800" i="1" dirty="0" err="1" smtClean="0">
                <a:solidFill>
                  <a:schemeClr val="tx1"/>
                </a:solidFill>
              </a:rPr>
              <a:t>ruler</a:t>
            </a:r>
            <a:endParaRPr lang="es-ES" sz="2800" i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s-ES" b="1" dirty="0" smtClean="0"/>
          </a:p>
          <a:p>
            <a:endParaRPr lang="es-ES" i="1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75171" y="1809101"/>
            <a:ext cx="493251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i="1" dirty="0"/>
              <a:t>Las tijeras </a:t>
            </a:r>
            <a:r>
              <a:rPr lang="es-ES" sz="3200" i="1" dirty="0" smtClean="0"/>
              <a:t>- </a:t>
            </a:r>
            <a:r>
              <a:rPr lang="es-ES" sz="3200" i="1" dirty="0" err="1" smtClean="0"/>
              <a:t>scissors</a:t>
            </a:r>
            <a:endParaRPr lang="es-ES" sz="3200" i="1" dirty="0"/>
          </a:p>
          <a:p>
            <a:r>
              <a:rPr lang="es-ES" sz="3200" i="1" dirty="0"/>
              <a:t>El reloj </a:t>
            </a:r>
            <a:r>
              <a:rPr lang="es-ES" sz="3200" i="1" dirty="0" smtClean="0"/>
              <a:t>- </a:t>
            </a:r>
            <a:r>
              <a:rPr lang="es-ES" sz="3200" i="1" dirty="0" err="1" smtClean="0"/>
              <a:t>clock</a:t>
            </a:r>
            <a:endParaRPr lang="es-ES" sz="3200" i="1" dirty="0"/>
          </a:p>
          <a:p>
            <a:r>
              <a:rPr lang="es-ES" sz="3200" i="1" dirty="0"/>
              <a:t>El </a:t>
            </a:r>
            <a:r>
              <a:rPr lang="es-ES" sz="3200" i="1" dirty="0" smtClean="0"/>
              <a:t>pegamento - </a:t>
            </a:r>
            <a:r>
              <a:rPr lang="es-ES" sz="3200" i="1" dirty="0" err="1" smtClean="0"/>
              <a:t>glue</a:t>
            </a:r>
            <a:r>
              <a:rPr lang="es-ES" sz="3200" i="1" dirty="0" smtClean="0"/>
              <a:t> </a:t>
            </a:r>
            <a:endParaRPr lang="es-ES" sz="3200" i="1" dirty="0"/>
          </a:p>
          <a:p>
            <a:r>
              <a:rPr lang="es-ES" sz="3200" i="1" dirty="0"/>
              <a:t>El </a:t>
            </a:r>
            <a:r>
              <a:rPr lang="es-ES" sz="3200" i="1" dirty="0" smtClean="0"/>
              <a:t>mapa - </a:t>
            </a:r>
            <a:r>
              <a:rPr lang="es-ES" sz="3200" i="1" dirty="0" err="1" smtClean="0"/>
              <a:t>map</a:t>
            </a:r>
            <a:endParaRPr lang="es-ES" sz="3200" i="1" dirty="0"/>
          </a:p>
          <a:p>
            <a:r>
              <a:rPr lang="es-ES" sz="3200" i="1" dirty="0"/>
              <a:t>La </a:t>
            </a:r>
            <a:r>
              <a:rPr lang="es-ES" sz="3200" i="1" dirty="0" smtClean="0"/>
              <a:t>mochila - </a:t>
            </a:r>
            <a:r>
              <a:rPr lang="es-ES" sz="3200" i="1" dirty="0" err="1" smtClean="0"/>
              <a:t>backpack</a:t>
            </a:r>
            <a:endParaRPr lang="es-ES" sz="3200" i="1" dirty="0"/>
          </a:p>
          <a:p>
            <a:r>
              <a:rPr lang="es-ES" sz="3200" i="1" dirty="0"/>
              <a:t>La cinta </a:t>
            </a:r>
            <a:r>
              <a:rPr lang="es-ES" sz="3200" i="1" dirty="0" smtClean="0"/>
              <a:t>-tape</a:t>
            </a:r>
            <a:endParaRPr lang="es-ES" sz="3200" i="1" dirty="0"/>
          </a:p>
          <a:p>
            <a:r>
              <a:rPr lang="es-ES" sz="3200" i="1" dirty="0"/>
              <a:t>El </a:t>
            </a:r>
            <a:r>
              <a:rPr lang="es-ES" sz="3200" i="1" dirty="0" smtClean="0"/>
              <a:t>sacapuntas - </a:t>
            </a:r>
            <a:r>
              <a:rPr lang="es-ES" sz="3200" i="1" dirty="0" err="1" smtClean="0"/>
              <a:t>sharpener</a:t>
            </a:r>
            <a:endParaRPr lang="es-ES" sz="3200" i="1" dirty="0"/>
          </a:p>
          <a:p>
            <a:r>
              <a:rPr lang="es-ES" sz="3200" i="1" dirty="0"/>
              <a:t>La computadora  </a:t>
            </a:r>
            <a:r>
              <a:rPr lang="es-ES" sz="3200" i="1" dirty="0" smtClean="0"/>
              <a:t>- </a:t>
            </a:r>
            <a:r>
              <a:rPr lang="es-ES" sz="3200" i="1" dirty="0" err="1" smtClean="0"/>
              <a:t>computer</a:t>
            </a:r>
            <a:endParaRPr lang="es-ES" sz="3200" i="1" dirty="0"/>
          </a:p>
        </p:txBody>
      </p:sp>
      <p:sp>
        <p:nvSpPr>
          <p:cNvPr id="5" name="5-Point Star 4"/>
          <p:cNvSpPr/>
          <p:nvPr/>
        </p:nvSpPr>
        <p:spPr>
          <a:xfrm rot="20812677">
            <a:off x="9661733" y="-92900"/>
            <a:ext cx="2197289" cy="216999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085494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-Point Star 4"/>
          <p:cNvSpPr/>
          <p:nvPr/>
        </p:nvSpPr>
        <p:spPr>
          <a:xfrm rot="20812677">
            <a:off x="9661733" y="-92900"/>
            <a:ext cx="2197289" cy="216999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71" y="0"/>
            <a:ext cx="10058400" cy="1371600"/>
          </a:xfrm>
        </p:spPr>
        <p:txBody>
          <a:bodyPr/>
          <a:lstStyle/>
          <a:p>
            <a:r>
              <a:rPr lang="en-US" i="1" dirty="0" err="1" smtClean="0"/>
              <a:t>Vocabulario</a:t>
            </a:r>
            <a:r>
              <a:rPr lang="en-US" i="1" dirty="0" smtClean="0"/>
              <a:t>- las </a:t>
            </a:r>
            <a:r>
              <a:rPr lang="en-US" i="1" dirty="0" err="1" smtClean="0"/>
              <a:t>materiales</a:t>
            </a:r>
            <a:r>
              <a:rPr lang="en-US" i="1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15036"/>
            <a:ext cx="10058400" cy="442000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ES" b="1" dirty="0" smtClean="0"/>
          </a:p>
          <a:p>
            <a:endParaRPr lang="es-ES" i="1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227757" y="1557299"/>
            <a:ext cx="466553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i="1" dirty="0" smtClean="0"/>
              <a:t>La pantalla - </a:t>
            </a:r>
            <a:r>
              <a:rPr lang="es-ES_tradnl" sz="4000" i="1" dirty="0" err="1" smtClean="0"/>
              <a:t>screen</a:t>
            </a:r>
            <a:endParaRPr lang="es-ES_tradnl" sz="4000" i="1" dirty="0"/>
          </a:p>
          <a:p>
            <a:r>
              <a:rPr lang="es-ES_tradnl" sz="4000" i="1" dirty="0" smtClean="0"/>
              <a:t>El teclado - </a:t>
            </a:r>
            <a:r>
              <a:rPr lang="es-ES_tradnl" sz="4000" i="1" dirty="0" err="1" smtClean="0"/>
              <a:t>keyboard</a:t>
            </a:r>
            <a:endParaRPr lang="es-ES_tradnl" sz="4000" i="1" dirty="0"/>
          </a:p>
          <a:p>
            <a:r>
              <a:rPr lang="es-ES_tradnl" sz="4000" i="1" dirty="0" smtClean="0"/>
              <a:t>La basura - </a:t>
            </a:r>
            <a:r>
              <a:rPr lang="es-ES_tradnl" sz="4000" i="1" dirty="0" err="1" smtClean="0"/>
              <a:t>trash</a:t>
            </a:r>
            <a:r>
              <a:rPr lang="es-ES_tradnl" sz="4000" i="1" dirty="0" smtClean="0"/>
              <a:t> </a:t>
            </a:r>
            <a:endParaRPr lang="es-ES_tradnl" sz="4000" i="1" dirty="0"/>
          </a:p>
          <a:p>
            <a:r>
              <a:rPr lang="es-ES_tradnl" sz="4000" i="1" dirty="0"/>
              <a:t>La bandera </a:t>
            </a:r>
            <a:r>
              <a:rPr lang="es-ES_tradnl" sz="4000" i="1" dirty="0" smtClean="0"/>
              <a:t>- </a:t>
            </a:r>
            <a:r>
              <a:rPr lang="es-ES_tradnl" sz="4000" i="1" dirty="0" err="1" smtClean="0"/>
              <a:t>flag</a:t>
            </a:r>
            <a:endParaRPr lang="es-ES_tradnl" sz="4000" i="1" dirty="0"/>
          </a:p>
          <a:p>
            <a:r>
              <a:rPr lang="es-ES_tradnl" sz="4000" i="1" dirty="0"/>
              <a:t>El cartel  </a:t>
            </a:r>
            <a:r>
              <a:rPr lang="es-ES_tradnl" sz="4000" i="1" dirty="0" smtClean="0"/>
              <a:t>- poster</a:t>
            </a:r>
            <a:endParaRPr lang="es-ES_tradnl" sz="4000" i="1" dirty="0"/>
          </a:p>
          <a:p>
            <a:r>
              <a:rPr lang="es-ES_tradnl" sz="4400" i="1" dirty="0"/>
              <a:t>El </a:t>
            </a:r>
            <a:r>
              <a:rPr lang="es-ES_tradnl" sz="4400" i="1" dirty="0" smtClean="0"/>
              <a:t>ratón - mouse</a:t>
            </a:r>
            <a:endParaRPr lang="es-ES_tradnl" sz="4000" i="1" dirty="0"/>
          </a:p>
        </p:txBody>
      </p:sp>
      <p:sp>
        <p:nvSpPr>
          <p:cNvPr id="6" name="Rectangle 5"/>
          <p:cNvSpPr/>
          <p:nvPr/>
        </p:nvSpPr>
        <p:spPr>
          <a:xfrm>
            <a:off x="922986" y="1645813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_tradnl" sz="3600" i="1" dirty="0"/>
              <a:t>La calculadora </a:t>
            </a:r>
            <a:r>
              <a:rPr lang="es-ES_tradnl" sz="3600" i="1" dirty="0" smtClean="0"/>
              <a:t>- </a:t>
            </a:r>
            <a:r>
              <a:rPr lang="es-ES_tradnl" sz="3600" i="1" dirty="0" err="1" smtClean="0"/>
              <a:t>calculator</a:t>
            </a:r>
            <a:r>
              <a:rPr lang="es-ES_tradnl" sz="3600" i="1" dirty="0" smtClean="0"/>
              <a:t> </a:t>
            </a:r>
            <a:endParaRPr lang="es-ES_tradnl" sz="3600" i="1" dirty="0"/>
          </a:p>
          <a:p>
            <a:r>
              <a:rPr lang="es-ES_tradnl" sz="3600" i="1" dirty="0"/>
              <a:t>El </a:t>
            </a:r>
            <a:r>
              <a:rPr lang="es-ES_tradnl" sz="3600" i="1" dirty="0" smtClean="0"/>
              <a:t>diccionario - </a:t>
            </a:r>
            <a:r>
              <a:rPr lang="es-ES_tradnl" sz="3600" i="1" dirty="0" err="1" smtClean="0"/>
              <a:t>dictionary</a:t>
            </a:r>
            <a:endParaRPr lang="es-ES_tradnl" sz="3600" i="1" dirty="0"/>
          </a:p>
          <a:p>
            <a:r>
              <a:rPr lang="es-ES_tradnl" sz="3600" i="1" dirty="0"/>
              <a:t>El calendario </a:t>
            </a:r>
            <a:r>
              <a:rPr lang="es-ES_tradnl" sz="3600" i="1" dirty="0" smtClean="0"/>
              <a:t>-calendar</a:t>
            </a:r>
            <a:endParaRPr lang="es-ES_tradnl" sz="3600" i="1" dirty="0"/>
          </a:p>
          <a:p>
            <a:r>
              <a:rPr lang="es-ES_tradnl" sz="3600" i="1" dirty="0"/>
              <a:t>Engrapadora </a:t>
            </a:r>
            <a:r>
              <a:rPr lang="es-ES_tradnl" sz="3600" i="1" dirty="0" smtClean="0"/>
              <a:t>-</a:t>
            </a:r>
            <a:r>
              <a:rPr lang="es-ES_tradnl" sz="3600" i="1" dirty="0" err="1" smtClean="0"/>
              <a:t>stapler</a:t>
            </a:r>
            <a:endParaRPr lang="es-ES_tradnl" sz="3600" i="1" dirty="0"/>
          </a:p>
          <a:p>
            <a:r>
              <a:rPr lang="es-ES_tradnl" sz="3600" i="1" dirty="0"/>
              <a:t>Borrador </a:t>
            </a:r>
            <a:r>
              <a:rPr lang="es-ES_tradnl" sz="3600" i="1" dirty="0" smtClean="0"/>
              <a:t>- </a:t>
            </a:r>
            <a:r>
              <a:rPr lang="es-ES_tradnl" sz="3600" i="1" dirty="0" err="1" smtClean="0"/>
              <a:t>eraser</a:t>
            </a:r>
            <a:endParaRPr lang="es-ES_tradnl" sz="3600" i="1" dirty="0"/>
          </a:p>
          <a:p>
            <a:r>
              <a:rPr lang="es-ES_tradnl" sz="3600" i="1" dirty="0"/>
              <a:t>Pizarra </a:t>
            </a:r>
            <a:r>
              <a:rPr lang="es-ES_tradnl" sz="3600" i="1" dirty="0" smtClean="0"/>
              <a:t>- </a:t>
            </a:r>
            <a:r>
              <a:rPr lang="es-ES_tradnl" sz="3600" i="1" dirty="0" err="1" smtClean="0"/>
              <a:t>whiteboard</a:t>
            </a:r>
            <a:endParaRPr lang="es-ES_tradnl" sz="36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10065026" y="5666367"/>
            <a:ext cx="21269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Que </a:t>
            </a:r>
            <a:r>
              <a:rPr lang="en-US" dirty="0" err="1" smtClean="0"/>
              <a:t>hago</a:t>
            </a:r>
            <a:r>
              <a:rPr lang="en-US" dirty="0" smtClean="0"/>
              <a:t>?</a:t>
            </a:r>
          </a:p>
          <a:p>
            <a:r>
              <a:rPr lang="en-US" dirty="0" smtClean="0"/>
              <a:t>Note-taking</a:t>
            </a:r>
          </a:p>
          <a:p>
            <a:r>
              <a:rPr lang="en-US" dirty="0" smtClean="0"/>
              <a:t>Vol. 0</a:t>
            </a:r>
          </a:p>
        </p:txBody>
      </p:sp>
    </p:spTree>
    <p:extLst>
      <p:ext uri="{BB962C8B-B14F-4D97-AF65-F5344CB8AC3E}">
        <p14:creationId xmlns:p14="http://schemas.microsoft.com/office/powerpoint/2010/main" val="289058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93415"/>
            <a:ext cx="10058400" cy="1371600"/>
          </a:xfrm>
        </p:spPr>
        <p:txBody>
          <a:bodyPr/>
          <a:lstStyle/>
          <a:p>
            <a:r>
              <a:rPr lang="es-ES" dirty="0" err="1" smtClean="0"/>
              <a:t>Nouns</a:t>
            </a:r>
            <a:r>
              <a:rPr lang="es-ES" dirty="0" smtClean="0"/>
              <a:t>!/¡</a:t>
            </a:r>
            <a:r>
              <a:rPr lang="es-ES" i="1" dirty="0" smtClean="0"/>
              <a:t>Sustantivos!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0179" y="1445609"/>
            <a:ext cx="10531642" cy="3931920"/>
          </a:xfrm>
        </p:spPr>
        <p:txBody>
          <a:bodyPr>
            <a:noAutofit/>
          </a:bodyPr>
          <a:lstStyle/>
          <a:p>
            <a:r>
              <a:rPr lang="es-ES" sz="3200" b="1" dirty="0" smtClean="0"/>
              <a:t>In </a:t>
            </a:r>
            <a:r>
              <a:rPr lang="es-ES" sz="3200" b="1" dirty="0" err="1" smtClean="0"/>
              <a:t>Spanish</a:t>
            </a:r>
            <a:r>
              <a:rPr lang="es-ES" sz="3200" b="1" dirty="0" smtClean="0"/>
              <a:t>, </a:t>
            </a:r>
            <a:r>
              <a:rPr lang="es-ES" sz="3200" b="1" dirty="0" err="1" smtClean="0"/>
              <a:t>nouns</a:t>
            </a:r>
            <a:r>
              <a:rPr lang="es-ES" sz="3200" b="1" dirty="0" smtClean="0"/>
              <a:t> can </a:t>
            </a:r>
            <a:r>
              <a:rPr lang="es-ES" sz="3200" b="1" dirty="0" err="1" smtClean="0"/>
              <a:t>either</a:t>
            </a:r>
            <a:r>
              <a:rPr lang="es-ES" sz="3200" b="1" dirty="0" smtClean="0"/>
              <a:t> be </a:t>
            </a:r>
            <a:r>
              <a:rPr lang="es-ES" sz="3200" b="1" dirty="0" err="1" smtClean="0"/>
              <a:t>masculine</a:t>
            </a:r>
            <a:r>
              <a:rPr lang="es-ES" sz="3200" b="1" dirty="0" smtClean="0"/>
              <a:t> </a:t>
            </a:r>
            <a:r>
              <a:rPr lang="es-ES" sz="3200" b="1" dirty="0" err="1" smtClean="0"/>
              <a:t>or</a:t>
            </a:r>
            <a:r>
              <a:rPr lang="es-ES" sz="3200" b="1" dirty="0" smtClean="0"/>
              <a:t> </a:t>
            </a:r>
            <a:r>
              <a:rPr lang="es-ES" sz="3200" b="1" dirty="0" err="1" smtClean="0"/>
              <a:t>feminine</a:t>
            </a:r>
            <a:endParaRPr lang="es-ES" sz="3200" b="1" dirty="0"/>
          </a:p>
          <a:p>
            <a:pPr lvl="1"/>
            <a:r>
              <a:rPr lang="es-ES" sz="2800" b="1" i="1" dirty="0" err="1" smtClean="0"/>
              <a:t>Nouns</a:t>
            </a:r>
            <a:r>
              <a:rPr lang="es-ES" sz="2800" b="1" i="1" dirty="0" smtClean="0"/>
              <a:t> </a:t>
            </a:r>
            <a:r>
              <a:rPr lang="es-ES" sz="2800" b="1" i="1" dirty="0" err="1" smtClean="0"/>
              <a:t>ending</a:t>
            </a:r>
            <a:r>
              <a:rPr lang="es-ES" sz="2800" b="1" i="1" dirty="0" smtClean="0"/>
              <a:t> in “-o” </a:t>
            </a:r>
            <a:r>
              <a:rPr lang="es-ES" sz="2800" b="1" i="1" dirty="0" err="1" smtClean="0"/>
              <a:t>generally</a:t>
            </a:r>
            <a:r>
              <a:rPr lang="es-ES" sz="2800" b="1" i="1" dirty="0" smtClean="0"/>
              <a:t> are </a:t>
            </a:r>
            <a:r>
              <a:rPr lang="es-ES" sz="2800" b="1" i="1" dirty="0" err="1" smtClean="0"/>
              <a:t>masculine</a:t>
            </a:r>
            <a:endParaRPr lang="es-ES" sz="2800" b="1" i="1" dirty="0"/>
          </a:p>
          <a:p>
            <a:pPr lvl="1"/>
            <a:r>
              <a:rPr lang="es-ES" sz="2800" b="1" i="1" dirty="0" err="1" smtClean="0"/>
              <a:t>Nouns</a:t>
            </a:r>
            <a:r>
              <a:rPr lang="es-ES" sz="2800" b="1" i="1" dirty="0" smtClean="0"/>
              <a:t> </a:t>
            </a:r>
            <a:r>
              <a:rPr lang="es-ES" sz="2800" b="1" i="1" dirty="0" err="1" smtClean="0"/>
              <a:t>ending</a:t>
            </a:r>
            <a:r>
              <a:rPr lang="es-ES" sz="2800" b="1" i="1" dirty="0" smtClean="0"/>
              <a:t> in “-a” </a:t>
            </a:r>
            <a:r>
              <a:rPr lang="es-ES" sz="2800" b="1" i="1" dirty="0" err="1" smtClean="0"/>
              <a:t>generally</a:t>
            </a:r>
            <a:r>
              <a:rPr lang="es-ES" sz="2800" b="1" i="1" dirty="0" smtClean="0"/>
              <a:t> are </a:t>
            </a:r>
            <a:r>
              <a:rPr lang="es-ES" sz="2800" b="1" i="1" dirty="0" err="1" smtClean="0"/>
              <a:t>feminine</a:t>
            </a:r>
            <a:endParaRPr lang="es-ES" sz="2800" b="1" i="1" dirty="0" smtClean="0"/>
          </a:p>
          <a:p>
            <a:pPr lvl="1"/>
            <a:r>
              <a:rPr lang="es-ES" sz="2800" b="1" i="1" dirty="0" err="1" smtClean="0"/>
              <a:t>Nouns</a:t>
            </a:r>
            <a:r>
              <a:rPr lang="es-ES" sz="2800" b="1" i="1" dirty="0" smtClean="0"/>
              <a:t> </a:t>
            </a:r>
            <a:r>
              <a:rPr lang="es-ES" sz="2800" b="1" i="1" dirty="0" err="1" smtClean="0"/>
              <a:t>ending</a:t>
            </a:r>
            <a:r>
              <a:rPr lang="es-ES" sz="2800" b="1" i="1" dirty="0" smtClean="0"/>
              <a:t> in </a:t>
            </a:r>
            <a:r>
              <a:rPr lang="es-ES" sz="2800" b="1" i="1" dirty="0" err="1" smtClean="0"/>
              <a:t>consonants</a:t>
            </a:r>
            <a:r>
              <a:rPr lang="es-ES" sz="2800" b="1" i="1" dirty="0" smtClean="0"/>
              <a:t> can be </a:t>
            </a:r>
            <a:r>
              <a:rPr lang="es-ES" sz="2800" b="1" i="1" dirty="0" err="1" smtClean="0"/>
              <a:t>either</a:t>
            </a:r>
            <a:r>
              <a:rPr lang="es-ES" sz="2800" b="1" i="1" dirty="0" smtClean="0"/>
              <a:t>…and </a:t>
            </a:r>
            <a:r>
              <a:rPr lang="es-ES" sz="2800" b="1" i="1" dirty="0" err="1" smtClean="0"/>
              <a:t>have</a:t>
            </a:r>
            <a:r>
              <a:rPr lang="es-ES" sz="2800" b="1" i="1" dirty="0" smtClean="0"/>
              <a:t> to be </a:t>
            </a:r>
            <a:r>
              <a:rPr lang="es-ES" sz="2800" b="1" i="1" dirty="0" err="1" smtClean="0"/>
              <a:t>memorized</a:t>
            </a:r>
            <a:r>
              <a:rPr lang="es-ES" sz="2800" b="1" i="1" dirty="0" smtClean="0"/>
              <a:t>!</a:t>
            </a:r>
          </a:p>
          <a:p>
            <a:r>
              <a:rPr lang="es-ES" sz="3200" b="1" i="1" dirty="0" err="1" smtClean="0"/>
              <a:t>Nouns</a:t>
            </a:r>
            <a:r>
              <a:rPr lang="es-ES" sz="3200" b="1" i="1" dirty="0" smtClean="0"/>
              <a:t> </a:t>
            </a:r>
            <a:r>
              <a:rPr lang="es-ES" sz="3200" b="1" i="1" dirty="0" err="1" smtClean="0"/>
              <a:t>need</a:t>
            </a:r>
            <a:r>
              <a:rPr lang="es-ES" sz="3200" b="1" i="1" dirty="0" smtClean="0"/>
              <a:t> </a:t>
            </a:r>
            <a:r>
              <a:rPr lang="es-ES" sz="3200" b="1" i="1" dirty="0" err="1" smtClean="0"/>
              <a:t>articles</a:t>
            </a:r>
            <a:r>
              <a:rPr lang="es-ES" sz="3200" b="1" i="1" dirty="0" smtClean="0"/>
              <a:t>!</a:t>
            </a:r>
          </a:p>
          <a:p>
            <a:pPr lvl="1"/>
            <a:r>
              <a:rPr lang="es-ES" sz="2800" b="1" i="1" dirty="0" err="1" smtClean="0"/>
              <a:t>Masculine</a:t>
            </a:r>
            <a:r>
              <a:rPr lang="es-ES" sz="2800" b="1" i="1" dirty="0" smtClean="0"/>
              <a:t>: </a:t>
            </a:r>
            <a:r>
              <a:rPr lang="es-ES" sz="2800" b="1" dirty="0" smtClean="0"/>
              <a:t>El, Los</a:t>
            </a:r>
          </a:p>
          <a:p>
            <a:pPr lvl="1"/>
            <a:r>
              <a:rPr lang="es-ES" sz="2800" b="1" i="1" dirty="0" err="1" smtClean="0"/>
              <a:t>Feminine</a:t>
            </a:r>
            <a:r>
              <a:rPr lang="es-ES" sz="2800" b="1" i="1" dirty="0" smtClean="0"/>
              <a:t>: La, Las</a:t>
            </a:r>
            <a:endParaRPr lang="en-US" sz="28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10065026" y="5666367"/>
            <a:ext cx="21269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Que </a:t>
            </a:r>
            <a:r>
              <a:rPr lang="en-US" dirty="0" err="1" smtClean="0"/>
              <a:t>hago</a:t>
            </a:r>
            <a:r>
              <a:rPr lang="en-US" dirty="0" smtClean="0"/>
              <a:t>?</a:t>
            </a:r>
          </a:p>
          <a:p>
            <a:r>
              <a:rPr lang="en-US" dirty="0" smtClean="0"/>
              <a:t>Note-taking</a:t>
            </a:r>
          </a:p>
          <a:p>
            <a:r>
              <a:rPr lang="en-US" dirty="0" smtClean="0"/>
              <a:t>Vol. 0</a:t>
            </a:r>
          </a:p>
        </p:txBody>
      </p:sp>
    </p:spTree>
    <p:extLst>
      <p:ext uri="{BB962C8B-B14F-4D97-AF65-F5344CB8AC3E}">
        <p14:creationId xmlns:p14="http://schemas.microsoft.com/office/powerpoint/2010/main" val="1131793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722564"/>
          </a:xfrm>
        </p:spPr>
        <p:txBody>
          <a:bodyPr/>
          <a:lstStyle/>
          <a:p>
            <a:r>
              <a:rPr lang="es-ES" dirty="0" smtClean="0"/>
              <a:t>¿Cómo se dice…?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278703" y="2534857"/>
            <a:ext cx="9966960" cy="272256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7200" b="0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5400" dirty="0" err="1" smtClean="0"/>
              <a:t>On</a:t>
            </a:r>
            <a:r>
              <a:rPr lang="es-ES" sz="5400" dirty="0" smtClean="0"/>
              <a:t> </a:t>
            </a:r>
            <a:r>
              <a:rPr lang="es-ES" sz="5400" dirty="0" err="1" smtClean="0"/>
              <a:t>your</a:t>
            </a:r>
            <a:r>
              <a:rPr lang="es-ES" sz="5400" dirty="0" smtClean="0"/>
              <a:t> </a:t>
            </a:r>
            <a:r>
              <a:rPr lang="es-ES" sz="5400" dirty="0" err="1" smtClean="0"/>
              <a:t>whiteboard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4128520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6913" y="2869096"/>
            <a:ext cx="7772400" cy="1362456"/>
          </a:xfrm>
        </p:spPr>
        <p:txBody>
          <a:bodyPr/>
          <a:lstStyle/>
          <a:p>
            <a:pPr algn="ctr"/>
            <a:r>
              <a:rPr lang="en-US" sz="9600" dirty="0" err="1" smtClean="0"/>
              <a:t>Señor</a:t>
            </a:r>
            <a:r>
              <a:rPr lang="en-US" sz="9600" dirty="0" smtClean="0"/>
              <a:t/>
            </a:r>
            <a:br>
              <a:rPr lang="en-US" sz="9600" dirty="0" smtClean="0"/>
            </a:br>
            <a:r>
              <a:rPr lang="en-US" sz="9600" dirty="0" err="1" smtClean="0"/>
              <a:t>señora</a:t>
            </a:r>
            <a:r>
              <a:rPr lang="en-US" sz="9600" dirty="0"/>
              <a:t/>
            </a:r>
            <a:br>
              <a:rPr lang="en-US" sz="9600" dirty="0"/>
            </a:br>
            <a:r>
              <a:rPr lang="en-US" sz="9600" dirty="0"/>
              <a:t>señorita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339789" y="5506278"/>
            <a:ext cx="21269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Que </a:t>
            </a:r>
            <a:r>
              <a:rPr lang="en-US" dirty="0" err="1" smtClean="0"/>
              <a:t>hago</a:t>
            </a:r>
            <a:r>
              <a:rPr lang="en-US" dirty="0" smtClean="0"/>
              <a:t>?</a:t>
            </a:r>
          </a:p>
          <a:p>
            <a:r>
              <a:rPr lang="en-US" dirty="0" smtClean="0"/>
              <a:t>Listening</a:t>
            </a:r>
          </a:p>
          <a:p>
            <a:r>
              <a:rPr lang="en-US" dirty="0" smtClean="0"/>
              <a:t>Volume 0</a:t>
            </a:r>
          </a:p>
          <a:p>
            <a:r>
              <a:rPr lang="en-US" dirty="0" smtClean="0"/>
              <a:t>In seat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58128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100" y="1028700"/>
            <a:ext cx="6781800" cy="4800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065026" y="5666367"/>
            <a:ext cx="21269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Que </a:t>
            </a:r>
            <a:r>
              <a:rPr lang="en-US" dirty="0" err="1" smtClean="0"/>
              <a:t>hago</a:t>
            </a:r>
            <a:r>
              <a:rPr lang="en-US" dirty="0" smtClean="0"/>
              <a:t>?</a:t>
            </a:r>
          </a:p>
          <a:p>
            <a:r>
              <a:rPr lang="en-US" dirty="0" smtClean="0"/>
              <a:t>writing</a:t>
            </a:r>
          </a:p>
          <a:p>
            <a:r>
              <a:rPr lang="en-US" dirty="0" smtClean="0"/>
              <a:t>Vol. 0</a:t>
            </a:r>
          </a:p>
        </p:txBody>
      </p:sp>
    </p:spTree>
    <p:extLst>
      <p:ext uri="{BB962C8B-B14F-4D97-AF65-F5344CB8AC3E}">
        <p14:creationId xmlns:p14="http://schemas.microsoft.com/office/powerpoint/2010/main" val="63216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239" y="955855"/>
            <a:ext cx="3970682" cy="4182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20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266" y="1275008"/>
            <a:ext cx="6663474" cy="4153135"/>
          </a:xfrm>
        </p:spPr>
      </p:pic>
    </p:spTree>
    <p:extLst>
      <p:ext uri="{BB962C8B-B14F-4D97-AF65-F5344CB8AC3E}">
        <p14:creationId xmlns:p14="http://schemas.microsoft.com/office/powerpoint/2010/main" val="468325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0383" y="1537844"/>
            <a:ext cx="5631233" cy="3782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214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990600"/>
            <a:ext cx="48768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840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000" y="1016000"/>
            <a:ext cx="4826000" cy="482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33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097" y="0"/>
            <a:ext cx="52978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47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0" y="571500"/>
            <a:ext cx="5715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68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274" y="1536509"/>
            <a:ext cx="5462329" cy="438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99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6237" y="1050816"/>
            <a:ext cx="4379622" cy="4856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49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54087" y="1828800"/>
            <a:ext cx="7772400" cy="1509712"/>
          </a:xfrm>
        </p:spPr>
        <p:txBody>
          <a:bodyPr>
            <a:noAutofit/>
          </a:bodyPr>
          <a:lstStyle/>
          <a:p>
            <a:pPr algn="ctr"/>
            <a:r>
              <a:rPr lang="en-US" sz="6600" dirty="0"/>
              <a:t>¿Y tú?</a:t>
            </a:r>
          </a:p>
          <a:p>
            <a:pPr algn="ctr"/>
            <a:r>
              <a:rPr lang="en-US" sz="6600" dirty="0"/>
              <a:t>¿Y usted?</a:t>
            </a:r>
          </a:p>
          <a:p>
            <a:pPr algn="ctr"/>
            <a:endParaRPr lang="en-US" sz="6600" dirty="0"/>
          </a:p>
          <a:p>
            <a:pPr algn="ctr"/>
            <a:r>
              <a:rPr lang="en-US" sz="6600" dirty="0"/>
              <a:t>usted = Ud.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717476" y="5466521"/>
            <a:ext cx="21269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Que </a:t>
            </a:r>
            <a:r>
              <a:rPr lang="en-US" dirty="0" err="1" smtClean="0"/>
              <a:t>hago</a:t>
            </a:r>
            <a:r>
              <a:rPr lang="en-US" dirty="0" smtClean="0"/>
              <a:t>?</a:t>
            </a:r>
          </a:p>
          <a:p>
            <a:r>
              <a:rPr lang="en-US" dirty="0" smtClean="0"/>
              <a:t>Listening</a:t>
            </a:r>
          </a:p>
          <a:p>
            <a:r>
              <a:rPr lang="en-US" dirty="0" smtClean="0"/>
              <a:t>Volume 0</a:t>
            </a:r>
          </a:p>
          <a:p>
            <a:r>
              <a:rPr lang="en-US" dirty="0" smtClean="0"/>
              <a:t>In seat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91227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870" y="642870"/>
            <a:ext cx="5087155" cy="508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73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351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845" y="1402724"/>
            <a:ext cx="4423235" cy="4423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68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777" y="1594793"/>
            <a:ext cx="6132424" cy="3634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45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538" y="833517"/>
            <a:ext cx="5355331" cy="4669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931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dirty="0"/>
              <a:t>¿</a:t>
            </a:r>
            <a:r>
              <a:rPr lang="es-ES_tradnl" dirty="0" smtClean="0"/>
              <a:t>Que está a dentro de tu </a:t>
            </a:r>
            <a:r>
              <a:rPr lang="es-ES_tradnl" dirty="0" err="1" smtClean="0"/>
              <a:t>mochilla</a:t>
            </a:r>
            <a:r>
              <a:rPr lang="es-ES_tradnl" dirty="0"/>
              <a:t>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032" y="2065517"/>
            <a:ext cx="5009289" cy="4464072"/>
          </a:xfrm>
        </p:spPr>
      </p:pic>
      <p:sp>
        <p:nvSpPr>
          <p:cNvPr id="5" name="TextBox 4"/>
          <p:cNvSpPr txBox="1"/>
          <p:nvPr/>
        </p:nvSpPr>
        <p:spPr>
          <a:xfrm>
            <a:off x="8100811" y="1738648"/>
            <a:ext cx="285911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dirty="0" smtClean="0"/>
              <a:t>DRAW A BACKPACK</a:t>
            </a:r>
          </a:p>
          <a:p>
            <a:r>
              <a:rPr lang="es-ES_tradnl" sz="3200" dirty="0" err="1" smtClean="0"/>
              <a:t>List</a:t>
            </a:r>
            <a:r>
              <a:rPr lang="es-ES_tradnl" sz="3200" dirty="0" smtClean="0"/>
              <a:t> 6 </a:t>
            </a:r>
            <a:r>
              <a:rPr lang="es-ES_tradnl" sz="3200" dirty="0" err="1" smtClean="0"/>
              <a:t>classroom</a:t>
            </a:r>
            <a:r>
              <a:rPr lang="es-ES_tradnl" sz="3200" dirty="0" smtClean="0"/>
              <a:t> </a:t>
            </a:r>
            <a:r>
              <a:rPr lang="es-ES_tradnl" sz="3200" dirty="0" err="1" smtClean="0"/>
              <a:t>things</a:t>
            </a:r>
            <a:r>
              <a:rPr lang="es-ES_tradnl" sz="3200" dirty="0" smtClean="0"/>
              <a:t> </a:t>
            </a:r>
            <a:r>
              <a:rPr lang="es-ES_tradnl" sz="3200" dirty="0" err="1" smtClean="0"/>
              <a:t>you</a:t>
            </a:r>
            <a:r>
              <a:rPr lang="es-ES_tradnl" sz="3200" dirty="0" smtClean="0"/>
              <a:t> </a:t>
            </a:r>
            <a:r>
              <a:rPr lang="es-ES_tradnl" sz="3200" dirty="0" err="1" smtClean="0"/>
              <a:t>might</a:t>
            </a:r>
            <a:r>
              <a:rPr lang="es-ES_tradnl" sz="3200" dirty="0" smtClean="0"/>
              <a:t> </a:t>
            </a:r>
            <a:r>
              <a:rPr lang="es-ES_tradnl" sz="3200" dirty="0" err="1" smtClean="0"/>
              <a:t>find</a:t>
            </a:r>
            <a:r>
              <a:rPr lang="es-ES_tradnl" sz="3200" dirty="0" smtClean="0"/>
              <a:t> in </a:t>
            </a:r>
            <a:r>
              <a:rPr lang="es-ES_tradnl" sz="3200" dirty="0" err="1" smtClean="0"/>
              <a:t>your</a:t>
            </a:r>
            <a:r>
              <a:rPr lang="es-ES_tradnl" sz="3200" dirty="0" smtClean="0"/>
              <a:t> </a:t>
            </a:r>
            <a:r>
              <a:rPr lang="es-ES_tradnl" sz="3200" dirty="0" err="1" smtClean="0"/>
              <a:t>backpack</a:t>
            </a:r>
            <a:r>
              <a:rPr lang="es-ES_tradnl" sz="3200" dirty="0" smtClean="0"/>
              <a:t>. </a:t>
            </a:r>
            <a:endParaRPr lang="es-ES_tradnl" sz="3200" dirty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5123" name="ShockwaveFlash1" r:id="rId2" imgW="2127240" imgH="1355760"/>
        </mc:Choice>
        <mc:Fallback>
          <p:control name="ShockwaveFlash1" r:id="rId2" imgW="2127240" imgH="1355760">
            <p:pic>
              <p:nvPicPr>
                <p:cNvPr id="6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10065026" y="0"/>
                  <a:ext cx="2126974" cy="135636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90734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0588" y="576469"/>
            <a:ext cx="9966960" cy="144294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Simon dice </a:t>
            </a:r>
            <a:br>
              <a:rPr lang="en-US" dirty="0" smtClean="0"/>
            </a:br>
            <a:r>
              <a:rPr lang="en-US" dirty="0" err="1" smtClean="0"/>
              <a:t>simon</a:t>
            </a:r>
            <a:r>
              <a:rPr lang="en-US" dirty="0" smtClean="0"/>
              <a:t> says</a:t>
            </a:r>
            <a:endParaRPr lang="es-MX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069" y="2019412"/>
            <a:ext cx="8503853" cy="4504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766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DOL - Matching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marL="502920" indent="-457200">
              <a:buFont typeface="+mj-lt"/>
              <a:buAutoNum type="arabicPeriod"/>
            </a:pPr>
            <a:r>
              <a:rPr lang="en-US" sz="2600" dirty="0" err="1" smtClean="0">
                <a:solidFill>
                  <a:schemeClr val="tx1"/>
                </a:solidFill>
              </a:rPr>
              <a:t>Reloj</a:t>
            </a:r>
            <a:endParaRPr lang="en-US" sz="2600" dirty="0" smtClean="0">
              <a:solidFill>
                <a:schemeClr val="tx1"/>
              </a:solidFill>
            </a:endParaRPr>
          </a:p>
          <a:p>
            <a:pPr marL="502920" indent="-457200">
              <a:buFont typeface="+mj-lt"/>
              <a:buAutoNum type="arabicPeriod"/>
            </a:pPr>
            <a:r>
              <a:rPr lang="en-US" sz="2600" dirty="0" err="1" smtClean="0">
                <a:solidFill>
                  <a:schemeClr val="tx1"/>
                </a:solidFill>
              </a:rPr>
              <a:t>Lapiz</a:t>
            </a:r>
            <a:endParaRPr lang="en-US" sz="2600" dirty="0" smtClean="0">
              <a:solidFill>
                <a:schemeClr val="tx1"/>
              </a:solidFill>
            </a:endParaRPr>
          </a:p>
          <a:p>
            <a:pPr marL="502920" indent="-457200">
              <a:buFont typeface="+mj-lt"/>
              <a:buAutoNum type="arabicPeriod"/>
            </a:pPr>
            <a:r>
              <a:rPr lang="en-US" sz="2600" dirty="0" smtClean="0">
                <a:solidFill>
                  <a:schemeClr val="tx1"/>
                </a:solidFill>
              </a:rPr>
              <a:t>Mochila</a:t>
            </a:r>
          </a:p>
          <a:p>
            <a:pPr marL="502920" indent="-457200">
              <a:buFont typeface="+mj-lt"/>
              <a:buAutoNum type="arabicPeriod"/>
            </a:pPr>
            <a:r>
              <a:rPr lang="en-US" sz="2600" dirty="0" err="1" smtClean="0">
                <a:solidFill>
                  <a:schemeClr val="tx1"/>
                </a:solidFill>
              </a:rPr>
              <a:t>Papel</a:t>
            </a:r>
            <a:endParaRPr lang="en-US" sz="2600" dirty="0" smtClean="0">
              <a:solidFill>
                <a:schemeClr val="tx1"/>
              </a:solidFill>
            </a:endParaRPr>
          </a:p>
          <a:p>
            <a:pPr marL="502920" indent="-457200">
              <a:buFont typeface="+mj-lt"/>
              <a:buAutoNum type="arabicPeriod"/>
            </a:pPr>
            <a:r>
              <a:rPr lang="en-US" sz="2600" dirty="0" err="1" smtClean="0">
                <a:solidFill>
                  <a:schemeClr val="tx1"/>
                </a:solidFill>
              </a:rPr>
              <a:t>Pizarra</a:t>
            </a:r>
            <a:endParaRPr lang="en-US" sz="2600" dirty="0" smtClean="0">
              <a:solidFill>
                <a:schemeClr val="tx1"/>
              </a:solidFill>
            </a:endParaRPr>
          </a:p>
          <a:p>
            <a:pPr marL="502920" indent="-457200">
              <a:buFont typeface="+mj-lt"/>
              <a:buAutoNum type="arabicPeriod"/>
            </a:pPr>
            <a:r>
              <a:rPr lang="en-US" sz="2600" dirty="0" err="1" smtClean="0">
                <a:solidFill>
                  <a:schemeClr val="tx1"/>
                </a:solidFill>
              </a:rPr>
              <a:t>Computadora</a:t>
            </a:r>
            <a:endParaRPr lang="en-US" sz="2600" dirty="0" smtClean="0">
              <a:solidFill>
                <a:schemeClr val="tx1"/>
              </a:solidFill>
            </a:endParaRPr>
          </a:p>
          <a:p>
            <a:pPr marL="502920" indent="-457200">
              <a:buFont typeface="+mj-lt"/>
              <a:buAutoNum type="arabicPeriod"/>
            </a:pPr>
            <a:r>
              <a:rPr lang="en-US" sz="2600" dirty="0" err="1" smtClean="0">
                <a:solidFill>
                  <a:schemeClr val="tx1"/>
                </a:solidFill>
              </a:rPr>
              <a:t>Boligrafo</a:t>
            </a:r>
            <a:endParaRPr lang="en-US" sz="2600" dirty="0" smtClean="0">
              <a:solidFill>
                <a:schemeClr val="tx1"/>
              </a:solidFill>
            </a:endParaRPr>
          </a:p>
          <a:p>
            <a:pPr marL="502920" indent="-457200">
              <a:buFont typeface="+mj-lt"/>
              <a:buAutoNum type="arabicPeriod"/>
            </a:pPr>
            <a:r>
              <a:rPr lang="en-US" sz="2600" dirty="0" smtClean="0">
                <a:solidFill>
                  <a:schemeClr val="tx1"/>
                </a:solidFill>
              </a:rPr>
              <a:t>Maestro</a:t>
            </a:r>
          </a:p>
          <a:p>
            <a:pPr marL="502920" indent="-457200">
              <a:buFont typeface="+mj-lt"/>
              <a:buAutoNum type="arabicPeriod"/>
            </a:pPr>
            <a:r>
              <a:rPr lang="en-US" sz="2600" dirty="0" err="1" smtClean="0">
                <a:solidFill>
                  <a:schemeClr val="tx1"/>
                </a:solidFill>
              </a:rPr>
              <a:t>Pupitre</a:t>
            </a:r>
            <a:endParaRPr lang="en-US" sz="2600" dirty="0">
              <a:solidFill>
                <a:schemeClr val="tx1"/>
              </a:solidFill>
            </a:endParaRPr>
          </a:p>
          <a:p>
            <a:pPr marL="502920" indent="-457200">
              <a:buFont typeface="+mj-lt"/>
              <a:buAutoNum type="arabicPeriod"/>
            </a:pPr>
            <a:r>
              <a:rPr lang="en-US" sz="2600" dirty="0" err="1" smtClean="0">
                <a:solidFill>
                  <a:schemeClr val="tx1"/>
                </a:solidFill>
              </a:rPr>
              <a:t>Cuaderno</a:t>
            </a:r>
            <a:endParaRPr lang="en-US" sz="2600" dirty="0" smtClean="0">
              <a:solidFill>
                <a:schemeClr val="tx1"/>
              </a:solidFill>
            </a:endParaRPr>
          </a:p>
          <a:p>
            <a:pPr marL="502920" indent="-457200">
              <a:buFont typeface="+mj-lt"/>
              <a:buAutoNum type="arabicPeriod"/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3640" y="1965960"/>
            <a:ext cx="4754880" cy="4023360"/>
          </a:xfrm>
        </p:spPr>
        <p:txBody>
          <a:bodyPr>
            <a:noAutofit/>
          </a:bodyPr>
          <a:lstStyle/>
          <a:p>
            <a:pPr marL="502920" indent="-457200">
              <a:buFont typeface="+mj-lt"/>
              <a:buAutoNum type="alphaUcPeriod"/>
            </a:pPr>
            <a:r>
              <a:rPr lang="en-US" sz="1800" dirty="0" smtClean="0"/>
              <a:t>Desk</a:t>
            </a:r>
          </a:p>
          <a:p>
            <a:pPr marL="502920" indent="-457200">
              <a:buFont typeface="+mj-lt"/>
              <a:buAutoNum type="alphaUcPeriod"/>
            </a:pPr>
            <a:r>
              <a:rPr lang="en-US" sz="1800" dirty="0" smtClean="0"/>
              <a:t>Paper</a:t>
            </a:r>
          </a:p>
          <a:p>
            <a:pPr marL="502920" indent="-457200">
              <a:buFont typeface="+mj-lt"/>
              <a:buAutoNum type="alphaUcPeriod"/>
            </a:pPr>
            <a:r>
              <a:rPr lang="en-US" sz="1800" dirty="0" smtClean="0"/>
              <a:t>Notebook</a:t>
            </a:r>
          </a:p>
          <a:p>
            <a:pPr marL="502920" indent="-457200">
              <a:buFont typeface="+mj-lt"/>
              <a:buAutoNum type="alphaUcPeriod"/>
            </a:pPr>
            <a:r>
              <a:rPr lang="en-US" sz="1800" dirty="0" smtClean="0"/>
              <a:t>Pen</a:t>
            </a:r>
          </a:p>
          <a:p>
            <a:pPr marL="502920" indent="-457200">
              <a:buFont typeface="+mj-lt"/>
              <a:buAutoNum type="alphaUcPeriod"/>
            </a:pPr>
            <a:r>
              <a:rPr lang="en-US" sz="1800" dirty="0" smtClean="0"/>
              <a:t>Computer</a:t>
            </a:r>
          </a:p>
          <a:p>
            <a:pPr marL="502920" indent="-457200">
              <a:buFont typeface="+mj-lt"/>
              <a:buAutoNum type="alphaUcPeriod"/>
            </a:pPr>
            <a:r>
              <a:rPr lang="en-US" sz="1800" dirty="0" smtClean="0"/>
              <a:t>Whiteboard</a:t>
            </a:r>
          </a:p>
          <a:p>
            <a:pPr marL="502920" indent="-457200">
              <a:buFont typeface="+mj-lt"/>
              <a:buAutoNum type="alphaUcPeriod"/>
            </a:pPr>
            <a:r>
              <a:rPr lang="en-US" sz="1800" dirty="0" smtClean="0"/>
              <a:t>Pencil</a:t>
            </a:r>
          </a:p>
          <a:p>
            <a:pPr marL="502920" indent="-457200">
              <a:buFont typeface="+mj-lt"/>
              <a:buAutoNum type="alphaUcPeriod"/>
            </a:pPr>
            <a:r>
              <a:rPr lang="en-US" sz="1800" dirty="0" smtClean="0"/>
              <a:t>Teacher</a:t>
            </a:r>
          </a:p>
          <a:p>
            <a:pPr marL="502920" indent="-457200">
              <a:buFont typeface="+mj-lt"/>
              <a:buAutoNum type="alphaUcPeriod"/>
            </a:pPr>
            <a:r>
              <a:rPr lang="en-US" sz="1800" dirty="0" smtClean="0"/>
              <a:t>Clock</a:t>
            </a:r>
          </a:p>
          <a:p>
            <a:pPr marL="502920" indent="-457200">
              <a:buFont typeface="+mj-lt"/>
              <a:buAutoNum type="alphaUcPeriod"/>
            </a:pPr>
            <a:r>
              <a:rPr lang="en-US" sz="1800" dirty="0" smtClean="0"/>
              <a:t>Backpack</a:t>
            </a:r>
            <a:endParaRPr lang="es-MX" sz="1800" dirty="0"/>
          </a:p>
        </p:txBody>
      </p:sp>
    </p:spTree>
    <p:extLst>
      <p:ext uri="{BB962C8B-B14F-4D97-AF65-F5344CB8AC3E}">
        <p14:creationId xmlns:p14="http://schemas.microsoft.com/office/powerpoint/2010/main" val="3114833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DOL - Matching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marL="502920" indent="-457200">
              <a:buFont typeface="+mj-lt"/>
              <a:buAutoNum type="arabicPeriod"/>
            </a:pPr>
            <a:r>
              <a:rPr lang="en-US" sz="2600" dirty="0" err="1" smtClean="0">
                <a:solidFill>
                  <a:schemeClr val="tx1"/>
                </a:solidFill>
              </a:rPr>
              <a:t>Reloj</a:t>
            </a:r>
            <a:r>
              <a:rPr lang="en-US" sz="2600" dirty="0" smtClean="0">
                <a:solidFill>
                  <a:schemeClr val="tx1"/>
                </a:solidFill>
              </a:rPr>
              <a:t> - clock</a:t>
            </a:r>
            <a:endParaRPr lang="en-US" sz="2600" dirty="0" smtClean="0">
              <a:solidFill>
                <a:schemeClr val="tx1"/>
              </a:solidFill>
            </a:endParaRPr>
          </a:p>
          <a:p>
            <a:pPr marL="502920" indent="-457200">
              <a:buFont typeface="+mj-lt"/>
              <a:buAutoNum type="arabicPeriod"/>
            </a:pPr>
            <a:r>
              <a:rPr lang="en-US" sz="2600" dirty="0" err="1" smtClean="0">
                <a:solidFill>
                  <a:schemeClr val="tx1"/>
                </a:solidFill>
              </a:rPr>
              <a:t>Lapiz</a:t>
            </a:r>
            <a:r>
              <a:rPr lang="en-US" sz="2600" dirty="0" smtClean="0">
                <a:solidFill>
                  <a:schemeClr val="tx1"/>
                </a:solidFill>
              </a:rPr>
              <a:t> - pencil</a:t>
            </a:r>
            <a:endParaRPr lang="en-US" sz="2600" dirty="0" smtClean="0">
              <a:solidFill>
                <a:schemeClr val="tx1"/>
              </a:solidFill>
            </a:endParaRPr>
          </a:p>
          <a:p>
            <a:pPr marL="502920" indent="-457200">
              <a:buFont typeface="+mj-lt"/>
              <a:buAutoNum type="arabicPeriod"/>
            </a:pPr>
            <a:r>
              <a:rPr lang="en-US" sz="2600" dirty="0" smtClean="0">
                <a:solidFill>
                  <a:schemeClr val="tx1"/>
                </a:solidFill>
              </a:rPr>
              <a:t>Mochila –backpack</a:t>
            </a:r>
            <a:endParaRPr lang="en-US" sz="2600" dirty="0" smtClean="0">
              <a:solidFill>
                <a:schemeClr val="tx1"/>
              </a:solidFill>
            </a:endParaRPr>
          </a:p>
          <a:p>
            <a:pPr marL="502920" indent="-457200">
              <a:buFont typeface="+mj-lt"/>
              <a:buAutoNum type="arabicPeriod"/>
            </a:pPr>
            <a:r>
              <a:rPr lang="en-US" sz="2600" dirty="0" err="1" smtClean="0">
                <a:solidFill>
                  <a:schemeClr val="tx1"/>
                </a:solidFill>
              </a:rPr>
              <a:t>Papel</a:t>
            </a:r>
            <a:r>
              <a:rPr lang="en-US" sz="2600" dirty="0" smtClean="0">
                <a:solidFill>
                  <a:schemeClr val="tx1"/>
                </a:solidFill>
              </a:rPr>
              <a:t> - paper</a:t>
            </a:r>
            <a:endParaRPr lang="en-US" sz="2600" dirty="0" smtClean="0">
              <a:solidFill>
                <a:schemeClr val="tx1"/>
              </a:solidFill>
            </a:endParaRPr>
          </a:p>
          <a:p>
            <a:pPr marL="502920" indent="-457200">
              <a:buFont typeface="+mj-lt"/>
              <a:buAutoNum type="arabicPeriod"/>
            </a:pPr>
            <a:r>
              <a:rPr lang="en-US" sz="2600" dirty="0" err="1" smtClean="0">
                <a:solidFill>
                  <a:schemeClr val="tx1"/>
                </a:solidFill>
              </a:rPr>
              <a:t>Pizarra</a:t>
            </a:r>
            <a:r>
              <a:rPr lang="en-US" sz="2600" dirty="0" smtClean="0">
                <a:solidFill>
                  <a:schemeClr val="tx1"/>
                </a:solidFill>
              </a:rPr>
              <a:t> -whiteboard</a:t>
            </a:r>
            <a:endParaRPr lang="en-US" sz="2600" dirty="0" smtClean="0">
              <a:solidFill>
                <a:schemeClr val="tx1"/>
              </a:solidFill>
            </a:endParaRPr>
          </a:p>
          <a:p>
            <a:pPr marL="502920" indent="-457200">
              <a:buFont typeface="+mj-lt"/>
              <a:buAutoNum type="arabicPeriod"/>
            </a:pPr>
            <a:r>
              <a:rPr lang="en-US" sz="2600" dirty="0" err="1" smtClean="0">
                <a:solidFill>
                  <a:schemeClr val="tx1"/>
                </a:solidFill>
              </a:rPr>
              <a:t>Computadora</a:t>
            </a:r>
            <a:r>
              <a:rPr lang="en-US" sz="2600" dirty="0" smtClean="0">
                <a:solidFill>
                  <a:schemeClr val="tx1"/>
                </a:solidFill>
              </a:rPr>
              <a:t> - computer</a:t>
            </a:r>
            <a:endParaRPr lang="en-US" sz="2600" dirty="0" smtClean="0">
              <a:solidFill>
                <a:schemeClr val="tx1"/>
              </a:solidFill>
            </a:endParaRPr>
          </a:p>
          <a:p>
            <a:pPr marL="502920" indent="-457200">
              <a:buFont typeface="+mj-lt"/>
              <a:buAutoNum type="arabicPeriod"/>
            </a:pPr>
            <a:r>
              <a:rPr lang="en-US" sz="2600" dirty="0" err="1" smtClean="0">
                <a:solidFill>
                  <a:schemeClr val="tx1"/>
                </a:solidFill>
              </a:rPr>
              <a:t>Boligrafo</a:t>
            </a:r>
            <a:r>
              <a:rPr lang="en-US" sz="2600" dirty="0" smtClean="0">
                <a:solidFill>
                  <a:schemeClr val="tx1"/>
                </a:solidFill>
              </a:rPr>
              <a:t> -pen</a:t>
            </a:r>
            <a:endParaRPr lang="en-US" sz="2600" dirty="0" smtClean="0">
              <a:solidFill>
                <a:schemeClr val="tx1"/>
              </a:solidFill>
            </a:endParaRPr>
          </a:p>
          <a:p>
            <a:pPr marL="502920" indent="-457200">
              <a:buFont typeface="+mj-lt"/>
              <a:buAutoNum type="arabicPeriod"/>
            </a:pPr>
            <a:r>
              <a:rPr lang="en-US" sz="2600" dirty="0" smtClean="0">
                <a:solidFill>
                  <a:schemeClr val="tx1"/>
                </a:solidFill>
              </a:rPr>
              <a:t>Maestro -teacher</a:t>
            </a:r>
            <a:endParaRPr lang="en-US" sz="2600" dirty="0" smtClean="0">
              <a:solidFill>
                <a:schemeClr val="tx1"/>
              </a:solidFill>
            </a:endParaRPr>
          </a:p>
          <a:p>
            <a:pPr marL="502920" indent="-457200">
              <a:buFont typeface="+mj-lt"/>
              <a:buAutoNum type="arabicPeriod"/>
            </a:pPr>
            <a:r>
              <a:rPr lang="en-US" sz="2600" dirty="0" err="1" smtClean="0">
                <a:solidFill>
                  <a:schemeClr val="tx1"/>
                </a:solidFill>
              </a:rPr>
              <a:t>Pupitre</a:t>
            </a:r>
            <a:r>
              <a:rPr lang="en-US" sz="2600" dirty="0" smtClean="0">
                <a:solidFill>
                  <a:schemeClr val="tx1"/>
                </a:solidFill>
              </a:rPr>
              <a:t> -desk</a:t>
            </a:r>
            <a:endParaRPr lang="en-US" sz="2600" dirty="0">
              <a:solidFill>
                <a:schemeClr val="tx1"/>
              </a:solidFill>
            </a:endParaRPr>
          </a:p>
          <a:p>
            <a:pPr marL="502920" indent="-457200">
              <a:buFont typeface="+mj-lt"/>
              <a:buAutoNum type="arabicPeriod"/>
            </a:pPr>
            <a:r>
              <a:rPr lang="en-US" sz="2600" dirty="0" err="1" smtClean="0">
                <a:solidFill>
                  <a:schemeClr val="tx1"/>
                </a:solidFill>
              </a:rPr>
              <a:t>Cuaderno</a:t>
            </a:r>
            <a:r>
              <a:rPr lang="en-US" sz="2600" dirty="0" smtClean="0">
                <a:solidFill>
                  <a:schemeClr val="tx1"/>
                </a:solidFill>
              </a:rPr>
              <a:t> </a:t>
            </a:r>
            <a:r>
              <a:rPr lang="en-US" sz="2600" smtClean="0">
                <a:solidFill>
                  <a:schemeClr val="tx1"/>
                </a:solidFill>
              </a:rPr>
              <a:t>-notebook</a:t>
            </a:r>
            <a:endParaRPr lang="en-US" sz="2600" dirty="0" smtClean="0">
              <a:solidFill>
                <a:schemeClr val="tx1"/>
              </a:solidFill>
            </a:endParaRPr>
          </a:p>
          <a:p>
            <a:pPr marL="502920" indent="-457200">
              <a:buFont typeface="+mj-lt"/>
              <a:buAutoNum type="arabicPeriod"/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3640" y="1965960"/>
            <a:ext cx="4754880" cy="4023360"/>
          </a:xfrm>
        </p:spPr>
        <p:txBody>
          <a:bodyPr>
            <a:noAutofit/>
          </a:bodyPr>
          <a:lstStyle/>
          <a:p>
            <a:pPr marL="502920" indent="-457200">
              <a:buFont typeface="+mj-lt"/>
              <a:buAutoNum type="alphaUcPeriod"/>
            </a:pPr>
            <a:r>
              <a:rPr lang="en-US" sz="1800" dirty="0" smtClean="0"/>
              <a:t>Desk</a:t>
            </a:r>
          </a:p>
          <a:p>
            <a:pPr marL="502920" indent="-457200">
              <a:buFont typeface="+mj-lt"/>
              <a:buAutoNum type="alphaUcPeriod"/>
            </a:pPr>
            <a:r>
              <a:rPr lang="en-US" sz="1800" dirty="0" smtClean="0"/>
              <a:t>Paper</a:t>
            </a:r>
          </a:p>
          <a:p>
            <a:pPr marL="502920" indent="-457200">
              <a:buFont typeface="+mj-lt"/>
              <a:buAutoNum type="alphaUcPeriod"/>
            </a:pPr>
            <a:r>
              <a:rPr lang="en-US" sz="1800" dirty="0" smtClean="0"/>
              <a:t>Notebook</a:t>
            </a:r>
          </a:p>
          <a:p>
            <a:pPr marL="502920" indent="-457200">
              <a:buFont typeface="+mj-lt"/>
              <a:buAutoNum type="alphaUcPeriod"/>
            </a:pPr>
            <a:r>
              <a:rPr lang="en-US" sz="1800" dirty="0" smtClean="0"/>
              <a:t>Pen</a:t>
            </a:r>
          </a:p>
          <a:p>
            <a:pPr marL="502920" indent="-457200">
              <a:buFont typeface="+mj-lt"/>
              <a:buAutoNum type="alphaUcPeriod"/>
            </a:pPr>
            <a:r>
              <a:rPr lang="en-US" sz="1800" dirty="0" smtClean="0"/>
              <a:t>Computer</a:t>
            </a:r>
          </a:p>
          <a:p>
            <a:pPr marL="502920" indent="-457200">
              <a:buFont typeface="+mj-lt"/>
              <a:buAutoNum type="alphaUcPeriod"/>
            </a:pPr>
            <a:r>
              <a:rPr lang="en-US" sz="1800" dirty="0" smtClean="0"/>
              <a:t>Whiteboard</a:t>
            </a:r>
          </a:p>
          <a:p>
            <a:pPr marL="502920" indent="-457200">
              <a:buFont typeface="+mj-lt"/>
              <a:buAutoNum type="alphaUcPeriod"/>
            </a:pPr>
            <a:r>
              <a:rPr lang="en-US" sz="1800" dirty="0" smtClean="0"/>
              <a:t>Pencil</a:t>
            </a:r>
          </a:p>
          <a:p>
            <a:pPr marL="502920" indent="-457200">
              <a:buFont typeface="+mj-lt"/>
              <a:buAutoNum type="alphaUcPeriod"/>
            </a:pPr>
            <a:r>
              <a:rPr lang="en-US" sz="1800" dirty="0" smtClean="0"/>
              <a:t>Teacher</a:t>
            </a:r>
          </a:p>
          <a:p>
            <a:pPr marL="502920" indent="-457200">
              <a:buFont typeface="+mj-lt"/>
              <a:buAutoNum type="alphaUcPeriod"/>
            </a:pPr>
            <a:r>
              <a:rPr lang="en-US" sz="1800" dirty="0" smtClean="0"/>
              <a:t>Clock</a:t>
            </a:r>
          </a:p>
          <a:p>
            <a:pPr marL="502920" indent="-457200">
              <a:buFont typeface="+mj-lt"/>
              <a:buAutoNum type="alphaUcPeriod"/>
            </a:pPr>
            <a:r>
              <a:rPr lang="en-US" sz="1800" dirty="0" smtClean="0"/>
              <a:t>Backpack</a:t>
            </a:r>
            <a:endParaRPr lang="es-MX" sz="1800" dirty="0"/>
          </a:p>
        </p:txBody>
      </p:sp>
    </p:spTree>
    <p:extLst>
      <p:ext uri="{BB962C8B-B14F-4D97-AF65-F5344CB8AC3E}">
        <p14:creationId xmlns:p14="http://schemas.microsoft.com/office/powerpoint/2010/main" val="140165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918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9930" y="1848678"/>
            <a:ext cx="9833113" cy="1509712"/>
          </a:xfrm>
        </p:spPr>
        <p:txBody>
          <a:bodyPr>
            <a:noAutofit/>
          </a:bodyPr>
          <a:lstStyle/>
          <a:p>
            <a:pPr algn="ctr"/>
            <a:r>
              <a:rPr lang="en-US" sz="6600" dirty="0" err="1" smtClean="0"/>
              <a:t>Tú</a:t>
            </a:r>
            <a:r>
              <a:rPr lang="en-US" sz="6600" dirty="0" smtClean="0"/>
              <a:t>   - Como </a:t>
            </a:r>
            <a:r>
              <a:rPr lang="en-US" sz="6600" dirty="0" err="1" smtClean="0"/>
              <a:t>estas</a:t>
            </a:r>
            <a:r>
              <a:rPr lang="en-US" sz="6600" dirty="0" smtClean="0"/>
              <a:t>?</a:t>
            </a:r>
          </a:p>
          <a:p>
            <a:pPr algn="ctr"/>
            <a:r>
              <a:rPr lang="en-US" sz="6600" dirty="0" err="1" smtClean="0"/>
              <a:t>Ud</a:t>
            </a:r>
            <a:r>
              <a:rPr lang="en-US" sz="6600" dirty="0" smtClean="0"/>
              <a:t>. Como </a:t>
            </a:r>
            <a:r>
              <a:rPr lang="en-US" sz="6600" dirty="0" err="1" smtClean="0"/>
              <a:t>esta</a:t>
            </a:r>
            <a:r>
              <a:rPr lang="en-US" sz="6600" dirty="0" smtClean="0"/>
              <a:t> </a:t>
            </a:r>
            <a:r>
              <a:rPr lang="en-US" sz="6600" dirty="0" err="1" smtClean="0"/>
              <a:t>usted</a:t>
            </a:r>
            <a:r>
              <a:rPr lang="en-US" sz="6600" dirty="0"/>
              <a:t>?</a:t>
            </a:r>
          </a:p>
          <a:p>
            <a:pPr algn="ctr"/>
            <a:endParaRPr lang="en-US" sz="6600" dirty="0"/>
          </a:p>
          <a:p>
            <a:pPr algn="ctr"/>
            <a:r>
              <a:rPr lang="en-US" sz="6600" dirty="0"/>
              <a:t>usted = Ud.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598206" y="5466521"/>
            <a:ext cx="21269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Que </a:t>
            </a:r>
            <a:r>
              <a:rPr lang="en-US" dirty="0" err="1" smtClean="0"/>
              <a:t>hago</a:t>
            </a:r>
            <a:r>
              <a:rPr lang="en-US" dirty="0" smtClean="0"/>
              <a:t>?</a:t>
            </a:r>
          </a:p>
          <a:p>
            <a:r>
              <a:rPr lang="en-US" dirty="0" smtClean="0"/>
              <a:t>Listening</a:t>
            </a:r>
          </a:p>
          <a:p>
            <a:r>
              <a:rPr lang="en-US" dirty="0" smtClean="0"/>
              <a:t>Volume 0</a:t>
            </a:r>
          </a:p>
          <a:p>
            <a:r>
              <a:rPr lang="en-US" dirty="0" smtClean="0"/>
              <a:t>In seat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635167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927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8099964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Warm-Up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On a piece of paper, list </a:t>
            </a:r>
            <a:r>
              <a:rPr lang="en-US" sz="4000" b="1" dirty="0" smtClean="0"/>
              <a:t>at least 3</a:t>
            </a:r>
            <a:r>
              <a:rPr lang="en-US" sz="4000" dirty="0" smtClean="0"/>
              <a:t> reasons why, in general, learning a second language is important. 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94046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 and DOL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Objective: </a:t>
            </a:r>
            <a:r>
              <a:rPr lang="en-US" dirty="0"/>
              <a:t>SWBAT to explain the importance of second language acquisition in this day and age, and how it impacts their </a:t>
            </a:r>
            <a:r>
              <a:rPr lang="en-US" dirty="0" smtClean="0"/>
              <a:t>lives.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DOL: </a:t>
            </a:r>
            <a:r>
              <a:rPr lang="en-US" dirty="0"/>
              <a:t>Given multiple choice and short-answer questions, SW demonstrate the importance of SLA in this day and age, and how it impacts their lives</a:t>
            </a:r>
          </a:p>
        </p:txBody>
      </p:sp>
    </p:spTree>
    <p:extLst>
      <p:ext uri="{BB962C8B-B14F-4D97-AF65-F5344CB8AC3E}">
        <p14:creationId xmlns:p14="http://schemas.microsoft.com/office/powerpoint/2010/main" val="189554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Brainstorming!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/>
              <a:t>Why is learning a second language important???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0945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learning a second language important?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According to </a:t>
            </a:r>
            <a:r>
              <a:rPr lang="en-US" i="1" dirty="0" err="1" smtClean="0"/>
              <a:t>Kaushanskaya</a:t>
            </a:r>
            <a:r>
              <a:rPr lang="en-US" i="1" dirty="0" smtClean="0"/>
              <a:t>, et al</a:t>
            </a:r>
            <a:r>
              <a:rPr lang="en-US" dirty="0" smtClean="0"/>
              <a:t>: “…in English-Spanish bilinguals, higher self-reported reading skills in Spanish were associated with </a:t>
            </a:r>
            <a:r>
              <a:rPr lang="en-US" i="1" dirty="0" smtClean="0"/>
              <a:t>higher </a:t>
            </a:r>
            <a:r>
              <a:rPr lang="en-US" dirty="0" smtClean="0"/>
              <a:t>English reading-fluency scores…” (But not for English-Mandarin bilinguals!)</a:t>
            </a:r>
          </a:p>
          <a:p>
            <a:r>
              <a:rPr lang="en-US" dirty="0" smtClean="0"/>
              <a:t>Strength in an increasingly global economy (according to the ACTFL): “it is a growing reality that American students are losing a competitive edge in the business world because they lack skills in other cultures.”</a:t>
            </a:r>
          </a:p>
          <a:p>
            <a:r>
              <a:rPr lang="es-ES" dirty="0" smtClean="0"/>
              <a:t>A </a:t>
            </a:r>
            <a:r>
              <a:rPr lang="es-ES" dirty="0" err="1" smtClean="0"/>
              <a:t>second</a:t>
            </a:r>
            <a:r>
              <a:rPr lang="es-ES" dirty="0" smtClean="0"/>
              <a:t> </a:t>
            </a:r>
            <a:r>
              <a:rPr lang="es-ES" dirty="0" err="1" smtClean="0"/>
              <a:t>language</a:t>
            </a:r>
            <a:r>
              <a:rPr lang="es-ES" dirty="0" smtClean="0"/>
              <a:t> opens up </a:t>
            </a:r>
            <a:r>
              <a:rPr lang="es-ES" dirty="0" err="1" smtClean="0"/>
              <a:t>an</a:t>
            </a:r>
            <a:r>
              <a:rPr lang="es-ES" dirty="0" smtClean="0"/>
              <a:t> </a:t>
            </a:r>
            <a:r>
              <a:rPr lang="es-ES" dirty="0" err="1" smtClean="0"/>
              <a:t>entirely</a:t>
            </a:r>
            <a:r>
              <a:rPr lang="es-ES" dirty="0" smtClean="0"/>
              <a:t> new </a:t>
            </a:r>
            <a:r>
              <a:rPr lang="es-ES" dirty="0" err="1" smtClean="0"/>
              <a:t>world</a:t>
            </a:r>
            <a:r>
              <a:rPr lang="es-ES" dirty="0" smtClean="0"/>
              <a:t>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854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419" y="549965"/>
            <a:ext cx="4802589" cy="3743739"/>
          </a:xfrm>
        </p:spPr>
        <p:txBody>
          <a:bodyPr>
            <a:noAutofit/>
          </a:bodyPr>
          <a:lstStyle/>
          <a:p>
            <a:r>
              <a:rPr lang="en-US" sz="6600" dirty="0" err="1" smtClean="0"/>
              <a:t>Mi</a:t>
            </a:r>
            <a:r>
              <a:rPr lang="en-US" sz="6600" dirty="0" smtClean="0"/>
              <a:t> </a:t>
            </a:r>
            <a:r>
              <a:rPr lang="en-US" sz="6600" dirty="0" err="1" smtClean="0"/>
              <a:t>Viaje</a:t>
            </a:r>
            <a:r>
              <a:rPr lang="en-US" sz="6600" dirty="0" smtClean="0"/>
              <a:t> a </a:t>
            </a:r>
            <a:br>
              <a:rPr lang="en-US" sz="6600" dirty="0" smtClean="0"/>
            </a:br>
            <a:r>
              <a:rPr lang="en-US" sz="6600" dirty="0" smtClean="0"/>
              <a:t>Costa Rica!</a:t>
            </a:r>
            <a:endParaRPr lang="es-MX" sz="6600" dirty="0"/>
          </a:p>
        </p:txBody>
      </p:sp>
      <p:sp>
        <p:nvSpPr>
          <p:cNvPr id="3" name="TextBox 2"/>
          <p:cNvSpPr txBox="1"/>
          <p:nvPr/>
        </p:nvSpPr>
        <p:spPr>
          <a:xfrm>
            <a:off x="1081377" y="5784574"/>
            <a:ext cx="99987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hlinkClick r:id="rId2"/>
              </a:rPr>
              <a:t>https://</a:t>
            </a:r>
            <a:r>
              <a:rPr lang="es-MX" dirty="0" smtClean="0">
                <a:hlinkClick r:id="rId2"/>
              </a:rPr>
              <a:t>www.facebook.com/KellenDeAlba/media_set?set=a.10156430098185070&amp;type=3</a:t>
            </a:r>
            <a:endParaRPr lang="es-MX" dirty="0" smtClean="0"/>
          </a:p>
          <a:p>
            <a:endParaRPr lang="es-MX" dirty="0"/>
          </a:p>
        </p:txBody>
      </p:sp>
      <p:pic>
        <p:nvPicPr>
          <p:cNvPr id="29698" name="Picture 2" descr="Image result for pura vi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965" y="381137"/>
            <a:ext cx="5600231" cy="5403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1039880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Popularity of Languages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Top 3 languages spoken world wide?</a:t>
            </a:r>
          </a:p>
          <a:p>
            <a:pPr lvl="1"/>
            <a:r>
              <a:rPr lang="en-US" sz="2000" dirty="0" smtClean="0"/>
              <a:t>Chinese (Mandarin) – 1.8 Billion</a:t>
            </a:r>
          </a:p>
          <a:p>
            <a:pPr lvl="1"/>
            <a:r>
              <a:rPr lang="en-US" sz="2000" dirty="0" smtClean="0"/>
              <a:t>Spanish – 414 Million</a:t>
            </a:r>
          </a:p>
          <a:p>
            <a:pPr lvl="1"/>
            <a:r>
              <a:rPr lang="en-US" sz="2000" dirty="0" smtClean="0"/>
              <a:t>English – 335 Million</a:t>
            </a:r>
          </a:p>
          <a:p>
            <a:r>
              <a:rPr lang="en-US" sz="2400" dirty="0" smtClean="0"/>
              <a:t>Top 3 languages spoken in the U.S.A.?</a:t>
            </a:r>
          </a:p>
          <a:p>
            <a:pPr lvl="1"/>
            <a:r>
              <a:rPr lang="en-US" sz="2000" dirty="0" smtClean="0"/>
              <a:t>English – 231 Million</a:t>
            </a:r>
          </a:p>
          <a:p>
            <a:pPr lvl="1"/>
            <a:r>
              <a:rPr lang="en-US" sz="2000" dirty="0" smtClean="0"/>
              <a:t>Spanish – 37 Million</a:t>
            </a:r>
          </a:p>
          <a:p>
            <a:pPr lvl="1"/>
            <a:r>
              <a:rPr lang="en-US" sz="2000" dirty="0" smtClean="0"/>
              <a:t>Chinese (Cantonese) – 2.8 Million</a:t>
            </a:r>
          </a:p>
        </p:txBody>
      </p:sp>
    </p:spTree>
    <p:extLst>
      <p:ext uri="{BB962C8B-B14F-4D97-AF65-F5344CB8AC3E}">
        <p14:creationId xmlns:p14="http://schemas.microsoft.com/office/powerpoint/2010/main" val="4059321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Write, Group, and Share!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Individually, write 1 or 2 ideas about how improving Spanish will impact </a:t>
            </a:r>
            <a:r>
              <a:rPr lang="en-US" sz="3200" b="1" dirty="0" smtClean="0"/>
              <a:t>your life or personal goals</a:t>
            </a:r>
            <a:r>
              <a:rPr lang="es-ES" sz="3200" dirty="0" smtClean="0"/>
              <a:t>.</a:t>
            </a:r>
          </a:p>
          <a:p>
            <a:r>
              <a:rPr lang="es-ES" sz="3200" dirty="0" smtClean="0"/>
              <a:t>In </a:t>
            </a:r>
            <a:r>
              <a:rPr lang="es-ES" sz="3200" dirty="0" err="1" smtClean="0"/>
              <a:t>groups</a:t>
            </a:r>
            <a:r>
              <a:rPr lang="es-ES" sz="3200" dirty="0" smtClean="0"/>
              <a:t> of 4, share </a:t>
            </a:r>
            <a:r>
              <a:rPr lang="es-ES" sz="3200" dirty="0" err="1" smtClean="0"/>
              <a:t>your</a:t>
            </a:r>
            <a:r>
              <a:rPr lang="es-ES" sz="3200" dirty="0" smtClean="0"/>
              <a:t> ideas </a:t>
            </a:r>
            <a:r>
              <a:rPr lang="es-ES" sz="3200" dirty="0" err="1" smtClean="0"/>
              <a:t>with</a:t>
            </a:r>
            <a:r>
              <a:rPr lang="es-ES" sz="3200" dirty="0" smtClean="0"/>
              <a:t> </a:t>
            </a:r>
            <a:r>
              <a:rPr lang="es-ES" sz="3200" dirty="0" err="1" smtClean="0"/>
              <a:t>your</a:t>
            </a:r>
            <a:r>
              <a:rPr lang="es-ES" sz="3200" dirty="0" smtClean="0"/>
              <a:t> </a:t>
            </a:r>
            <a:r>
              <a:rPr lang="es-ES" sz="3200" dirty="0" err="1" smtClean="0"/>
              <a:t>group</a:t>
            </a:r>
            <a:r>
              <a:rPr lang="es-ES" sz="3200" dirty="0" smtClean="0"/>
              <a:t>.  </a:t>
            </a:r>
            <a:r>
              <a:rPr lang="es-ES" sz="3200" dirty="0" err="1" smtClean="0"/>
              <a:t>Synthesize</a:t>
            </a:r>
            <a:r>
              <a:rPr lang="es-ES" sz="3200" dirty="0" smtClean="0"/>
              <a:t> </a:t>
            </a:r>
            <a:r>
              <a:rPr lang="es-ES" sz="3200" dirty="0" err="1" smtClean="0"/>
              <a:t>your</a:t>
            </a:r>
            <a:r>
              <a:rPr lang="es-ES" sz="3200" dirty="0" smtClean="0"/>
              <a:t> ideas </a:t>
            </a:r>
            <a:r>
              <a:rPr lang="es-ES" sz="3200" dirty="0" err="1" smtClean="0"/>
              <a:t>down</a:t>
            </a:r>
            <a:r>
              <a:rPr lang="es-ES" sz="3200" dirty="0" smtClean="0"/>
              <a:t> </a:t>
            </a:r>
            <a:r>
              <a:rPr lang="es-ES" sz="3200" dirty="0" err="1" smtClean="0"/>
              <a:t>into</a:t>
            </a:r>
            <a:r>
              <a:rPr lang="es-ES" sz="3200" dirty="0" smtClean="0"/>
              <a:t> </a:t>
            </a:r>
            <a:r>
              <a:rPr lang="es-ES" sz="3200" dirty="0" err="1" smtClean="0"/>
              <a:t>one</a:t>
            </a:r>
            <a:r>
              <a:rPr lang="es-ES" sz="3200" dirty="0"/>
              <a:t> </a:t>
            </a:r>
            <a:r>
              <a:rPr lang="es-ES" sz="3200" dirty="0" err="1" smtClean="0"/>
              <a:t>main</a:t>
            </a:r>
            <a:r>
              <a:rPr lang="es-ES" sz="3200" dirty="0" smtClean="0"/>
              <a:t> idea </a:t>
            </a:r>
            <a:r>
              <a:rPr lang="es-ES" sz="3200" dirty="0" err="1" smtClean="0"/>
              <a:t>for</a:t>
            </a:r>
            <a:r>
              <a:rPr lang="es-ES" sz="3200" dirty="0" smtClean="0"/>
              <a:t> </a:t>
            </a:r>
            <a:r>
              <a:rPr lang="es-ES" sz="3200" dirty="0" err="1" smtClean="0"/>
              <a:t>your</a:t>
            </a:r>
            <a:r>
              <a:rPr lang="es-ES" sz="3200" dirty="0" smtClean="0"/>
              <a:t> </a:t>
            </a:r>
            <a:r>
              <a:rPr lang="es-ES" sz="3200" dirty="0" err="1" smtClean="0"/>
              <a:t>group</a:t>
            </a:r>
            <a:r>
              <a:rPr lang="es-ES" sz="3200" dirty="0" smtClean="0"/>
              <a:t>.  </a:t>
            </a:r>
            <a:r>
              <a:rPr lang="es-ES" sz="3200" dirty="0" err="1" smtClean="0"/>
              <a:t>Each</a:t>
            </a:r>
            <a:r>
              <a:rPr lang="es-ES" sz="3200" dirty="0" smtClean="0"/>
              <a:t> </a:t>
            </a:r>
            <a:r>
              <a:rPr lang="es-ES" sz="3200" dirty="0" err="1" smtClean="0"/>
              <a:t>group</a:t>
            </a:r>
            <a:r>
              <a:rPr lang="es-ES" sz="3200" dirty="0" smtClean="0"/>
              <a:t> </a:t>
            </a:r>
            <a:r>
              <a:rPr lang="es-ES" sz="3200" dirty="0" err="1" smtClean="0"/>
              <a:t>must</a:t>
            </a:r>
            <a:r>
              <a:rPr lang="es-ES" sz="3200" dirty="0" smtClean="0"/>
              <a:t> </a:t>
            </a:r>
            <a:r>
              <a:rPr lang="es-ES" sz="3200" dirty="0" err="1" smtClean="0"/>
              <a:t>have</a:t>
            </a:r>
            <a:r>
              <a:rPr lang="es-ES" sz="3200" dirty="0" smtClean="0"/>
              <a:t> </a:t>
            </a:r>
            <a:r>
              <a:rPr lang="es-ES" sz="3200" dirty="0" err="1" smtClean="0"/>
              <a:t>one</a:t>
            </a:r>
            <a:r>
              <a:rPr lang="es-ES" sz="3200" dirty="0" smtClean="0"/>
              <a:t>! </a:t>
            </a:r>
          </a:p>
          <a:p>
            <a:r>
              <a:rPr lang="es-ES" sz="3200" dirty="0" smtClean="0"/>
              <a:t>Be </a:t>
            </a:r>
            <a:r>
              <a:rPr lang="es-ES" sz="3200" dirty="0" err="1" smtClean="0"/>
              <a:t>prepared</a:t>
            </a:r>
            <a:r>
              <a:rPr lang="es-ES" sz="3200" dirty="0" smtClean="0"/>
              <a:t> to share </a:t>
            </a:r>
            <a:r>
              <a:rPr lang="es-ES" sz="3200" dirty="0" err="1" smtClean="0"/>
              <a:t>with</a:t>
            </a:r>
            <a:r>
              <a:rPr lang="es-ES" sz="3200" dirty="0" smtClean="0"/>
              <a:t>, and </a:t>
            </a:r>
            <a:r>
              <a:rPr lang="es-ES" sz="3200" dirty="0" err="1" smtClean="0"/>
              <a:t>explain</a:t>
            </a:r>
            <a:r>
              <a:rPr lang="es-ES" sz="3200" dirty="0" smtClean="0"/>
              <a:t> to </a:t>
            </a:r>
            <a:r>
              <a:rPr lang="es-ES" sz="3200" dirty="0" err="1" smtClean="0"/>
              <a:t>the</a:t>
            </a:r>
            <a:r>
              <a:rPr lang="es-ES" sz="3200" dirty="0" smtClean="0"/>
              <a:t> </a:t>
            </a:r>
            <a:r>
              <a:rPr lang="es-ES" sz="3200" dirty="0" err="1" smtClean="0"/>
              <a:t>class</a:t>
            </a:r>
            <a:r>
              <a:rPr lang="es-ES" sz="3200" dirty="0" smtClean="0"/>
              <a:t>!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61308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 Se </a:t>
            </a:r>
            <a:r>
              <a:rPr lang="en-US" dirty="0" err="1" smtClean="0"/>
              <a:t>Puede</a:t>
            </a:r>
            <a:r>
              <a:rPr lang="en-US" dirty="0" smtClean="0"/>
              <a:t>!  - You can do it!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 smtClean="0"/>
          </a:p>
          <a:p>
            <a:r>
              <a:rPr lang="es-MX" dirty="0" err="1" smtClean="0"/>
              <a:t>Man</a:t>
            </a:r>
            <a:r>
              <a:rPr lang="es-MX" dirty="0" smtClean="0"/>
              <a:t> </a:t>
            </a:r>
            <a:r>
              <a:rPr lang="es-MX" dirty="0" err="1" smtClean="0"/>
              <a:t>learns</a:t>
            </a:r>
            <a:r>
              <a:rPr lang="es-MX" dirty="0" smtClean="0"/>
              <a:t> </a:t>
            </a:r>
            <a:r>
              <a:rPr lang="es-MX" dirty="0" err="1" smtClean="0"/>
              <a:t>Spanish</a:t>
            </a:r>
            <a:r>
              <a:rPr lang="es-MX" dirty="0" smtClean="0"/>
              <a:t> online in 6 </a:t>
            </a:r>
            <a:r>
              <a:rPr lang="es-MX" dirty="0" err="1" smtClean="0"/>
              <a:t>months</a:t>
            </a:r>
            <a:r>
              <a:rPr lang="es-MX" dirty="0" smtClean="0"/>
              <a:t> - </a:t>
            </a:r>
            <a:r>
              <a:rPr lang="es-MX" dirty="0" smtClean="0">
                <a:hlinkClick r:id="rId2"/>
              </a:rPr>
              <a:t>https</a:t>
            </a:r>
            <a:r>
              <a:rPr lang="es-MX" dirty="0">
                <a:hlinkClick r:id="rId2"/>
              </a:rPr>
              <a:t>://</a:t>
            </a:r>
            <a:r>
              <a:rPr lang="es-MX" dirty="0" smtClean="0">
                <a:hlinkClick r:id="rId2"/>
              </a:rPr>
              <a:t>youtu.be/6xelYTrDESI</a:t>
            </a:r>
            <a:endParaRPr lang="es-MX" dirty="0" smtClean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990118817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2885</TotalTime>
  <Words>2800</Words>
  <Application>Microsoft Office PowerPoint</Application>
  <PresentationFormat>Widescreen</PresentationFormat>
  <Paragraphs>564</Paragraphs>
  <Slides>101</Slides>
  <Notes>9</Notes>
  <HiddenSlides>0</HiddenSlides>
  <MMClips>3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101</vt:i4>
      </vt:variant>
    </vt:vector>
  </HeadingPairs>
  <TitlesOfParts>
    <vt:vector size="108" baseType="lpstr">
      <vt:lpstr>Arial</vt:lpstr>
      <vt:lpstr>Calibri</vt:lpstr>
      <vt:lpstr>Corbel</vt:lpstr>
      <vt:lpstr>inherit</vt:lpstr>
      <vt:lpstr>Times New Roman</vt:lpstr>
      <vt:lpstr>Wingdings</vt:lpstr>
      <vt:lpstr>Basis</vt:lpstr>
      <vt:lpstr>  Warmup ordena las palabras </vt:lpstr>
      <vt:lpstr>  Warmup ordena las palabras </vt:lpstr>
      <vt:lpstr>BIENVENIDOS A Nuestra Clase! EspaÑol 1</vt:lpstr>
      <vt:lpstr>OBJETIVO/DOL </vt:lpstr>
      <vt:lpstr>Repaso  - Review Habla con tu companero: </vt:lpstr>
      <vt:lpstr>Actividad find the answer</vt:lpstr>
      <vt:lpstr>Señor señora señorita</vt:lpstr>
      <vt:lpstr>PowerPoint Presentation</vt:lpstr>
      <vt:lpstr>PowerPoint Presentation</vt:lpstr>
      <vt:lpstr>Tú o Usted</vt:lpstr>
      <vt:lpstr>Tú o Usted</vt:lpstr>
      <vt:lpstr>Tú o Usted</vt:lpstr>
      <vt:lpstr>Tú o Usted</vt:lpstr>
      <vt:lpstr>Tú o Usted</vt:lpstr>
      <vt:lpstr>NECESITO 5  VOLUNTARIOS!</vt:lpstr>
      <vt:lpstr>Formal vs Informal Introductions</vt:lpstr>
      <vt:lpstr>Refleccion</vt:lpstr>
      <vt:lpstr>¿tú o Ud.?</vt:lpstr>
      <vt:lpstr>¿tú o Ud.?</vt:lpstr>
      <vt:lpstr>PowerPoint Presentation</vt:lpstr>
      <vt:lpstr>PowerPoint Presentation</vt:lpstr>
      <vt:lpstr>Warm Up  LEER! READ!</vt:lpstr>
      <vt:lpstr>BIENVENIDOS A Nuestra Clase! EspaÑol 1</vt:lpstr>
      <vt:lpstr>ABC’s, Vowels &amp; pronunciation</vt:lpstr>
      <vt:lpstr>OBJETIVO/DOL </vt:lpstr>
      <vt:lpstr>Pay attention to the chorus &amp; Sing along to learn your vowels  https://www.youtube.com/watch?v=wu54D15-21Q  </vt:lpstr>
      <vt:lpstr>PowerPoint Presentation</vt:lpstr>
      <vt:lpstr>Vamos a Cantar!</vt:lpstr>
      <vt:lpstr>PowerPoint Presentation</vt:lpstr>
      <vt:lpstr>En tus pizarras – On Your Whiteboards  </vt:lpstr>
      <vt:lpstr>Ahora tu!</vt:lpstr>
      <vt:lpstr>How to Sound Less Like a Gringo</vt:lpstr>
      <vt:lpstr>PowerPoint Presentation</vt:lpstr>
      <vt:lpstr>Say with your very best espaneesh accent…</vt:lpstr>
      <vt:lpstr>Humuhumunukunukuapua</vt:lpstr>
      <vt:lpstr>PowerPoint Presentation</vt:lpstr>
      <vt:lpstr>How to Sound Less Like a Gringo</vt:lpstr>
      <vt:lpstr>How to Sound Less Like a Gringo</vt:lpstr>
      <vt:lpstr>PowerPoint Presentation</vt:lpstr>
      <vt:lpstr>Show off that tongue and talk fast!</vt:lpstr>
      <vt:lpstr>TRABALENGUA  Practice saying the following tongue twisters correctly to your partner</vt:lpstr>
      <vt:lpstr>DOL: ESCRIBE Write the 5 words that I spell on your paper.</vt:lpstr>
      <vt:lpstr>DOL: ESCRIBE Write the 5 SPANISH words that I spell on your paper.</vt:lpstr>
      <vt:lpstr>PowerPoint Presentation</vt:lpstr>
      <vt:lpstr>PowerPoint Presentation</vt:lpstr>
      <vt:lpstr>HAZLO AHORA</vt:lpstr>
      <vt:lpstr>BIENVENIDOS A Nuestra Clase! EspaÑol 1</vt:lpstr>
      <vt:lpstr>OBJETIVO/DOL </vt:lpstr>
      <vt:lpstr>PowerPoint Presentation</vt:lpstr>
      <vt:lpstr>Cognates? ¿Cognados? </vt:lpstr>
      <vt:lpstr>Cognates</vt:lpstr>
      <vt:lpstr>How much Spanish do you already know? ¿Cuánto Español ya sabe?!</vt:lpstr>
      <vt:lpstr>PowerPoint Presentation</vt:lpstr>
      <vt:lpstr>Similarities  Similaridades </vt:lpstr>
      <vt:lpstr>Cognates</vt:lpstr>
      <vt:lpstr>  asistir, carta, pan, ropa, largo, mayor, once, éxito, embarazada http://www.brycehedstrom.com/wp-content/uploads/2011/09/THE-POWER-OF-COGNATES-Sample.pdf   </vt:lpstr>
      <vt:lpstr>DOL </vt:lpstr>
      <vt:lpstr>El silabo</vt:lpstr>
      <vt:lpstr>PowerPoint Presentation</vt:lpstr>
      <vt:lpstr>PowerPoint Presentation</vt:lpstr>
      <vt:lpstr>BIENVENIDOS A Nuestra Clase! EspaÑol 1</vt:lpstr>
      <vt:lpstr>OBJETIVO/DOL </vt:lpstr>
      <vt:lpstr>Necesito usar el baño! / Puedo ir al baño?</vt:lpstr>
      <vt:lpstr>Necesito agua!</vt:lpstr>
      <vt:lpstr>PowerPoint Presentation</vt:lpstr>
      <vt:lpstr>Vocabulario- las materiales </vt:lpstr>
      <vt:lpstr>Vocabulario- las materiales </vt:lpstr>
      <vt:lpstr>Nouns!/¡Sustantivos!</vt:lpstr>
      <vt:lpstr>¿Cómo se dice…?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¿Que está a dentro de tu mochilla?</vt:lpstr>
      <vt:lpstr>Simon dice  simon says</vt:lpstr>
      <vt:lpstr>DOL - Matching</vt:lpstr>
      <vt:lpstr>DOL - Matching</vt:lpstr>
      <vt:lpstr>PowerPoint Presentation</vt:lpstr>
      <vt:lpstr>PowerPoint Presentation</vt:lpstr>
      <vt:lpstr>PowerPoint Presentation</vt:lpstr>
      <vt:lpstr>Warm-Up</vt:lpstr>
      <vt:lpstr>Objective and DOL</vt:lpstr>
      <vt:lpstr>Brainstorming!</vt:lpstr>
      <vt:lpstr>Why is learning a second language important?</vt:lpstr>
      <vt:lpstr>Mi Viaje a  Costa Rica!</vt:lpstr>
      <vt:lpstr>Popularity of Languages</vt:lpstr>
      <vt:lpstr>Write, Group, and Share!</vt:lpstr>
      <vt:lpstr>Si Se Puede!  - You can do it!</vt:lpstr>
      <vt:lpstr>How long does it take to learn a new skill?</vt:lpstr>
      <vt:lpstr>DOL</vt:lpstr>
    </vt:vector>
  </TitlesOfParts>
  <Company>Harrison School District #2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Warmup ordena las palabras</dc:title>
  <dc:creator>DeAlba, Debra</dc:creator>
  <cp:lastModifiedBy>DeAlba, Debra</cp:lastModifiedBy>
  <cp:revision>75</cp:revision>
  <dcterms:created xsi:type="dcterms:W3CDTF">2018-08-11T16:43:14Z</dcterms:created>
  <dcterms:modified xsi:type="dcterms:W3CDTF">2018-08-17T16:43:56Z</dcterms:modified>
</cp:coreProperties>
</file>