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2.xml" ContentType="application/vnd.openxmlformats-officedocument.presentationml.notesSlide+xml"/>
  <Override PartName="/ppt/activeX/activeX6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0"/>
  </p:notesMasterIdLst>
  <p:sldIdLst>
    <p:sldId id="256" r:id="rId2"/>
    <p:sldId id="360" r:id="rId3"/>
    <p:sldId id="257" r:id="rId4"/>
    <p:sldId id="449" r:id="rId5"/>
    <p:sldId id="259" r:id="rId6"/>
    <p:sldId id="318" r:id="rId7"/>
    <p:sldId id="261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295" r:id="rId37"/>
    <p:sldId id="319" r:id="rId38"/>
    <p:sldId id="348" r:id="rId39"/>
    <p:sldId id="361" r:id="rId40"/>
    <p:sldId id="320" r:id="rId41"/>
    <p:sldId id="299" r:id="rId42"/>
    <p:sldId id="362" r:id="rId43"/>
    <p:sldId id="363" r:id="rId44"/>
    <p:sldId id="358" r:id="rId45"/>
    <p:sldId id="359" r:id="rId46"/>
    <p:sldId id="366" r:id="rId47"/>
    <p:sldId id="367" r:id="rId48"/>
    <p:sldId id="364" r:id="rId49"/>
    <p:sldId id="365" r:id="rId50"/>
    <p:sldId id="368" r:id="rId51"/>
    <p:sldId id="314" r:id="rId52"/>
    <p:sldId id="357" r:id="rId53"/>
    <p:sldId id="355" r:id="rId54"/>
    <p:sldId id="353" r:id="rId55"/>
    <p:sldId id="356" r:id="rId56"/>
    <p:sldId id="354" r:id="rId57"/>
    <p:sldId id="374" r:id="rId58"/>
    <p:sldId id="369" r:id="rId59"/>
    <p:sldId id="300" r:id="rId60"/>
    <p:sldId id="301" r:id="rId61"/>
    <p:sldId id="321" r:id="rId62"/>
    <p:sldId id="322" r:id="rId63"/>
    <p:sldId id="323" r:id="rId64"/>
    <p:sldId id="324" r:id="rId65"/>
    <p:sldId id="325" r:id="rId66"/>
    <p:sldId id="326" r:id="rId67"/>
    <p:sldId id="308" r:id="rId68"/>
    <p:sldId id="370" r:id="rId69"/>
    <p:sldId id="309" r:id="rId70"/>
    <p:sldId id="349" r:id="rId71"/>
    <p:sldId id="315" r:id="rId72"/>
    <p:sldId id="350" r:id="rId73"/>
    <p:sldId id="316" r:id="rId74"/>
    <p:sldId id="396" r:id="rId75"/>
    <p:sldId id="317" r:id="rId76"/>
    <p:sldId id="351" r:id="rId77"/>
    <p:sldId id="372" r:id="rId78"/>
    <p:sldId id="373" r:id="rId79"/>
    <p:sldId id="371" r:id="rId80"/>
    <p:sldId id="376" r:id="rId81"/>
    <p:sldId id="377" r:id="rId82"/>
    <p:sldId id="378" r:id="rId83"/>
    <p:sldId id="379" r:id="rId84"/>
    <p:sldId id="398" r:id="rId85"/>
    <p:sldId id="380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2" r:id="rId98"/>
    <p:sldId id="394" r:id="rId99"/>
    <p:sldId id="393" r:id="rId100"/>
    <p:sldId id="444" r:id="rId101"/>
    <p:sldId id="399" r:id="rId102"/>
    <p:sldId id="400" r:id="rId103"/>
    <p:sldId id="401" r:id="rId104"/>
    <p:sldId id="404" r:id="rId105"/>
    <p:sldId id="405" r:id="rId106"/>
    <p:sldId id="408" r:id="rId107"/>
    <p:sldId id="445" r:id="rId108"/>
    <p:sldId id="402" r:id="rId109"/>
    <p:sldId id="403" r:id="rId110"/>
    <p:sldId id="410" r:id="rId111"/>
    <p:sldId id="409" r:id="rId112"/>
    <p:sldId id="415" r:id="rId113"/>
    <p:sldId id="411" r:id="rId114"/>
    <p:sldId id="407" r:id="rId115"/>
    <p:sldId id="406" r:id="rId116"/>
    <p:sldId id="412" r:id="rId117"/>
    <p:sldId id="419" r:id="rId118"/>
    <p:sldId id="414" r:id="rId119"/>
    <p:sldId id="417" r:id="rId120"/>
    <p:sldId id="418" r:id="rId121"/>
    <p:sldId id="420" r:id="rId122"/>
    <p:sldId id="422" r:id="rId123"/>
    <p:sldId id="425" r:id="rId124"/>
    <p:sldId id="423" r:id="rId125"/>
    <p:sldId id="424" r:id="rId126"/>
    <p:sldId id="426" r:id="rId127"/>
    <p:sldId id="427" r:id="rId128"/>
    <p:sldId id="428" r:id="rId129"/>
    <p:sldId id="441" r:id="rId130"/>
    <p:sldId id="429" r:id="rId131"/>
    <p:sldId id="430" r:id="rId132"/>
    <p:sldId id="431" r:id="rId133"/>
    <p:sldId id="436" r:id="rId134"/>
    <p:sldId id="438" r:id="rId135"/>
    <p:sldId id="450" r:id="rId136"/>
    <p:sldId id="433" r:id="rId137"/>
    <p:sldId id="435" r:id="rId138"/>
    <p:sldId id="442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95FC9-6526-472E-AF22-9E75173077AA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13DF-0351-4B87-980F-68B21EF1CA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1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if time, if not,</a:t>
            </a:r>
            <a:r>
              <a:rPr lang="en-US" baseline="0" dirty="0" smtClean="0"/>
              <a:t> tomorrow works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76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if time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74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18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Buenos </a:t>
            </a:r>
            <a:r>
              <a:rPr lang="en-US" dirty="0" err="1" smtClean="0"/>
              <a:t>dias</a:t>
            </a:r>
            <a:r>
              <a:rPr lang="en-US" dirty="0" smtClean="0"/>
              <a:t>!</a:t>
            </a:r>
            <a:r>
              <a:rPr lang="en-US" baseline="0" dirty="0" smtClean="0"/>
              <a:t> Como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primo?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113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01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need fly swatters</a:t>
            </a:r>
            <a:r>
              <a:rPr lang="en-US" baseline="0" dirty="0" smtClean="0"/>
              <a:t> or a rolled up magazine.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114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15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87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5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4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E5F0FC-2052-41A7-B28B-46F380D83DD2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2ECF-E69A-4F9A-AB8F-F08CD4B7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cu9PUh9_A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image" Target="../media/image27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wmf"/><Relationship Id="rId4" Type="http://schemas.openxmlformats.org/officeDocument/2006/relationships/image" Target="../media/image27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dJDGKPPTU&amp;list=PLhhYIsO3Qw_sCxKoKVa7hYPWzLs4-8Sh8&amp;index=2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teccalendar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9H_KLaDMf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8E0XIF2uJCQ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II7ec_4f7s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8662" y="243840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2475" lvl="1" indent="-457200"/>
            <a:r>
              <a:rPr lang="en-US" altLang="en-US" sz="3000" dirty="0" smtClean="0">
                <a:ea typeface="ＭＳ Ｐゴシック" panose="020B0600070205080204" pitchFamily="34" charset="-128"/>
              </a:rPr>
              <a:t>What do you think these words might mean?</a:t>
            </a: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000" dirty="0" err="1" smtClean="0">
                <a:ea typeface="ＭＳ Ｐゴシック" panose="020B0600070205080204" pitchFamily="34" charset="-128"/>
              </a:rPr>
              <a:t>Impaciente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200" dirty="0" err="1" smtClean="0">
                <a:ea typeface="ＭＳ Ｐゴシック" panose="020B0600070205080204" pitchFamily="34" charset="-128"/>
              </a:rPr>
              <a:t>Difícil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Sandwich de </a:t>
            </a:r>
            <a:r>
              <a:rPr lang="en-US" altLang="en-US" sz="3200" dirty="0" err="1" smtClean="0">
                <a:ea typeface="ＭＳ Ｐゴシック" panose="020B0600070205080204" pitchFamily="34" charset="-128"/>
              </a:rPr>
              <a:t>jamón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200" dirty="0" err="1" smtClean="0">
                <a:ea typeface="ＭＳ Ｐゴシック" panose="020B0600070205080204" pitchFamily="34" charset="-128"/>
              </a:rPr>
              <a:t>Templo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Libertad</a:t>
            </a: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000" dirty="0" err="1" smtClean="0">
                <a:ea typeface="ＭＳ Ｐゴシック" panose="020B0600070205080204" pitchFamily="34" charset="-128"/>
              </a:rPr>
              <a:t>Parque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  <a:p>
            <a:pPr marL="1092200" lvl="2" indent="-514350">
              <a:buFont typeface="Calisto MT" panose="02040603050505030304" pitchFamily="18" charset="0"/>
              <a:buAutoNum type="arabicPeriod"/>
            </a:pPr>
            <a:r>
              <a:rPr lang="en-US" altLang="en-US" sz="3000" dirty="0" err="1" smtClean="0">
                <a:ea typeface="ＭＳ Ｐゴシック" panose="020B0600070205080204" pitchFamily="34" charset="-128"/>
              </a:rPr>
              <a:t>Estudiante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endParaRPr lang="en-US" altLang="en-US" sz="3400" i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8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26752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65" y="283442"/>
            <a:ext cx="7055380" cy="1400530"/>
          </a:xfrm>
        </p:spPr>
        <p:txBody>
          <a:bodyPr/>
          <a:lstStyle/>
          <a:p>
            <a:r>
              <a:rPr lang="en-US" dirty="0" err="1" smtClean="0"/>
              <a:t>Señora</a:t>
            </a:r>
            <a:r>
              <a:rPr lang="en-US" dirty="0" smtClean="0"/>
              <a:t> DeAlba </a:t>
            </a:r>
            <a:r>
              <a:rPr lang="en-US" dirty="0" err="1" smtClean="0"/>
              <a:t>tiene</a:t>
            </a:r>
            <a:r>
              <a:rPr lang="en-US" dirty="0" smtClean="0"/>
              <a:t>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65" y="1373959"/>
            <a:ext cx="7083089" cy="4874448"/>
          </a:xfrm>
        </p:spPr>
        <p:txBody>
          <a:bodyPr>
            <a:normAutofit/>
          </a:bodyPr>
          <a:lstStyle/>
          <a:p>
            <a:r>
              <a:rPr lang="en-US" dirty="0" smtClean="0"/>
              <a:t>130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r>
              <a:rPr lang="en-US" dirty="0" err="1" smtClean="0"/>
              <a:t>Ciento</a:t>
            </a:r>
            <a:r>
              <a:rPr lang="en-US" dirty="0" smtClean="0"/>
              <a:t> </a:t>
            </a:r>
            <a:r>
              <a:rPr lang="en-US" dirty="0" err="1" smtClean="0"/>
              <a:t>treinta</a:t>
            </a:r>
            <a:endParaRPr lang="en-US" dirty="0" smtClean="0"/>
          </a:p>
          <a:p>
            <a:r>
              <a:rPr lang="en-US" dirty="0" smtClean="0"/>
              <a:t>205 pencils</a:t>
            </a:r>
          </a:p>
          <a:p>
            <a:r>
              <a:rPr lang="en-US" dirty="0" smtClean="0"/>
              <a:t>Dos </a:t>
            </a:r>
            <a:r>
              <a:rPr lang="en-US" dirty="0" err="1" smtClean="0"/>
              <a:t>cientos</a:t>
            </a:r>
            <a:r>
              <a:rPr lang="en-US" dirty="0" smtClean="0"/>
              <a:t> y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lapices</a:t>
            </a:r>
            <a:endParaRPr lang="en-US" dirty="0"/>
          </a:p>
          <a:p>
            <a:r>
              <a:rPr lang="en-US" dirty="0" smtClean="0"/>
              <a:t>650 papers</a:t>
            </a:r>
          </a:p>
          <a:p>
            <a:r>
              <a:rPr lang="en-US" dirty="0" err="1" smtClean="0"/>
              <a:t>Seiscientos</a:t>
            </a:r>
            <a:r>
              <a:rPr lang="en-US" dirty="0" smtClean="0"/>
              <a:t>  </a:t>
            </a:r>
            <a:r>
              <a:rPr lang="en-US" dirty="0" err="1" smtClean="0"/>
              <a:t>cincuenta</a:t>
            </a:r>
            <a:r>
              <a:rPr lang="en-US" dirty="0" smtClean="0"/>
              <a:t> </a:t>
            </a:r>
            <a:r>
              <a:rPr lang="en-US" dirty="0" err="1" smtClean="0"/>
              <a:t>papeles</a:t>
            </a:r>
            <a:endParaRPr lang="en-US" dirty="0"/>
          </a:p>
          <a:p>
            <a:r>
              <a:rPr lang="en-US" dirty="0" smtClean="0"/>
              <a:t>1,000 books </a:t>
            </a:r>
          </a:p>
          <a:p>
            <a:r>
              <a:rPr lang="en-US" dirty="0" smtClean="0"/>
              <a:t>Mil </a:t>
            </a:r>
            <a:r>
              <a:rPr lang="en-US" dirty="0" err="1" smtClean="0"/>
              <a:t>libros</a:t>
            </a:r>
            <a:endParaRPr lang="en-US" dirty="0"/>
          </a:p>
          <a:p>
            <a:r>
              <a:rPr lang="en-US" dirty="0" smtClean="0"/>
              <a:t>1,000,000 problems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millon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89" y="1373958"/>
            <a:ext cx="2667000" cy="174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89" y="1889895"/>
            <a:ext cx="1666875" cy="1666875"/>
          </a:xfrm>
          <a:prstGeom prst="rect">
            <a:avLst/>
          </a:prstGeom>
        </p:spPr>
      </p:pic>
      <p:sp>
        <p:nvSpPr>
          <p:cNvPr id="9" name="AutoShape 2" descr="Image result for papers"/>
          <p:cNvSpPr>
            <a:spLocks noChangeAspect="1" noChangeArrowheads="1"/>
          </p:cNvSpPr>
          <p:nvPr/>
        </p:nvSpPr>
        <p:spPr bwMode="auto">
          <a:xfrm>
            <a:off x="155575" y="-982663"/>
            <a:ext cx="2895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81" y="3687386"/>
            <a:ext cx="2590800" cy="1842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61" y="3718160"/>
            <a:ext cx="1394596" cy="21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Refleccion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hard was that?</a:t>
            </a:r>
          </a:p>
          <a:p>
            <a:r>
              <a:rPr lang="en-US" dirty="0" smtClean="0"/>
              <a:t>How well is this concept sinking in? (fingers)</a:t>
            </a:r>
          </a:p>
          <a:p>
            <a:r>
              <a:rPr lang="en-US" dirty="0" smtClean="0"/>
              <a:t>Any tips for memorizing and learning new vocab quickly that you’d like to share with your classmates?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6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Mil mas mil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millon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/>
              <a:t> </a:t>
            </a:r>
            <a:r>
              <a:rPr lang="en-US" dirty="0" smtClean="0"/>
              <a:t>dos mil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Mil </a:t>
            </a:r>
            <a:r>
              <a:rPr lang="en-US" dirty="0" err="1" smtClean="0"/>
              <a:t>menos</a:t>
            </a:r>
            <a:r>
              <a:rPr lang="en-US" dirty="0" smtClean="0"/>
              <a:t> dos </a:t>
            </a:r>
            <a:r>
              <a:rPr lang="en-US" dirty="0" err="1" smtClean="0"/>
              <a:t>cientos</a:t>
            </a:r>
            <a:r>
              <a:rPr lang="en-US" dirty="0" smtClean="0"/>
              <a:t>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Tres</a:t>
            </a:r>
            <a:r>
              <a:rPr lang="en-US" dirty="0" smtClean="0"/>
              <a:t> mil mas </a:t>
            </a:r>
            <a:r>
              <a:rPr lang="en-US" dirty="0" err="1" smtClean="0"/>
              <a:t>trecientos</a:t>
            </a:r>
            <a:r>
              <a:rPr lang="en-US" dirty="0" smtClean="0"/>
              <a:t>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Dos mil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cincuenta</a:t>
            </a:r>
            <a:r>
              <a:rPr lang="en-US" dirty="0" smtClean="0"/>
              <a:t> son..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Mil mas mil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millon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/>
              <a:t> </a:t>
            </a:r>
            <a:r>
              <a:rPr lang="en-US" dirty="0" err="1" smtClean="0"/>
              <a:t>cien</a:t>
            </a:r>
            <a:r>
              <a:rPr lang="en-US" dirty="0" smtClean="0"/>
              <a:t> mil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Mil </a:t>
            </a:r>
            <a:r>
              <a:rPr lang="en-US" dirty="0" err="1" smtClean="0"/>
              <a:t>menos</a:t>
            </a:r>
            <a:r>
              <a:rPr lang="en-US" dirty="0" smtClean="0"/>
              <a:t> dos </a:t>
            </a:r>
            <a:r>
              <a:rPr lang="en-US" dirty="0" err="1" smtClean="0"/>
              <a:t>cientos</a:t>
            </a:r>
            <a:r>
              <a:rPr lang="en-US" dirty="0" smtClean="0"/>
              <a:t>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Tres</a:t>
            </a:r>
            <a:r>
              <a:rPr lang="en-US" dirty="0" smtClean="0"/>
              <a:t> mil mas </a:t>
            </a:r>
            <a:r>
              <a:rPr lang="en-US" dirty="0" err="1" smtClean="0"/>
              <a:t>trecientos</a:t>
            </a:r>
            <a:r>
              <a:rPr lang="en-US" dirty="0" smtClean="0"/>
              <a:t> son…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Dos mil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cincuenta</a:t>
            </a:r>
            <a:r>
              <a:rPr lang="en-US" dirty="0" smtClean="0"/>
              <a:t> son..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Dos mil</a:t>
            </a:r>
          </a:p>
          <a:p>
            <a:endParaRPr lang="en-US" dirty="0"/>
          </a:p>
          <a:p>
            <a:r>
              <a:rPr lang="en-US" dirty="0" err="1" smtClean="0"/>
              <a:t>Novecientos</a:t>
            </a:r>
            <a:r>
              <a:rPr lang="en-US" dirty="0" smtClean="0"/>
              <a:t> mil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Ochocientos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Tres</a:t>
            </a:r>
            <a:r>
              <a:rPr lang="en-US" dirty="0" smtClean="0"/>
              <a:t> mil </a:t>
            </a:r>
            <a:r>
              <a:rPr lang="en-US" dirty="0" err="1" smtClean="0"/>
              <a:t>trecientos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Mil </a:t>
            </a:r>
            <a:r>
              <a:rPr lang="en-US" dirty="0" err="1" smtClean="0"/>
              <a:t>novecientos</a:t>
            </a:r>
            <a:r>
              <a:rPr lang="en-US" dirty="0" smtClean="0"/>
              <a:t> </a:t>
            </a:r>
            <a:r>
              <a:rPr lang="en-US" dirty="0" err="1" smtClean="0"/>
              <a:t>cincuenta</a:t>
            </a:r>
            <a:endParaRPr lang="en-US" dirty="0" smtClean="0"/>
          </a:p>
          <a:p>
            <a:endParaRPr lang="en-U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0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Spell the word, based on the way Spanish letters are pronounced.</a:t>
            </a:r>
            <a:endParaRPr lang="es-MX" dirty="0"/>
          </a:p>
          <a:p>
            <a:r>
              <a:rPr lang="en-US" dirty="0" err="1"/>
              <a:t>achay</a:t>
            </a:r>
            <a:r>
              <a:rPr lang="en-US" dirty="0"/>
              <a:t>; oh; </a:t>
            </a:r>
            <a:r>
              <a:rPr lang="en-US" dirty="0" err="1"/>
              <a:t>ele</a:t>
            </a:r>
            <a:r>
              <a:rPr lang="en-US" dirty="0"/>
              <a:t>; ah - ________________                   </a:t>
            </a:r>
            <a:endParaRPr lang="en-US" dirty="0" smtClean="0"/>
          </a:p>
          <a:p>
            <a:r>
              <a:rPr lang="en-US" dirty="0" smtClean="0"/>
              <a:t>hey</a:t>
            </a:r>
            <a:r>
              <a:rPr lang="en-US" dirty="0"/>
              <a:t>; ah; </a:t>
            </a:r>
            <a:r>
              <a:rPr lang="en-US" dirty="0" err="1"/>
              <a:t>teh</a:t>
            </a:r>
            <a:r>
              <a:rPr lang="en-US" dirty="0"/>
              <a:t>; oh - ___________________</a:t>
            </a:r>
            <a:endParaRPr lang="es-MX" dirty="0"/>
          </a:p>
          <a:p>
            <a:r>
              <a:rPr lang="en-US" dirty="0" err="1"/>
              <a:t>teh</a:t>
            </a:r>
            <a:r>
              <a:rPr lang="en-US" dirty="0"/>
              <a:t>; ah; say; oh - _________________                       </a:t>
            </a:r>
            <a:endParaRPr lang="en-US" dirty="0" smtClean="0"/>
          </a:p>
          <a:p>
            <a:r>
              <a:rPr lang="en-US" dirty="0" err="1" smtClean="0"/>
              <a:t>beh</a:t>
            </a:r>
            <a:r>
              <a:rPr lang="en-US" dirty="0"/>
              <a:t>; </a:t>
            </a:r>
            <a:r>
              <a:rPr lang="en-US" dirty="0" err="1"/>
              <a:t>oo</a:t>
            </a:r>
            <a:r>
              <a:rPr lang="en-US" dirty="0"/>
              <a:t>; </a:t>
            </a:r>
            <a:r>
              <a:rPr lang="en-US" dirty="0" err="1"/>
              <a:t>erre</a:t>
            </a:r>
            <a:r>
              <a:rPr lang="en-US" dirty="0"/>
              <a:t>; oh - ______________</a:t>
            </a:r>
            <a:endParaRPr lang="es-MX" dirty="0"/>
          </a:p>
          <a:p>
            <a:r>
              <a:rPr lang="en-US" dirty="0" err="1"/>
              <a:t>peh</a:t>
            </a:r>
            <a:r>
              <a:rPr lang="en-US" dirty="0"/>
              <a:t>; oh; </a:t>
            </a:r>
            <a:r>
              <a:rPr lang="en-US" dirty="0" err="1"/>
              <a:t>ehjay</a:t>
            </a:r>
            <a:r>
              <a:rPr lang="en-US" dirty="0"/>
              <a:t>; oh - _______________                     </a:t>
            </a:r>
            <a:endParaRPr lang="en-US" dirty="0" smtClean="0"/>
          </a:p>
          <a:p>
            <a:r>
              <a:rPr lang="en-US" dirty="0" err="1" smtClean="0"/>
              <a:t>eegriehgah</a:t>
            </a:r>
            <a:r>
              <a:rPr lang="en-US" dirty="0"/>
              <a:t>; oh; </a:t>
            </a:r>
            <a:r>
              <a:rPr lang="en-US" dirty="0" err="1"/>
              <a:t>ele</a:t>
            </a:r>
            <a:r>
              <a:rPr lang="en-US" dirty="0"/>
              <a:t>; oh -______________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79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Spell the word, based on the way Spanish letters are pronounced.</a:t>
            </a:r>
            <a:endParaRPr lang="es-MX" dirty="0"/>
          </a:p>
          <a:p>
            <a:r>
              <a:rPr lang="en-US" dirty="0" err="1"/>
              <a:t>achay</a:t>
            </a:r>
            <a:r>
              <a:rPr lang="en-US" dirty="0"/>
              <a:t>; oh; </a:t>
            </a:r>
            <a:r>
              <a:rPr lang="en-US" dirty="0" err="1"/>
              <a:t>ele</a:t>
            </a:r>
            <a:r>
              <a:rPr lang="en-US" dirty="0"/>
              <a:t>; ah - </a:t>
            </a:r>
            <a:r>
              <a:rPr lang="en-US" dirty="0" err="1" smtClean="0"/>
              <a:t>hola</a:t>
            </a:r>
            <a:r>
              <a:rPr lang="en-US" dirty="0" smtClean="0"/>
              <a:t>                   </a:t>
            </a:r>
          </a:p>
          <a:p>
            <a:r>
              <a:rPr lang="en-US" dirty="0" smtClean="0"/>
              <a:t>hey</a:t>
            </a:r>
            <a:r>
              <a:rPr lang="en-US" dirty="0"/>
              <a:t>; ah; </a:t>
            </a:r>
            <a:r>
              <a:rPr lang="en-US" dirty="0" err="1"/>
              <a:t>teh</a:t>
            </a:r>
            <a:r>
              <a:rPr lang="en-US" dirty="0"/>
              <a:t>; oh - </a:t>
            </a:r>
            <a:r>
              <a:rPr lang="en-US" dirty="0" err="1" smtClean="0"/>
              <a:t>gato</a:t>
            </a:r>
            <a:endParaRPr lang="es-MX" dirty="0"/>
          </a:p>
          <a:p>
            <a:r>
              <a:rPr lang="en-US" dirty="0" err="1"/>
              <a:t>teh</a:t>
            </a:r>
            <a:r>
              <a:rPr lang="en-US" dirty="0"/>
              <a:t>; ah; say; oh - </a:t>
            </a:r>
            <a:r>
              <a:rPr lang="en-US" dirty="0" smtClean="0"/>
              <a:t>taco                      </a:t>
            </a:r>
          </a:p>
          <a:p>
            <a:r>
              <a:rPr lang="en-US" dirty="0" err="1" smtClean="0"/>
              <a:t>beh</a:t>
            </a:r>
            <a:r>
              <a:rPr lang="en-US" dirty="0"/>
              <a:t>; </a:t>
            </a:r>
            <a:r>
              <a:rPr lang="en-US" dirty="0" err="1"/>
              <a:t>oo</a:t>
            </a:r>
            <a:r>
              <a:rPr lang="en-US" dirty="0"/>
              <a:t>; </a:t>
            </a:r>
            <a:r>
              <a:rPr lang="en-US" dirty="0" err="1"/>
              <a:t>erre</a:t>
            </a:r>
            <a:r>
              <a:rPr lang="en-US" dirty="0"/>
              <a:t>; oh - </a:t>
            </a:r>
            <a:r>
              <a:rPr lang="en-US" dirty="0" smtClean="0"/>
              <a:t>burro</a:t>
            </a:r>
            <a:endParaRPr lang="es-MX" dirty="0"/>
          </a:p>
          <a:p>
            <a:r>
              <a:rPr lang="en-US" dirty="0" err="1"/>
              <a:t>peh</a:t>
            </a:r>
            <a:r>
              <a:rPr lang="en-US" dirty="0"/>
              <a:t>; oh; </a:t>
            </a:r>
            <a:r>
              <a:rPr lang="en-US" dirty="0" err="1"/>
              <a:t>ehjay</a:t>
            </a:r>
            <a:r>
              <a:rPr lang="en-US" dirty="0"/>
              <a:t>; oh - </a:t>
            </a:r>
            <a:r>
              <a:rPr lang="en-US" dirty="0" err="1" smtClean="0"/>
              <a:t>pollo</a:t>
            </a:r>
            <a:r>
              <a:rPr lang="en-US" dirty="0" smtClean="0"/>
              <a:t>                 </a:t>
            </a:r>
          </a:p>
          <a:p>
            <a:r>
              <a:rPr lang="en-US" dirty="0" err="1" smtClean="0"/>
              <a:t>eegriehgah</a:t>
            </a:r>
            <a:r>
              <a:rPr lang="en-US" dirty="0"/>
              <a:t>; oh; </a:t>
            </a:r>
            <a:r>
              <a:rPr lang="en-US" dirty="0" err="1"/>
              <a:t>ele</a:t>
            </a:r>
            <a:r>
              <a:rPr lang="en-US" dirty="0"/>
              <a:t>; oh </a:t>
            </a:r>
            <a:r>
              <a:rPr lang="en-US" dirty="0" smtClean="0"/>
              <a:t>- YOLO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6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865" y="1617594"/>
            <a:ext cx="7475220" cy="93312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BIENVENIDOS </a:t>
            </a:r>
            <a:r>
              <a:rPr lang="en-US" sz="3000" dirty="0" smtClean="0"/>
              <a:t>a </a:t>
            </a:r>
            <a:r>
              <a:rPr lang="en-US" sz="3000" dirty="0" err="1" smtClean="0"/>
              <a:t>nuestra</a:t>
            </a:r>
            <a:r>
              <a:rPr lang="en-US" sz="3000" dirty="0" smtClean="0"/>
              <a:t> </a:t>
            </a:r>
            <a:r>
              <a:rPr lang="en-US" sz="3000" dirty="0" err="1"/>
              <a:t>c</a:t>
            </a:r>
            <a:r>
              <a:rPr lang="en-US" sz="3000" dirty="0" err="1" smtClean="0"/>
              <a:t>lase</a:t>
            </a:r>
            <a:r>
              <a:rPr lang="en-US" sz="3000" dirty="0" smtClean="0"/>
              <a:t> de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e</a:t>
            </a:r>
            <a:r>
              <a:rPr lang="en-US" sz="3000" dirty="0" err="1" smtClean="0"/>
              <a:t>spañol</a:t>
            </a:r>
            <a:r>
              <a:rPr lang="en-US" sz="3000" dirty="0" smtClean="0"/>
              <a:t> 1!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26914"/>
            <a:ext cx="8245160" cy="4267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Jueves</a:t>
            </a:r>
            <a:r>
              <a:rPr lang="en-US" dirty="0" smtClean="0"/>
              <a:t>, el </a:t>
            </a:r>
            <a:r>
              <a:rPr lang="en-US" dirty="0" err="1" smtClean="0"/>
              <a:t>veintitres</a:t>
            </a:r>
            <a:r>
              <a:rPr lang="en-US" dirty="0" smtClean="0"/>
              <a:t>(23) de Agosto 2018</a:t>
            </a:r>
          </a:p>
          <a:p>
            <a:endParaRPr lang="en-US" dirty="0" smtClean="0"/>
          </a:p>
          <a:p>
            <a:r>
              <a:rPr lang="en-US" dirty="0"/>
              <a:t>Wed 6-8pm Aug 29</a:t>
            </a:r>
            <a:r>
              <a:rPr lang="en-US" baseline="30000" dirty="0"/>
              <a:t>th</a:t>
            </a:r>
            <a:r>
              <a:rPr lang="en-US" dirty="0"/>
              <a:t> – open house</a:t>
            </a:r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is also picture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Sept 19</a:t>
            </a:r>
            <a:r>
              <a:rPr lang="en-US" baseline="30000" dirty="0" smtClean="0"/>
              <a:t>th</a:t>
            </a:r>
            <a:r>
              <a:rPr lang="en-US" dirty="0" smtClean="0"/>
              <a:t> – homecoming – panther games</a:t>
            </a:r>
            <a:endParaRPr lang="en-US" dirty="0"/>
          </a:p>
          <a:p>
            <a:endParaRPr lang="en-US" dirty="0" smtClean="0"/>
          </a:p>
          <a:p>
            <a:endParaRPr lang="es-ES_tradnl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dirty="0" err="1" smtClean="0"/>
              <a:t>Objetivo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LLWBAT correctly apply articles according to number and gender (WL1.2.b)</a:t>
            </a:r>
          </a:p>
          <a:p>
            <a:pPr marL="68580" indent="0">
              <a:buNone/>
            </a:pPr>
            <a:r>
              <a:rPr lang="en-US" sz="2800" dirty="0"/>
              <a:t>DOL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100% of Language Learners will</a:t>
            </a:r>
            <a:r>
              <a:rPr lang="en-US" sz="2800" dirty="0"/>
              <a:t> apply articles according </a:t>
            </a:r>
            <a:r>
              <a:rPr lang="en-US" sz="2800" dirty="0" smtClean="0"/>
              <a:t>to the </a:t>
            </a:r>
            <a:r>
              <a:rPr lang="en-US" sz="2800" dirty="0"/>
              <a:t>number and gender </a:t>
            </a:r>
            <a:r>
              <a:rPr lang="en-US" sz="2800" dirty="0" smtClean="0"/>
              <a:t>of items with 80% accuracy.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8199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8200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8201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8202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8203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8204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10946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87690" cy="1400530"/>
          </a:xfrm>
        </p:spPr>
        <p:txBody>
          <a:bodyPr/>
          <a:lstStyle/>
          <a:p>
            <a:r>
              <a:rPr lang="en-US" dirty="0" smtClean="0"/>
              <a:t>REPASO</a:t>
            </a:r>
            <a:br>
              <a:rPr lang="en-US" dirty="0" smtClean="0"/>
            </a:br>
            <a:r>
              <a:rPr lang="en-US" sz="2800" dirty="0" smtClean="0"/>
              <a:t>Let’s review what we’ve learned so far...</a:t>
            </a:r>
            <a:endParaRPr lang="es-MX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Flags</a:t>
            </a:r>
          </a:p>
          <a:p>
            <a:r>
              <a:rPr lang="en-US" dirty="0" smtClean="0"/>
              <a:t>Alphabet</a:t>
            </a:r>
          </a:p>
          <a:p>
            <a:r>
              <a:rPr lang="en-US" dirty="0" smtClean="0"/>
              <a:t>Cognates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vs </a:t>
            </a:r>
            <a:r>
              <a:rPr lang="en-US" dirty="0" err="1" smtClean="0"/>
              <a:t>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Classroom requests</a:t>
            </a:r>
          </a:p>
          <a:p>
            <a:r>
              <a:rPr lang="en-US" dirty="0" smtClean="0"/>
              <a:t>School supplies</a:t>
            </a:r>
          </a:p>
          <a:p>
            <a:r>
              <a:rPr lang="en-US" dirty="0" smtClean="0"/>
              <a:t>Small numbers</a:t>
            </a:r>
          </a:p>
          <a:p>
            <a:r>
              <a:rPr lang="en-US" dirty="0" smtClean="0"/>
              <a:t>Big numbers</a:t>
            </a:r>
          </a:p>
          <a:p>
            <a:r>
              <a:rPr lang="en-US" dirty="0" smtClean="0"/>
              <a:t>Years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4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Cantar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41629"/>
          </a:xfrm>
        </p:spPr>
        <p:txBody>
          <a:bodyPr>
            <a:normAutofit fontScale="47500" lnSpcReduction="20000"/>
          </a:bodyPr>
          <a:lstStyle/>
          <a:p>
            <a:r>
              <a:rPr lang="en-US" sz="7200" u="sng" dirty="0">
                <a:hlinkClick r:id="rId2"/>
              </a:rPr>
              <a:t>https://www.youtube.com/watch?v=JUcu9PUh9_A</a:t>
            </a:r>
            <a:endParaRPr lang="en-US" sz="7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49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greet…</a:t>
            </a:r>
            <a:br>
              <a:rPr lang="en-US" dirty="0" smtClean="0"/>
            </a:br>
            <a:r>
              <a:rPr lang="en-US" dirty="0" smtClean="0"/>
              <a:t>Como </a:t>
            </a:r>
            <a:r>
              <a:rPr lang="en-US" dirty="0" err="1" smtClean="0"/>
              <a:t>saludas</a:t>
            </a:r>
            <a:r>
              <a:rPr lang="en-US" dirty="0" smtClean="0"/>
              <a:t> a…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cousin (8am)</a:t>
            </a:r>
          </a:p>
          <a:p>
            <a:r>
              <a:rPr lang="en-US" dirty="0" smtClean="0"/>
              <a:t>Your boyfriend/girlfriend (3pm)</a:t>
            </a:r>
          </a:p>
          <a:p>
            <a:r>
              <a:rPr lang="en-US" dirty="0" smtClean="0"/>
              <a:t>Principal Vargas (11am)</a:t>
            </a:r>
          </a:p>
          <a:p>
            <a:r>
              <a:rPr lang="en-US" dirty="0" smtClean="0"/>
              <a:t>A priest (9pm)</a:t>
            </a:r>
          </a:p>
          <a:p>
            <a:r>
              <a:rPr lang="en-US" dirty="0" smtClean="0"/>
              <a:t>Security (9am)</a:t>
            </a:r>
          </a:p>
          <a:p>
            <a:r>
              <a:rPr lang="en-US" dirty="0" smtClean="0"/>
              <a:t>The taco guy in front of the old Sam’s Club (1am)</a:t>
            </a:r>
          </a:p>
          <a:p>
            <a:r>
              <a:rPr lang="en-US" dirty="0" smtClean="0"/>
              <a:t>Your classmate, Ezequiel (2pm)</a:t>
            </a:r>
          </a:p>
          <a:p>
            <a:r>
              <a:rPr lang="en-US" dirty="0" smtClean="0"/>
              <a:t>Your sports coach (3pm)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0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3000" y="5813046"/>
            <a:ext cx="320825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 VEMOS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966" y="1092966"/>
            <a:ext cx="173829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ADIOS</a:t>
            </a:r>
          </a:p>
        </p:txBody>
      </p:sp>
      <p:sp>
        <p:nvSpPr>
          <p:cNvPr id="7" name="Rectangle 6"/>
          <p:cNvSpPr/>
          <p:nvPr/>
        </p:nvSpPr>
        <p:spPr>
          <a:xfrm rot="648774">
            <a:off x="4469289" y="4304320"/>
            <a:ext cx="15699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HOLA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590" y="5290710"/>
            <a:ext cx="358655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BUENOS DIAS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933" y="3643941"/>
            <a:ext cx="434317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BUENAS NOCHES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0150" y="3297693"/>
            <a:ext cx="30174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 </a:t>
            </a:r>
            <a:r>
              <a:rPr lang="en-US" sz="405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llamo</a:t>
            </a:r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078" y="3081300"/>
            <a:ext cx="396967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/>
                <a:solidFill>
                  <a:schemeClr val="accent3"/>
                </a:solidFill>
              </a:rPr>
              <a:t>MUCHO GUSTO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6027" y="986298"/>
            <a:ext cx="337015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ENCANTADO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1562" y="2166197"/>
            <a:ext cx="48426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COMO ESTA USTED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7385" y="2678520"/>
            <a:ext cx="34406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ESTAS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49409" y="4077461"/>
            <a:ext cx="327557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IGUALMENTE</a:t>
            </a:r>
            <a:endParaRPr lang="es-ES_tradnl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9948" y="2414290"/>
            <a:ext cx="16020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TRECE</a:t>
            </a:r>
            <a:endParaRPr lang="en-US" sz="405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5916" y="1264419"/>
            <a:ext cx="11964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922" y="5973460"/>
            <a:ext cx="4452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TRIENTA Y CINCO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2727" y="1662075"/>
            <a:ext cx="50629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/>
                <a:solidFill>
                  <a:schemeClr val="accent3"/>
                </a:solidFill>
              </a:rPr>
              <a:t>CUARENTA Y OCHO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95674"/>
            <a:ext cx="463652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CINCUENTA Y SIES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00576" y="987240"/>
            <a:ext cx="220316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SESENTA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281" y="5096592"/>
            <a:ext cx="215187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SETENTA</a:t>
            </a:r>
          </a:p>
        </p:txBody>
      </p:sp>
    </p:spTree>
    <p:extLst>
      <p:ext uri="{BB962C8B-B14F-4D97-AF65-F5344CB8AC3E}">
        <p14:creationId xmlns:p14="http://schemas.microsoft.com/office/powerpoint/2010/main" val="2734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83" y="1324785"/>
            <a:ext cx="366029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 CUADERNO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2288" y="1063989"/>
            <a:ext cx="210217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 LAPIZ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0979" y="5091856"/>
            <a:ext cx="393922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PEGAMENTO</a:t>
            </a:r>
          </a:p>
        </p:txBody>
      </p:sp>
      <p:sp>
        <p:nvSpPr>
          <p:cNvPr id="6" name="Rectangle 5"/>
          <p:cNvSpPr/>
          <p:nvPr/>
        </p:nvSpPr>
        <p:spPr>
          <a:xfrm>
            <a:off x="6637511" y="1818513"/>
            <a:ext cx="24372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CINTA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39204" y="2522521"/>
            <a:ext cx="251895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LA REGLA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772" y="2017283"/>
            <a:ext cx="376205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 BOLIGRAFO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0898" y="3735131"/>
            <a:ext cx="351993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MOCHILA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3748" y="3374008"/>
            <a:ext cx="23105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 MAPA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0211" y="5227084"/>
            <a:ext cx="48561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HOJA DE PAPEL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7562" y="4293301"/>
            <a:ext cx="38366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PROFESORA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7581" y="2681511"/>
            <a:ext cx="37115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EL ESCRITORIO</a:t>
            </a:r>
          </a:p>
        </p:txBody>
      </p:sp>
    </p:spTree>
    <p:extLst>
      <p:ext uri="{BB962C8B-B14F-4D97-AF65-F5344CB8AC3E}">
        <p14:creationId xmlns:p14="http://schemas.microsoft.com/office/powerpoint/2010/main" val="13032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3"/>
            <a:ext cx="9074727" cy="71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alvin hobbes kids in other countries masculine femi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7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Articulos</a:t>
            </a:r>
            <a:endParaRPr lang="es-MX" dirty="0"/>
          </a:p>
        </p:txBody>
      </p:sp>
      <p:pic>
        <p:nvPicPr>
          <p:cNvPr id="8194" name="Picture 2" descr="Image result for los artic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218714" cy="3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953"/>
            <a:ext cx="7055380" cy="1400530"/>
          </a:xfrm>
        </p:spPr>
        <p:txBody>
          <a:bodyPr/>
          <a:lstStyle/>
          <a:p>
            <a:r>
              <a:rPr lang="en-US" sz="3600" dirty="0" smtClean="0"/>
              <a:t>I want me some tacos, man.</a:t>
            </a:r>
            <a:br>
              <a:rPr lang="en-US" sz="3600" dirty="0" smtClean="0"/>
            </a:br>
            <a:r>
              <a:rPr lang="en-US" sz="3600" dirty="0" err="1" smtClean="0"/>
              <a:t>Quiero</a:t>
            </a:r>
            <a:r>
              <a:rPr lang="en-US" sz="3600" dirty="0" smtClean="0"/>
              <a:t> </a:t>
            </a:r>
            <a:r>
              <a:rPr lang="en-US" sz="3600" dirty="0" err="1" smtClean="0"/>
              <a:t>unos</a:t>
            </a:r>
            <a:r>
              <a:rPr lang="en-US" sz="3600" dirty="0" smtClean="0"/>
              <a:t> tacos, </a:t>
            </a:r>
            <a:r>
              <a:rPr lang="en-US" sz="3600" dirty="0" err="1" smtClean="0"/>
              <a:t>compa</a:t>
            </a:r>
            <a:r>
              <a:rPr lang="en-US" sz="3600" dirty="0" smtClean="0"/>
              <a:t>.</a:t>
            </a:r>
            <a:endParaRPr lang="es-MX" sz="3600" dirty="0"/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28" y="1143000"/>
            <a:ext cx="3550421" cy="21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45061" cy="27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072" y="1524000"/>
            <a:ext cx="5218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taco – El taco</a:t>
            </a:r>
          </a:p>
          <a:p>
            <a:endParaRPr lang="en-US" sz="2400" dirty="0"/>
          </a:p>
          <a:p>
            <a:r>
              <a:rPr lang="en-US" sz="2400" dirty="0" smtClean="0"/>
              <a:t>A taco – Un taco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tacos – Los tacos</a:t>
            </a:r>
          </a:p>
          <a:p>
            <a:endParaRPr lang="en-US" sz="2400" dirty="0"/>
          </a:p>
          <a:p>
            <a:r>
              <a:rPr lang="en-US" sz="2400" dirty="0" smtClean="0"/>
              <a:t>Some tacos – </a:t>
            </a:r>
            <a:r>
              <a:rPr lang="en-US" sz="2400" dirty="0" err="1" smtClean="0"/>
              <a:t>Unos</a:t>
            </a:r>
            <a:r>
              <a:rPr lang="en-US" sz="2400" dirty="0" smtClean="0"/>
              <a:t> tacos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54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13438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744890" cy="1400530"/>
          </a:xfrm>
        </p:spPr>
        <p:txBody>
          <a:bodyPr/>
          <a:lstStyle/>
          <a:p>
            <a:r>
              <a:rPr lang="en-US" dirty="0" smtClean="0"/>
              <a:t>…</a:t>
            </a:r>
            <a:r>
              <a:rPr lang="en-US" dirty="0"/>
              <a:t>o</a:t>
            </a:r>
            <a:r>
              <a:rPr lang="en-US" dirty="0" smtClean="0"/>
              <a:t>r an enchilada instead.</a:t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dirty="0" err="1"/>
              <a:t>m</a:t>
            </a:r>
            <a:r>
              <a:rPr lang="en-US" dirty="0" err="1" smtClean="0"/>
              <a:t>ejor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enchilada.</a:t>
            </a:r>
            <a:endParaRPr lang="es-MX" dirty="0"/>
          </a:p>
        </p:txBody>
      </p:sp>
      <p:pic>
        <p:nvPicPr>
          <p:cNvPr id="11266" name="Picture 2" descr="Image result for enchiladas mexica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044825" cy="20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nchil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73" y="2202974"/>
            <a:ext cx="266747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327" y="2202974"/>
            <a:ext cx="5065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enchilada - La enchilada</a:t>
            </a:r>
          </a:p>
          <a:p>
            <a:r>
              <a:rPr lang="en-US" dirty="0" smtClean="0"/>
              <a:t>An enchilada – </a:t>
            </a:r>
            <a:r>
              <a:rPr lang="en-US" dirty="0" err="1" smtClean="0"/>
              <a:t>Una</a:t>
            </a:r>
            <a:r>
              <a:rPr lang="en-US" dirty="0" smtClean="0"/>
              <a:t> enchilada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enchiladas – Las enchiladas</a:t>
            </a:r>
          </a:p>
          <a:p>
            <a:r>
              <a:rPr lang="en-US" dirty="0" smtClean="0"/>
              <a:t>Some enchiladas – </a:t>
            </a:r>
            <a:r>
              <a:rPr lang="en-US" dirty="0" err="1" smtClean="0"/>
              <a:t>Unas</a:t>
            </a:r>
            <a:r>
              <a:rPr lang="en-US" dirty="0" smtClean="0"/>
              <a:t> enchiladas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 err="1" smtClean="0"/>
              <a:t>Practica</a:t>
            </a:r>
            <a:r>
              <a:rPr lang="en-US" dirty="0" err="1"/>
              <a:t>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86" y="1676400"/>
            <a:ext cx="6711654" cy="4495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tijeras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libro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cinta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regla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pegamento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computadoras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lapices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boligrafos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bandera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maestros</a:t>
            </a:r>
          </a:p>
          <a:p>
            <a:pPr marL="0" indent="0">
              <a:buNone/>
            </a:pPr>
            <a:r>
              <a:rPr lang="en-US" dirty="0" smtClean="0"/>
              <a:t>WORD BANK: LA, LAS, EL, LOS</a:t>
            </a:r>
            <a:endParaRPr lang="es-MX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25" y="0"/>
            <a:ext cx="4498975" cy="29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3373" name="ShockwaveFlash1" r:id="rId2" imgW="2198520" imgH="1076400"/>
        </mc:Choice>
        <mc:Fallback>
          <p:control name="ShockwaveFlash1" r:id="rId2" imgW="2198520" imgH="10764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902449" y="5333489"/>
                  <a:ext cx="2198943" cy="10767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8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 err="1" smtClean="0"/>
              <a:t>Practicar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indefinites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86" y="1676400"/>
            <a:ext cx="6711654" cy="4495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tijeras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libro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cinta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regla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pegamento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computadoras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lapices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boligrafos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</a:t>
            </a:r>
            <a:r>
              <a:rPr lang="en-US" dirty="0" err="1" smtClean="0"/>
              <a:t>bandera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____ maestros</a:t>
            </a:r>
          </a:p>
          <a:p>
            <a:pPr marL="0" indent="0">
              <a:buNone/>
            </a:pPr>
            <a:r>
              <a:rPr lang="en-US" dirty="0" smtClean="0"/>
              <a:t>WORD BANK: </a:t>
            </a:r>
            <a:r>
              <a:rPr lang="en-US" dirty="0" err="1" smtClean="0"/>
              <a:t>Una</a:t>
            </a:r>
            <a:r>
              <a:rPr lang="en-US" dirty="0" smtClean="0"/>
              <a:t>, Un, </a:t>
            </a:r>
            <a:r>
              <a:rPr lang="en-US" dirty="0" err="1" smtClean="0"/>
              <a:t>Unos</a:t>
            </a:r>
            <a:r>
              <a:rPr lang="en-US" dirty="0" smtClean="0"/>
              <a:t>, </a:t>
            </a:r>
            <a:r>
              <a:rPr lang="en-US" dirty="0" err="1" smtClean="0"/>
              <a:t>Unas</a:t>
            </a:r>
            <a:endParaRPr lang="es-MX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25" y="0"/>
            <a:ext cx="4498975" cy="29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416" name="ShockwaveFlash1" r:id="rId2" imgW="2198520" imgH="1076400"/>
        </mc:Choice>
        <mc:Fallback>
          <p:control name="ShockwaveFlash1" r:id="rId2" imgW="2198520" imgH="10764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902449" y="5333489"/>
                  <a:ext cx="2198943" cy="10767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46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olvides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Taco </a:t>
            </a:r>
            <a:r>
              <a:rPr lang="en-US" dirty="0" smtClean="0">
                <a:sym typeface="Wingdings" panose="05000000000000000000" pitchFamily="2" charset="2"/>
              </a:rPr>
              <a:t> Tacos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Tamal</a:t>
            </a:r>
            <a:r>
              <a:rPr lang="en-US" dirty="0" smtClean="0">
                <a:sym typeface="Wingdings" panose="05000000000000000000" pitchFamily="2" charset="2"/>
              </a:rPr>
              <a:t>  Tamales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Words that end in a consonant get the –</a:t>
            </a:r>
            <a:r>
              <a:rPr lang="en-US" dirty="0" err="1" smtClean="0">
                <a:sym typeface="Wingdings" panose="05000000000000000000" pitchFamily="2" charset="2"/>
              </a:rPr>
              <a:t>es</a:t>
            </a:r>
            <a:r>
              <a:rPr lang="en-US" dirty="0" smtClean="0">
                <a:sym typeface="Wingdings" panose="05000000000000000000" pitchFamily="2" charset="2"/>
              </a:rPr>
              <a:t> at the end.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2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- Translate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books =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libros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 tape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Some scissors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Some 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pencil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81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- Translate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 books  - Los </a:t>
            </a:r>
            <a:r>
              <a:rPr lang="en-US" sz="3200" dirty="0" err="1" smtClean="0"/>
              <a:t>libros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</a:t>
            </a:r>
            <a:r>
              <a:rPr lang="en-US" sz="3200" dirty="0" smtClean="0"/>
              <a:t> tape –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cinta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Some scissors – </a:t>
            </a:r>
            <a:r>
              <a:rPr lang="en-US" sz="3200" dirty="0" err="1" smtClean="0"/>
              <a:t>unas</a:t>
            </a:r>
            <a:r>
              <a:rPr lang="en-US" sz="3200" dirty="0" smtClean="0"/>
              <a:t> </a:t>
            </a:r>
            <a:r>
              <a:rPr lang="en-US" sz="3200" dirty="0" err="1" smtClean="0"/>
              <a:t>tijeras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Some pens – </a:t>
            </a:r>
            <a:r>
              <a:rPr lang="en-US" sz="3200" dirty="0" err="1" smtClean="0"/>
              <a:t>Unos</a:t>
            </a:r>
            <a:r>
              <a:rPr lang="en-US" sz="3200" dirty="0" smtClean="0"/>
              <a:t> </a:t>
            </a:r>
            <a:r>
              <a:rPr lang="en-US" sz="3200" dirty="0" err="1" smtClean="0"/>
              <a:t>boligrafos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 pencil – El </a:t>
            </a:r>
            <a:r>
              <a:rPr lang="en-US" sz="3200" dirty="0" err="1" smtClean="0"/>
              <a:t>lapiz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288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1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4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5400" dirty="0"/>
              <a:t>HAGALO AHORA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years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 </a:t>
            </a:r>
          </a:p>
          <a:p>
            <a:endParaRPr lang="es-ES_tradnl" dirty="0"/>
          </a:p>
          <a:p>
            <a:r>
              <a:rPr lang="es-ES_tradnl" dirty="0" smtClean="0"/>
              <a:t>2012</a:t>
            </a:r>
          </a:p>
          <a:p>
            <a:r>
              <a:rPr lang="es-ES_tradnl" dirty="0" smtClean="0"/>
              <a:t>1810</a:t>
            </a:r>
          </a:p>
          <a:p>
            <a:r>
              <a:rPr lang="es-ES_tradnl" dirty="0" smtClean="0"/>
              <a:t>1848</a:t>
            </a:r>
          </a:p>
          <a:p>
            <a:r>
              <a:rPr lang="es-ES_tradnl" dirty="0" smtClean="0"/>
              <a:t>1776</a:t>
            </a:r>
          </a:p>
          <a:p>
            <a:r>
              <a:rPr lang="es-ES_tradnl" dirty="0" smtClean="0"/>
              <a:t>1898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1882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5400" dirty="0"/>
              <a:t>HAGALO AHORA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325700" cy="4195481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years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 </a:t>
            </a:r>
          </a:p>
          <a:p>
            <a:endParaRPr lang="es-ES_tradnl" dirty="0"/>
          </a:p>
          <a:p>
            <a:r>
              <a:rPr lang="es-ES_tradnl" dirty="0" smtClean="0"/>
              <a:t>2012 – </a:t>
            </a:r>
            <a:r>
              <a:rPr lang="es-ES_tradnl" dirty="0" err="1" smtClean="0"/>
              <a:t>last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/>
              <a:t>M</a:t>
            </a:r>
            <a:r>
              <a:rPr lang="es-ES_tradnl" dirty="0" smtClean="0"/>
              <a:t>ayan calendar </a:t>
            </a:r>
          </a:p>
          <a:p>
            <a:r>
              <a:rPr lang="es-ES_tradnl" dirty="0" smtClean="0"/>
              <a:t>1810 – </a:t>
            </a:r>
            <a:r>
              <a:rPr lang="es-ES_tradnl" dirty="0" err="1" smtClean="0"/>
              <a:t>Mexico</a:t>
            </a:r>
            <a:r>
              <a:rPr lang="es-ES_tradnl" dirty="0" smtClean="0"/>
              <a:t> declares </a:t>
            </a:r>
            <a:r>
              <a:rPr lang="es-ES_tradnl" dirty="0" err="1" smtClean="0"/>
              <a:t>its</a:t>
            </a:r>
            <a:r>
              <a:rPr lang="es-ES_tradnl" dirty="0" smtClean="0"/>
              <a:t> Independence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Spain</a:t>
            </a:r>
            <a:endParaRPr lang="es-ES_tradnl" dirty="0" smtClean="0"/>
          </a:p>
          <a:p>
            <a:r>
              <a:rPr lang="es-ES_tradnl" dirty="0" smtClean="0"/>
              <a:t>1848 – </a:t>
            </a:r>
            <a:r>
              <a:rPr lang="es-ES_tradnl" dirty="0" err="1" smtClean="0"/>
              <a:t>Treaty</a:t>
            </a:r>
            <a:r>
              <a:rPr lang="es-ES_tradnl" dirty="0" smtClean="0"/>
              <a:t> of Guadalupe Hidalgo </a:t>
            </a:r>
            <a:r>
              <a:rPr lang="es-ES_tradnl" dirty="0" err="1" smtClean="0"/>
              <a:t>gives</a:t>
            </a:r>
            <a:r>
              <a:rPr lang="es-ES_tradnl" dirty="0" smtClean="0"/>
              <a:t> U.S. Utah, Nevada, California, Colorado (</a:t>
            </a:r>
            <a:r>
              <a:rPr lang="es-ES_tradnl" dirty="0" err="1" smtClean="0"/>
              <a:t>Plehblo</a:t>
            </a:r>
            <a:r>
              <a:rPr lang="es-ES_tradnl" dirty="0" smtClean="0"/>
              <a:t>!), Texas, Wyoming, Oklahoma, and New </a:t>
            </a:r>
            <a:r>
              <a:rPr lang="es-ES_tradnl" dirty="0" err="1" smtClean="0"/>
              <a:t>Mexico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1776 – US declares Independence</a:t>
            </a:r>
          </a:p>
          <a:p>
            <a:r>
              <a:rPr lang="es-ES_tradnl" dirty="0" smtClean="0"/>
              <a:t>1898 – </a:t>
            </a:r>
            <a:r>
              <a:rPr lang="es-ES_tradnl" dirty="0" err="1" smtClean="0"/>
              <a:t>Spain</a:t>
            </a:r>
            <a:r>
              <a:rPr lang="es-ES_tradnl" dirty="0" smtClean="0"/>
              <a:t> cedes Puerto Rico to </a:t>
            </a:r>
            <a:r>
              <a:rPr lang="es-ES_tradnl" dirty="0" err="1" smtClean="0"/>
              <a:t>the</a:t>
            </a:r>
            <a:r>
              <a:rPr lang="es-ES_tradnl" dirty="0" smtClean="0"/>
              <a:t> US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498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10246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10247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10248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10249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10250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10251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10252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17565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1" y="2047576"/>
            <a:ext cx="8245162" cy="1106260"/>
          </a:xfrm>
        </p:spPr>
        <p:txBody>
          <a:bodyPr>
            <a:noAutofit/>
          </a:bodyPr>
          <a:lstStyle/>
          <a:p>
            <a:r>
              <a:rPr lang="es-ES_tradnl" sz="4050" dirty="0"/>
              <a:t>BIENVENIDOS A NUESTRA CLASE </a:t>
            </a:r>
            <a:br>
              <a:rPr lang="es-ES_tradnl" sz="4050" dirty="0"/>
            </a:br>
            <a:r>
              <a:rPr lang="es-ES_tradnl" sz="4050" dirty="0"/>
              <a:t>español </a:t>
            </a:r>
            <a:r>
              <a:rPr lang="es-ES_tradnl" sz="4050" dirty="0" smtClean="0"/>
              <a:t>1</a:t>
            </a:r>
            <a:endParaRPr lang="es-ES_tradnl" sz="4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3" y="4834530"/>
            <a:ext cx="8245160" cy="442741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Hoy es el 24 </a:t>
            </a:r>
            <a:r>
              <a:rPr lang="es-ES_tradnl" sz="3600" dirty="0"/>
              <a:t>DE </a:t>
            </a:r>
            <a:r>
              <a:rPr lang="es-ES_tradnl" sz="3600" dirty="0" smtClean="0"/>
              <a:t>agosto </a:t>
            </a:r>
            <a:r>
              <a:rPr lang="es-ES_tradnl" sz="3600" dirty="0"/>
              <a:t>DOS MIL </a:t>
            </a:r>
            <a:r>
              <a:rPr lang="es-ES_tradnl" sz="3600" dirty="0" err="1" smtClean="0"/>
              <a:t>DIECIocho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5746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6000" dirty="0"/>
              <a:t>Objetivo y </a:t>
            </a:r>
            <a:r>
              <a:rPr lang="es-ES_tradnl" sz="6000" dirty="0" smtClean="0"/>
              <a:t>DOL </a:t>
            </a:r>
            <a:endParaRPr lang="es-ES_tradn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/>
              <a:t>OBJ: LLWBAT UNDERSTAND AND UTILIZE ASPECTS OF MAYAN AND AZTEC CALENDARS. </a:t>
            </a:r>
            <a:r>
              <a:rPr lang="en-US" sz="2800" dirty="0"/>
              <a:t>[NL.3.1a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endParaRPr lang="es-ES_tradnl" sz="2800" dirty="0"/>
          </a:p>
          <a:p>
            <a:r>
              <a:rPr lang="es-ES_tradnl" sz="2800" dirty="0"/>
              <a:t>DOL:  </a:t>
            </a:r>
            <a:r>
              <a:rPr lang="es-ES_tradnl" sz="2800" dirty="0" smtClean="0"/>
              <a:t>100% OF LLW </a:t>
            </a:r>
            <a:r>
              <a:rPr lang="es-ES_tradnl" sz="2800" dirty="0"/>
              <a:t>WRITE A COMPARE AND CONTRAST PARAGRAPH ABOUT THE MAYAN AND AZTEC </a:t>
            </a:r>
            <a:r>
              <a:rPr lang="es-ES_tradnl" sz="2800" dirty="0" smtClean="0"/>
              <a:t>CALENDARS. </a:t>
            </a:r>
            <a:endParaRPr lang="es-ES_tradnl" sz="2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08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21" y="1539722"/>
            <a:ext cx="8272212" cy="741249"/>
          </a:xfrm>
        </p:spPr>
        <p:txBody>
          <a:bodyPr>
            <a:noAutofit/>
          </a:bodyPr>
          <a:lstStyle/>
          <a:p>
            <a:pPr algn="ctr"/>
            <a:r>
              <a:rPr lang="es-ES_tradnl" sz="7200" dirty="0"/>
              <a:t>AGENDA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42284"/>
              </p:ext>
            </p:extLst>
          </p:nvPr>
        </p:nvGraphicFramePr>
        <p:xfrm>
          <a:off x="1520027" y="2517462"/>
          <a:ext cx="6096000" cy="261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64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TIME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ACTIVITY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23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5 MINUTES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WARM</a:t>
                      </a:r>
                      <a:r>
                        <a:rPr lang="es-ES_tradnl" sz="1400" baseline="0" dirty="0" smtClean="0"/>
                        <a:t> UP/ INTRODUCTION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5</a:t>
                      </a:r>
                      <a:r>
                        <a:rPr lang="es-ES_tradnl" sz="1400" baseline="0" dirty="0" smtClean="0"/>
                        <a:t> MINUTES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VIDEO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baseline="0" dirty="0" smtClean="0"/>
                        <a:t>15 MINUTES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CLOSE</a:t>
                      </a:r>
                      <a:r>
                        <a:rPr lang="es-ES_tradnl" sz="1400" baseline="0" dirty="0" smtClean="0"/>
                        <a:t> READING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5</a:t>
                      </a:r>
                      <a:r>
                        <a:rPr lang="es-ES_tradnl" sz="1400" baseline="0" dirty="0" smtClean="0"/>
                        <a:t> MINUTES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DISCUSSION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10</a:t>
                      </a:r>
                      <a:r>
                        <a:rPr lang="es-ES_tradnl" sz="1400" baseline="0" dirty="0" smtClean="0"/>
                        <a:t> MINUTES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MAYAN</a:t>
                      </a:r>
                      <a:r>
                        <a:rPr lang="es-ES_tradnl" sz="1400" baseline="0" dirty="0" smtClean="0"/>
                        <a:t> CALENDAR ACTIVITY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baseline="0" dirty="0" smtClean="0"/>
                        <a:t>5 MINUTES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AZTEC CALENDAR SYMBOLS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10 MINUTES</a:t>
                      </a:r>
                      <a:r>
                        <a:rPr lang="es-ES_tradnl" sz="1400" baseline="0" dirty="0" smtClean="0"/>
                        <a:t>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WRITING</a:t>
                      </a:r>
                      <a:r>
                        <a:rPr lang="es-ES_tradnl" sz="1400" baseline="0" dirty="0" smtClean="0"/>
                        <a:t> (COMPARE/ CONTRAST)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endParaRPr lang="es-ES_trad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FINISH</a:t>
                      </a:r>
                      <a:r>
                        <a:rPr lang="es-ES_tradnl" sz="1400" baseline="0" dirty="0" smtClean="0"/>
                        <a:t> ALPHABET? </a:t>
                      </a:r>
                      <a:endParaRPr lang="es-ES_trad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yan calendar activity workshe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17" y="1590157"/>
            <a:ext cx="3549927" cy="42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155" y="2383397"/>
            <a:ext cx="1371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/>
              <a:t>21 de Diciembre </a:t>
            </a:r>
          </a:p>
          <a:p>
            <a:r>
              <a:rPr lang="es-ES_tradnl" sz="1350" dirty="0"/>
              <a:t>Dos mil doce </a:t>
            </a:r>
          </a:p>
        </p:txBody>
      </p:sp>
    </p:spTree>
    <p:extLst>
      <p:ext uri="{BB962C8B-B14F-4D97-AF65-F5344CB8AC3E}">
        <p14:creationId xmlns:p14="http://schemas.microsoft.com/office/powerpoint/2010/main" val="32563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6000" dirty="0"/>
              <a:t>Mayan NUMBERS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30" y="2309949"/>
            <a:ext cx="5893780" cy="36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Mayan </a:t>
            </a:r>
            <a:r>
              <a:rPr lang="es-ES_tradnl" dirty="0" err="1" smtClean="0"/>
              <a:t>people</a:t>
            </a:r>
            <a:r>
              <a:rPr lang="es-ES_tradnl" dirty="0" smtClean="0"/>
              <a:t> </a:t>
            </a:r>
            <a:r>
              <a:rPr lang="es-ES_tradnl" dirty="0" smtClean="0"/>
              <a:t>video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hlinkClick r:id="rId2"/>
              </a:rPr>
              <a:t>The</a:t>
            </a:r>
            <a:r>
              <a:rPr lang="es-ES_tradnl" dirty="0">
                <a:hlinkClick r:id="rId2"/>
              </a:rPr>
              <a:t> </a:t>
            </a:r>
            <a:r>
              <a:rPr lang="es-ES_tradnl" dirty="0" smtClean="0">
                <a:hlinkClick r:id="rId2"/>
              </a:rPr>
              <a:t>Maya </a:t>
            </a:r>
            <a:r>
              <a:rPr lang="es-ES_tradnl" dirty="0" err="1" smtClean="0">
                <a:hlinkClick r:id="rId2"/>
              </a:rPr>
              <a:t>Got</a:t>
            </a:r>
            <a:r>
              <a:rPr lang="es-ES_tradnl" dirty="0" smtClean="0">
                <a:hlinkClick r:id="rId2"/>
              </a:rPr>
              <a:t> </a:t>
            </a:r>
            <a:r>
              <a:rPr lang="es-ES_tradnl" dirty="0" err="1" smtClean="0">
                <a:hlinkClick r:id="rId2"/>
              </a:rPr>
              <a:t>It</a:t>
            </a:r>
            <a:r>
              <a:rPr lang="es-ES_tradnl" dirty="0" smtClean="0">
                <a:hlinkClick r:id=""/>
              </a:rPr>
              <a:t> Done</a:t>
            </a:r>
          </a:p>
          <a:p>
            <a:r>
              <a:rPr lang="es-ES_tradnl" dirty="0" smtClean="0">
                <a:hlinkClick r:id=""/>
              </a:rPr>
              <a:t>https</a:t>
            </a:r>
            <a:r>
              <a:rPr lang="es-ES_tradnl" dirty="0">
                <a:hlinkClick r:id="rId2"/>
              </a:rPr>
              <a:t>://</a:t>
            </a:r>
            <a:r>
              <a:rPr lang="es-ES_tradnl" dirty="0" smtClean="0">
                <a:hlinkClick r:id="rId2"/>
              </a:rPr>
              <a:t>www.youtube.com/watch?v=3odJDGKPPTU&amp;list=PLhhYIsO3Qw_sCxKoKVa7hYPWzLs4-8Sh8&amp;index=2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Show </a:t>
            </a:r>
            <a:r>
              <a:rPr lang="es-ES_tradnl" dirty="0" err="1" smtClean="0"/>
              <a:t>Xcaret</a:t>
            </a:r>
            <a:r>
              <a:rPr lang="es-ES_tradnl" dirty="0" smtClean="0"/>
              <a:t> video?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88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5" y="3422395"/>
            <a:ext cx="2575322" cy="257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96900"/>
            <a:ext cx="4715966" cy="3229343"/>
          </a:xfrm>
          <a:prstGeom prst="rect">
            <a:avLst/>
          </a:prstGeom>
        </p:spPr>
      </p:pic>
      <p:pic>
        <p:nvPicPr>
          <p:cNvPr id="18434" name="Picture 2" descr="Image result for templo mayor azte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" y="2286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50" dirty="0" err="1"/>
              <a:t>Close</a:t>
            </a:r>
            <a:r>
              <a:rPr lang="es-ES_tradnl" sz="4050" dirty="0"/>
              <a:t>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100" dirty="0" err="1" smtClean="0"/>
              <a:t>Read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together</a:t>
            </a:r>
            <a:endParaRPr lang="es-ES_tradnl" sz="2100" dirty="0" smtClean="0"/>
          </a:p>
          <a:p>
            <a:pPr marL="0" indent="0">
              <a:buNone/>
            </a:pPr>
            <a:r>
              <a:rPr lang="es-ES_tradnl" sz="2100" dirty="0" err="1" smtClean="0"/>
              <a:t>Highlight</a:t>
            </a:r>
            <a:r>
              <a:rPr lang="es-ES_tradnl" sz="2100" dirty="0" smtClean="0"/>
              <a:t> Key </a:t>
            </a:r>
            <a:r>
              <a:rPr lang="es-ES_tradnl" sz="2100" dirty="0" err="1" smtClean="0"/>
              <a:t>words</a:t>
            </a:r>
            <a:endParaRPr lang="es-ES_tradnl" sz="2100" dirty="0" smtClean="0"/>
          </a:p>
          <a:p>
            <a:pPr marL="0" indent="0">
              <a:buNone/>
            </a:pPr>
            <a:r>
              <a:rPr lang="es-ES_tradnl" sz="2100" dirty="0" err="1" smtClean="0"/>
              <a:t>Create</a:t>
            </a:r>
            <a:r>
              <a:rPr lang="es-ES_tradnl" sz="2100" dirty="0" smtClean="0"/>
              <a:t> a </a:t>
            </a:r>
            <a:r>
              <a:rPr lang="es-ES_tradnl" sz="2100" dirty="0" err="1" smtClean="0"/>
              <a:t>question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from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your</a:t>
            </a:r>
            <a:r>
              <a:rPr lang="es-ES_tradnl" sz="2100" dirty="0" smtClean="0"/>
              <a:t> Reading</a:t>
            </a:r>
          </a:p>
          <a:p>
            <a:pPr marL="0" indent="0">
              <a:buNone/>
            </a:pPr>
            <a:r>
              <a:rPr lang="es-ES_tradnl" sz="2100" dirty="0" err="1" smtClean="0"/>
              <a:t>Summarize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into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your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own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words</a:t>
            </a:r>
            <a:r>
              <a:rPr lang="es-ES_tradnl" sz="2100" dirty="0" smtClean="0"/>
              <a:t> (2-3 </a:t>
            </a:r>
            <a:r>
              <a:rPr lang="es-ES_tradnl" sz="2100" dirty="0" err="1" smtClean="0"/>
              <a:t>sentences</a:t>
            </a:r>
            <a:r>
              <a:rPr lang="es-ES_tradnl" sz="2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93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out your Mayan Sign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 </a:t>
            </a:r>
            <a:r>
              <a:rPr lang="en-US" sz="3200" smtClean="0"/>
              <a:t>to MyMayanSign.com</a:t>
            </a:r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Find Your Aztec Sign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s-ES_tradnl" sz="3200" dirty="0">
                <a:hlinkClick r:id="rId2"/>
              </a:rPr>
              <a:t>https://www.azteccalendar.com/</a:t>
            </a:r>
            <a:r>
              <a:rPr lang="es-ES_tradnl" sz="3200" dirty="0"/>
              <a:t> 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3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28192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 dirty="0" err="1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  <a:endParaRPr lang="en-US" sz="4400" kern="10" dirty="0"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12300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11799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2525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8000" dirty="0" smtClean="0"/>
              <a:t>11 Once</a:t>
            </a:r>
          </a:p>
          <a:p>
            <a:pPr marL="1223963" indent="-1143000"/>
            <a:r>
              <a:rPr lang="en-GB" sz="8000" dirty="0" smtClean="0"/>
              <a:t>(On-say)</a:t>
            </a:r>
          </a:p>
        </p:txBody>
      </p:sp>
    </p:spTree>
    <p:extLst>
      <p:ext uri="{BB962C8B-B14F-4D97-AF65-F5344CB8AC3E}">
        <p14:creationId xmlns:p14="http://schemas.microsoft.com/office/powerpoint/2010/main" val="33499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8000" dirty="0" smtClean="0"/>
              <a:t>12 </a:t>
            </a:r>
            <a:r>
              <a:rPr lang="en-GB" sz="8000" dirty="0" err="1" smtClean="0"/>
              <a:t>Doce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</a:t>
            </a:r>
            <a:r>
              <a:rPr lang="en-GB" sz="8000" dirty="0" err="1" smtClean="0"/>
              <a:t>Doh</a:t>
            </a:r>
            <a:r>
              <a:rPr lang="en-GB" sz="8000" dirty="0" smtClean="0"/>
              <a:t>-say)</a:t>
            </a:r>
          </a:p>
        </p:txBody>
      </p:sp>
    </p:spTree>
    <p:extLst>
      <p:ext uri="{BB962C8B-B14F-4D97-AF65-F5344CB8AC3E}">
        <p14:creationId xmlns:p14="http://schemas.microsoft.com/office/powerpoint/2010/main" val="3317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8000" dirty="0" smtClean="0"/>
              <a:t>13 </a:t>
            </a:r>
            <a:r>
              <a:rPr lang="en-GB" sz="8000" dirty="0" err="1" smtClean="0"/>
              <a:t>trece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(Tre-say)</a:t>
            </a:r>
          </a:p>
        </p:txBody>
      </p:sp>
    </p:spTree>
    <p:extLst>
      <p:ext uri="{BB962C8B-B14F-4D97-AF65-F5344CB8AC3E}">
        <p14:creationId xmlns:p14="http://schemas.microsoft.com/office/powerpoint/2010/main" val="3899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865" y="1617594"/>
            <a:ext cx="7475220" cy="93312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BIENVENIDOS </a:t>
            </a:r>
            <a:r>
              <a:rPr lang="en-US" sz="3000" dirty="0" smtClean="0"/>
              <a:t>a </a:t>
            </a:r>
            <a:r>
              <a:rPr lang="en-US" sz="3000" dirty="0" err="1" smtClean="0"/>
              <a:t>nuestra</a:t>
            </a:r>
            <a:r>
              <a:rPr lang="en-US" sz="3000" dirty="0" smtClean="0"/>
              <a:t> </a:t>
            </a:r>
            <a:r>
              <a:rPr lang="en-US" sz="3000" dirty="0" err="1"/>
              <a:t>c</a:t>
            </a:r>
            <a:r>
              <a:rPr lang="en-US" sz="3000" dirty="0" err="1" smtClean="0"/>
              <a:t>lase</a:t>
            </a:r>
            <a:r>
              <a:rPr lang="en-US" sz="3000" dirty="0" smtClean="0"/>
              <a:t> de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e</a:t>
            </a:r>
            <a:r>
              <a:rPr lang="en-US" sz="3000" dirty="0" err="1" smtClean="0"/>
              <a:t>spañol</a:t>
            </a:r>
            <a:r>
              <a:rPr lang="en-US" sz="3000" dirty="0" smtClean="0"/>
              <a:t> 1!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600325"/>
            <a:ext cx="8245160" cy="426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lunes, el </a:t>
            </a:r>
            <a:r>
              <a:rPr lang="en-US" dirty="0" err="1" smtClean="0"/>
              <a:t>veinte</a:t>
            </a:r>
            <a:r>
              <a:rPr lang="en-US" dirty="0" smtClean="0"/>
              <a:t>(20) de Agosto 2018</a:t>
            </a:r>
          </a:p>
          <a:p>
            <a:r>
              <a:rPr lang="en-US" dirty="0" smtClean="0"/>
              <a:t>Did you forget to turn in your </a:t>
            </a:r>
            <a:r>
              <a:rPr lang="en-US" dirty="0" err="1" smtClean="0"/>
              <a:t>dol</a:t>
            </a:r>
            <a:r>
              <a:rPr lang="en-US" dirty="0" smtClean="0"/>
              <a:t> sheet on Friday?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Laptop checkout:</a:t>
            </a:r>
          </a:p>
          <a:p>
            <a:r>
              <a:rPr lang="en-US" dirty="0" smtClean="0"/>
              <a:t>Tues – seniors</a:t>
            </a:r>
          </a:p>
          <a:p>
            <a:r>
              <a:rPr lang="en-US" dirty="0" smtClean="0"/>
              <a:t>Wed – sophomores/juniors  </a:t>
            </a:r>
          </a:p>
          <a:p>
            <a:r>
              <a:rPr lang="en-US" dirty="0"/>
              <a:t>	</a:t>
            </a:r>
            <a:r>
              <a:rPr lang="en-US" dirty="0" smtClean="0"/>
              <a:t>freshman report to  advisory for attendance then go to  the 	auditorium to get paperwork</a:t>
            </a:r>
          </a:p>
          <a:p>
            <a:r>
              <a:rPr lang="en-US" dirty="0" smtClean="0"/>
              <a:t>Thurs – freshman</a:t>
            </a:r>
          </a:p>
          <a:p>
            <a:endParaRPr lang="en-US" dirty="0" smtClean="0"/>
          </a:p>
          <a:p>
            <a:r>
              <a:rPr lang="en-US" dirty="0" smtClean="0"/>
              <a:t>Aug 29</a:t>
            </a:r>
            <a:r>
              <a:rPr lang="en-US" baseline="30000" dirty="0" smtClean="0"/>
              <a:t>th</a:t>
            </a:r>
            <a:r>
              <a:rPr lang="en-US" dirty="0" smtClean="0"/>
              <a:t> – open house</a:t>
            </a:r>
          </a:p>
          <a:p>
            <a:endParaRPr lang="en-US" dirty="0" smtClean="0"/>
          </a:p>
          <a:p>
            <a:endParaRPr lang="es-ES_tradnl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23963" indent="-1143000"/>
            <a:r>
              <a:rPr lang="en-GB" sz="8000" dirty="0" smtClean="0"/>
              <a:t>14 </a:t>
            </a:r>
            <a:r>
              <a:rPr lang="en-GB" sz="8000" dirty="0" err="1" smtClean="0"/>
              <a:t>catorce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(cat-or-say)</a:t>
            </a:r>
          </a:p>
        </p:txBody>
      </p:sp>
    </p:spTree>
    <p:extLst>
      <p:ext uri="{BB962C8B-B14F-4D97-AF65-F5344CB8AC3E}">
        <p14:creationId xmlns:p14="http://schemas.microsoft.com/office/powerpoint/2010/main" val="16837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8000" dirty="0" smtClean="0"/>
              <a:t>15 quince</a:t>
            </a:r>
          </a:p>
          <a:p>
            <a:pPr marL="1223963" indent="-1143000"/>
            <a:r>
              <a:rPr lang="en-GB" sz="8000" dirty="0" smtClean="0"/>
              <a:t>(Keen-say)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4224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23963" indent="-1143000"/>
            <a:r>
              <a:rPr lang="en-GB" sz="8000" dirty="0" smtClean="0"/>
              <a:t>16 </a:t>
            </a:r>
            <a:r>
              <a:rPr lang="en-GB" sz="8000" dirty="0" err="1" smtClean="0"/>
              <a:t>dieciséis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(dee-yes-</a:t>
            </a:r>
            <a:r>
              <a:rPr lang="en-GB" sz="8000" dirty="0" err="1" smtClean="0"/>
              <a:t>ee</a:t>
            </a:r>
            <a:r>
              <a:rPr lang="en-GB" sz="8000" dirty="0" smtClean="0"/>
              <a:t>-says)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40161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23963" indent="-1143000"/>
            <a:r>
              <a:rPr lang="en-GB" sz="8000" dirty="0" smtClean="0"/>
              <a:t>17 </a:t>
            </a:r>
            <a:r>
              <a:rPr lang="en-GB" sz="8000" dirty="0" err="1" smtClean="0"/>
              <a:t>diecisiete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(dee-yes-</a:t>
            </a:r>
            <a:r>
              <a:rPr lang="en-GB" sz="8000" dirty="0" err="1" smtClean="0"/>
              <a:t>ee</a:t>
            </a:r>
            <a:r>
              <a:rPr lang="en-GB" sz="8000" dirty="0" smtClean="0"/>
              <a:t>-</a:t>
            </a:r>
            <a:r>
              <a:rPr lang="en-GB" sz="8000" dirty="0" err="1" smtClean="0"/>
              <a:t>syete</a:t>
            </a:r>
            <a:r>
              <a:rPr lang="en-GB" sz="80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1171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23963" indent="-1143000"/>
            <a:r>
              <a:rPr lang="en-GB" sz="8000" dirty="0" smtClean="0"/>
              <a:t>18 </a:t>
            </a:r>
            <a:r>
              <a:rPr lang="en-GB" sz="8000" dirty="0" err="1" smtClean="0"/>
              <a:t>dieciocho</a:t>
            </a:r>
            <a:endParaRPr lang="en-GB" sz="8000" dirty="0" smtClean="0"/>
          </a:p>
          <a:p>
            <a:pPr marL="1223963" indent="-1143000"/>
            <a:r>
              <a:rPr lang="en-GB" sz="8000" dirty="0" smtClean="0"/>
              <a:t>(dee-yes-</a:t>
            </a:r>
            <a:r>
              <a:rPr lang="en-GB" sz="8000" dirty="0" err="1" smtClean="0"/>
              <a:t>ee</a:t>
            </a:r>
            <a:r>
              <a:rPr lang="en-GB" sz="8000" dirty="0" smtClean="0"/>
              <a:t>-</a:t>
            </a:r>
            <a:r>
              <a:rPr lang="en-GB" sz="8000" dirty="0" err="1" smtClean="0"/>
              <a:t>ocho</a:t>
            </a:r>
            <a:r>
              <a:rPr lang="en-GB" sz="80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4842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23963" indent="-1143000"/>
            <a:r>
              <a:rPr lang="en-GB" sz="7100" dirty="0" smtClean="0"/>
              <a:t>19 </a:t>
            </a:r>
            <a:r>
              <a:rPr lang="en-GB" sz="7100" dirty="0" err="1" smtClean="0"/>
              <a:t>diecinueve</a:t>
            </a:r>
            <a:endParaRPr lang="en-GB" sz="7100" dirty="0" smtClean="0"/>
          </a:p>
          <a:p>
            <a:pPr marL="1223963" indent="-1143000"/>
            <a:r>
              <a:rPr lang="en-GB" sz="7100" dirty="0" smtClean="0"/>
              <a:t>(dee-yes-</a:t>
            </a:r>
            <a:r>
              <a:rPr lang="en-GB" sz="7100" dirty="0" err="1" smtClean="0"/>
              <a:t>ee</a:t>
            </a:r>
            <a:r>
              <a:rPr lang="en-GB" sz="7100" dirty="0" smtClean="0"/>
              <a:t>-</a:t>
            </a:r>
            <a:r>
              <a:rPr lang="en-GB" sz="7100" dirty="0" err="1" smtClean="0"/>
              <a:t>nueve</a:t>
            </a:r>
            <a:r>
              <a:rPr lang="en-GB" sz="71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17262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7100" dirty="0" smtClean="0"/>
              <a:t>20 </a:t>
            </a:r>
            <a:r>
              <a:rPr lang="en-GB" sz="7100" dirty="0" err="1" smtClean="0"/>
              <a:t>veinte</a:t>
            </a:r>
            <a:endParaRPr lang="en-GB" sz="7100" dirty="0" smtClean="0"/>
          </a:p>
          <a:p>
            <a:pPr marL="1223963" indent="-1143000"/>
            <a:r>
              <a:rPr lang="en-GB" sz="7100" dirty="0" smtClean="0"/>
              <a:t>(vein-</a:t>
            </a:r>
            <a:r>
              <a:rPr lang="en-GB" sz="7100" dirty="0" err="1" smtClean="0"/>
              <a:t>te</a:t>
            </a:r>
            <a:r>
              <a:rPr lang="en-GB" sz="71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39462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7100" dirty="0" smtClean="0"/>
              <a:t>21 </a:t>
            </a:r>
            <a:r>
              <a:rPr lang="en-GB" sz="7100" dirty="0" err="1" smtClean="0"/>
              <a:t>veintiuno</a:t>
            </a:r>
            <a:endParaRPr lang="en-GB" sz="7100" dirty="0" smtClean="0"/>
          </a:p>
          <a:p>
            <a:pPr marL="1223963" indent="-1143000"/>
            <a:r>
              <a:rPr lang="en-GB" sz="7100" dirty="0" smtClean="0"/>
              <a:t>(vein-</a:t>
            </a:r>
            <a:r>
              <a:rPr lang="en-GB" sz="7100" dirty="0" err="1" smtClean="0"/>
              <a:t>ti</a:t>
            </a:r>
            <a:r>
              <a:rPr lang="en-GB" sz="7100" dirty="0" smtClean="0"/>
              <a:t>-</a:t>
            </a:r>
            <a:r>
              <a:rPr lang="en-GB" sz="7100" dirty="0" err="1" smtClean="0"/>
              <a:t>uno</a:t>
            </a:r>
            <a:r>
              <a:rPr lang="en-GB" sz="71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8545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7100" dirty="0" smtClean="0"/>
              <a:t>22 </a:t>
            </a:r>
            <a:r>
              <a:rPr lang="en-GB" sz="7100" dirty="0" err="1" smtClean="0"/>
              <a:t>veintidós</a:t>
            </a:r>
            <a:endParaRPr lang="en-GB" sz="7100" dirty="0" smtClean="0"/>
          </a:p>
          <a:p>
            <a:pPr marL="1223963" indent="-1143000"/>
            <a:r>
              <a:rPr lang="en-GB" sz="7100" dirty="0" smtClean="0"/>
              <a:t>(vein-</a:t>
            </a:r>
            <a:r>
              <a:rPr lang="en-GB" sz="7100" dirty="0" err="1" smtClean="0"/>
              <a:t>ti</a:t>
            </a:r>
            <a:r>
              <a:rPr lang="en-GB" sz="7100" dirty="0" smtClean="0"/>
              <a:t>-dos)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7744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7100" dirty="0" smtClean="0"/>
              <a:t>23 </a:t>
            </a:r>
            <a:r>
              <a:rPr lang="en-GB" sz="7100" dirty="0" err="1" smtClean="0"/>
              <a:t>veintitres</a:t>
            </a:r>
            <a:endParaRPr lang="en-GB" sz="7100" dirty="0" smtClean="0"/>
          </a:p>
          <a:p>
            <a:pPr marL="1223963" indent="-1143000"/>
            <a:r>
              <a:rPr lang="en-GB" sz="7100" dirty="0" smtClean="0"/>
              <a:t>(vein-</a:t>
            </a:r>
            <a:r>
              <a:rPr lang="en-GB" sz="7100" dirty="0" err="1" smtClean="0"/>
              <a:t>ti</a:t>
            </a:r>
            <a:r>
              <a:rPr lang="en-GB" sz="7100" dirty="0" smtClean="0"/>
              <a:t>-</a:t>
            </a:r>
            <a:r>
              <a:rPr lang="en-GB" sz="7100" dirty="0" err="1" smtClean="0"/>
              <a:t>tres</a:t>
            </a:r>
            <a:r>
              <a:rPr lang="en-GB" sz="71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13121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dirty="0" err="1" smtClean="0"/>
              <a:t>Objetivo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LLWBAT </a:t>
            </a:r>
            <a:r>
              <a:rPr lang="en-US" sz="2800" dirty="0"/>
              <a:t>express numbers, and recognize the </a:t>
            </a:r>
            <a:r>
              <a:rPr lang="en-US" sz="2800" dirty="0" smtClean="0"/>
              <a:t>numbers 1-20 </a:t>
            </a:r>
            <a:r>
              <a:rPr lang="en-US" sz="2800" dirty="0"/>
              <a:t>in Spanish</a:t>
            </a:r>
            <a:r>
              <a:rPr lang="en-US" sz="2800" dirty="0" smtClean="0"/>
              <a:t>. (WL1.2.b)</a:t>
            </a:r>
          </a:p>
          <a:p>
            <a:pPr marL="68580" indent="0">
              <a:buNone/>
            </a:pPr>
            <a:r>
              <a:rPr lang="en-US" sz="2800" dirty="0"/>
              <a:t>DOL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Language Learners will </a:t>
            </a:r>
            <a:r>
              <a:rPr lang="en-US" sz="2800" dirty="0"/>
              <a:t>use numbers in Spanish to </a:t>
            </a:r>
            <a:r>
              <a:rPr lang="en-US" sz="2800" dirty="0" smtClean="0"/>
              <a:t>correctly write </a:t>
            </a:r>
            <a:r>
              <a:rPr lang="en-US" sz="2800" dirty="0"/>
              <a:t>out the answers to </a:t>
            </a:r>
            <a:r>
              <a:rPr lang="en-US" sz="2800" dirty="0" smtClean="0"/>
              <a:t>5/5 simple </a:t>
            </a:r>
            <a:r>
              <a:rPr lang="en-US" sz="2800" dirty="0"/>
              <a:t>arithmetic </a:t>
            </a:r>
            <a:r>
              <a:rPr lang="en-US" sz="2800" dirty="0" smtClean="0"/>
              <a:t>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24 </a:t>
            </a:r>
            <a:r>
              <a:rPr lang="en-GB" sz="6400" dirty="0" err="1" smtClean="0"/>
              <a:t>veinticuatro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</a:t>
            </a:r>
            <a:r>
              <a:rPr lang="en-GB" sz="6400" dirty="0" err="1" smtClean="0"/>
              <a:t>cuatro</a:t>
            </a:r>
            <a:r>
              <a:rPr lang="en-GB" sz="64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3844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25 </a:t>
            </a:r>
            <a:r>
              <a:rPr lang="en-GB" sz="6400" dirty="0" err="1" smtClean="0"/>
              <a:t>veinticinco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</a:t>
            </a:r>
            <a:r>
              <a:rPr lang="en-GB" sz="6400" dirty="0" err="1" smtClean="0"/>
              <a:t>cinco</a:t>
            </a:r>
            <a:r>
              <a:rPr lang="en-GB" sz="64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3436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26 </a:t>
            </a:r>
            <a:r>
              <a:rPr lang="en-GB" sz="6400" dirty="0" err="1" smtClean="0"/>
              <a:t>veintiseis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-says)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4085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27 </a:t>
            </a:r>
            <a:r>
              <a:rPr lang="en-GB" sz="6400" dirty="0" err="1" smtClean="0"/>
              <a:t>veintisiete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</a:t>
            </a:r>
            <a:r>
              <a:rPr lang="en-GB" sz="6400" dirty="0" err="1" smtClean="0"/>
              <a:t>sye-tay</a:t>
            </a:r>
            <a:r>
              <a:rPr lang="en-GB" sz="64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7108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28 </a:t>
            </a:r>
            <a:r>
              <a:rPr lang="en-GB" sz="6400" dirty="0" err="1" smtClean="0"/>
              <a:t>veintiocho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</a:t>
            </a:r>
            <a:r>
              <a:rPr lang="en-GB" sz="6400" dirty="0" err="1" smtClean="0"/>
              <a:t>ocho</a:t>
            </a:r>
            <a:r>
              <a:rPr lang="en-GB" sz="64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288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Los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números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3963" indent="-1143000"/>
            <a:r>
              <a:rPr lang="en-GB" sz="6400" dirty="0" smtClean="0"/>
              <a:t>29 </a:t>
            </a:r>
            <a:r>
              <a:rPr lang="en-GB" sz="6400" dirty="0" err="1" smtClean="0"/>
              <a:t>veintinueve</a:t>
            </a:r>
            <a:endParaRPr lang="en-GB" sz="6400" dirty="0" smtClean="0"/>
          </a:p>
          <a:p>
            <a:pPr marL="1223963" indent="-1143000"/>
            <a:r>
              <a:rPr lang="en-GB" sz="6400" dirty="0" smtClean="0"/>
              <a:t>(vein-</a:t>
            </a:r>
            <a:r>
              <a:rPr lang="en-GB" sz="6400" dirty="0" err="1" smtClean="0"/>
              <a:t>ti</a:t>
            </a:r>
            <a:r>
              <a:rPr lang="en-GB" sz="6400" dirty="0" smtClean="0"/>
              <a:t>-</a:t>
            </a:r>
            <a:r>
              <a:rPr lang="en-GB" sz="6400" dirty="0" err="1" smtClean="0"/>
              <a:t>nuay-vay</a:t>
            </a:r>
            <a:r>
              <a:rPr lang="en-GB" sz="6400" dirty="0" smtClean="0"/>
              <a:t>)</a:t>
            </a:r>
          </a:p>
          <a:p>
            <a:pPr marL="1223963" indent="-1143000"/>
            <a:endParaRPr lang="en-GB" sz="8000" dirty="0" smtClean="0"/>
          </a:p>
        </p:txBody>
      </p:sp>
    </p:spTree>
    <p:extLst>
      <p:ext uri="{BB962C8B-B14F-4D97-AF65-F5344CB8AC3E}">
        <p14:creationId xmlns:p14="http://schemas.microsoft.com/office/powerpoint/2010/main" val="29070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253971"/>
            <a:ext cx="9159240" cy="560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¡Fíjense!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¿Qué es la regla para los números con 2 dígitos?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https://www.youtube.com/watch?v=L26jwqF9Zro</a:t>
            </a:r>
          </a:p>
        </p:txBody>
      </p:sp>
    </p:spTree>
    <p:extLst>
      <p:ext uri="{BB962C8B-B14F-4D97-AF65-F5344CB8AC3E}">
        <p14:creationId xmlns:p14="http://schemas.microsoft.com/office/powerpoint/2010/main" val="40589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7210758" cy="15472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Groups of 3 – 4 students (5 is </a:t>
            </a:r>
            <a:r>
              <a:rPr lang="en-US" dirty="0" err="1" smtClean="0"/>
              <a:t>tooooo</a:t>
            </a:r>
            <a:r>
              <a:rPr lang="en-US" dirty="0" smtClean="0"/>
              <a:t> many)</a:t>
            </a:r>
            <a:endParaRPr lang="en-US" dirty="0"/>
          </a:p>
          <a:p>
            <a:r>
              <a:rPr lang="en-US" dirty="0" smtClean="0"/>
              <a:t>Volume 2 – conversational level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español</a:t>
            </a:r>
            <a:r>
              <a:rPr lang="en-US" dirty="0" smtClean="0"/>
              <a:t> – otherwise you skip your turn</a:t>
            </a:r>
          </a:p>
          <a:p>
            <a:r>
              <a:rPr lang="en-US" dirty="0" smtClean="0"/>
              <a:t>If you don’t have a card just pick 1 more</a:t>
            </a:r>
            <a:endParaRPr lang="es-MX" dirty="0"/>
          </a:p>
        </p:txBody>
      </p:sp>
      <p:pic>
        <p:nvPicPr>
          <p:cNvPr id="1026" name="Picture 2" descr="https://steamcdn-a.akamaihd.net/steam/apps/470220/header.jpg?t=15076303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5087" cy="40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51" name="ShockwaveFlash1" r:id="rId2" imgW="2046240" imgH="914400"/>
        </mc:Choice>
        <mc:Fallback>
          <p:control name="ShockwaveFlash1" r:id="rId2" imgW="2046240" imgH="914400">
            <p:pic>
              <p:nvPicPr>
                <p:cNvPr id="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324600" y="5879230"/>
                  <a:ext cx="2046543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728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dirty="0" err="1" smtClean="0"/>
              <a:t>Objetivo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LLWBAT </a:t>
            </a:r>
            <a:r>
              <a:rPr lang="en-US" sz="2800" dirty="0"/>
              <a:t>express numbers, and recognize the </a:t>
            </a:r>
            <a:r>
              <a:rPr lang="en-US" sz="2800" dirty="0" smtClean="0"/>
              <a:t>numbers 1-20 </a:t>
            </a:r>
            <a:r>
              <a:rPr lang="en-US" sz="2800" dirty="0"/>
              <a:t>in Spanish</a:t>
            </a:r>
            <a:r>
              <a:rPr lang="en-US" sz="2800" dirty="0" smtClean="0"/>
              <a:t>. (WL1.2.b)</a:t>
            </a:r>
          </a:p>
          <a:p>
            <a:pPr marL="68580" indent="0">
              <a:buNone/>
            </a:pPr>
            <a:r>
              <a:rPr lang="en-US" sz="2800" dirty="0"/>
              <a:t>DOL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Language Learners will </a:t>
            </a:r>
            <a:r>
              <a:rPr lang="en-US" sz="2800" dirty="0"/>
              <a:t>use numbers in Spanish to </a:t>
            </a:r>
            <a:r>
              <a:rPr lang="en-US" sz="2800" dirty="0" smtClean="0"/>
              <a:t>correctly write </a:t>
            </a:r>
            <a:r>
              <a:rPr lang="en-US" sz="2800" dirty="0"/>
              <a:t>out the answers to </a:t>
            </a:r>
            <a:r>
              <a:rPr lang="en-US" sz="2800" dirty="0" smtClean="0"/>
              <a:t>5/5 simple </a:t>
            </a:r>
            <a:r>
              <a:rPr lang="en-US" sz="2800" dirty="0"/>
              <a:t>arithmetic </a:t>
            </a:r>
            <a:r>
              <a:rPr lang="en-US" sz="2800" dirty="0" smtClean="0"/>
              <a:t>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¡Escriban el número!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18 (</a:t>
            </a:r>
            <a:r>
              <a:rPr lang="es-ES" dirty="0" err="1" smtClean="0"/>
              <a:t>Together</a:t>
            </a:r>
            <a:r>
              <a:rPr lang="es-ES" dirty="0" smtClean="0"/>
              <a:t>)</a:t>
            </a:r>
          </a:p>
          <a:p>
            <a:r>
              <a:rPr lang="es-ES" dirty="0" smtClean="0"/>
              <a:t>22</a:t>
            </a:r>
          </a:p>
          <a:p>
            <a:r>
              <a:rPr lang="es-ES" dirty="0" smtClean="0"/>
              <a:t>16</a:t>
            </a:r>
          </a:p>
          <a:p>
            <a:r>
              <a:rPr lang="es-ES" dirty="0" smtClean="0"/>
              <a:t>29</a:t>
            </a:r>
          </a:p>
          <a:p>
            <a:r>
              <a:rPr lang="es-E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206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1027664"/>
            <a:ext cx="9136380" cy="56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2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– </a:t>
            </a:r>
            <a:r>
              <a:rPr lang="en-US" dirty="0" err="1" smtClean="0"/>
              <a:t>matematicas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Dos mas </a:t>
            </a:r>
            <a:r>
              <a:rPr lang="en-US" dirty="0" err="1" smtClean="0"/>
              <a:t>cuatro</a:t>
            </a:r>
            <a:r>
              <a:rPr lang="en-US" dirty="0" smtClean="0"/>
              <a:t> son?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Diez</a:t>
            </a:r>
            <a:r>
              <a:rPr lang="en-US" dirty="0" smtClean="0"/>
              <a:t> mas dos son?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Cinco mas </a:t>
            </a:r>
            <a:r>
              <a:rPr lang="en-US" dirty="0" err="1" smtClean="0"/>
              <a:t>cinco</a:t>
            </a:r>
            <a:r>
              <a:rPr lang="en-US" dirty="0" smtClean="0"/>
              <a:t> son?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Once mas </a:t>
            </a:r>
            <a:r>
              <a:rPr lang="en-US" dirty="0" err="1" smtClean="0"/>
              <a:t>cinco</a:t>
            </a:r>
            <a:r>
              <a:rPr lang="en-US" dirty="0" smtClean="0"/>
              <a:t> son?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Nueve</a:t>
            </a:r>
            <a:r>
              <a:rPr lang="en-US" dirty="0" smtClean="0"/>
              <a:t> mas </a:t>
            </a:r>
            <a:r>
              <a:rPr lang="en-US" dirty="0" err="1" smtClean="0"/>
              <a:t>seis</a:t>
            </a:r>
            <a:r>
              <a:rPr lang="en-US" dirty="0" smtClean="0"/>
              <a:t> son?</a:t>
            </a:r>
          </a:p>
          <a:p>
            <a:endParaRPr lang="en-US" dirty="0"/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2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– </a:t>
            </a:r>
            <a:r>
              <a:rPr lang="en-US" dirty="0" err="1" smtClean="0"/>
              <a:t>matematicas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Dos mas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Diez</a:t>
            </a:r>
            <a:r>
              <a:rPr lang="en-US" dirty="0" smtClean="0"/>
              <a:t> mas dos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Cinco mas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Once mas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 smtClean="0"/>
              <a:t>Nueve</a:t>
            </a:r>
            <a:r>
              <a:rPr lang="en-US" dirty="0" smtClean="0"/>
              <a:t> mas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Seis</a:t>
            </a:r>
            <a:r>
              <a:rPr lang="en-US" dirty="0" smtClean="0"/>
              <a:t> – 6</a:t>
            </a:r>
          </a:p>
          <a:p>
            <a:endParaRPr lang="en-US" dirty="0"/>
          </a:p>
          <a:p>
            <a:r>
              <a:rPr lang="en-US" dirty="0" err="1" smtClean="0"/>
              <a:t>Doce</a:t>
            </a:r>
            <a:r>
              <a:rPr lang="en-US" dirty="0" smtClean="0"/>
              <a:t> – 12</a:t>
            </a:r>
          </a:p>
          <a:p>
            <a:endParaRPr lang="en-US" dirty="0"/>
          </a:p>
          <a:p>
            <a:r>
              <a:rPr lang="en-US" dirty="0" err="1" smtClean="0"/>
              <a:t>Deiz</a:t>
            </a:r>
            <a:r>
              <a:rPr lang="en-US" dirty="0" smtClean="0"/>
              <a:t> – 10</a:t>
            </a:r>
          </a:p>
          <a:p>
            <a:endParaRPr lang="en-US" dirty="0"/>
          </a:p>
          <a:p>
            <a:r>
              <a:rPr lang="en-US" dirty="0" err="1" smtClean="0"/>
              <a:t>Dieciseis</a:t>
            </a:r>
            <a:r>
              <a:rPr lang="en-US" dirty="0" smtClean="0"/>
              <a:t> – 16</a:t>
            </a:r>
          </a:p>
          <a:p>
            <a:endParaRPr lang="en-US" dirty="0"/>
          </a:p>
          <a:p>
            <a:r>
              <a:rPr lang="en-US" dirty="0" err="1" smtClean="0"/>
              <a:t>Qunice</a:t>
            </a:r>
            <a:r>
              <a:rPr lang="en-US" dirty="0" smtClean="0"/>
              <a:t> - 15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7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6949440" cy="868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37160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WARMUP</a:t>
            </a:r>
          </a:p>
          <a:p>
            <a:endParaRPr lang="en-US" dirty="0"/>
          </a:p>
          <a:p>
            <a:r>
              <a:rPr lang="en-US" dirty="0" smtClean="0"/>
              <a:t>List how many you see of each item in Spanish.</a:t>
            </a:r>
          </a:p>
          <a:p>
            <a:r>
              <a:rPr lang="en-US" dirty="0" smtClean="0"/>
              <a:t>Ex. Cinco </a:t>
            </a:r>
            <a:r>
              <a:rPr lang="en-US" dirty="0" err="1" smtClean="0"/>
              <a:t>mapas</a:t>
            </a:r>
            <a:endParaRPr lang="en-US" dirty="0" smtClean="0"/>
          </a:p>
          <a:p>
            <a:r>
              <a:rPr lang="en-US" dirty="0" smtClean="0"/>
              <a:t>There are 15 possible – do 5.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54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" y="-2590800"/>
            <a:ext cx="6949440" cy="868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3716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WARMUP</a:t>
            </a:r>
          </a:p>
          <a:p>
            <a:endParaRPr lang="en-US" dirty="0"/>
          </a:p>
          <a:p>
            <a:r>
              <a:rPr lang="en-US" dirty="0" smtClean="0"/>
              <a:t>List how many you see of each item in Spanish.</a:t>
            </a:r>
          </a:p>
          <a:p>
            <a:r>
              <a:rPr lang="en-US" dirty="0" smtClean="0"/>
              <a:t>Ex.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mapas</a:t>
            </a:r>
            <a:endParaRPr lang="en-US" dirty="0" smtClean="0"/>
          </a:p>
          <a:p>
            <a:r>
              <a:rPr lang="en-US" dirty="0" smtClean="0"/>
              <a:t>There are 15 possible – do 5.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19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865" y="1617594"/>
            <a:ext cx="7475220" cy="93312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BIENVENIDOS </a:t>
            </a:r>
            <a:r>
              <a:rPr lang="en-US" sz="3000" dirty="0" smtClean="0"/>
              <a:t>a </a:t>
            </a:r>
            <a:r>
              <a:rPr lang="en-US" sz="3000" dirty="0" err="1" smtClean="0"/>
              <a:t>nuestra</a:t>
            </a:r>
            <a:r>
              <a:rPr lang="en-US" sz="3000" dirty="0" smtClean="0"/>
              <a:t> </a:t>
            </a:r>
            <a:r>
              <a:rPr lang="en-US" sz="3000" dirty="0" err="1"/>
              <a:t>c</a:t>
            </a:r>
            <a:r>
              <a:rPr lang="en-US" sz="3000" dirty="0" err="1" smtClean="0"/>
              <a:t>lase</a:t>
            </a:r>
            <a:r>
              <a:rPr lang="en-US" sz="3000" dirty="0" smtClean="0"/>
              <a:t> de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e</a:t>
            </a:r>
            <a:r>
              <a:rPr lang="en-US" sz="3000" dirty="0" err="1" smtClean="0"/>
              <a:t>spañol</a:t>
            </a:r>
            <a:r>
              <a:rPr lang="en-US" sz="3000" dirty="0" smtClean="0"/>
              <a:t> 1!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550714"/>
            <a:ext cx="8245160" cy="40786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martes</a:t>
            </a:r>
            <a:r>
              <a:rPr lang="en-US" dirty="0" smtClean="0"/>
              <a:t>, el </a:t>
            </a:r>
            <a:r>
              <a:rPr lang="en-US" dirty="0" err="1" smtClean="0"/>
              <a:t>veintiuno</a:t>
            </a:r>
            <a:r>
              <a:rPr lang="en-US" dirty="0" smtClean="0"/>
              <a:t> (21) de Agosto 2018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Laptop checkout:</a:t>
            </a:r>
          </a:p>
          <a:p>
            <a:r>
              <a:rPr lang="en-US" dirty="0" smtClean="0"/>
              <a:t>Tues – seniors</a:t>
            </a:r>
          </a:p>
          <a:p>
            <a:r>
              <a:rPr lang="en-US" dirty="0" smtClean="0"/>
              <a:t>Wed – sophomores/juniors  </a:t>
            </a:r>
          </a:p>
          <a:p>
            <a:r>
              <a:rPr lang="en-US" dirty="0"/>
              <a:t>	</a:t>
            </a:r>
            <a:r>
              <a:rPr lang="en-US" dirty="0" smtClean="0"/>
              <a:t>freshman report to  advisory for attendance then go to  the 	auditorium to get paperwork</a:t>
            </a:r>
          </a:p>
          <a:p>
            <a:r>
              <a:rPr lang="en-US" dirty="0" smtClean="0"/>
              <a:t>Thurs – freshman</a:t>
            </a:r>
          </a:p>
          <a:p>
            <a:r>
              <a:rPr lang="en-US" dirty="0" smtClean="0"/>
              <a:t>Aug 29</a:t>
            </a:r>
            <a:r>
              <a:rPr lang="en-US" baseline="30000" dirty="0" smtClean="0"/>
              <a:t>th</a:t>
            </a:r>
            <a:r>
              <a:rPr lang="en-US" dirty="0" smtClean="0"/>
              <a:t> – open house</a:t>
            </a:r>
          </a:p>
          <a:p>
            <a:endParaRPr lang="en-US" dirty="0" smtClean="0"/>
          </a:p>
          <a:p>
            <a:endParaRPr lang="es-ES_tradnl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dirty="0" err="1" smtClean="0"/>
              <a:t>Objetivo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LLWBAT </a:t>
            </a:r>
            <a:r>
              <a:rPr lang="en-US" sz="2800" dirty="0"/>
              <a:t>express numbers, and recognize the </a:t>
            </a:r>
            <a:r>
              <a:rPr lang="en-US" sz="2800" dirty="0" smtClean="0"/>
              <a:t>numbers 1-20 </a:t>
            </a:r>
            <a:r>
              <a:rPr lang="en-US" sz="2800" dirty="0"/>
              <a:t>in Spanish</a:t>
            </a:r>
            <a:r>
              <a:rPr lang="en-US" sz="2800" dirty="0" smtClean="0"/>
              <a:t>. (WL1.2.b)</a:t>
            </a:r>
          </a:p>
          <a:p>
            <a:pPr marL="68580" indent="0">
              <a:buNone/>
            </a:pPr>
            <a:r>
              <a:rPr lang="en-US" sz="2800" dirty="0"/>
              <a:t>DOL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Language Learners will </a:t>
            </a:r>
            <a:r>
              <a:rPr lang="en-US" sz="2800" dirty="0"/>
              <a:t>use numbers in Spanish to </a:t>
            </a:r>
            <a:r>
              <a:rPr lang="en-US" sz="2800" dirty="0" smtClean="0"/>
              <a:t>correctly write </a:t>
            </a:r>
            <a:r>
              <a:rPr lang="en-US" sz="2800" dirty="0"/>
              <a:t>out the answers to </a:t>
            </a:r>
            <a:r>
              <a:rPr lang="en-US" sz="2800" dirty="0" smtClean="0"/>
              <a:t>5/5 simple </a:t>
            </a:r>
            <a:r>
              <a:rPr lang="en-US" sz="2800" dirty="0"/>
              <a:t>arithmetic </a:t>
            </a:r>
            <a:r>
              <a:rPr lang="en-US" sz="2800" dirty="0" smtClean="0"/>
              <a:t>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26" name="ShockwaveFlash1" r:id="rId2" imgW="2046240" imgH="914400"/>
        </mc:Choice>
        <mc:Fallback>
          <p:control name="ShockwaveFlash1" r:id="rId2" imgW="2046240" imgH="914400">
            <p:pic>
              <p:nvPicPr>
                <p:cNvPr id="1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097457" y="5943600"/>
                  <a:ext cx="2046543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460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HABLA – TALK</a:t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Ask 3 people, “</a:t>
            </a:r>
            <a:r>
              <a:rPr lang="en-US" sz="2400" dirty="0" err="1" smtClean="0"/>
              <a:t>Cuantos</a:t>
            </a:r>
            <a:r>
              <a:rPr lang="en-US" sz="2400" dirty="0" smtClean="0"/>
              <a:t> </a:t>
            </a:r>
            <a:r>
              <a:rPr lang="en-US" sz="2400" dirty="0" err="1" smtClean="0"/>
              <a:t>años</a:t>
            </a:r>
            <a:r>
              <a:rPr lang="en-US" sz="2400" dirty="0" smtClean="0"/>
              <a:t> </a:t>
            </a:r>
            <a:r>
              <a:rPr lang="en-US" sz="2400" dirty="0" err="1" smtClean="0"/>
              <a:t>tienes</a:t>
            </a:r>
            <a:r>
              <a:rPr lang="en-US" sz="2400" dirty="0" smtClean="0"/>
              <a:t>?”</a:t>
            </a:r>
          </a:p>
          <a:p>
            <a:r>
              <a:rPr lang="en-US" sz="2400" dirty="0" smtClean="0"/>
              <a:t>Respond </a:t>
            </a:r>
            <a:r>
              <a:rPr lang="en-US" sz="2400" dirty="0" err="1" smtClean="0"/>
              <a:t>Tengo</a:t>
            </a:r>
            <a:r>
              <a:rPr lang="en-US" sz="2400" dirty="0" smtClean="0"/>
              <a:t> __#__ </a:t>
            </a:r>
            <a:r>
              <a:rPr lang="en-US" sz="2400" dirty="0" err="1" smtClean="0"/>
              <a:t>años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many were the same age as you (</a:t>
            </a:r>
            <a:r>
              <a:rPr lang="en-US" dirty="0" err="1" smtClean="0"/>
              <a:t>igual</a:t>
            </a:r>
            <a:r>
              <a:rPr lang="en-US" dirty="0" smtClean="0"/>
              <a:t>)?</a:t>
            </a:r>
          </a:p>
          <a:p>
            <a:r>
              <a:rPr lang="en-US" dirty="0" smtClean="0"/>
              <a:t>How many were younger than you (</a:t>
            </a:r>
            <a:r>
              <a:rPr lang="en-US" dirty="0" err="1" smtClean="0"/>
              <a:t>menor</a:t>
            </a:r>
            <a:r>
              <a:rPr lang="en-US" dirty="0" smtClean="0"/>
              <a:t>)?</a:t>
            </a:r>
          </a:p>
          <a:p>
            <a:r>
              <a:rPr lang="en-US" dirty="0" smtClean="0"/>
              <a:t>How many were older than you (mayor)?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28" y="5575939"/>
            <a:ext cx="2619772" cy="134493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88" name="ShockwaveFlash1" r:id="rId2" imgW="2198520" imgH="1077840"/>
        </mc:Choice>
        <mc:Fallback>
          <p:control name="ShockwaveFlash1" r:id="rId2" imgW="2198520" imgH="107784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212029" y="74353"/>
                  <a:ext cx="2198943" cy="10786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75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676400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/>
              <a:t>Play "telephone" in your </a:t>
            </a:r>
            <a:r>
              <a:rPr lang="en-US" sz="2400" dirty="0" smtClean="0"/>
              <a:t>row...</a:t>
            </a:r>
            <a:r>
              <a:rPr lang="en-US" sz="2400" dirty="0"/>
              <a:t>one person gives a phone number, last person writes down what they </a:t>
            </a:r>
            <a:r>
              <a:rPr lang="en-US" sz="2400" dirty="0" smtClean="0"/>
              <a:t>hear.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065690" cy="509945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7444" name="ShockwaveFlash1" r:id="rId2" imgW="2198520" imgH="1079640"/>
        </mc:Choice>
        <mc:Fallback>
          <p:control name="ShockwaveFlash1" r:id="rId2" imgW="2198520" imgH="107964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945057" y="67426"/>
                  <a:ext cx="2198943" cy="10786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40364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Words Plural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Tijera</a:t>
            </a:r>
            <a:r>
              <a:rPr lang="en-US" dirty="0" smtClean="0"/>
              <a:t> – Tijeras</a:t>
            </a:r>
          </a:p>
          <a:p>
            <a:r>
              <a:rPr lang="en-US" dirty="0" err="1" smtClean="0"/>
              <a:t>Papel</a:t>
            </a:r>
            <a:r>
              <a:rPr lang="en-US" dirty="0" smtClean="0"/>
              <a:t> – </a:t>
            </a:r>
            <a:r>
              <a:rPr lang="en-US" dirty="0" err="1" smtClean="0"/>
              <a:t>Papeles</a:t>
            </a:r>
            <a:endParaRPr lang="en-US" dirty="0" smtClean="0"/>
          </a:p>
          <a:p>
            <a:r>
              <a:rPr lang="en-US" dirty="0" smtClean="0"/>
              <a:t>Taco – Tacos</a:t>
            </a:r>
          </a:p>
          <a:p>
            <a:r>
              <a:rPr lang="en-US" dirty="0" err="1" smtClean="0"/>
              <a:t>Tamal</a:t>
            </a:r>
            <a:r>
              <a:rPr lang="en-US" dirty="0" smtClean="0"/>
              <a:t> – Tamales</a:t>
            </a:r>
          </a:p>
          <a:p>
            <a:r>
              <a:rPr lang="en-US" dirty="0" smtClean="0"/>
              <a:t>La Vega – Las Vegas</a:t>
            </a:r>
          </a:p>
          <a:p>
            <a:r>
              <a:rPr lang="en-US" dirty="0" smtClean="0"/>
              <a:t>El Angel – Los Angeles</a:t>
            </a:r>
          </a:p>
          <a:p>
            <a:endParaRPr lang="en-US" dirty="0"/>
          </a:p>
          <a:p>
            <a:r>
              <a:rPr lang="en-US" dirty="0" smtClean="0"/>
              <a:t>What’s the pattern?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7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4" y="2286000"/>
            <a:ext cx="463176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404937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6263228" cy="62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need a paper.</a:t>
            </a:r>
            <a:br>
              <a:rPr lang="en-US" dirty="0" smtClean="0"/>
            </a:br>
            <a:r>
              <a:rPr lang="en-US" dirty="0" err="1" smtClean="0"/>
              <a:t>Necesito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Uno becomes ‘un’ or ‘</a:t>
            </a:r>
            <a:r>
              <a:rPr lang="en-US" dirty="0" err="1" smtClean="0"/>
              <a:t>una</a:t>
            </a:r>
            <a:r>
              <a:rPr lang="en-US" dirty="0" smtClean="0"/>
              <a:t>’ when it’s an adjective.</a:t>
            </a:r>
          </a:p>
          <a:p>
            <a:endParaRPr lang="en-US" dirty="0"/>
          </a:p>
          <a:p>
            <a:r>
              <a:rPr lang="en-US" dirty="0" smtClean="0"/>
              <a:t>How would you say “a taco”?</a:t>
            </a:r>
            <a:endParaRPr lang="es-MX" dirty="0" smtClean="0"/>
          </a:p>
          <a:p>
            <a:endParaRPr lang="en-US" dirty="0"/>
          </a:p>
          <a:p>
            <a:r>
              <a:rPr lang="en-US" dirty="0" smtClean="0"/>
              <a:t>Como se dice “a computer”?</a:t>
            </a:r>
          </a:p>
          <a:p>
            <a:endParaRPr lang="en-US" dirty="0"/>
          </a:p>
          <a:p>
            <a:r>
              <a:rPr lang="en-US" dirty="0" smtClean="0"/>
              <a:t>Como se dice “a desk”?</a:t>
            </a:r>
          </a:p>
        </p:txBody>
      </p:sp>
    </p:spTree>
    <p:extLst>
      <p:ext uri="{BB962C8B-B14F-4D97-AF65-F5344CB8AC3E}">
        <p14:creationId xmlns:p14="http://schemas.microsoft.com/office/powerpoint/2010/main" val="35089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055380" cy="140053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paquetes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09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Los 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30  Treinta</a:t>
            </a:r>
          </a:p>
          <a:p>
            <a:r>
              <a:rPr lang="es-ES" sz="6000" dirty="0" smtClean="0"/>
              <a:t>(</a:t>
            </a:r>
            <a:r>
              <a:rPr lang="es-ES" sz="6000" dirty="0" err="1" smtClean="0"/>
              <a:t>treyn-ta</a:t>
            </a:r>
            <a:r>
              <a:rPr lang="es-ES" sz="6000" dirty="0" smtClean="0"/>
              <a:t>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4173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¿Qué número falta?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8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40 Cuarenta</a:t>
            </a:r>
          </a:p>
          <a:p>
            <a:r>
              <a:rPr lang="es-ES" sz="6600" dirty="0" smtClean="0"/>
              <a:t>(</a:t>
            </a:r>
            <a:r>
              <a:rPr lang="es-ES" sz="6600" dirty="0" err="1" smtClean="0"/>
              <a:t>Kwa-ren-ta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18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50 Cincuenta</a:t>
            </a:r>
          </a:p>
          <a:p>
            <a:r>
              <a:rPr lang="es-ES" sz="6600" dirty="0" smtClean="0"/>
              <a:t>(sin-</a:t>
            </a:r>
            <a:r>
              <a:rPr lang="es-ES" sz="6600" dirty="0" err="1" smtClean="0"/>
              <a:t>kwen</a:t>
            </a:r>
            <a:r>
              <a:rPr lang="es-ES" sz="6600" dirty="0" smtClean="0"/>
              <a:t>-</a:t>
            </a:r>
            <a:r>
              <a:rPr lang="es-ES" sz="6600" dirty="0" err="1" smtClean="0"/>
              <a:t>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76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60 sesenta</a:t>
            </a:r>
          </a:p>
          <a:p>
            <a:r>
              <a:rPr lang="es-ES" sz="6600" dirty="0" smtClean="0"/>
              <a:t>(</a:t>
            </a:r>
            <a:r>
              <a:rPr lang="es-ES" sz="6600" dirty="0" err="1" smtClean="0"/>
              <a:t>say-sen-ta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31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70 setenta</a:t>
            </a:r>
          </a:p>
          <a:p>
            <a:r>
              <a:rPr lang="es-ES" sz="6600" dirty="0" smtClean="0"/>
              <a:t>(</a:t>
            </a:r>
            <a:r>
              <a:rPr lang="es-ES" sz="6600" dirty="0" err="1" smtClean="0"/>
              <a:t>say</a:t>
            </a:r>
            <a:r>
              <a:rPr lang="es-ES" sz="6600" dirty="0" smtClean="0"/>
              <a:t>-ten-</a:t>
            </a:r>
            <a:r>
              <a:rPr lang="es-ES" sz="6600" dirty="0" err="1" smtClean="0"/>
              <a:t>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3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/>
              <a:t>8</a:t>
            </a:r>
            <a:r>
              <a:rPr lang="es-ES" sz="6600" dirty="0" smtClean="0"/>
              <a:t>0 ochenta</a:t>
            </a:r>
          </a:p>
          <a:p>
            <a:r>
              <a:rPr lang="es-ES" sz="6600" dirty="0" smtClean="0"/>
              <a:t>(</a:t>
            </a:r>
            <a:r>
              <a:rPr lang="es-ES" sz="6600" dirty="0" err="1" smtClean="0"/>
              <a:t>och</a:t>
            </a:r>
            <a:r>
              <a:rPr lang="es-ES" sz="6600" dirty="0" smtClean="0"/>
              <a:t>-en-</a:t>
            </a:r>
            <a:r>
              <a:rPr lang="es-ES" sz="6600" dirty="0" err="1" smtClean="0"/>
              <a:t>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9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90 noventa</a:t>
            </a:r>
          </a:p>
          <a:p>
            <a:r>
              <a:rPr lang="es-ES" sz="6600" dirty="0" smtClean="0"/>
              <a:t>(no-ven-</a:t>
            </a:r>
            <a:r>
              <a:rPr lang="es-ES" sz="6600" dirty="0" err="1" smtClean="0"/>
              <a:t>ta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números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100 cien</a:t>
            </a:r>
          </a:p>
          <a:p>
            <a:r>
              <a:rPr lang="es-ES" sz="6600" dirty="0" smtClean="0"/>
              <a:t>(</a:t>
            </a:r>
            <a:r>
              <a:rPr lang="es-ES" sz="6600" dirty="0" err="1" smtClean="0"/>
              <a:t>see-ehn</a:t>
            </a:r>
            <a:r>
              <a:rPr lang="es-ES" sz="6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41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989564"/>
            <a:ext cx="9471660" cy="587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10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055380" cy="140053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pizarras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7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How</a:t>
            </a:r>
            <a:r>
              <a:rPr lang="es-ES" sz="3200" dirty="0" smtClean="0"/>
              <a:t> </a:t>
            </a: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write</a:t>
            </a:r>
            <a:r>
              <a:rPr lang="es-ES" sz="3200" dirty="0" smtClean="0"/>
              <a:t> </a:t>
            </a:r>
            <a:r>
              <a:rPr lang="es-ES" sz="3200" dirty="0" err="1" smtClean="0"/>
              <a:t>these</a:t>
            </a:r>
            <a:r>
              <a:rPr lang="es-ES" sz="3200" dirty="0" smtClean="0"/>
              <a:t> </a:t>
            </a:r>
            <a:r>
              <a:rPr lang="es-ES" sz="3200" dirty="0" err="1" smtClean="0"/>
              <a:t>numbers</a:t>
            </a:r>
            <a:r>
              <a:rPr lang="es-E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49</a:t>
            </a:r>
          </a:p>
          <a:p>
            <a:r>
              <a:rPr lang="es-ES" sz="2800" dirty="0" smtClean="0"/>
              <a:t>73</a:t>
            </a:r>
          </a:p>
          <a:p>
            <a:r>
              <a:rPr lang="es-ES" sz="2800" dirty="0" smtClean="0"/>
              <a:t>91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5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4103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4104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4105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4106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4107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4108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12288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How</a:t>
            </a:r>
            <a:r>
              <a:rPr lang="es-ES" sz="3200" dirty="0" smtClean="0"/>
              <a:t> </a:t>
            </a:r>
            <a:r>
              <a:rPr lang="es-ES" sz="3200" dirty="0" err="1" smtClean="0"/>
              <a:t>would</a:t>
            </a:r>
            <a:r>
              <a:rPr lang="es-ES" sz="3200" dirty="0" smtClean="0"/>
              <a:t>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write</a:t>
            </a:r>
            <a:r>
              <a:rPr lang="es-ES" sz="3200" dirty="0" smtClean="0"/>
              <a:t> </a:t>
            </a:r>
            <a:r>
              <a:rPr lang="es-ES" sz="3200" dirty="0" err="1" smtClean="0"/>
              <a:t>these</a:t>
            </a:r>
            <a:r>
              <a:rPr lang="es-ES" sz="3200" dirty="0" smtClean="0"/>
              <a:t> </a:t>
            </a:r>
            <a:r>
              <a:rPr lang="es-ES" sz="3200" dirty="0" err="1" smtClean="0"/>
              <a:t>numbers</a:t>
            </a:r>
            <a:r>
              <a:rPr lang="es-E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49</a:t>
            </a:r>
          </a:p>
          <a:p>
            <a:r>
              <a:rPr lang="es-ES" sz="2800" dirty="0" smtClean="0"/>
              <a:t>73</a:t>
            </a:r>
          </a:p>
          <a:p>
            <a:r>
              <a:rPr lang="es-ES" sz="2800" dirty="0" smtClean="0"/>
              <a:t>91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Cuarenta</a:t>
            </a:r>
            <a:r>
              <a:rPr lang="en-US" sz="2800" dirty="0" smtClean="0"/>
              <a:t> y </a:t>
            </a:r>
            <a:r>
              <a:rPr lang="en-US" sz="2800" dirty="0" err="1" smtClean="0"/>
              <a:t>nueve</a:t>
            </a:r>
            <a:endParaRPr lang="en-US" sz="2800" dirty="0" smtClean="0"/>
          </a:p>
          <a:p>
            <a:r>
              <a:rPr lang="es-ES" sz="2800" dirty="0" smtClean="0"/>
              <a:t>Setenta y tres</a:t>
            </a:r>
          </a:p>
          <a:p>
            <a:r>
              <a:rPr lang="es-ES" sz="2800" dirty="0" smtClean="0"/>
              <a:t>Noventa y uno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4954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number (in Spanish) do you think would </a:t>
            </a:r>
            <a:r>
              <a:rPr lang="en-US" dirty="0" smtClean="0"/>
              <a:t>come </a:t>
            </a:r>
            <a:r>
              <a:rPr lang="en-US" dirty="0"/>
              <a:t>next in the sequence? </a:t>
            </a:r>
          </a:p>
          <a:p>
            <a:r>
              <a:rPr lang="en-US" sz="2800" dirty="0"/>
              <a:t>a) </a:t>
            </a:r>
            <a:r>
              <a:rPr lang="en-US" sz="2800" dirty="0" err="1"/>
              <a:t>uno</a:t>
            </a:r>
            <a:r>
              <a:rPr lang="en-US" sz="2800" dirty="0"/>
              <a:t>, dos, </a:t>
            </a:r>
            <a:r>
              <a:rPr lang="en-US" sz="2800" dirty="0" err="1"/>
              <a:t>tres</a:t>
            </a:r>
            <a:r>
              <a:rPr lang="en-US" sz="2800" dirty="0"/>
              <a:t>....</a:t>
            </a:r>
          </a:p>
          <a:p>
            <a:r>
              <a:rPr lang="en-US" sz="2800" dirty="0"/>
              <a:t>b) </a:t>
            </a:r>
            <a:r>
              <a:rPr lang="en-US" sz="2800" dirty="0" err="1"/>
              <a:t>diez</a:t>
            </a:r>
            <a:r>
              <a:rPr lang="en-US" sz="2800" dirty="0"/>
              <a:t>, </a:t>
            </a:r>
            <a:r>
              <a:rPr lang="en-US" sz="2800" dirty="0" err="1"/>
              <a:t>veinte</a:t>
            </a:r>
            <a:r>
              <a:rPr lang="en-US" sz="2800" dirty="0"/>
              <a:t>...</a:t>
            </a:r>
          </a:p>
          <a:p>
            <a:r>
              <a:rPr lang="en-US" sz="2800" dirty="0"/>
              <a:t>c) </a:t>
            </a:r>
            <a:r>
              <a:rPr lang="en-US" sz="2800" dirty="0" smtClean="0"/>
              <a:t>quince</a:t>
            </a:r>
            <a:r>
              <a:rPr lang="en-US" sz="2800" dirty="0"/>
              <a:t>, </a:t>
            </a:r>
            <a:r>
              <a:rPr lang="en-US" sz="2800" dirty="0" err="1"/>
              <a:t>diez</a:t>
            </a:r>
            <a:r>
              <a:rPr lang="en-US" sz="2800" dirty="0"/>
              <a:t>....</a:t>
            </a:r>
          </a:p>
          <a:p>
            <a:r>
              <a:rPr lang="en-US" sz="2800" dirty="0"/>
              <a:t>d) </a:t>
            </a:r>
            <a:r>
              <a:rPr lang="en-US" sz="2800" dirty="0" err="1"/>
              <a:t>dieciocho</a:t>
            </a:r>
            <a:r>
              <a:rPr lang="en-US" sz="2800" dirty="0"/>
              <a:t>, </a:t>
            </a:r>
            <a:r>
              <a:rPr lang="en-US" sz="2800" dirty="0" err="1"/>
              <a:t>dieciseis</a:t>
            </a:r>
            <a:r>
              <a:rPr lang="en-US" sz="2800" dirty="0"/>
              <a:t>....</a:t>
            </a:r>
          </a:p>
          <a:p>
            <a:r>
              <a:rPr lang="en-US" sz="2800" dirty="0"/>
              <a:t>e) </a:t>
            </a:r>
            <a:r>
              <a:rPr lang="en-US" sz="2800" dirty="0" err="1"/>
              <a:t>uno</a:t>
            </a:r>
            <a:r>
              <a:rPr lang="en-US" sz="2800" dirty="0"/>
              <a:t>, dos, </a:t>
            </a:r>
            <a:r>
              <a:rPr lang="en-US" sz="2800" dirty="0" err="1"/>
              <a:t>cuatro</a:t>
            </a:r>
            <a:r>
              <a:rPr lang="en-US" sz="2800" dirty="0"/>
              <a:t>....</a:t>
            </a:r>
          </a:p>
          <a:p>
            <a:r>
              <a:rPr lang="en-US" sz="2800" dirty="0"/>
              <a:t>f) </a:t>
            </a:r>
            <a:r>
              <a:rPr lang="en-US" sz="2800" dirty="0" err="1"/>
              <a:t>seis</a:t>
            </a:r>
            <a:r>
              <a:rPr lang="en-US" sz="2800" dirty="0"/>
              <a:t>, </a:t>
            </a:r>
            <a:r>
              <a:rPr lang="en-US" sz="2800" dirty="0" err="1"/>
              <a:t>ocho</a:t>
            </a:r>
            <a:r>
              <a:rPr lang="en-US" sz="2800" dirty="0"/>
              <a:t>, </a:t>
            </a:r>
            <a:r>
              <a:rPr lang="en-US" sz="2800" dirty="0" err="1"/>
              <a:t>diez</a:t>
            </a: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69881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number (in Spanish) do you think would </a:t>
            </a:r>
            <a:r>
              <a:rPr lang="en-US" dirty="0" smtClean="0"/>
              <a:t>come </a:t>
            </a:r>
            <a:r>
              <a:rPr lang="en-US" dirty="0"/>
              <a:t>next in the sequence? </a:t>
            </a:r>
          </a:p>
          <a:p>
            <a:r>
              <a:rPr lang="en-US" sz="2800" dirty="0"/>
              <a:t>a) </a:t>
            </a:r>
            <a:r>
              <a:rPr lang="en-US" sz="2800" dirty="0" err="1"/>
              <a:t>uno</a:t>
            </a:r>
            <a:r>
              <a:rPr lang="en-US" sz="2800" dirty="0"/>
              <a:t>, dos, </a:t>
            </a:r>
            <a:r>
              <a:rPr lang="en-US" sz="2800" dirty="0" err="1"/>
              <a:t>tres</a:t>
            </a:r>
            <a:r>
              <a:rPr lang="en-US" sz="2800" dirty="0" smtClean="0"/>
              <a:t>....</a:t>
            </a:r>
            <a:r>
              <a:rPr lang="en-US" sz="2800" dirty="0" err="1" smtClean="0"/>
              <a:t>cuatro</a:t>
            </a:r>
            <a:endParaRPr lang="en-US" sz="2800" dirty="0"/>
          </a:p>
          <a:p>
            <a:r>
              <a:rPr lang="en-US" sz="2800" dirty="0"/>
              <a:t>b) </a:t>
            </a:r>
            <a:r>
              <a:rPr lang="en-US" sz="2800" dirty="0" err="1"/>
              <a:t>diez</a:t>
            </a:r>
            <a:r>
              <a:rPr lang="en-US" sz="2800" dirty="0"/>
              <a:t>, </a:t>
            </a:r>
            <a:r>
              <a:rPr lang="en-US" sz="2800" dirty="0" err="1"/>
              <a:t>veinte</a:t>
            </a:r>
            <a:r>
              <a:rPr lang="en-US" sz="2800" dirty="0" smtClean="0"/>
              <a:t>...</a:t>
            </a:r>
            <a:r>
              <a:rPr lang="en-US" sz="2800" dirty="0" err="1" smtClean="0"/>
              <a:t>treinta</a:t>
            </a:r>
            <a:endParaRPr lang="en-US" sz="2800" dirty="0"/>
          </a:p>
          <a:p>
            <a:r>
              <a:rPr lang="en-US" sz="2800" dirty="0"/>
              <a:t>c) </a:t>
            </a:r>
            <a:r>
              <a:rPr lang="en-US" sz="2800" dirty="0" smtClean="0"/>
              <a:t>quince</a:t>
            </a:r>
            <a:r>
              <a:rPr lang="en-US" sz="2800" dirty="0"/>
              <a:t>, </a:t>
            </a:r>
            <a:r>
              <a:rPr lang="en-US" sz="2800" dirty="0" err="1"/>
              <a:t>diez</a:t>
            </a:r>
            <a:r>
              <a:rPr lang="en-US" sz="2800" dirty="0" smtClean="0"/>
              <a:t>....</a:t>
            </a:r>
            <a:r>
              <a:rPr lang="en-US" sz="2800" dirty="0" err="1" smtClean="0"/>
              <a:t>cinco</a:t>
            </a:r>
            <a:endParaRPr lang="en-US" sz="2800" dirty="0"/>
          </a:p>
          <a:p>
            <a:r>
              <a:rPr lang="en-US" sz="2800" dirty="0"/>
              <a:t>d) </a:t>
            </a:r>
            <a:r>
              <a:rPr lang="en-US" sz="2800" dirty="0" err="1"/>
              <a:t>dieciocho</a:t>
            </a:r>
            <a:r>
              <a:rPr lang="en-US" sz="2800" dirty="0"/>
              <a:t>, </a:t>
            </a:r>
            <a:r>
              <a:rPr lang="en-US" sz="2800" dirty="0" err="1"/>
              <a:t>dieciseis</a:t>
            </a:r>
            <a:r>
              <a:rPr lang="en-US" sz="2800" dirty="0" smtClean="0"/>
              <a:t>....</a:t>
            </a:r>
            <a:r>
              <a:rPr lang="en-US" sz="2800" dirty="0" err="1" smtClean="0"/>
              <a:t>catorce</a:t>
            </a:r>
            <a:endParaRPr lang="en-US" sz="2800" dirty="0"/>
          </a:p>
          <a:p>
            <a:r>
              <a:rPr lang="en-US" sz="2800" dirty="0"/>
              <a:t>e) </a:t>
            </a:r>
            <a:r>
              <a:rPr lang="en-US" sz="2800" dirty="0" err="1"/>
              <a:t>uno</a:t>
            </a:r>
            <a:r>
              <a:rPr lang="en-US" sz="2800" dirty="0"/>
              <a:t>, dos, </a:t>
            </a:r>
            <a:r>
              <a:rPr lang="en-US" sz="2800" dirty="0" err="1"/>
              <a:t>cuatro</a:t>
            </a:r>
            <a:r>
              <a:rPr lang="en-US" sz="2800" dirty="0" smtClean="0"/>
              <a:t>....</a:t>
            </a:r>
            <a:r>
              <a:rPr lang="en-US" sz="2800" dirty="0" err="1" smtClean="0"/>
              <a:t>ocho</a:t>
            </a:r>
            <a:endParaRPr lang="en-US" sz="2800" dirty="0"/>
          </a:p>
          <a:p>
            <a:r>
              <a:rPr lang="en-US" sz="2800" dirty="0"/>
              <a:t>f) </a:t>
            </a:r>
            <a:r>
              <a:rPr lang="en-US" sz="2800" dirty="0" err="1"/>
              <a:t>seis</a:t>
            </a:r>
            <a:r>
              <a:rPr lang="en-US" sz="2800" dirty="0"/>
              <a:t>, </a:t>
            </a:r>
            <a:r>
              <a:rPr lang="en-US" sz="2800" dirty="0" err="1"/>
              <a:t>ocho</a:t>
            </a:r>
            <a:r>
              <a:rPr lang="en-US" sz="2800" dirty="0"/>
              <a:t>, </a:t>
            </a:r>
            <a:r>
              <a:rPr lang="en-US" sz="2800" dirty="0" err="1"/>
              <a:t>diez</a:t>
            </a:r>
            <a:r>
              <a:rPr lang="en-US" sz="2800" dirty="0" smtClean="0"/>
              <a:t>...</a:t>
            </a:r>
            <a:r>
              <a:rPr lang="en-US" sz="2800" dirty="0" err="1" smtClean="0"/>
              <a:t>doce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889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TSWBAT express numbers, and recognize the numbers 1-100 in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17" y="1812907"/>
            <a:ext cx="6711654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Play numbers bingo:</a:t>
            </a:r>
          </a:p>
          <a:p>
            <a:r>
              <a:rPr lang="en-US" dirty="0" smtClean="0"/>
              <a:t>Draw 2 horizontal lines</a:t>
            </a:r>
          </a:p>
          <a:p>
            <a:r>
              <a:rPr lang="en-US" dirty="0" smtClean="0"/>
              <a:t>Draw </a:t>
            </a:r>
            <a:r>
              <a:rPr lang="en-US" dirty="0"/>
              <a:t>2</a:t>
            </a:r>
            <a:r>
              <a:rPr lang="en-US" dirty="0" smtClean="0"/>
              <a:t> vertical lines</a:t>
            </a:r>
          </a:p>
          <a:p>
            <a:r>
              <a:rPr lang="en-US" dirty="0" smtClean="0"/>
              <a:t>You should have 16 squares</a:t>
            </a:r>
          </a:p>
          <a:p>
            <a:r>
              <a:rPr lang="en-US" dirty="0" smtClean="0"/>
              <a:t>Fill in with numbers 1-30</a:t>
            </a:r>
          </a:p>
          <a:p>
            <a:r>
              <a:rPr lang="en-US" dirty="0" smtClean="0"/>
              <a:t>Teacher will call out numbers in Spanish, cross off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87798"/>
              </p:ext>
            </p:extLst>
          </p:nvPr>
        </p:nvGraphicFramePr>
        <p:xfrm>
          <a:off x="5486400" y="1429426"/>
          <a:ext cx="3352800" cy="250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15360468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09058082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111442910"/>
                    </a:ext>
                  </a:extLst>
                </a:gridCol>
              </a:tblGrid>
              <a:tr h="83379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18040"/>
                  </a:ext>
                </a:extLst>
              </a:tr>
              <a:tr h="833797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82590"/>
                  </a:ext>
                </a:extLst>
              </a:tr>
              <a:tr h="83379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4298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171" name="ShockwaveFlash1" r:id="rId2" imgW="2198520" imgH="1077840"/>
        </mc:Choice>
        <mc:Fallback>
          <p:control name="ShockwaveFlash1" r:id="rId2" imgW="2198520" imgH="107784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72200" y="5715000"/>
                  <a:ext cx="2198943" cy="10786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5001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matematicas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 – more or plus</a:t>
            </a:r>
          </a:p>
          <a:p>
            <a:r>
              <a:rPr lang="en-US" dirty="0" err="1" smtClean="0"/>
              <a:t>Menos</a:t>
            </a:r>
            <a:r>
              <a:rPr lang="en-US" dirty="0" smtClean="0"/>
              <a:t> – less or minus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– by or multiplied by</a:t>
            </a:r>
          </a:p>
          <a:p>
            <a:r>
              <a:rPr lang="en-US" dirty="0" err="1" smtClean="0"/>
              <a:t>Dividido</a:t>
            </a:r>
            <a:r>
              <a:rPr lang="en-US" dirty="0" smtClean="0"/>
              <a:t> – divided</a:t>
            </a: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Cute little song to illustrate math in Spanish</a:t>
            </a:r>
            <a:endParaRPr lang="es-MX" dirty="0" smtClean="0">
              <a:hlinkClick r:id="rId3"/>
            </a:endParaRPr>
          </a:p>
          <a:p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youtu.be/U9H_KLaDMfs</a:t>
            </a:r>
            <a:endParaRPr lang="es-MX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muneca</a:t>
            </a:r>
            <a:r>
              <a:rPr lang="en-US" dirty="0" smtClean="0"/>
              <a:t> </a:t>
            </a:r>
            <a:r>
              <a:rPr lang="en-US" dirty="0" err="1" smtClean="0"/>
              <a:t>vestida</a:t>
            </a:r>
            <a:r>
              <a:rPr lang="en-US" dirty="0" smtClean="0"/>
              <a:t> de </a:t>
            </a:r>
            <a:r>
              <a:rPr lang="en-US" dirty="0" err="1" smtClean="0"/>
              <a:t>azul</a:t>
            </a:r>
            <a:r>
              <a:rPr lang="en-US" dirty="0" smtClean="0"/>
              <a:t>”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44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DOL: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Solve the following math problems, writing out all numbers completely:</a:t>
            </a:r>
          </a:p>
          <a:p>
            <a:pPr lvl="1"/>
            <a:r>
              <a:rPr lang="es-ES" sz="2800" dirty="0" smtClean="0"/>
              <a:t>Dos más tres son…</a:t>
            </a:r>
          </a:p>
          <a:p>
            <a:pPr lvl="1"/>
            <a:r>
              <a:rPr lang="es-ES" sz="2800" dirty="0" smtClean="0"/>
              <a:t>Veinte más seis son…</a:t>
            </a:r>
          </a:p>
          <a:p>
            <a:pPr lvl="1"/>
            <a:r>
              <a:rPr lang="es-ES" sz="2800" dirty="0" smtClean="0"/>
              <a:t>Treinta y uno más diez son…</a:t>
            </a:r>
          </a:p>
          <a:p>
            <a:pPr lvl="1"/>
            <a:r>
              <a:rPr lang="es-ES" sz="2800" dirty="0" smtClean="0"/>
              <a:t>Dieciocho más catorce son…</a:t>
            </a:r>
          </a:p>
          <a:p>
            <a:pPr lvl="1"/>
            <a:r>
              <a:rPr lang="es-ES" sz="2800" dirty="0" smtClean="0"/>
              <a:t>Cincuenta más cincuenta son…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32944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DOL: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Solve the following math problems, writing out all numbers completely:</a:t>
            </a:r>
          </a:p>
          <a:p>
            <a:pPr lvl="1"/>
            <a:r>
              <a:rPr lang="es-ES" sz="2800" dirty="0" smtClean="0"/>
              <a:t>Dos más tres son…cinco</a:t>
            </a:r>
          </a:p>
          <a:p>
            <a:pPr lvl="1"/>
            <a:r>
              <a:rPr lang="es-ES" sz="2800" dirty="0" smtClean="0"/>
              <a:t>Veinte más seis son…veinte y seis</a:t>
            </a:r>
          </a:p>
          <a:p>
            <a:pPr lvl="1"/>
            <a:r>
              <a:rPr lang="es-ES" sz="2800" dirty="0" smtClean="0"/>
              <a:t>Treinta y uno más diez son…cuarenta y uno </a:t>
            </a:r>
          </a:p>
          <a:p>
            <a:pPr lvl="1"/>
            <a:r>
              <a:rPr lang="es-ES" sz="2800" dirty="0" smtClean="0"/>
              <a:t>Dieciocho más catorce son…treinta y dos</a:t>
            </a:r>
          </a:p>
          <a:p>
            <a:pPr lvl="1"/>
            <a:r>
              <a:rPr lang="es-ES" sz="2800" dirty="0" smtClean="0"/>
              <a:t>Cincuenta más cincuenta son…cien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1717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1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aco express color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724" b="21811"/>
          <a:stretch/>
        </p:blipFill>
        <p:spPr bwMode="auto">
          <a:xfrm>
            <a:off x="155575" y="1295400"/>
            <a:ext cx="89884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18897"/>
            <a:ext cx="7055380" cy="695503"/>
          </a:xfrm>
        </p:spPr>
        <p:txBody>
          <a:bodyPr/>
          <a:lstStyle/>
          <a:p>
            <a:pPr algn="ctr"/>
            <a:r>
              <a:rPr lang="en-US" sz="2800" dirty="0" smtClean="0"/>
              <a:t>Warm-up: </a:t>
            </a:r>
            <a:r>
              <a:rPr lang="en-US" sz="2800" dirty="0" err="1" smtClean="0"/>
              <a:t>Ordenar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Taco Express</a:t>
            </a:r>
            <a:endParaRPr lang="es-MX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80335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 the following menu and write down the amount of what you would order for you and your family to-go (para </a:t>
            </a:r>
            <a:r>
              <a:rPr lang="en-US" b="1" dirty="0" err="1" smtClean="0"/>
              <a:t>llevar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ex.Quiero</a:t>
            </a:r>
            <a:r>
              <a:rPr lang="en-US" b="1" dirty="0" smtClean="0"/>
              <a:t>(I want) </a:t>
            </a:r>
            <a:r>
              <a:rPr lang="en-US" b="1" dirty="0" err="1" smtClean="0"/>
              <a:t>cuatro</a:t>
            </a:r>
            <a:r>
              <a:rPr lang="en-US" b="1" dirty="0" smtClean="0"/>
              <a:t> </a:t>
            </a:r>
            <a:r>
              <a:rPr lang="en-US" b="1" dirty="0" err="1" smtClean="0"/>
              <a:t>tortas</a:t>
            </a:r>
            <a:r>
              <a:rPr lang="en-US" b="1" dirty="0" smtClean="0"/>
              <a:t>. </a:t>
            </a:r>
            <a:r>
              <a:rPr lang="en-US" b="1" dirty="0" err="1" smtClean="0"/>
              <a:t>Quiero</a:t>
            </a:r>
            <a:r>
              <a:rPr lang="en-US" b="1" dirty="0" smtClean="0"/>
              <a:t> un menudo.</a:t>
            </a:r>
          </a:p>
        </p:txBody>
      </p:sp>
    </p:spTree>
    <p:extLst>
      <p:ext uri="{BB962C8B-B14F-4D97-AF65-F5344CB8AC3E}">
        <p14:creationId xmlns:p14="http://schemas.microsoft.com/office/powerpoint/2010/main" val="400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9334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3077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865" y="1617594"/>
            <a:ext cx="7475220" cy="93312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BIENVENIDOS </a:t>
            </a:r>
            <a:r>
              <a:rPr lang="en-US" sz="3000" dirty="0" smtClean="0"/>
              <a:t>a </a:t>
            </a:r>
            <a:r>
              <a:rPr lang="en-US" sz="3000" dirty="0" err="1" smtClean="0"/>
              <a:t>nuestra</a:t>
            </a:r>
            <a:r>
              <a:rPr lang="en-US" sz="3000" dirty="0" smtClean="0"/>
              <a:t> </a:t>
            </a:r>
            <a:r>
              <a:rPr lang="en-US" sz="3000" dirty="0" err="1"/>
              <a:t>c</a:t>
            </a:r>
            <a:r>
              <a:rPr lang="en-US" sz="3000" dirty="0" err="1" smtClean="0"/>
              <a:t>lase</a:t>
            </a:r>
            <a:r>
              <a:rPr lang="en-US" sz="3000" dirty="0" smtClean="0"/>
              <a:t> de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e</a:t>
            </a:r>
            <a:r>
              <a:rPr lang="en-US" sz="3000" dirty="0" err="1" smtClean="0"/>
              <a:t>spañol</a:t>
            </a:r>
            <a:r>
              <a:rPr lang="en-US" sz="3000" dirty="0" smtClean="0"/>
              <a:t> 1!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600325"/>
            <a:ext cx="8245160" cy="4267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miercoles</a:t>
            </a:r>
            <a:r>
              <a:rPr lang="en-US" dirty="0" smtClean="0"/>
              <a:t>, el </a:t>
            </a:r>
            <a:r>
              <a:rPr lang="en-US" dirty="0" err="1" smtClean="0"/>
              <a:t>veintidos</a:t>
            </a:r>
            <a:r>
              <a:rPr lang="en-US" dirty="0" smtClean="0"/>
              <a:t>(22) de Agosto 2018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ES_tradnl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dirty="0" err="1" smtClean="0"/>
              <a:t>Objetivo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LLWBAT </a:t>
            </a:r>
            <a:r>
              <a:rPr lang="en-US" sz="2800" dirty="0"/>
              <a:t>express numbers, and recognize the </a:t>
            </a:r>
            <a:r>
              <a:rPr lang="en-US" sz="2800" dirty="0" smtClean="0"/>
              <a:t>numbers in the hundreds </a:t>
            </a:r>
            <a:r>
              <a:rPr lang="en-US" sz="2800" dirty="0"/>
              <a:t>in </a:t>
            </a:r>
            <a:r>
              <a:rPr lang="en-US" sz="2800" dirty="0" smtClean="0"/>
              <a:t>Spanish</a:t>
            </a:r>
            <a:r>
              <a:rPr lang="en-US" sz="2800" dirty="0"/>
              <a:t>.</a:t>
            </a:r>
            <a:r>
              <a:rPr lang="en-US" sz="2800" dirty="0" smtClean="0"/>
              <a:t> (WL1.2.b)</a:t>
            </a:r>
          </a:p>
          <a:p>
            <a:pPr marL="68580" indent="0">
              <a:buNone/>
            </a:pPr>
            <a:r>
              <a:rPr lang="en-US" sz="2800" dirty="0"/>
              <a:t>DOL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Language Learners will </a:t>
            </a:r>
            <a:r>
              <a:rPr lang="en-US" sz="2800" dirty="0"/>
              <a:t>use numbers in Spanish to </a:t>
            </a:r>
            <a:r>
              <a:rPr lang="en-US" sz="2800" dirty="0" smtClean="0"/>
              <a:t>correctly write </a:t>
            </a:r>
            <a:r>
              <a:rPr lang="en-US" sz="2800" dirty="0"/>
              <a:t>out the answers to </a:t>
            </a:r>
            <a:r>
              <a:rPr lang="en-US" sz="2800" dirty="0" smtClean="0"/>
              <a:t>5/5 simple </a:t>
            </a:r>
            <a:r>
              <a:rPr lang="en-US" sz="2800" dirty="0"/>
              <a:t>arithmetic </a:t>
            </a:r>
            <a:r>
              <a:rPr lang="en-US" sz="2800" dirty="0" smtClean="0"/>
              <a:t>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Greetings</a:t>
            </a:r>
            <a:br>
              <a:rPr lang="en-US" dirty="0" smtClean="0"/>
            </a:br>
            <a:r>
              <a:rPr lang="en-US" dirty="0" err="1" smtClean="0"/>
              <a:t>Saludos</a:t>
            </a:r>
            <a:r>
              <a:rPr lang="en-US" dirty="0" smtClean="0"/>
              <a:t> </a:t>
            </a:r>
            <a:r>
              <a:rPr lang="en-US" dirty="0" err="1" smtClean="0"/>
              <a:t>Verdaderos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Watch, listen and write down the introductory phrases that you don’t recognize in the first 2 conversations.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s-MX" u="sng" dirty="0">
                <a:hlinkClick r:id="rId2"/>
              </a:rPr>
              <a:t>https://m.youtube.com/watch?v=8E0XIF2uJCQ</a:t>
            </a:r>
            <a:endParaRPr lang="es-MX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6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620967" cy="1153647"/>
          </a:xfrm>
        </p:spPr>
        <p:txBody>
          <a:bodyPr/>
          <a:lstStyle/>
          <a:p>
            <a:r>
              <a:rPr lang="en-US" dirty="0" err="1" smtClean="0"/>
              <a:t>Hablar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6620968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Speak with your shoulder partner, mimicking the conversations you just saw. You can also use your vocab packet!</a:t>
            </a:r>
          </a:p>
          <a:p>
            <a:endParaRPr lang="en-US" dirty="0"/>
          </a:p>
          <a:p>
            <a:r>
              <a:rPr lang="en-US" dirty="0" smtClean="0"/>
              <a:t>I only want to hear Spanish for 3 minutes. No ingles! Get creative.  This will affect your participation/verbal communication grade.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48" name="ShockwaveFlash1" r:id="rId2" imgW="2046240" imgH="914400"/>
        </mc:Choice>
        <mc:Fallback>
          <p:control name="ShockwaveFlash1" r:id="rId2" imgW="2046240" imgH="9144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858000" y="5509619"/>
                  <a:ext cx="2046543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97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28600"/>
            <a:ext cx="7055380" cy="140053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Numeros</a:t>
            </a:r>
            <a:r>
              <a:rPr lang="en-US" dirty="0" smtClean="0"/>
              <a:t> </a:t>
            </a:r>
            <a:r>
              <a:rPr lang="en-US" sz="9600" dirty="0" smtClean="0"/>
              <a:t>GRANDES</a:t>
            </a:r>
            <a:endParaRPr lang="es-MX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124200"/>
            <a:ext cx="6711654" cy="4195481"/>
          </a:xfrm>
        </p:spPr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youtu.be/KII7ec_4f7s</a:t>
            </a:r>
            <a:endParaRPr lang="es-MX" dirty="0" smtClean="0"/>
          </a:p>
          <a:p>
            <a:endParaRPr lang="en-US" dirty="0"/>
          </a:p>
          <a:p>
            <a:r>
              <a:rPr lang="en-US" dirty="0" smtClean="0"/>
              <a:t>Take notes in the margins of your vocab packet.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01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err="1" smtClean="0"/>
              <a:t>Cien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100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45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err="1" smtClean="0"/>
              <a:t>Doscientos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/>
              <a:t>2</a:t>
            </a:r>
            <a:r>
              <a:rPr lang="en-US" sz="9600" dirty="0" smtClean="0"/>
              <a:t>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5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err="1" smtClean="0"/>
              <a:t>Trescientos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300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25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Cuatrocientos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/>
              <a:t>4</a:t>
            </a:r>
            <a:r>
              <a:rPr lang="en-US" sz="9600" dirty="0" smtClean="0"/>
              <a:t>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55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Quinientos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500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2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763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uno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5724525" y="908050"/>
            <a:ext cx="8477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FF0066"/>
                    </a:gs>
                    <a:gs pos="100000">
                      <a:srgbClr val="99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dos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7380288" y="620713"/>
            <a:ext cx="92392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tres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5144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cuatro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12858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33CC"/>
                    </a:gs>
                    <a:gs pos="100000">
                      <a:srgbClr val="B9E5B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cinco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9715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33CC33"/>
                    </a:gs>
                    <a:gs pos="100000">
                      <a:srgbClr val="808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seis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116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siete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7092950" y="3068638"/>
            <a:ext cx="11430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ocho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1400175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  <a:p>
            <a:pPr algn="ctr"/>
            <a:r>
              <a:rPr lang="en-US" sz="4400" kern="10">
                <a:gradFill rotWithShape="1">
                  <a:gsLst>
                    <a:gs pos="0">
                      <a:srgbClr val="66FF66"/>
                    </a:gs>
                    <a:gs pos="100000">
                      <a:srgbClr val="33CC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nueve</a:t>
            </a:r>
          </a:p>
        </p:txBody>
      </p:sp>
    </p:spTree>
    <p:extLst>
      <p:ext uri="{BB962C8B-B14F-4D97-AF65-F5344CB8AC3E}">
        <p14:creationId xmlns:p14="http://schemas.microsoft.com/office/powerpoint/2010/main" val="20630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Seiscientos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/>
              <a:t>6</a:t>
            </a:r>
            <a:r>
              <a:rPr lang="en-US" sz="9600" dirty="0" smtClean="0"/>
              <a:t>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69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Setecientos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700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70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Ochocientos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/>
              <a:t>8</a:t>
            </a:r>
            <a:r>
              <a:rPr lang="en-US" sz="9600" dirty="0" smtClean="0"/>
              <a:t>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06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Novecientos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900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47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Mil</a:t>
            </a:r>
          </a:p>
          <a:p>
            <a:pPr marL="0" indent="0" algn="ctr">
              <a:buNone/>
            </a:pPr>
            <a:r>
              <a:rPr lang="en-US" sz="9600" dirty="0" smtClean="0"/>
              <a:t>1000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13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Dos mil</a:t>
            </a:r>
          </a:p>
          <a:p>
            <a:pPr marL="0" indent="0" algn="ctr">
              <a:buNone/>
            </a:pPr>
            <a:r>
              <a:rPr lang="en-US" sz="9600" dirty="0" smtClean="0"/>
              <a:t>2000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8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Tres</a:t>
            </a:r>
            <a:r>
              <a:rPr lang="en-US" sz="9600" dirty="0" smtClean="0"/>
              <a:t> mil</a:t>
            </a:r>
          </a:p>
          <a:p>
            <a:pPr marL="0" indent="0" algn="ctr">
              <a:buNone/>
            </a:pPr>
            <a:r>
              <a:rPr lang="en-US" sz="9600" dirty="0"/>
              <a:t>3</a:t>
            </a:r>
            <a:r>
              <a:rPr lang="en-US" sz="9600" dirty="0" smtClean="0"/>
              <a:t>000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21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epitan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25"/>
            <a:ext cx="89916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/>
              <a:t>Millón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1000000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51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055380" cy="140053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pizarras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1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que </a:t>
            </a:r>
            <a:r>
              <a:rPr lang="en-US" dirty="0" err="1" smtClean="0"/>
              <a:t>año</a:t>
            </a:r>
            <a:r>
              <a:rPr lang="en-US" dirty="0" smtClean="0"/>
              <a:t>….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86" y="1600200"/>
            <a:ext cx="6711654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…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2018….</a:t>
            </a:r>
          </a:p>
          <a:p>
            <a:r>
              <a:rPr lang="en-US" dirty="0" smtClean="0"/>
              <a:t>Dos mil </a:t>
            </a:r>
            <a:r>
              <a:rPr lang="en-US" dirty="0" err="1" smtClean="0"/>
              <a:t>dieciocho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</a:t>
            </a:r>
            <a:r>
              <a:rPr lang="en-US" dirty="0" err="1" smtClean="0"/>
              <a:t>Naciste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_________</a:t>
            </a:r>
          </a:p>
          <a:p>
            <a:r>
              <a:rPr lang="en-US" dirty="0" smtClean="0"/>
              <a:t>Dos mil </a:t>
            </a:r>
            <a:r>
              <a:rPr lang="en-US" dirty="0" err="1" smtClean="0"/>
              <a:t>cuatro</a:t>
            </a:r>
            <a:r>
              <a:rPr lang="en-US" dirty="0" smtClean="0"/>
              <a:t>? Dos mil dos?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r>
              <a:rPr lang="en-US" dirty="0" err="1" smtClean="0"/>
              <a:t>Graduas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2020, 2021, 2022</a:t>
            </a:r>
          </a:p>
          <a:p>
            <a:r>
              <a:rPr lang="en-US" dirty="0" smtClean="0"/>
              <a:t>Dos mil </a:t>
            </a:r>
            <a:r>
              <a:rPr lang="en-US" dirty="0" err="1" smtClean="0"/>
              <a:t>veinte</a:t>
            </a:r>
            <a:r>
              <a:rPr lang="en-US" dirty="0" smtClean="0"/>
              <a:t>, dos mil </a:t>
            </a:r>
            <a:r>
              <a:rPr lang="en-US" dirty="0" err="1" smtClean="0"/>
              <a:t>veintiuno</a:t>
            </a:r>
            <a:r>
              <a:rPr lang="en-US" dirty="0" smtClean="0"/>
              <a:t>, dos mil </a:t>
            </a:r>
            <a:r>
              <a:rPr lang="en-US" dirty="0" err="1" smtClean="0"/>
              <a:t>veintidos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4218</TotalTime>
  <Words>2562</Words>
  <Application>Microsoft Office PowerPoint</Application>
  <PresentationFormat>On-screen Show (4:3)</PresentationFormat>
  <Paragraphs>843</Paragraphs>
  <Slides>138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8" baseType="lpstr">
      <vt:lpstr>ＭＳ Ｐゴシック</vt:lpstr>
      <vt:lpstr>Arial</vt:lpstr>
      <vt:lpstr>Calibri</vt:lpstr>
      <vt:lpstr>Calisto MT</vt:lpstr>
      <vt:lpstr>Century Gothic</vt:lpstr>
      <vt:lpstr>Impact</vt:lpstr>
      <vt:lpstr>Wingdings</vt:lpstr>
      <vt:lpstr>Wingdings 2</vt:lpstr>
      <vt:lpstr>Wingdings 3</vt:lpstr>
      <vt:lpstr>Ion</vt:lpstr>
      <vt:lpstr>Warm-Up</vt:lpstr>
      <vt:lpstr>BIENVENIDOS a nuestra clase de español 1!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TSWBAT express numbers, and recognize the numbers 1-100 in Spanish</vt:lpstr>
      <vt:lpstr>¡Fíjense! </vt:lpstr>
      <vt:lpstr>Number Rap</vt:lpstr>
      <vt:lpstr>PowerPoint Presentation</vt:lpstr>
      <vt:lpstr>¡Escriban el número! </vt:lpstr>
      <vt:lpstr>TSWBAT express numbers, and recognize the numbers 1-100 in Spanish</vt:lpstr>
      <vt:lpstr>DOL – matematicas</vt:lpstr>
      <vt:lpstr>DOL – matematicas</vt:lpstr>
      <vt:lpstr>PowerPoint Presentation</vt:lpstr>
      <vt:lpstr>PowerPoint Presentation</vt:lpstr>
      <vt:lpstr>PowerPoint Presentation</vt:lpstr>
      <vt:lpstr>PowerPoint Presentation</vt:lpstr>
      <vt:lpstr>BIENVENIDOS a nuestra clase de español 1!</vt:lpstr>
      <vt:lpstr>PowerPoint Presentation</vt:lpstr>
      <vt:lpstr>HABLA – TALK </vt:lpstr>
      <vt:lpstr>TSWBAT express numbers, and recognize the numbers 1-100 in Spanish</vt:lpstr>
      <vt:lpstr>Making Words Plural</vt:lpstr>
      <vt:lpstr>PowerPoint Presentation</vt:lpstr>
      <vt:lpstr>PowerPoint Presentation</vt:lpstr>
      <vt:lpstr>PowerPoint Presentation</vt:lpstr>
      <vt:lpstr>PowerPoint Presentation</vt:lpstr>
      <vt:lpstr>I need a paper. Necesito un papel.</vt:lpstr>
      <vt:lpstr>Saquen sus paquetes por favor 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Los números</vt:lpstr>
      <vt:lpstr>TSWBAT express numbers, and recognize the numbers 1-100 in Spanish</vt:lpstr>
      <vt:lpstr>Saquen sus pizarras, por favor. </vt:lpstr>
      <vt:lpstr>How would we write these numbers?</vt:lpstr>
      <vt:lpstr>How would we write these numbers?</vt:lpstr>
      <vt:lpstr>TSWBAT express numbers, and recognize the numbers 1-100 in Spanish</vt:lpstr>
      <vt:lpstr>TSWBAT express numbers, and recognize the numbers 1-100 in Spanish</vt:lpstr>
      <vt:lpstr>TSWBAT express numbers, and recognize the numbers 1-100 in Spanish</vt:lpstr>
      <vt:lpstr>matematicas</vt:lpstr>
      <vt:lpstr>DOL:</vt:lpstr>
      <vt:lpstr>DOL:</vt:lpstr>
      <vt:lpstr>PowerPoint Presentation</vt:lpstr>
      <vt:lpstr>PowerPoint Presentation</vt:lpstr>
      <vt:lpstr>Warm-up: Ordenar en Taco Express</vt:lpstr>
      <vt:lpstr>BIENVENIDOS a nuestra clase de español 1!</vt:lpstr>
      <vt:lpstr>PowerPoint Presentation</vt:lpstr>
      <vt:lpstr>Real Greetings Saludos Verdaderos</vt:lpstr>
      <vt:lpstr>Hablar</vt:lpstr>
      <vt:lpstr>Los Numeros GRANDES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Repitan.</vt:lpstr>
      <vt:lpstr>Saquen sus pizarras, por favor. </vt:lpstr>
      <vt:lpstr>En que año….</vt:lpstr>
      <vt:lpstr>Señora DeAlba tiene…</vt:lpstr>
      <vt:lpstr>Refleccion</vt:lpstr>
      <vt:lpstr>DOL</vt:lpstr>
      <vt:lpstr>DOL</vt:lpstr>
      <vt:lpstr>PowerPoint Presentation</vt:lpstr>
      <vt:lpstr>PowerPoint Presentation</vt:lpstr>
      <vt:lpstr>Warm Up</vt:lpstr>
      <vt:lpstr>Warm Up</vt:lpstr>
      <vt:lpstr>BIENVENIDOS a nuestra clase de español 1!</vt:lpstr>
      <vt:lpstr>PowerPoint Presentation</vt:lpstr>
      <vt:lpstr>REPASO Let’s review what we’ve learned so far...</vt:lpstr>
      <vt:lpstr>Vamos a Cantar!</vt:lpstr>
      <vt:lpstr>Saquen una hoja de papel por favor </vt:lpstr>
      <vt:lpstr>How would you greet… Como saludas a…</vt:lpstr>
      <vt:lpstr>PowerPoint Presentation</vt:lpstr>
      <vt:lpstr>PowerPoint Presentation</vt:lpstr>
      <vt:lpstr>PowerPoint Presentation</vt:lpstr>
      <vt:lpstr>PowerPoint Presentation</vt:lpstr>
      <vt:lpstr>Los Articulos</vt:lpstr>
      <vt:lpstr>I want me some tacos, man. Quiero unos tacos, compa.</vt:lpstr>
      <vt:lpstr>…or an enchilada instead. …mejor una enchilada.</vt:lpstr>
      <vt:lpstr>Practicar</vt:lpstr>
      <vt:lpstr>Practicar  indefinites</vt:lpstr>
      <vt:lpstr>No olvides</vt:lpstr>
      <vt:lpstr>DOL - Translate</vt:lpstr>
      <vt:lpstr>DOL - Translate</vt:lpstr>
      <vt:lpstr>PowerPoint Presentation</vt:lpstr>
      <vt:lpstr>PowerPoint Presentation</vt:lpstr>
      <vt:lpstr>HAGALO AHORA </vt:lpstr>
      <vt:lpstr>HAGALO AHORA </vt:lpstr>
      <vt:lpstr>BIENVENIDOS A NUESTRA CLASE  español 1</vt:lpstr>
      <vt:lpstr>Objetivo y DOL </vt:lpstr>
      <vt:lpstr>AGENDA </vt:lpstr>
      <vt:lpstr>PowerPoint Presentation</vt:lpstr>
      <vt:lpstr>Mayan NUMBERS  </vt:lpstr>
      <vt:lpstr>The Mayan people video </vt:lpstr>
      <vt:lpstr>PowerPoint Presentation</vt:lpstr>
      <vt:lpstr>Close Reading </vt:lpstr>
      <vt:lpstr>Find out your Mayan Sign</vt:lpstr>
    </vt:vector>
  </TitlesOfParts>
  <Company>Harrison School District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16 de agosto</dc:title>
  <dc:creator>HSD2</dc:creator>
  <cp:lastModifiedBy>DeAlba, Debra</cp:lastModifiedBy>
  <cp:revision>161</cp:revision>
  <dcterms:created xsi:type="dcterms:W3CDTF">2013-08-15T18:45:18Z</dcterms:created>
  <dcterms:modified xsi:type="dcterms:W3CDTF">2018-08-25T15:26:51Z</dcterms:modified>
</cp:coreProperties>
</file>