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0"/>
  </p:notesMasterIdLst>
  <p:sldIdLst>
    <p:sldId id="274" r:id="rId2"/>
    <p:sldId id="275" r:id="rId3"/>
    <p:sldId id="256" r:id="rId4"/>
    <p:sldId id="261" r:id="rId5"/>
    <p:sldId id="333" r:id="rId6"/>
    <p:sldId id="334" r:id="rId7"/>
    <p:sldId id="270" r:id="rId8"/>
    <p:sldId id="260" r:id="rId9"/>
    <p:sldId id="258" r:id="rId10"/>
    <p:sldId id="269" r:id="rId11"/>
    <p:sldId id="271" r:id="rId12"/>
    <p:sldId id="265" r:id="rId13"/>
    <p:sldId id="276" r:id="rId14"/>
    <p:sldId id="277" r:id="rId15"/>
    <p:sldId id="259" r:id="rId16"/>
    <p:sldId id="280" r:id="rId17"/>
    <p:sldId id="281" r:id="rId18"/>
    <p:sldId id="278" r:id="rId19"/>
    <p:sldId id="348" r:id="rId20"/>
    <p:sldId id="263" r:id="rId21"/>
    <p:sldId id="264" r:id="rId22"/>
    <p:sldId id="266" r:id="rId23"/>
    <p:sldId id="267" r:id="rId24"/>
    <p:sldId id="268" r:id="rId25"/>
    <p:sldId id="262" r:id="rId26"/>
    <p:sldId id="272" r:id="rId27"/>
    <p:sldId id="327" r:id="rId28"/>
    <p:sldId id="336" r:id="rId29"/>
    <p:sldId id="287" r:id="rId30"/>
    <p:sldId id="288" r:id="rId31"/>
    <p:sldId id="289" r:id="rId32"/>
    <p:sldId id="290" r:id="rId33"/>
    <p:sldId id="292" r:id="rId34"/>
    <p:sldId id="294" r:id="rId35"/>
    <p:sldId id="295" r:id="rId36"/>
    <p:sldId id="296" r:id="rId37"/>
    <p:sldId id="297" r:id="rId38"/>
    <p:sldId id="331" r:id="rId39"/>
    <p:sldId id="330" r:id="rId40"/>
    <p:sldId id="322" r:id="rId41"/>
    <p:sldId id="298" r:id="rId42"/>
    <p:sldId id="299" r:id="rId43"/>
    <p:sldId id="300" r:id="rId44"/>
    <p:sldId id="323" r:id="rId45"/>
    <p:sldId id="332" r:id="rId46"/>
    <p:sldId id="328" r:id="rId47"/>
    <p:sldId id="329" r:id="rId48"/>
    <p:sldId id="301" r:id="rId49"/>
    <p:sldId id="302" r:id="rId50"/>
    <p:sldId id="335" r:id="rId51"/>
    <p:sldId id="279" r:id="rId52"/>
    <p:sldId id="337" r:id="rId53"/>
    <p:sldId id="338" r:id="rId54"/>
    <p:sldId id="303" r:id="rId55"/>
    <p:sldId id="304" r:id="rId56"/>
    <p:sldId id="305" r:id="rId57"/>
    <p:sldId id="306" r:id="rId58"/>
    <p:sldId id="308" r:id="rId59"/>
    <p:sldId id="309" r:id="rId60"/>
    <p:sldId id="311" r:id="rId61"/>
    <p:sldId id="312" r:id="rId62"/>
    <p:sldId id="313" r:id="rId63"/>
    <p:sldId id="320" r:id="rId64"/>
    <p:sldId id="321" r:id="rId65"/>
    <p:sldId id="325" r:id="rId66"/>
    <p:sldId id="316" r:id="rId67"/>
    <p:sldId id="349" r:id="rId68"/>
    <p:sldId id="339" r:id="rId69"/>
    <p:sldId id="340" r:id="rId70"/>
    <p:sldId id="343" r:id="rId71"/>
    <p:sldId id="341" r:id="rId72"/>
    <p:sldId id="342" r:id="rId73"/>
    <p:sldId id="284" r:id="rId74"/>
    <p:sldId id="326" r:id="rId75"/>
    <p:sldId id="344" r:id="rId76"/>
    <p:sldId id="345" r:id="rId77"/>
    <p:sldId id="346" r:id="rId78"/>
    <p:sldId id="347" r:id="rId7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95ED5-D7F9-409B-9990-0A6BCB3036FC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0F3E0-BEE3-4939-8C57-355FF1C9C9A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745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it’s 78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0F3E0-BEE3-4939-8C57-355FF1C9C9A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05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649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371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31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63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708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892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-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Diferentiation</a:t>
            </a:r>
            <a:r>
              <a:rPr lang="es-ES_tradnl" baseline="0" dirty="0" smtClean="0"/>
              <a:t>: </a:t>
            </a:r>
            <a:r>
              <a:rPr lang="es-ES_tradnl" baseline="0" dirty="0" err="1" smtClean="0"/>
              <a:t>schedule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week</a:t>
            </a:r>
            <a:r>
              <a:rPr lang="es-ES_tradnl" baseline="0" dirty="0" smtClean="0"/>
              <a:t> top </a:t>
            </a:r>
            <a:r>
              <a:rPr lang="es-ES_tradnl" baseline="0" dirty="0" err="1" smtClean="0"/>
              <a:t>three</a:t>
            </a:r>
            <a:r>
              <a:rPr lang="es-ES_tradnl" baseline="0" dirty="0" smtClean="0"/>
              <a:t> shows in </a:t>
            </a:r>
            <a:r>
              <a:rPr lang="es-ES_tradnl" baseline="0" dirty="0" err="1" smtClean="0"/>
              <a:t>morning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midday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afternoon</a:t>
            </a:r>
            <a:r>
              <a:rPr lang="es-ES_tradnl" baseline="0" dirty="0" smtClean="0"/>
              <a:t>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65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8722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66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674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one gets a paper, write a number on one side and the translation on the back. Middle 2 rows make a rectangle around the desks. Outside rows, face them.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13DF-0351-4B87-980F-68B21EF1CAC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49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extra time.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13DF-0351-4B87-980F-68B21EF1CAC5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03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verb</a:t>
            </a:r>
            <a:r>
              <a:rPr lang="es-ES_tradnl" baseline="0" dirty="0" smtClean="0"/>
              <a:t> ser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telling</a:t>
            </a:r>
            <a:r>
              <a:rPr lang="es-ES_tradnl" baseline="0" dirty="0" smtClean="0"/>
              <a:t> time. Use es </a:t>
            </a:r>
            <a:r>
              <a:rPr lang="es-ES_tradnl" baseline="0" dirty="0" err="1" smtClean="0"/>
              <a:t>when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referring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o’clock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son </a:t>
            </a:r>
            <a:r>
              <a:rPr lang="es-ES_tradnl" baseline="0" dirty="0" err="1" smtClean="0"/>
              <a:t>when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referring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other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hours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feminine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article</a:t>
            </a:r>
            <a:r>
              <a:rPr lang="es-ES_tradnl" baseline="0" dirty="0" smtClean="0"/>
              <a:t> la/las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before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hour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because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referring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la hora.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42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006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938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699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958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Minutes</a:t>
            </a:r>
            <a:r>
              <a:rPr lang="es-ES_tradnl" baseline="0" dirty="0" smtClean="0"/>
              <a:t> can be </a:t>
            </a:r>
            <a:r>
              <a:rPr lang="es-ES_tradnl" baseline="0" dirty="0" err="1" smtClean="0"/>
              <a:t>added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hour</a:t>
            </a:r>
            <a:r>
              <a:rPr lang="es-ES_tradnl" baseline="0" dirty="0" smtClean="0"/>
              <a:t> by </a:t>
            </a:r>
            <a:r>
              <a:rPr lang="es-ES_tradnl" baseline="0" dirty="0" err="1" smtClean="0"/>
              <a:t>saying</a:t>
            </a:r>
            <a:r>
              <a:rPr lang="es-ES_tradnl" baseline="0" dirty="0" smtClean="0"/>
              <a:t> “y” </a:t>
            </a:r>
            <a:r>
              <a:rPr lang="es-ES_tradnl" baseline="0" dirty="0" err="1" smtClean="0"/>
              <a:t>meaning</a:t>
            </a:r>
            <a:r>
              <a:rPr lang="es-ES_tradnl" baseline="0" dirty="0" smtClean="0"/>
              <a:t> “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”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466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05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73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86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33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36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6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08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57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3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35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83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C841-B861-422E-B558-7DFE6C5E614B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0401-7138-4392-A834-929535C52F3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055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hyperlink" Target="https://www.youtube.com/watch?v=o4n60DpwYOg" TargetMode="External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db3dad07-8829-49fa-ad65-6096761dae13" TargetMode="External"/><Relationship Id="rId2" Type="http://schemas.openxmlformats.org/officeDocument/2006/relationships/hyperlink" Target="https://create.kahoot.it/details/spanish-numbers/db3dad07-8829-49fa-ad65-6096761dae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ay.kahoot.it/#/k/73bf1fe8-057e-4f06-aae7-1288d6f868d0" TargetMode="External"/><Relationship Id="rId4" Type="http://schemas.openxmlformats.org/officeDocument/2006/relationships/hyperlink" Target="https://create.kahoot.it/details/numbers-in-spanish/73bf1fe8-057e-4f06-aae7-1288d6f868d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\\hhsnts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nearpod.com/ZY2bYroLGP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nearpod.com/QRMYnwgMGP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GcWXYfCs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408" y="500062"/>
            <a:ext cx="53870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Warmup - Traduce! </a:t>
            </a:r>
            <a:r>
              <a:rPr lang="en-US" sz="3100" dirty="0" smtClean="0"/>
              <a:t>Translate the following numbers into written Spanish</a:t>
            </a:r>
            <a:endParaRPr lang="es-MX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" y="782569"/>
            <a:ext cx="6168605" cy="58118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33 -</a:t>
            </a:r>
          </a:p>
          <a:p>
            <a:r>
              <a:rPr lang="en-US" sz="2000" dirty="0" smtClean="0"/>
              <a:t>Life </a:t>
            </a:r>
            <a:r>
              <a:rPr lang="en-US" sz="2000" dirty="0"/>
              <a:t>Tools &amp; Accessories. </a:t>
            </a:r>
            <a:r>
              <a:rPr lang="en-US" sz="2000" dirty="0" smtClean="0"/>
              <a:t>items</a:t>
            </a:r>
            <a:r>
              <a:rPr lang="en-US" sz="2000" dirty="0"/>
              <a:t>, including my car, guitar, books, hairbrush, </a:t>
            </a:r>
            <a:r>
              <a:rPr lang="en-US" sz="2000" dirty="0" smtClean="0"/>
              <a:t>toothbrush</a:t>
            </a:r>
            <a:r>
              <a:rPr lang="en-US" sz="2000" dirty="0"/>
              <a:t>, etc</a:t>
            </a:r>
            <a:r>
              <a:rPr lang="en-US" dirty="0" smtClean="0"/>
              <a:t>.</a:t>
            </a:r>
          </a:p>
          <a:p>
            <a:r>
              <a:rPr lang="en-US" b="1" dirty="0"/>
              <a:t>18</a:t>
            </a:r>
            <a:r>
              <a:rPr lang="en-US" dirty="0"/>
              <a:t> </a:t>
            </a:r>
            <a:r>
              <a:rPr lang="en-US" dirty="0" smtClean="0"/>
              <a:t>-</a:t>
            </a:r>
          </a:p>
          <a:p>
            <a:r>
              <a:rPr lang="en-US" sz="1800" dirty="0" smtClean="0"/>
              <a:t>Furniture items</a:t>
            </a:r>
            <a:r>
              <a:rPr lang="en-US" sz="1800" dirty="0"/>
              <a:t>, including my bed, couch, coffee table, desk, chairs, etc</a:t>
            </a:r>
            <a:r>
              <a:rPr lang="en-US" sz="1800" dirty="0" smtClean="0"/>
              <a:t>.</a:t>
            </a:r>
          </a:p>
          <a:p>
            <a:r>
              <a:rPr lang="en-US" b="1" dirty="0"/>
              <a:t>50 </a:t>
            </a:r>
            <a:r>
              <a:rPr lang="en-US" b="1" dirty="0" smtClean="0"/>
              <a:t>-</a:t>
            </a:r>
          </a:p>
          <a:p>
            <a:r>
              <a:rPr lang="en-US" sz="1800" dirty="0" smtClean="0"/>
              <a:t>Dress Clothes. items</a:t>
            </a:r>
            <a:r>
              <a:rPr lang="en-US" sz="1800" dirty="0"/>
              <a:t>, including suits, ties, dress shirts, etc</a:t>
            </a:r>
            <a:r>
              <a:rPr lang="en-US" sz="1800" dirty="0" smtClean="0"/>
              <a:t>.</a:t>
            </a:r>
          </a:p>
          <a:p>
            <a:r>
              <a:rPr lang="en-US" b="1" dirty="0"/>
              <a:t>79 </a:t>
            </a:r>
            <a:r>
              <a:rPr lang="en-US" b="1" dirty="0" smtClean="0"/>
              <a:t>-</a:t>
            </a:r>
          </a:p>
          <a:p>
            <a:r>
              <a:rPr lang="en-US" sz="1900" dirty="0" smtClean="0"/>
              <a:t>Casual clothes. Items</a:t>
            </a:r>
            <a:r>
              <a:rPr lang="en-US" sz="1900" dirty="0"/>
              <a:t>, including jeans, hoodies, T-shirts, button-down shirts, etc</a:t>
            </a:r>
            <a:r>
              <a:rPr lang="en-US" sz="1900" dirty="0" smtClean="0"/>
              <a:t>.</a:t>
            </a:r>
          </a:p>
          <a:p>
            <a:r>
              <a:rPr lang="en-US" sz="3000" b="1" dirty="0" smtClean="0"/>
              <a:t>288 -</a:t>
            </a:r>
          </a:p>
          <a:p>
            <a:endParaRPr lang="en-US" sz="1900" dirty="0" smtClean="0"/>
          </a:p>
          <a:p>
            <a:endParaRPr lang="es-MX" sz="1800" dirty="0"/>
          </a:p>
        </p:txBody>
      </p:sp>
      <p:sp>
        <p:nvSpPr>
          <p:cNvPr id="8" name="Rectangle 7"/>
          <p:cNvSpPr/>
          <p:nvPr/>
        </p:nvSpPr>
        <p:spPr>
          <a:xfrm>
            <a:off x="8378199" y="6488668"/>
            <a:ext cx="381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https://www.theminimalists.com/288/</a:t>
            </a:r>
          </a:p>
        </p:txBody>
      </p:sp>
    </p:spTree>
    <p:extLst>
      <p:ext uri="{BB962C8B-B14F-4D97-AF65-F5344CB8AC3E}">
        <p14:creationId xmlns:p14="http://schemas.microsoft.com/office/powerpoint/2010/main" val="8636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801" t="27179" r="58199" b="17708"/>
          <a:stretch/>
        </p:blipFill>
        <p:spPr>
          <a:xfrm>
            <a:off x="131106" y="-425354"/>
            <a:ext cx="5721927" cy="7708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7384" y="617208"/>
            <a:ext cx="46444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Questions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5374" y="1865359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237" y="2434746"/>
            <a:ext cx="49507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¿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Cuántos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_________hay?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3461" y="565767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Volume 0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15" name="ShockwaveFlash1" r:id="rId2" imgW="2198520" imgH="1076400"/>
        </mc:Choice>
        <mc:Fallback>
          <p:control name="ShockwaveFlash1" r:id="rId2" imgW="2198520" imgH="1076400">
            <p:pic>
              <p:nvPicPr>
                <p:cNvPr id="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53033" y="5781217"/>
                  <a:ext cx="2198943" cy="10767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891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801" t="27179" r="58199" b="17708"/>
          <a:stretch/>
        </p:blipFill>
        <p:spPr>
          <a:xfrm>
            <a:off x="131106" y="-425354"/>
            <a:ext cx="5721927" cy="7708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56112" y="617208"/>
            <a:ext cx="4106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Exchange boards</a:t>
            </a:r>
          </a:p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 2 answers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5374" y="1865359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3461" y="565767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Volume 1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6533858" y="3113510"/>
            <a:ext cx="5351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Hay  # ________.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39" name="ShockwaveFlash1" r:id="rId2" imgW="2198520" imgH="1076400"/>
        </mc:Choice>
        <mc:Fallback>
          <p:control name="ShockwaveFlash1" r:id="rId2" imgW="2198520" imgH="1076400">
            <p:pic>
              <p:nvPicPr>
                <p:cNvPr id="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53033" y="5781217"/>
                  <a:ext cx="2198943" cy="10767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318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Quiz-Quiz-Trade  </a:t>
            </a:r>
            <a:br>
              <a:rPr lang="en-US" dirty="0" smtClean="0"/>
            </a:br>
            <a:r>
              <a:rPr lang="en-US" dirty="0" smtClean="0"/>
              <a:t>LOS NUMEROS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419" y="1870046"/>
            <a:ext cx="7563009" cy="4387063"/>
          </a:xfrm>
        </p:spPr>
        <p:txBody>
          <a:bodyPr>
            <a:normAutofit fontScale="85000" lnSpcReduction="20000"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to:</a:t>
            </a:r>
          </a:p>
          <a:p>
            <a:r>
              <a:rPr lang="es-MX" dirty="0" smtClean="0">
                <a:hlinkClick r:id="rId5"/>
              </a:rPr>
              <a:t>https</a:t>
            </a:r>
            <a:r>
              <a:rPr lang="es-MX" dirty="0">
                <a:hlinkClick r:id="rId5"/>
              </a:rPr>
              <a:t>://</a:t>
            </a:r>
            <a:r>
              <a:rPr lang="es-MX" dirty="0" smtClean="0">
                <a:hlinkClick r:id="rId5"/>
              </a:rPr>
              <a:t>www.youtube.com/watch?v=o4n60DpwYOg</a:t>
            </a:r>
            <a:endParaRPr lang="es-MX" dirty="0" smtClean="0"/>
          </a:p>
          <a:p>
            <a:endParaRPr lang="en-US" dirty="0" smtClean="0"/>
          </a:p>
          <a:p>
            <a:r>
              <a:rPr lang="en-US" dirty="0" smtClean="0"/>
              <a:t>Middle </a:t>
            </a:r>
            <a:r>
              <a:rPr lang="en-US" dirty="0"/>
              <a:t>2 rows make a rectangle around the desks. Outside rows</a:t>
            </a:r>
            <a:r>
              <a:rPr lang="en-US" dirty="0" smtClean="0"/>
              <a:t>, surround and </a:t>
            </a:r>
            <a:r>
              <a:rPr lang="en-US" dirty="0"/>
              <a:t>face them</a:t>
            </a:r>
            <a:r>
              <a:rPr lang="en-US" dirty="0" smtClean="0"/>
              <a:t>.</a:t>
            </a:r>
          </a:p>
          <a:p>
            <a:r>
              <a:rPr lang="en-US" dirty="0"/>
              <a:t>Every one gets a flashcard.</a:t>
            </a:r>
            <a:endParaRPr lang="en-US" dirty="0" smtClean="0"/>
          </a:p>
          <a:p>
            <a:r>
              <a:rPr lang="en-US" dirty="0" smtClean="0"/>
              <a:t>Quiz your partner, then teach if they get it wrong.</a:t>
            </a:r>
          </a:p>
          <a:p>
            <a:r>
              <a:rPr lang="en-US" dirty="0" smtClean="0"/>
              <a:t>30 seconds – </a:t>
            </a:r>
            <a:r>
              <a:rPr lang="en-US" dirty="0" err="1" smtClean="0"/>
              <a:t>treinta</a:t>
            </a:r>
            <a:r>
              <a:rPr lang="en-US" dirty="0" smtClean="0"/>
              <a:t> </a:t>
            </a:r>
            <a:r>
              <a:rPr lang="en-US" dirty="0" err="1" smtClean="0"/>
              <a:t>segundos</a:t>
            </a:r>
            <a:r>
              <a:rPr lang="en-US" dirty="0" smtClean="0"/>
              <a:t>, then outer ring switches clockwise.</a:t>
            </a:r>
            <a:endParaRPr lang="es-MX" dirty="0"/>
          </a:p>
          <a:p>
            <a:endParaRPr lang="en-US" dirty="0" smtClean="0"/>
          </a:p>
          <a:p>
            <a:r>
              <a:rPr lang="en-US" dirty="0" smtClean="0"/>
              <a:t>Use sentences stem… “</a:t>
            </a:r>
            <a:r>
              <a:rPr lang="en-US" dirty="0" err="1" smtClean="0"/>
              <a:t>Cuantos</a:t>
            </a:r>
            <a:r>
              <a:rPr lang="en-US" dirty="0" smtClean="0"/>
              <a:t> hay?”  Respond with Hay….#.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2869" y="5537426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Standing, </a:t>
            </a:r>
          </a:p>
          <a:p>
            <a:r>
              <a:rPr lang="en-US" dirty="0" smtClean="0"/>
              <a:t>speaking Spanish</a:t>
            </a:r>
          </a:p>
          <a:p>
            <a:r>
              <a:rPr lang="en-US" dirty="0" smtClean="0"/>
              <a:t>Volume 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8" name="ShockwaveFlash1" r:id="rId2" imgW="2198520" imgH="1077840"/>
        </mc:Choice>
        <mc:Fallback>
          <p:control name="ShockwaveFlash1" r:id="rId2" imgW="2198520" imgH="107784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469058" y="10154"/>
                  <a:ext cx="2198943" cy="10767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045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0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8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35" t="10143" r="30026" b="16831"/>
          <a:stretch/>
        </p:blipFill>
        <p:spPr>
          <a:xfrm>
            <a:off x="2085473" y="-26048"/>
            <a:ext cx="8021053" cy="6884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06526" y="184946"/>
            <a:ext cx="189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DOL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4009" y="565767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Volume </a:t>
            </a:r>
            <a:r>
              <a:rPr lang="en-US" dirty="0"/>
              <a:t>0</a:t>
            </a:r>
            <a:endParaRPr lang="en-US" dirty="0" smtClean="0"/>
          </a:p>
          <a:p>
            <a:r>
              <a:rPr lang="en-US" dirty="0" smtClean="0"/>
              <a:t>In seat</a:t>
            </a:r>
            <a:endParaRPr lang="es-MX" dirty="0"/>
          </a:p>
        </p:txBody>
      </p:sp>
      <p:sp>
        <p:nvSpPr>
          <p:cNvPr id="2" name="TextBox 1"/>
          <p:cNvSpPr txBox="1"/>
          <p:nvPr/>
        </p:nvSpPr>
        <p:spPr>
          <a:xfrm>
            <a:off x="10305267" y="1108276"/>
            <a:ext cx="149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Makeup if you did not complete yesterday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23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Ordering</a:t>
            </a:r>
            <a:r>
              <a:rPr lang="es-ES" dirty="0" smtClean="0"/>
              <a:t> Dialogue </a:t>
            </a:r>
            <a:r>
              <a:rPr lang="es-ES" dirty="0" err="1" smtClean="0"/>
              <a:t>Warm</a:t>
            </a:r>
            <a:r>
              <a:rPr lang="es-ES" dirty="0" smtClean="0"/>
              <a:t>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Lorenzo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s-ES" dirty="0" smtClean="0"/>
              <a:t>Igualmente.</a:t>
            </a:r>
          </a:p>
          <a:p>
            <a:pPr marL="385763" indent="-385763">
              <a:buFont typeface="+mj-lt"/>
              <a:buAutoNum type="arabicPeriod"/>
            </a:pPr>
            <a:r>
              <a:rPr lang="es-ES" dirty="0" smtClean="0"/>
              <a:t>¡Buenas noches! ¿Cómo te llamas?</a:t>
            </a:r>
          </a:p>
          <a:p>
            <a:pPr marL="385763" indent="-385763">
              <a:buFont typeface="+mj-lt"/>
              <a:buAutoNum type="arabicPeriod"/>
            </a:pPr>
            <a:r>
              <a:rPr lang="es-ES" dirty="0" smtClean="0"/>
              <a:t>Me llamo Lorenzo.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Graciela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s-ES" dirty="0" smtClean="0"/>
              <a:t>¡Hola! Me llamo Graciela. ¿Y tú?</a:t>
            </a:r>
          </a:p>
          <a:p>
            <a:pPr marL="385763" indent="-385763">
              <a:buFont typeface="+mj-lt"/>
              <a:buAutoNum type="arabicPeriod"/>
            </a:pPr>
            <a:r>
              <a:rPr lang="es-ES" dirty="0" smtClean="0"/>
              <a:t>Encantada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Ordering</a:t>
            </a:r>
            <a:r>
              <a:rPr lang="es-ES" dirty="0" smtClean="0"/>
              <a:t> Dialogue </a:t>
            </a:r>
            <a:r>
              <a:rPr lang="es-ES" dirty="0" err="1" smtClean="0"/>
              <a:t>Warm</a:t>
            </a:r>
            <a:r>
              <a:rPr lang="es-ES" dirty="0" smtClean="0"/>
              <a:t>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3841" y="1690689"/>
            <a:ext cx="4951200" cy="4252911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s-ES" dirty="0" smtClean="0"/>
              <a:t>Lorenzo</a:t>
            </a:r>
            <a:r>
              <a:rPr lang="en-US" dirty="0" smtClean="0"/>
              <a:t> -</a:t>
            </a:r>
            <a:r>
              <a:rPr lang="es-ES" dirty="0" smtClean="0"/>
              <a:t>¡Buenas noches! ¿Cómo te llamas?</a:t>
            </a:r>
          </a:p>
          <a:p>
            <a:pPr marL="385763" indent="-385763">
              <a:buFont typeface="+mj-lt"/>
              <a:buAutoNum type="arabicPeriod"/>
            </a:pPr>
            <a:r>
              <a:rPr lang="es-ES" dirty="0" smtClean="0"/>
              <a:t>Graciela</a:t>
            </a:r>
            <a:r>
              <a:rPr lang="en-US" dirty="0" smtClean="0"/>
              <a:t> - </a:t>
            </a:r>
            <a:r>
              <a:rPr lang="es-ES" dirty="0" smtClean="0"/>
              <a:t>¡Hola</a:t>
            </a:r>
            <a:r>
              <a:rPr lang="es-ES" dirty="0"/>
              <a:t>! Me llamo Graciela. ¿Y tú?</a:t>
            </a:r>
            <a:endParaRPr lang="es-ES" dirty="0" smtClean="0"/>
          </a:p>
          <a:p>
            <a:pPr marL="385763" indent="-385763">
              <a:buFont typeface="+mj-lt"/>
              <a:buAutoNum type="arabicPeriod"/>
            </a:pPr>
            <a:r>
              <a:rPr lang="es-ES" dirty="0" smtClean="0"/>
              <a:t>Lorenzo -Me llamo Lorenzo.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Graciela-</a:t>
            </a:r>
            <a:r>
              <a:rPr lang="es-ES" dirty="0" smtClean="0"/>
              <a:t>Encantada</a:t>
            </a:r>
          </a:p>
          <a:p>
            <a:pPr marL="385763" indent="-385763">
              <a:buFont typeface="+mj-lt"/>
              <a:buAutoNum type="arabicPeriod"/>
            </a:pPr>
            <a:r>
              <a:rPr lang="es-ES" dirty="0" smtClean="0"/>
              <a:t>Lorenzo-</a:t>
            </a:r>
            <a:r>
              <a:rPr lang="es-ES" dirty="0"/>
              <a:t>Igualmente. (</a:t>
            </a:r>
            <a:r>
              <a:rPr lang="es-ES" dirty="0" err="1"/>
              <a:t>likewise</a:t>
            </a:r>
            <a:r>
              <a:rPr lang="es-ES" dirty="0"/>
              <a:t>)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 smtClean="0"/>
              <a:t>Bienvenidos</a:t>
            </a:r>
            <a:r>
              <a:rPr lang="en-US" dirty="0" smtClean="0"/>
              <a:t>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n-US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ñ</a:t>
            </a:r>
            <a:r>
              <a:rPr lang="en-US" dirty="0" err="1" smtClean="0"/>
              <a:t>ol</a:t>
            </a:r>
            <a:r>
              <a:rPr lang="en-US" dirty="0" smtClean="0"/>
              <a:t> 1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88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veinte</a:t>
            </a:r>
            <a:r>
              <a:rPr lang="en-US" dirty="0" smtClean="0"/>
              <a:t> y </a:t>
            </a:r>
            <a:r>
              <a:rPr lang="en-US" dirty="0" err="1" smtClean="0"/>
              <a:t>ocho</a:t>
            </a:r>
            <a:r>
              <a:rPr lang="en-US" dirty="0" smtClean="0"/>
              <a:t> de Agosto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Anuncios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Today is Seminar! (also Anime Club)</a:t>
            </a:r>
          </a:p>
          <a:p>
            <a:r>
              <a:rPr lang="en-US" dirty="0" smtClean="0"/>
              <a:t>Tomorrow, 6-8pm </a:t>
            </a:r>
            <a:r>
              <a:rPr lang="en-US" dirty="0"/>
              <a:t>– open </a:t>
            </a:r>
            <a:r>
              <a:rPr lang="en-US" dirty="0" smtClean="0"/>
              <a:t>house and is </a:t>
            </a:r>
            <a:r>
              <a:rPr lang="en-US" dirty="0"/>
              <a:t>also picture day</a:t>
            </a:r>
          </a:p>
          <a:p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? – due </a:t>
            </a:r>
            <a:r>
              <a:rPr lang="en-US" dirty="0" err="1" smtClean="0"/>
              <a:t>ma</a:t>
            </a:r>
            <a:r>
              <a:rPr lang="en-US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ñ</a:t>
            </a:r>
            <a:r>
              <a:rPr lang="en-US" dirty="0" err="1" smtClean="0"/>
              <a:t>ana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5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427899"/>
            <a:ext cx="10515600" cy="595983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500" dirty="0" err="1"/>
              <a:t>Objetivo</a:t>
            </a:r>
            <a:r>
              <a:rPr lang="en-US" sz="3500" dirty="0" smtClean="0"/>
              <a:t>:</a:t>
            </a:r>
            <a:endParaRPr lang="en-US" dirty="0" smtClean="0"/>
          </a:p>
          <a:p>
            <a:r>
              <a:rPr lang="en-US" dirty="0" smtClean="0"/>
              <a:t>LLWBAT find the materials they need online for class.</a:t>
            </a:r>
            <a:endParaRPr lang="en-US" dirty="0"/>
          </a:p>
          <a:p>
            <a:pPr marL="68580" indent="0">
              <a:buNone/>
            </a:pPr>
            <a:r>
              <a:rPr lang="en-US" sz="3000" dirty="0"/>
              <a:t>DOL</a:t>
            </a:r>
            <a:r>
              <a:rPr lang="en-US" sz="3000" dirty="0" smtClean="0"/>
              <a:t>:</a:t>
            </a:r>
            <a:endParaRPr lang="en-US" dirty="0" smtClean="0"/>
          </a:p>
          <a:p>
            <a:r>
              <a:rPr lang="en-US" dirty="0" smtClean="0"/>
              <a:t>LLW login to and explore all 4/4 programs.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IB Profile: Reflective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can I make up assignments in this class?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408" y="500062"/>
            <a:ext cx="53870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Warmup - Traduce! </a:t>
            </a:r>
            <a:r>
              <a:rPr lang="en-US" sz="3100" dirty="0" smtClean="0"/>
              <a:t>Translate the following numbers into written Spanish</a:t>
            </a:r>
            <a:endParaRPr lang="es-MX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33 </a:t>
            </a:r>
            <a:r>
              <a:rPr lang="en-US" b="1" dirty="0" smtClean="0"/>
              <a:t>-</a:t>
            </a:r>
          </a:p>
          <a:p>
            <a:r>
              <a:rPr lang="en-US" sz="2000" dirty="0" smtClean="0"/>
              <a:t>Life </a:t>
            </a:r>
            <a:r>
              <a:rPr lang="en-US" sz="2000" dirty="0"/>
              <a:t>Tools &amp; Accessories. </a:t>
            </a:r>
            <a:r>
              <a:rPr lang="en-US" sz="2000" dirty="0" smtClean="0"/>
              <a:t>items</a:t>
            </a:r>
            <a:r>
              <a:rPr lang="en-US" sz="2000" dirty="0"/>
              <a:t>, including my car, guitar, books, hairbrush, </a:t>
            </a:r>
            <a:r>
              <a:rPr lang="en-US" sz="2000" dirty="0" smtClean="0"/>
              <a:t>toothbrush</a:t>
            </a:r>
            <a:r>
              <a:rPr lang="en-US" sz="2000" dirty="0"/>
              <a:t>, etc</a:t>
            </a:r>
            <a:r>
              <a:rPr lang="en-US" dirty="0" smtClean="0"/>
              <a:t>.</a:t>
            </a:r>
          </a:p>
          <a:p>
            <a:r>
              <a:rPr lang="en-US" b="1" dirty="0"/>
              <a:t>18</a:t>
            </a:r>
            <a:r>
              <a:rPr lang="en-US" dirty="0"/>
              <a:t> </a:t>
            </a:r>
            <a:r>
              <a:rPr lang="en-US" dirty="0" smtClean="0"/>
              <a:t>-</a:t>
            </a:r>
          </a:p>
          <a:p>
            <a:r>
              <a:rPr lang="en-US" sz="1800" dirty="0" smtClean="0"/>
              <a:t>Furniture items</a:t>
            </a:r>
            <a:r>
              <a:rPr lang="en-US" sz="1800" dirty="0"/>
              <a:t>, including my bed, couch, coffee table, desk, chairs, etc</a:t>
            </a:r>
            <a:r>
              <a:rPr lang="en-US" sz="1800" dirty="0" smtClean="0"/>
              <a:t>.</a:t>
            </a:r>
          </a:p>
          <a:p>
            <a:r>
              <a:rPr lang="en-US" b="1" dirty="0"/>
              <a:t>50 </a:t>
            </a:r>
            <a:r>
              <a:rPr lang="en-US" b="1" dirty="0" smtClean="0"/>
              <a:t>-</a:t>
            </a:r>
          </a:p>
          <a:p>
            <a:r>
              <a:rPr lang="en-US" sz="1800" dirty="0" smtClean="0"/>
              <a:t>Dress Clothes. items</a:t>
            </a:r>
            <a:r>
              <a:rPr lang="en-US" sz="1800" dirty="0"/>
              <a:t>, including suits, ties, dress shirts, etc</a:t>
            </a:r>
            <a:r>
              <a:rPr lang="en-US" sz="1800" dirty="0" smtClean="0"/>
              <a:t>.</a:t>
            </a:r>
          </a:p>
          <a:p>
            <a:r>
              <a:rPr lang="en-US" b="1" dirty="0"/>
              <a:t>79 </a:t>
            </a:r>
            <a:r>
              <a:rPr lang="en-US" b="1" dirty="0" smtClean="0"/>
              <a:t>-</a:t>
            </a:r>
          </a:p>
          <a:p>
            <a:r>
              <a:rPr lang="en-US" sz="1900" dirty="0" smtClean="0"/>
              <a:t>Casual clothes. Items</a:t>
            </a:r>
            <a:r>
              <a:rPr lang="en-US" sz="1900" dirty="0"/>
              <a:t>, including jeans, hoodies, T-shirts, button-down shirts, etc</a:t>
            </a:r>
            <a:r>
              <a:rPr lang="en-US" sz="1900" dirty="0" smtClean="0"/>
              <a:t>.</a:t>
            </a:r>
          </a:p>
          <a:p>
            <a:r>
              <a:rPr lang="en-US" sz="3000" b="1" dirty="0"/>
              <a:t>288 </a:t>
            </a:r>
            <a:r>
              <a:rPr lang="en-US" sz="3000" b="1" dirty="0" smtClean="0"/>
              <a:t>-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8378199" y="6488668"/>
            <a:ext cx="381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https://www.theminimalists.com/288/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Treinta y </a:t>
            </a:r>
            <a:r>
              <a:rPr lang="en-US" dirty="0" err="1" smtClean="0"/>
              <a:t>tres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Dieciocho</a:t>
            </a:r>
            <a:r>
              <a:rPr lang="en-US" dirty="0" smtClean="0"/>
              <a:t> or </a:t>
            </a:r>
            <a:r>
              <a:rPr lang="en-US" dirty="0" err="1" smtClean="0"/>
              <a:t>diez</a:t>
            </a:r>
            <a:r>
              <a:rPr lang="en-US" dirty="0" smtClean="0"/>
              <a:t> y </a:t>
            </a:r>
            <a:r>
              <a:rPr lang="en-US" dirty="0" err="1" smtClean="0"/>
              <a:t>ocho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Cincuenta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Setenta</a:t>
            </a:r>
            <a:r>
              <a:rPr lang="en-US" dirty="0" smtClean="0"/>
              <a:t> y </a:t>
            </a:r>
            <a:r>
              <a:rPr lang="en-US" dirty="0" err="1" smtClean="0"/>
              <a:t>nueve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Dos </a:t>
            </a:r>
            <a:r>
              <a:rPr lang="en-US" dirty="0" err="1" smtClean="0"/>
              <a:t>cientos</a:t>
            </a:r>
            <a:r>
              <a:rPr lang="en-US" dirty="0" smtClean="0"/>
              <a:t> </a:t>
            </a:r>
            <a:r>
              <a:rPr lang="en-US" dirty="0" err="1" smtClean="0"/>
              <a:t>ochenta</a:t>
            </a:r>
            <a:r>
              <a:rPr lang="en-US" dirty="0" smtClean="0"/>
              <a:t> y </a:t>
            </a:r>
            <a:r>
              <a:rPr lang="en-US" dirty="0" err="1" smtClean="0"/>
              <a:t>ocho</a:t>
            </a:r>
            <a:endParaRPr lang="en-US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64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442" y="1447803"/>
            <a:ext cx="7439358" cy="3333204"/>
          </a:xfrm>
        </p:spPr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las</a:t>
            </a:r>
            <a:br>
              <a:rPr lang="en-US" dirty="0" smtClean="0"/>
            </a:br>
            <a:r>
              <a:rPr lang="en-US" dirty="0" err="1" smtClean="0"/>
              <a:t>computadoras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avor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55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Review</a:t>
            </a:r>
            <a:br>
              <a:rPr lang="en-US" dirty="0" smtClean="0"/>
            </a:br>
            <a:r>
              <a:rPr lang="en-US" dirty="0" err="1" smtClean="0"/>
              <a:t>Kahoot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create.kahoot.it/details/spanish-numbers/db3dad07-8829-49fa-ad65-6096761dae13</a:t>
            </a:r>
            <a:endParaRPr lang="en-US" dirty="0" smtClean="0"/>
          </a:p>
          <a:p>
            <a:r>
              <a:rPr lang="es-MX" dirty="0">
                <a:hlinkClick r:id="rId3"/>
              </a:rPr>
              <a:t>https://play.kahoot.it/#/</a:t>
            </a:r>
            <a:r>
              <a:rPr lang="es-MX" dirty="0" smtClean="0">
                <a:hlinkClick r:id="rId3"/>
              </a:rPr>
              <a:t>k/db3dad07-8829-49fa-ad65-6096761dae13</a:t>
            </a:r>
            <a:endParaRPr lang="es-MX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Large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create.kahoot.it/details/numbers-in-spanish/73bf1fe8-057e-4f06-aae7-1288d6f868d0</a:t>
            </a:r>
            <a:endParaRPr lang="en-US" dirty="0" smtClean="0"/>
          </a:p>
          <a:p>
            <a:endParaRPr lang="en-US" dirty="0" smtClean="0"/>
          </a:p>
          <a:p>
            <a:r>
              <a:rPr lang="es-MX" dirty="0">
                <a:hlinkClick r:id="rId5"/>
              </a:rPr>
              <a:t>https://play.kahoot.it/#/</a:t>
            </a:r>
            <a:r>
              <a:rPr lang="es-MX" dirty="0" smtClean="0">
                <a:hlinkClick r:id="rId5"/>
              </a:rPr>
              <a:t>k/73bf1fe8-057e-4f06-aae7-1288d6f868d0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24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Infinite Campus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Login: Lunch#</a:t>
            </a:r>
          </a:p>
          <a:p>
            <a:pPr lvl="1"/>
            <a:r>
              <a:rPr lang="en-US" dirty="0" smtClean="0"/>
              <a:t>Password: Dd051386</a:t>
            </a:r>
          </a:p>
          <a:p>
            <a:pPr lvl="2"/>
            <a:endParaRPr lang="en-US" dirty="0"/>
          </a:p>
          <a:p>
            <a:pPr lvl="2"/>
            <a:r>
              <a:rPr lang="en-US" sz="2400" dirty="0" smtClean="0"/>
              <a:t>Click Grades</a:t>
            </a:r>
          </a:p>
          <a:p>
            <a:pPr lvl="3"/>
            <a:r>
              <a:rPr lang="en-US" sz="2400" dirty="0" smtClean="0"/>
              <a:t>Click Spanish I</a:t>
            </a:r>
          </a:p>
          <a:p>
            <a:pPr lvl="4"/>
            <a:r>
              <a:rPr lang="en-US" sz="2400" dirty="0" smtClean="0"/>
              <a:t>What are you missing?</a:t>
            </a:r>
          </a:p>
          <a:p>
            <a:pPr lvl="5"/>
            <a:r>
              <a:rPr lang="en-US" sz="2400" dirty="0" smtClean="0"/>
              <a:t>Jot down the name and date of the missing assignment.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0" lvl="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20" y="0"/>
            <a:ext cx="269748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CANVAS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Hsd2.org</a:t>
            </a:r>
          </a:p>
          <a:p>
            <a:r>
              <a:rPr lang="en-US" dirty="0" smtClean="0"/>
              <a:t>Select a school</a:t>
            </a:r>
          </a:p>
          <a:p>
            <a:r>
              <a:rPr lang="en-US" dirty="0" smtClean="0"/>
              <a:t>Click CANVAS icon</a:t>
            </a:r>
          </a:p>
          <a:p>
            <a:r>
              <a:rPr lang="en-US" dirty="0" smtClean="0"/>
              <a:t>Login using same info</a:t>
            </a:r>
          </a:p>
          <a:p>
            <a:r>
              <a:rPr lang="en-US" dirty="0" smtClean="0"/>
              <a:t>Click Spa 1</a:t>
            </a:r>
          </a:p>
          <a:p>
            <a:r>
              <a:rPr lang="en-US" dirty="0" smtClean="0"/>
              <a:t>Click assignments</a:t>
            </a:r>
          </a:p>
          <a:p>
            <a:r>
              <a:rPr lang="en-US" dirty="0" smtClean="0"/>
              <a:t>Online DOL2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2" y="1494677"/>
            <a:ext cx="6754168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school printer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left corner, next to window symbol is the FIND box</a:t>
            </a:r>
          </a:p>
          <a:p>
            <a:r>
              <a:rPr lang="en-US" dirty="0" smtClean="0"/>
              <a:t>Click there and type </a:t>
            </a:r>
            <a:r>
              <a:rPr lang="en-US" dirty="0" smtClean="0">
                <a:hlinkClick r:id="rId2" action="ppaction://hlinkfile"/>
              </a:rPr>
              <a:t>\\</a:t>
            </a:r>
            <a:r>
              <a:rPr lang="en-US" dirty="0" smtClean="0">
                <a:hlinkClick r:id="rId2" action="ppaction://hlinkfile"/>
              </a:rPr>
              <a:t>hhsnts1</a:t>
            </a:r>
            <a:endParaRPr lang="en-US" dirty="0" smtClean="0"/>
          </a:p>
          <a:p>
            <a:r>
              <a:rPr lang="en-US" dirty="0" smtClean="0"/>
              <a:t>Then search for printer LIB-4100 and click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LIB 4100 is a black and white printer in the back of the library by magazine rack.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37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Duolingo</a:t>
            </a:r>
            <a:r>
              <a:rPr lang="en-US" dirty="0" smtClean="0"/>
              <a:t> – create an account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Duolingo.com</a:t>
            </a:r>
          </a:p>
          <a:p>
            <a:r>
              <a:rPr lang="en-US" dirty="0" smtClean="0"/>
              <a:t>Create an account:  P5Alex  Santiago</a:t>
            </a:r>
          </a:p>
          <a:p>
            <a:r>
              <a:rPr lang="en-US" dirty="0" smtClean="0"/>
              <a:t>Click your name, settings, then type in our class code. WZJGDZ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pts for a skill (1-12 lessons)</a:t>
            </a:r>
          </a:p>
          <a:p>
            <a:r>
              <a:rPr lang="en-US" dirty="0" smtClean="0"/>
              <a:t>You may work on this at home or when we have a substitute. NOT DURING REGULAR CLASSTIME.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2 - online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Where do you check your grade, attendance and missed assignments?</a:t>
            </a:r>
          </a:p>
          <a:p>
            <a:endParaRPr lang="en-US" dirty="0"/>
          </a:p>
          <a:p>
            <a:r>
              <a:rPr lang="en-US" dirty="0" smtClean="0"/>
              <a:t>What’s the difference between kahoot.it and kahoot.com?</a:t>
            </a:r>
          </a:p>
          <a:p>
            <a:endParaRPr lang="en-US" dirty="0"/>
          </a:p>
          <a:p>
            <a:r>
              <a:rPr lang="en-US" dirty="0" smtClean="0"/>
              <a:t>Where are my slides and DOLs?</a:t>
            </a:r>
          </a:p>
          <a:p>
            <a:endParaRPr lang="en-US" dirty="0"/>
          </a:p>
          <a:p>
            <a:r>
              <a:rPr lang="en-US" dirty="0" smtClean="0"/>
              <a:t>Where is your printer?</a:t>
            </a:r>
          </a:p>
          <a:p>
            <a:endParaRPr lang="en-US" dirty="0"/>
          </a:p>
          <a:p>
            <a:r>
              <a:rPr lang="en-US" dirty="0" smtClean="0"/>
              <a:t>How much extra credit can you get for a </a:t>
            </a:r>
            <a:r>
              <a:rPr lang="en-US" dirty="0" err="1" smtClean="0"/>
              <a:t>Duolingo</a:t>
            </a:r>
            <a:r>
              <a:rPr lang="en-US" dirty="0" smtClean="0"/>
              <a:t> Skill?</a:t>
            </a:r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13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305" y="2325756"/>
            <a:ext cx="10127973" cy="1441460"/>
          </a:xfrm>
        </p:spPr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un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avor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14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427899"/>
            <a:ext cx="10515600" cy="595983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500" b="1" dirty="0" err="1"/>
              <a:t>Objetivo</a:t>
            </a:r>
            <a:r>
              <a:rPr lang="en-US" sz="3500" b="1" dirty="0"/>
              <a:t>:</a:t>
            </a:r>
          </a:p>
          <a:p>
            <a:r>
              <a:rPr lang="es-ES" dirty="0"/>
              <a:t>NL 1.1 A, D. </a:t>
            </a:r>
            <a:r>
              <a:rPr lang="es-ES" dirty="0" smtClean="0"/>
              <a:t> LLWBAT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/>
              <a:t>time in </a:t>
            </a:r>
            <a:r>
              <a:rPr lang="es-ES" dirty="0" err="1" smtClean="0"/>
              <a:t>Spanish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3000" b="1" dirty="0" smtClean="0"/>
              <a:t>DOL</a:t>
            </a:r>
            <a:r>
              <a:rPr lang="en-US" sz="3000" b="1" dirty="0"/>
              <a:t>:</a:t>
            </a:r>
          </a:p>
          <a:p>
            <a:r>
              <a:rPr lang="en-US" dirty="0" smtClean="0"/>
              <a:t>Given 5 numerical times, 100% of Language </a:t>
            </a:r>
            <a:r>
              <a:rPr lang="en-US" dirty="0"/>
              <a:t>Learners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 err="1"/>
              <a:t>those</a:t>
            </a:r>
            <a:r>
              <a:rPr lang="es-ES" dirty="0"/>
              <a:t> times </a:t>
            </a:r>
            <a:r>
              <a:rPr lang="es-ES" dirty="0" smtClean="0"/>
              <a:t>in a </a:t>
            </a:r>
            <a:r>
              <a:rPr lang="es-ES" dirty="0" err="1" smtClean="0"/>
              <a:t>Spanish</a:t>
            </a:r>
            <a:r>
              <a:rPr lang="en-US" dirty="0" smtClean="0"/>
              <a:t> sentence with 80% accuracy.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IB Profile: Thinkers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 I express the time in Spanish?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057401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/>
              <a:t>¿Qué hora es?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09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 smtClean="0"/>
              <a:t>Bienvenidos</a:t>
            </a:r>
            <a:r>
              <a:rPr lang="en-US" dirty="0" smtClean="0"/>
              <a:t>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n-US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ñ</a:t>
            </a:r>
            <a:r>
              <a:rPr lang="en-US" dirty="0" err="1" smtClean="0"/>
              <a:t>ol</a:t>
            </a:r>
            <a:r>
              <a:rPr lang="en-US" dirty="0" smtClean="0"/>
              <a:t> 1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88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veinte</a:t>
            </a:r>
            <a:r>
              <a:rPr lang="en-US" dirty="0" smtClean="0"/>
              <a:t> y </a:t>
            </a:r>
            <a:r>
              <a:rPr lang="en-US" dirty="0" err="1" smtClean="0"/>
              <a:t>siete</a:t>
            </a:r>
            <a:r>
              <a:rPr lang="en-US" dirty="0" smtClean="0"/>
              <a:t> de Agosto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Anuncios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Tuesday is  Seminar! (also Anime Club)</a:t>
            </a:r>
          </a:p>
          <a:p>
            <a:r>
              <a:rPr lang="en-US" dirty="0"/>
              <a:t>Wed 6-8pm Aug 29</a:t>
            </a:r>
            <a:r>
              <a:rPr lang="en-US" baseline="30000" dirty="0"/>
              <a:t>th</a:t>
            </a:r>
            <a:r>
              <a:rPr lang="en-US" dirty="0"/>
              <a:t> – open house</a:t>
            </a:r>
          </a:p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is also picture day</a:t>
            </a:r>
          </a:p>
          <a:p>
            <a:r>
              <a:rPr lang="en-US" dirty="0" smtClean="0"/>
              <a:t>TAREA – Quiz review worksheet</a:t>
            </a:r>
          </a:p>
          <a:p>
            <a:r>
              <a:rPr lang="en-US" dirty="0" smtClean="0"/>
              <a:t>Check to see if you are missing work on Infinite Campus – Find it in CANVAS</a:t>
            </a:r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3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b="1" dirty="0">
                <a:solidFill>
                  <a:srgbClr val="9B2D1F"/>
                </a:solidFill>
              </a:rPr>
              <a:t>Es la </a:t>
            </a:r>
            <a:r>
              <a:rPr lang="es-ES_tradnl" sz="4400" b="1" dirty="0"/>
              <a:t>una.</a:t>
            </a:r>
          </a:p>
          <a:p>
            <a:pPr lvl="1"/>
            <a:r>
              <a:rPr lang="es-ES_tradnl" sz="4000" b="1" dirty="0"/>
              <a:t> </a:t>
            </a:r>
            <a:r>
              <a:rPr lang="es-ES_tradnl" sz="4000" b="1" dirty="0" err="1"/>
              <a:t>It’s</a:t>
            </a:r>
            <a:r>
              <a:rPr lang="es-ES_tradnl" sz="4000" b="1" dirty="0"/>
              <a:t> </a:t>
            </a:r>
            <a:r>
              <a:rPr lang="es-ES_tradnl" sz="4000" b="1" dirty="0" err="1"/>
              <a:t>one</a:t>
            </a:r>
            <a:r>
              <a:rPr lang="es-ES_tradnl" sz="4000" b="1" dirty="0"/>
              <a:t> </a:t>
            </a:r>
            <a:r>
              <a:rPr lang="es-ES_tradnl" sz="4000" b="1" dirty="0" err="1"/>
              <a:t>o’clock</a:t>
            </a:r>
            <a:r>
              <a:rPr lang="es-ES_tradnl" sz="4000" b="1" dirty="0"/>
              <a:t> </a:t>
            </a:r>
          </a:p>
          <a:p>
            <a:r>
              <a:rPr lang="es-ES_tradnl" sz="4200" b="1" dirty="0">
                <a:solidFill>
                  <a:srgbClr val="9B2D1F"/>
                </a:solidFill>
              </a:rPr>
              <a:t>Son las </a:t>
            </a:r>
            <a:r>
              <a:rPr lang="es-ES_tradnl" sz="4200" b="1" dirty="0"/>
              <a:t>dos </a:t>
            </a:r>
          </a:p>
          <a:p>
            <a:pPr lvl="1"/>
            <a:r>
              <a:rPr lang="es-ES_tradnl" sz="4000" b="1" dirty="0"/>
              <a:t> </a:t>
            </a:r>
            <a:r>
              <a:rPr lang="es-ES_tradnl" sz="4000" b="1" dirty="0" err="1"/>
              <a:t>It’s</a:t>
            </a:r>
            <a:r>
              <a:rPr lang="es-ES_tradnl" sz="4000" b="1" dirty="0"/>
              <a:t> </a:t>
            </a:r>
            <a:r>
              <a:rPr lang="es-ES_tradnl" sz="4000" b="1" dirty="0" err="1"/>
              <a:t>two</a:t>
            </a:r>
            <a:r>
              <a:rPr lang="es-ES_tradnl" sz="4000" b="1" dirty="0"/>
              <a:t> </a:t>
            </a:r>
            <a:r>
              <a:rPr lang="es-ES_tradnl" sz="4000" b="1" dirty="0" err="1"/>
              <a:t>o’clock</a:t>
            </a:r>
            <a:r>
              <a:rPr lang="es-ES_tradnl" sz="4000" b="1" dirty="0"/>
              <a:t> </a:t>
            </a:r>
          </a:p>
          <a:p>
            <a:endParaRPr lang="es-ES_tradnl" sz="4400" b="1" dirty="0"/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99581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536" y="100467"/>
            <a:ext cx="7886700" cy="1325563"/>
          </a:xfrm>
        </p:spPr>
        <p:txBody>
          <a:bodyPr/>
          <a:lstStyle/>
          <a:p>
            <a:pPr algn="ctr"/>
            <a:r>
              <a:rPr lang="es-ES_tradnl" dirty="0" err="1" smtClean="0"/>
              <a:t>How</a:t>
            </a:r>
            <a:r>
              <a:rPr lang="es-ES_tradnl" dirty="0" smtClean="0"/>
              <a:t>!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</a:t>
            </a:r>
            <a:r>
              <a:rPr lang="es-ES_tradnl" b="1" dirty="0" smtClean="0"/>
              <a:t>ser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000" y="1143000"/>
            <a:ext cx="7675350" cy="5486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s-ES_tradnl" sz="3200" b="1" dirty="0"/>
              <a:t>SER- TO BE </a:t>
            </a:r>
          </a:p>
          <a:p>
            <a:pPr lvl="1"/>
            <a:endParaRPr lang="es-ES_tradnl" sz="3200" b="1" dirty="0"/>
          </a:p>
          <a:p>
            <a:pPr lvl="1"/>
            <a:r>
              <a:rPr lang="es-ES_tradnl" sz="3200" b="1" dirty="0" err="1"/>
              <a:t>We</a:t>
            </a:r>
            <a:r>
              <a:rPr lang="es-ES_tradnl" sz="3200" b="1" dirty="0"/>
              <a:t> use ES </a:t>
            </a:r>
            <a:r>
              <a:rPr lang="es-ES_tradnl" sz="3200" b="1" dirty="0" err="1"/>
              <a:t>for</a:t>
            </a:r>
            <a:r>
              <a:rPr lang="es-ES_tradnl" sz="3200" b="1" dirty="0"/>
              <a:t> 1:00 </a:t>
            </a:r>
          </a:p>
          <a:p>
            <a:pPr lvl="1"/>
            <a:r>
              <a:rPr lang="es-ES_tradnl" sz="3200" b="1" dirty="0"/>
              <a:t>Es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the</a:t>
            </a:r>
            <a:r>
              <a:rPr lang="es-ES_tradnl" sz="3200" b="1" dirty="0"/>
              <a:t> singular </a:t>
            </a:r>
            <a:r>
              <a:rPr lang="es-ES_tradnl" sz="3200" b="1" dirty="0" err="1"/>
              <a:t>form</a:t>
            </a:r>
            <a:r>
              <a:rPr lang="es-ES_tradnl" sz="3200" b="1" dirty="0"/>
              <a:t> of ser. </a:t>
            </a:r>
          </a:p>
          <a:p>
            <a:pPr lvl="1"/>
            <a:endParaRPr lang="es-ES_tradnl" sz="3200" b="1" dirty="0"/>
          </a:p>
          <a:p>
            <a:pPr lvl="1"/>
            <a:r>
              <a:rPr lang="es-ES_tradnl" sz="3200" b="1" dirty="0" err="1"/>
              <a:t>We</a:t>
            </a:r>
            <a:r>
              <a:rPr lang="es-ES_tradnl" sz="3200" b="1" dirty="0"/>
              <a:t> use SON </a:t>
            </a:r>
            <a:r>
              <a:rPr lang="es-ES_tradnl" sz="3200" b="1" dirty="0" err="1"/>
              <a:t>for</a:t>
            </a:r>
            <a:r>
              <a:rPr lang="es-ES_tradnl" sz="3200" b="1" dirty="0"/>
              <a:t> </a:t>
            </a:r>
            <a:r>
              <a:rPr lang="es-ES_tradnl" sz="3200" b="1" dirty="0" err="1"/>
              <a:t>all</a:t>
            </a:r>
            <a:r>
              <a:rPr lang="es-ES_tradnl" sz="3200" b="1" dirty="0"/>
              <a:t> </a:t>
            </a:r>
            <a:r>
              <a:rPr lang="es-ES_tradnl" sz="3200" b="1" dirty="0" err="1"/>
              <a:t>other</a:t>
            </a:r>
            <a:r>
              <a:rPr lang="es-ES_tradnl" sz="3200" b="1" dirty="0"/>
              <a:t> </a:t>
            </a:r>
            <a:r>
              <a:rPr lang="es-ES_tradnl" sz="3200" b="1" dirty="0" err="1"/>
              <a:t>hours</a:t>
            </a:r>
            <a:r>
              <a:rPr lang="es-ES_tradnl" sz="3200" b="1" dirty="0"/>
              <a:t>. </a:t>
            </a:r>
          </a:p>
          <a:p>
            <a:pPr lvl="1"/>
            <a:r>
              <a:rPr lang="es-ES_tradnl" sz="3200" b="1" dirty="0"/>
              <a:t>Son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the</a:t>
            </a:r>
            <a:r>
              <a:rPr lang="es-ES_tradnl" sz="3200" b="1" dirty="0"/>
              <a:t> plural </a:t>
            </a:r>
            <a:r>
              <a:rPr lang="es-ES_tradnl" sz="3200" b="1" dirty="0" err="1"/>
              <a:t>form</a:t>
            </a:r>
            <a:r>
              <a:rPr lang="es-ES_tradnl" sz="3200" b="1" dirty="0"/>
              <a:t> of ser.</a:t>
            </a:r>
          </a:p>
          <a:p>
            <a:pPr lvl="1"/>
            <a:endParaRPr lang="es-ES_tradnl" sz="3200" b="1" dirty="0"/>
          </a:p>
          <a:p>
            <a:pPr lvl="1"/>
            <a:r>
              <a:rPr lang="es-ES_tradnl" sz="3200" b="1" dirty="0" err="1"/>
              <a:t>We</a:t>
            </a:r>
            <a:r>
              <a:rPr lang="es-ES_tradnl" sz="3200" b="1" dirty="0"/>
              <a:t> use la/ las to </a:t>
            </a:r>
            <a:r>
              <a:rPr lang="es-ES_tradnl" sz="3200" b="1" dirty="0" err="1"/>
              <a:t>express</a:t>
            </a:r>
            <a:r>
              <a:rPr lang="es-ES_tradnl" sz="3200" b="1" dirty="0"/>
              <a:t> </a:t>
            </a:r>
            <a:r>
              <a:rPr lang="es-ES_tradnl" sz="3200" b="1" dirty="0" err="1"/>
              <a:t>hours</a:t>
            </a:r>
            <a:r>
              <a:rPr lang="es-ES_tradnl" sz="3200" b="1" dirty="0"/>
              <a:t>. </a:t>
            </a:r>
          </a:p>
          <a:p>
            <a:pPr lvl="2"/>
            <a:r>
              <a:rPr lang="es-ES_tradnl" sz="3200" b="1" dirty="0"/>
              <a:t>La </a:t>
            </a:r>
            <a:r>
              <a:rPr lang="es-ES_tradnl" sz="3200" b="1" dirty="0" err="1"/>
              <a:t>for</a:t>
            </a:r>
            <a:r>
              <a:rPr lang="es-ES_tradnl" sz="3200" b="1" dirty="0"/>
              <a:t> 1:00</a:t>
            </a:r>
          </a:p>
          <a:p>
            <a:pPr lvl="2"/>
            <a:r>
              <a:rPr lang="es-ES_tradnl" sz="3200" b="1" dirty="0"/>
              <a:t>La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the</a:t>
            </a:r>
            <a:r>
              <a:rPr lang="es-ES_tradnl" sz="3200" b="1" dirty="0"/>
              <a:t> singular </a:t>
            </a:r>
            <a:r>
              <a:rPr lang="es-ES_tradnl" sz="3200" b="1" dirty="0" err="1"/>
              <a:t>form</a:t>
            </a:r>
            <a:r>
              <a:rPr lang="es-ES_tradnl" sz="3200" b="1" dirty="0"/>
              <a:t> </a:t>
            </a:r>
          </a:p>
          <a:p>
            <a:pPr lvl="2"/>
            <a:endParaRPr lang="es-ES_tradnl" sz="3200" b="1" dirty="0"/>
          </a:p>
          <a:p>
            <a:pPr lvl="1"/>
            <a:r>
              <a:rPr lang="es-ES_tradnl" sz="3200" b="1" dirty="0" err="1"/>
              <a:t>We</a:t>
            </a:r>
            <a:r>
              <a:rPr lang="es-ES_tradnl" sz="3200" b="1" dirty="0"/>
              <a:t> use las </a:t>
            </a:r>
            <a:r>
              <a:rPr lang="es-ES_tradnl" sz="3200" b="1" dirty="0" err="1"/>
              <a:t>for</a:t>
            </a:r>
            <a:r>
              <a:rPr lang="es-ES_tradnl" sz="3200" b="1" dirty="0"/>
              <a:t> </a:t>
            </a:r>
            <a:r>
              <a:rPr lang="es-ES_tradnl" sz="3200" b="1" dirty="0" err="1"/>
              <a:t>all</a:t>
            </a:r>
            <a:r>
              <a:rPr lang="es-ES_tradnl" sz="3200" b="1" dirty="0"/>
              <a:t> </a:t>
            </a:r>
            <a:r>
              <a:rPr lang="es-ES_tradnl" sz="3200" b="1" dirty="0" err="1"/>
              <a:t>other</a:t>
            </a:r>
            <a:r>
              <a:rPr lang="es-ES_tradnl" sz="3200" b="1" dirty="0"/>
              <a:t> </a:t>
            </a:r>
            <a:r>
              <a:rPr lang="es-ES_tradnl" sz="3200" b="1" dirty="0" err="1"/>
              <a:t>hours</a:t>
            </a:r>
            <a:r>
              <a:rPr lang="es-ES_tradnl" sz="3200" b="1" dirty="0"/>
              <a:t> </a:t>
            </a:r>
          </a:p>
          <a:p>
            <a:pPr lvl="2"/>
            <a:r>
              <a:rPr lang="es-ES_tradnl" sz="3200" b="1" dirty="0"/>
              <a:t>Las </a:t>
            </a:r>
            <a:r>
              <a:rPr lang="es-ES_tradnl" sz="3200" b="1" dirty="0" err="1"/>
              <a:t>is</a:t>
            </a:r>
            <a:r>
              <a:rPr lang="es-ES_tradnl" sz="3200" b="1" dirty="0"/>
              <a:t> </a:t>
            </a:r>
            <a:r>
              <a:rPr lang="es-ES_tradnl" sz="3200" b="1" dirty="0" err="1"/>
              <a:t>the</a:t>
            </a:r>
            <a:r>
              <a:rPr lang="es-ES_tradnl" sz="3200" b="1" dirty="0"/>
              <a:t> plural </a:t>
            </a:r>
            <a:r>
              <a:rPr lang="es-ES_tradnl" sz="3200" b="1" dirty="0" err="1"/>
              <a:t>form</a:t>
            </a:r>
            <a:r>
              <a:rPr lang="es-ES_tradnl" sz="3200" b="1" dirty="0"/>
              <a:t>. 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58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6858000" cy="1194650"/>
          </a:xfrm>
        </p:spPr>
        <p:txBody>
          <a:bodyPr/>
          <a:lstStyle/>
          <a:p>
            <a:r>
              <a:rPr lang="en-US" dirty="0" smtClean="0"/>
              <a:t>What’s la mean?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1" y="198783"/>
            <a:ext cx="4651513" cy="6182139"/>
          </a:xfrm>
        </p:spPr>
        <p:txBody>
          <a:bodyPr>
            <a:normAutofit/>
          </a:bodyPr>
          <a:lstStyle/>
          <a:p>
            <a:r>
              <a:rPr lang="es-ES_tradnl" sz="4400" b="1" dirty="0"/>
              <a:t>¿Que hora es</a:t>
            </a:r>
            <a:r>
              <a:rPr lang="es-ES_tradnl" sz="4400" b="1" dirty="0" smtClean="0"/>
              <a:t>?</a:t>
            </a:r>
            <a:endParaRPr lang="es-ES_tradnl" sz="4400" b="1" dirty="0"/>
          </a:p>
          <a:p>
            <a:pPr lvl="1"/>
            <a:r>
              <a:rPr lang="es-ES_tradnl" sz="3600" b="1" dirty="0"/>
              <a:t>9:00 AM</a:t>
            </a:r>
          </a:p>
          <a:p>
            <a:pPr lvl="1"/>
            <a:r>
              <a:rPr lang="es-ES_tradnl" sz="3600" b="1" dirty="0"/>
              <a:t>10:00 AM</a:t>
            </a:r>
          </a:p>
          <a:p>
            <a:pPr lvl="1"/>
            <a:r>
              <a:rPr lang="es-ES_tradnl" sz="3600" b="1" dirty="0"/>
              <a:t>11:00 AM</a:t>
            </a:r>
          </a:p>
          <a:p>
            <a:pPr lvl="1"/>
            <a:r>
              <a:rPr lang="es-ES_tradnl" sz="3600" b="1" dirty="0"/>
              <a:t>12:00 PM</a:t>
            </a:r>
          </a:p>
          <a:p>
            <a:pPr lvl="1"/>
            <a:r>
              <a:rPr lang="es-ES_tradnl" sz="3600" b="1" dirty="0"/>
              <a:t>1:00 PM</a:t>
            </a:r>
          </a:p>
          <a:p>
            <a:pPr lvl="1"/>
            <a:r>
              <a:rPr lang="es-ES_tradnl" sz="3600" b="1" dirty="0"/>
              <a:t>2:00 PM</a:t>
            </a:r>
          </a:p>
          <a:p>
            <a:pPr lvl="1"/>
            <a:r>
              <a:rPr lang="es-ES_tradnl" sz="3600" b="1" dirty="0"/>
              <a:t>3:00 PM</a:t>
            </a:r>
          </a:p>
          <a:p>
            <a:pPr lvl="1"/>
            <a:r>
              <a:rPr lang="es-ES_tradnl" sz="3600" b="1" dirty="0" smtClean="0"/>
              <a:t>4:00 </a:t>
            </a:r>
            <a:r>
              <a:rPr lang="es-ES_tradnl" sz="3600" b="1" dirty="0"/>
              <a:t>PM</a:t>
            </a:r>
          </a:p>
          <a:p>
            <a:pPr lvl="1"/>
            <a:r>
              <a:rPr lang="es-ES_tradnl" sz="3600" b="1" dirty="0"/>
              <a:t>5:00 PM</a:t>
            </a:r>
          </a:p>
          <a:p>
            <a:pPr lvl="1"/>
            <a:endParaRPr lang="es-ES_tradnl" sz="1600" b="1" dirty="0"/>
          </a:p>
          <a:p>
            <a:endParaRPr lang="es-ES_tradnl" sz="4400" b="1" dirty="0"/>
          </a:p>
          <a:p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40626" y="198783"/>
            <a:ext cx="6268278" cy="6182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400" b="1" dirty="0" smtClean="0"/>
              <a:t>Es la….   Son las…</a:t>
            </a:r>
          </a:p>
          <a:p>
            <a:pPr lvl="1"/>
            <a:r>
              <a:rPr lang="es-ES_tradnl" sz="3600" b="1" dirty="0"/>
              <a:t>Son las nueve “ah-eme</a:t>
            </a:r>
            <a:r>
              <a:rPr lang="es-ES_tradnl" sz="3600" b="1" dirty="0" smtClean="0"/>
              <a:t>”</a:t>
            </a:r>
          </a:p>
          <a:p>
            <a:pPr marL="457200" lvl="1" indent="0">
              <a:buNone/>
            </a:pPr>
            <a:endParaRPr lang="es-ES_tradnl" sz="3600" b="1" dirty="0" smtClean="0"/>
          </a:p>
          <a:p>
            <a:pPr marL="457200" lvl="1" indent="0">
              <a:buNone/>
            </a:pPr>
            <a:endParaRPr lang="es-ES_tradnl" sz="3600" b="1" dirty="0" smtClean="0"/>
          </a:p>
          <a:p>
            <a:pPr marL="457200" lvl="1" indent="0">
              <a:buNone/>
            </a:pPr>
            <a:endParaRPr lang="es-ES_tradnl" sz="3600" b="1" dirty="0" smtClean="0"/>
          </a:p>
          <a:p>
            <a:pPr lvl="1"/>
            <a:r>
              <a:rPr lang="es-ES_tradnl" sz="3600" b="1" dirty="0" smtClean="0"/>
              <a:t>Es la una “</a:t>
            </a:r>
            <a:r>
              <a:rPr lang="es-ES_tradnl" sz="3600" b="1" dirty="0" err="1" smtClean="0"/>
              <a:t>peh</a:t>
            </a:r>
            <a:r>
              <a:rPr lang="es-ES_tradnl" sz="3600" b="1" dirty="0" smtClean="0"/>
              <a:t>-eme”</a:t>
            </a:r>
          </a:p>
          <a:p>
            <a:pPr lvl="1"/>
            <a:endParaRPr lang="es-ES_tradnl" sz="1600" b="1" dirty="0" smtClean="0"/>
          </a:p>
          <a:p>
            <a:endParaRPr lang="es-ES_tradnl" sz="4400" b="1" dirty="0" smtClean="0"/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98568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Completar la frase...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________ la una. 				A. Es</a:t>
            </a:r>
          </a:p>
          <a:p>
            <a:r>
              <a:rPr lang="es-ES_tradnl" dirty="0" smtClean="0"/>
              <a:t>Son ________  ocho. 			           B. Son</a:t>
            </a:r>
          </a:p>
          <a:p>
            <a:r>
              <a:rPr lang="es-ES_tradnl" dirty="0" smtClean="0"/>
              <a:t>______ las cuatro. 				C. La</a:t>
            </a:r>
          </a:p>
          <a:p>
            <a:r>
              <a:rPr lang="es-ES_tradnl" dirty="0" smtClean="0"/>
              <a:t>Es ______ una.					D. Las </a:t>
            </a:r>
          </a:p>
          <a:p>
            <a:r>
              <a:rPr lang="es-ES_tradnl" dirty="0" smtClean="0"/>
              <a:t>_______ las seis. </a:t>
            </a:r>
          </a:p>
          <a:p>
            <a:r>
              <a:rPr lang="es-ES_tradnl" dirty="0" smtClean="0"/>
              <a:t>_______  ______ una. </a:t>
            </a:r>
          </a:p>
          <a:p>
            <a:r>
              <a:rPr lang="es-ES_tradnl" dirty="0" smtClean="0"/>
              <a:t>_____ ______ nueve. 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4460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Tiempo de día 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690690"/>
            <a:ext cx="2760510" cy="1831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33250"/>
            <a:ext cx="2389414" cy="2389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07" y="3962400"/>
            <a:ext cx="2411186" cy="24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984"/>
            <a:ext cx="5806466" cy="68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Escribe la hora y el tiempo de día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11:00pm        Son las ______ de la ________. (mañana, tarde, noche, madrugada)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3:00am       ________________________.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12:00 pm ________________________.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10:00 am _______________________.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1:00 am </a:t>
            </a:r>
            <a:r>
              <a:rPr lang="es-ES_tradnl" dirty="0"/>
              <a:t> </a:t>
            </a:r>
            <a:r>
              <a:rPr lang="es-ES_tradnl" dirty="0" smtClean="0"/>
              <a:t>Es la________ de la __________.</a:t>
            </a:r>
          </a:p>
          <a:p>
            <a:endParaRPr lang="es-ES_tradnl" dirty="0" smtClean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4</a:t>
            </a:r>
            <a:r>
              <a:rPr lang="es-ES_tradnl" dirty="0" smtClean="0">
                <a:sym typeface="Wingdings" panose="05000000000000000000" pitchFamily="2" charset="2"/>
              </a:rPr>
              <a:t>:00 pm   ________________________.</a:t>
            </a:r>
            <a:endParaRPr lang="es-ES_tradnl" dirty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9669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Trade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partner</a:t>
            </a:r>
            <a:r>
              <a:rPr lang="es-ES_tradnl" dirty="0" smtClean="0"/>
              <a:t> – </a:t>
            </a:r>
            <a:r>
              <a:rPr lang="es-ES_tradnl" dirty="0" err="1" smtClean="0"/>
              <a:t>check</a:t>
            </a:r>
            <a:r>
              <a:rPr lang="es-ES_tradnl" dirty="0" smtClean="0"/>
              <a:t>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11:00pm        Son las once de la noche. (mañana, tarde, noche, madrugada)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3:00am          Son las tres de la madrugada.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12:00 pm       Son las doce de la tarde.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10:00 am </a:t>
            </a:r>
            <a:r>
              <a:rPr lang="es-ES_tradnl" dirty="0"/>
              <a:t> </a:t>
            </a:r>
            <a:r>
              <a:rPr lang="es-ES_tradnl" dirty="0" smtClean="0"/>
              <a:t>      Son las diez de la ma</a:t>
            </a:r>
            <a:r>
              <a:rPr lang="es-ES_tradnl" dirty="0"/>
              <a:t>ñ</a:t>
            </a:r>
            <a:r>
              <a:rPr lang="es-ES_tradnl" dirty="0" smtClean="0"/>
              <a:t>ana.</a:t>
            </a:r>
          </a:p>
          <a:p>
            <a:endParaRPr lang="es-ES_tradnl" dirty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1:00 am </a:t>
            </a:r>
            <a:r>
              <a:rPr lang="es-ES_tradnl" dirty="0"/>
              <a:t> </a:t>
            </a:r>
            <a:r>
              <a:rPr lang="es-ES_tradnl" dirty="0" smtClean="0"/>
              <a:t>        Es la una de la madrugada.</a:t>
            </a:r>
          </a:p>
          <a:p>
            <a:endParaRPr lang="es-ES_tradnl" dirty="0" smtClean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4</a:t>
            </a:r>
            <a:r>
              <a:rPr lang="es-ES_tradnl" dirty="0" smtClean="0">
                <a:sym typeface="Wingdings" panose="05000000000000000000" pitchFamily="2" charset="2"/>
              </a:rPr>
              <a:t>:00 pm           Son las cuatro de la tarde.</a:t>
            </a:r>
            <a:endParaRPr lang="es-ES_tradnl" dirty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9169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4169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relojes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favor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81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427899"/>
            <a:ext cx="10515600" cy="595983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3500" dirty="0" err="1"/>
              <a:t>Objetivo</a:t>
            </a:r>
            <a:r>
              <a:rPr lang="en-US" sz="3500" dirty="0"/>
              <a:t>:</a:t>
            </a:r>
          </a:p>
          <a:p>
            <a:r>
              <a:rPr lang="en-US" dirty="0"/>
              <a:t>LLWBAT </a:t>
            </a:r>
            <a:r>
              <a:rPr lang="en-US" dirty="0" smtClean="0"/>
              <a:t>synthesize numbers and phrases into complete sentences. </a:t>
            </a:r>
            <a:r>
              <a:rPr lang="en-US" dirty="0"/>
              <a:t>(WL1.2.b</a:t>
            </a:r>
            <a:r>
              <a:rPr lang="en-US" dirty="0" smtClean="0"/>
              <a:t>)</a:t>
            </a:r>
          </a:p>
          <a:p>
            <a:r>
              <a:rPr lang="en-US" dirty="0" smtClean="0"/>
              <a:t>LLWBAT find the materials they need online for class.</a:t>
            </a:r>
            <a:endParaRPr lang="en-US" dirty="0"/>
          </a:p>
          <a:p>
            <a:pPr marL="68580" indent="0">
              <a:buNone/>
            </a:pPr>
            <a:r>
              <a:rPr lang="en-US" sz="3000" dirty="0"/>
              <a:t>DOL:</a:t>
            </a:r>
          </a:p>
          <a:p>
            <a:r>
              <a:rPr lang="en-US" dirty="0" smtClean="0"/>
              <a:t>Given 5 sentence stems, 100% of Language </a:t>
            </a:r>
            <a:r>
              <a:rPr lang="en-US" dirty="0"/>
              <a:t>Learners will synthesize numbers and phrases into complete </a:t>
            </a:r>
            <a:r>
              <a:rPr lang="en-US" dirty="0" smtClean="0"/>
              <a:t>sentences 4/5 times correctly. </a:t>
            </a:r>
          </a:p>
          <a:p>
            <a:r>
              <a:rPr lang="en-US" dirty="0" smtClean="0"/>
              <a:t>LLW login to and explore all 4/4 programs.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IB Profile: Reflective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are some easy ways to say how many of something there are?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can I make up assignments in this class?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"/>
            <a:ext cx="7886700" cy="1325563"/>
          </a:xfrm>
        </p:spPr>
        <p:txBody>
          <a:bodyPr/>
          <a:lstStyle/>
          <a:p>
            <a:r>
              <a:rPr lang="es-ES_tradnl" dirty="0" smtClean="0"/>
              <a:t>MILITARY TIME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1" y="894522"/>
            <a:ext cx="10595113" cy="5734879"/>
          </a:xfrm>
        </p:spPr>
        <p:txBody>
          <a:bodyPr>
            <a:normAutofit fontScale="70000" lnSpcReduction="20000"/>
          </a:bodyPr>
          <a:lstStyle/>
          <a:p>
            <a:r>
              <a:rPr lang="es-ES_tradnl" sz="3600" dirty="0" err="1" smtClean="0"/>
              <a:t>Many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Spanish-speaking</a:t>
            </a:r>
            <a:r>
              <a:rPr lang="es-ES_tradnl" sz="3600" dirty="0" smtClean="0"/>
              <a:t> </a:t>
            </a:r>
            <a:r>
              <a:rPr lang="es-ES_tradnl" sz="3600" dirty="0" err="1"/>
              <a:t>countries</a:t>
            </a:r>
            <a:r>
              <a:rPr lang="es-ES_tradnl" sz="3600" dirty="0"/>
              <a:t> use MILITARY TIME </a:t>
            </a:r>
            <a:r>
              <a:rPr lang="es-ES_tradnl" sz="3600" dirty="0" err="1"/>
              <a:t>or</a:t>
            </a:r>
            <a:r>
              <a:rPr lang="es-ES_tradnl" sz="3600" dirty="0"/>
              <a:t> a </a:t>
            </a:r>
            <a:r>
              <a:rPr lang="es-ES_tradnl" sz="3600" dirty="0" smtClean="0"/>
              <a:t>24 HOUR </a:t>
            </a:r>
            <a:r>
              <a:rPr lang="es-ES_tradnl" sz="3600" dirty="0" err="1"/>
              <a:t>clock</a:t>
            </a:r>
            <a:r>
              <a:rPr lang="es-ES_tradnl" sz="3600" dirty="0"/>
              <a:t> </a:t>
            </a:r>
          </a:p>
          <a:p>
            <a:r>
              <a:rPr lang="es-ES_tradnl" sz="3600" dirty="0"/>
              <a:t>13:00</a:t>
            </a:r>
          </a:p>
          <a:p>
            <a:r>
              <a:rPr lang="es-ES_tradnl" sz="3600" dirty="0"/>
              <a:t>14:00</a:t>
            </a:r>
          </a:p>
          <a:p>
            <a:r>
              <a:rPr lang="es-ES_tradnl" sz="3600" dirty="0"/>
              <a:t>15:00</a:t>
            </a:r>
          </a:p>
          <a:p>
            <a:r>
              <a:rPr lang="es-ES_tradnl" sz="3600" dirty="0"/>
              <a:t>16:00</a:t>
            </a:r>
          </a:p>
          <a:p>
            <a:r>
              <a:rPr lang="es-ES_tradnl" sz="3600" dirty="0"/>
              <a:t>17:00</a:t>
            </a:r>
          </a:p>
          <a:p>
            <a:r>
              <a:rPr lang="es-ES_tradnl" sz="3600" dirty="0"/>
              <a:t>18:00</a:t>
            </a:r>
          </a:p>
          <a:p>
            <a:r>
              <a:rPr lang="es-ES_tradnl" sz="3600" dirty="0"/>
              <a:t>19:00</a:t>
            </a:r>
          </a:p>
          <a:p>
            <a:r>
              <a:rPr lang="es-ES_tradnl" sz="3600" dirty="0"/>
              <a:t>20:00</a:t>
            </a:r>
          </a:p>
          <a:p>
            <a:r>
              <a:rPr lang="es-ES_tradnl" sz="3600" dirty="0"/>
              <a:t>21:00</a:t>
            </a:r>
          </a:p>
          <a:p>
            <a:r>
              <a:rPr lang="es-ES_tradnl" sz="3600" dirty="0"/>
              <a:t>22:00</a:t>
            </a:r>
          </a:p>
          <a:p>
            <a:r>
              <a:rPr lang="es-ES_tradnl" sz="3600" dirty="0"/>
              <a:t>23:00</a:t>
            </a:r>
          </a:p>
          <a:p>
            <a:r>
              <a:rPr lang="es-ES_tradnl" sz="3600" dirty="0"/>
              <a:t>24:00/ 00:00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122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SWBAT interpret the time when given.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Es la ______ </a:t>
            </a:r>
            <a:r>
              <a:rPr lang="en-US" sz="4400" b="1" dirty="0" err="1"/>
              <a:t>y</a:t>
            </a:r>
            <a:r>
              <a:rPr lang="en-US" sz="4400" b="1" dirty="0"/>
              <a:t> ______</a:t>
            </a:r>
          </a:p>
          <a:p>
            <a:r>
              <a:rPr lang="en-US" sz="4600" b="1" dirty="0"/>
              <a:t>Son las ________ y ______</a:t>
            </a:r>
          </a:p>
          <a:p>
            <a:pPr lvl="1"/>
            <a:r>
              <a:rPr lang="en-US" sz="4200" b="1" dirty="0"/>
              <a:t>It’s </a:t>
            </a:r>
            <a:r>
              <a:rPr lang="en-US" sz="4200" b="1" u="sng" dirty="0"/>
              <a:t>____</a:t>
            </a:r>
            <a:r>
              <a:rPr lang="en-US" sz="3000" b="1" u="sng" dirty="0"/>
              <a:t>(Time)</a:t>
            </a:r>
            <a:r>
              <a:rPr lang="en-US" sz="4200" b="1" u="sng" dirty="0"/>
              <a:t>____</a:t>
            </a:r>
            <a:endParaRPr lang="en-US" sz="4200" b="1" dirty="0"/>
          </a:p>
          <a:p>
            <a:r>
              <a:rPr lang="en-US" sz="4400" b="1" dirty="0"/>
              <a:t>Example: Es la </a:t>
            </a:r>
            <a:r>
              <a:rPr lang="en-US" sz="4400" b="1" dirty="0" err="1"/>
              <a:t>una</a:t>
            </a:r>
            <a:r>
              <a:rPr lang="en-US" sz="4400" b="1" dirty="0"/>
              <a:t> y </a:t>
            </a:r>
            <a:r>
              <a:rPr lang="en-US" sz="4400" b="1" u="sng" dirty="0" err="1"/>
              <a:t>cinco</a:t>
            </a:r>
            <a:endParaRPr lang="en-US" sz="4400" b="1" u="sng" dirty="0"/>
          </a:p>
          <a:p>
            <a:pPr lvl="1"/>
            <a:r>
              <a:rPr lang="en-US" sz="4200" b="1" dirty="0"/>
              <a:t>It’s one </a:t>
            </a:r>
            <a:r>
              <a:rPr lang="en-US" sz="4200" b="1" dirty="0" err="1"/>
              <a:t>o’five</a:t>
            </a:r>
            <a:r>
              <a:rPr lang="en-US" sz="4200" b="1" dirty="0"/>
              <a:t> (1:05)  </a:t>
            </a:r>
          </a:p>
          <a:p>
            <a:pPr lvl="1"/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35902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SWBAT interpret the time when given.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Es la ______y________</a:t>
            </a:r>
          </a:p>
          <a:p>
            <a:pPr lvl="1"/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6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0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SWBAT interpret the time when given.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Es la </a:t>
            </a:r>
            <a:r>
              <a:rPr lang="en-US" sz="4400" b="1" dirty="0" err="1"/>
              <a:t>una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y</a:t>
            </a:r>
            <a:r>
              <a:rPr lang="en-US" sz="4400" b="1" dirty="0"/>
              <a:t> </a:t>
            </a:r>
            <a:r>
              <a:rPr lang="en-US" sz="4400" b="1" dirty="0" err="1"/>
              <a:t>cinco</a:t>
            </a:r>
            <a:endParaRPr lang="en-US" sz="4400" b="1" dirty="0"/>
          </a:p>
          <a:p>
            <a:pPr lvl="1"/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6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7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Convert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times </a:t>
            </a:r>
            <a:r>
              <a:rPr lang="es-ES_tradnl" dirty="0" err="1" smtClean="0"/>
              <a:t>from</a:t>
            </a:r>
            <a:r>
              <a:rPr lang="es-ES_tradnl" dirty="0" smtClean="0"/>
              <a:t> a 24 </a:t>
            </a:r>
            <a:r>
              <a:rPr lang="es-ES_tradnl" dirty="0" err="1" smtClean="0"/>
              <a:t>hour</a:t>
            </a:r>
            <a:r>
              <a:rPr lang="es-ES_tradnl" dirty="0" smtClean="0"/>
              <a:t> </a:t>
            </a:r>
            <a:r>
              <a:rPr lang="es-ES_tradnl" dirty="0" err="1" smtClean="0"/>
              <a:t>clock</a:t>
            </a:r>
            <a:r>
              <a:rPr lang="es-ES_tradnl" dirty="0" smtClean="0"/>
              <a:t> to a 12 </a:t>
            </a:r>
            <a:r>
              <a:rPr lang="es-ES_tradnl" dirty="0" err="1" smtClean="0"/>
              <a:t>hour</a:t>
            </a:r>
            <a:r>
              <a:rPr lang="es-ES_tradnl" dirty="0" smtClean="0"/>
              <a:t> </a:t>
            </a:r>
            <a:r>
              <a:rPr lang="es-ES_tradnl" dirty="0" err="1" smtClean="0"/>
              <a:t>clock</a:t>
            </a:r>
            <a:r>
              <a:rPr lang="es-ES_tradnl" dirty="0" smtClean="0"/>
              <a:t> 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Son las veintitrés. </a:t>
            </a:r>
          </a:p>
          <a:p>
            <a:r>
              <a:rPr lang="es-ES_tradnl" dirty="0" smtClean="0"/>
              <a:t>14:00</a:t>
            </a:r>
          </a:p>
          <a:p>
            <a:r>
              <a:rPr lang="es-ES_tradnl" dirty="0" smtClean="0"/>
              <a:t>Son las trece. </a:t>
            </a:r>
          </a:p>
          <a:p>
            <a:r>
              <a:rPr lang="es-ES_tradnl" dirty="0" smtClean="0"/>
              <a:t>16:00</a:t>
            </a:r>
          </a:p>
          <a:p>
            <a:r>
              <a:rPr lang="es-ES_tradnl" dirty="0" smtClean="0"/>
              <a:t>18:00</a:t>
            </a:r>
          </a:p>
          <a:p>
            <a:r>
              <a:rPr lang="es-ES_tradnl" dirty="0" smtClean="0"/>
              <a:t>Son las </a:t>
            </a:r>
            <a:r>
              <a:rPr lang="es-ES_tradnl" dirty="0" err="1" smtClean="0"/>
              <a:t>vientiuno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22:00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Son las once en la noche </a:t>
            </a:r>
          </a:p>
          <a:p>
            <a:r>
              <a:rPr lang="es-ES_tradnl" dirty="0" smtClean="0"/>
              <a:t>Son las dos de la tarde</a:t>
            </a:r>
            <a:endParaRPr lang="es-ES_tradnl" dirty="0"/>
          </a:p>
          <a:p>
            <a:r>
              <a:rPr lang="es-ES_tradnl" dirty="0" smtClean="0"/>
              <a:t>Es la______ de la______.</a:t>
            </a:r>
          </a:p>
        </p:txBody>
      </p:sp>
    </p:spTree>
    <p:extLst>
      <p:ext uri="{BB962C8B-B14F-4D97-AF65-F5344CB8AC3E}">
        <p14:creationId xmlns:p14="http://schemas.microsoft.com/office/powerpoint/2010/main" val="34828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DOL: </a:t>
            </a:r>
            <a:r>
              <a:rPr lang="es-ES_tradnl" dirty="0" err="1" smtClean="0"/>
              <a:t>Convert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times </a:t>
            </a:r>
            <a:r>
              <a:rPr lang="es-ES_tradnl" dirty="0" err="1" smtClean="0"/>
              <a:t>from</a:t>
            </a:r>
            <a:r>
              <a:rPr lang="es-ES_tradnl" dirty="0" smtClean="0"/>
              <a:t> a 24 </a:t>
            </a:r>
            <a:r>
              <a:rPr lang="es-ES_tradnl" dirty="0" err="1" smtClean="0"/>
              <a:t>hour</a:t>
            </a:r>
            <a:r>
              <a:rPr lang="es-ES_tradnl" dirty="0" smtClean="0"/>
              <a:t> </a:t>
            </a:r>
            <a:r>
              <a:rPr lang="es-ES_tradnl" dirty="0" err="1" smtClean="0"/>
              <a:t>clock</a:t>
            </a:r>
            <a:r>
              <a:rPr lang="es-ES_tradnl" dirty="0" smtClean="0"/>
              <a:t> to a 12 </a:t>
            </a:r>
            <a:r>
              <a:rPr lang="es-ES_tradnl" dirty="0" err="1" smtClean="0"/>
              <a:t>hour</a:t>
            </a:r>
            <a:r>
              <a:rPr lang="es-ES_tradnl" dirty="0" smtClean="0"/>
              <a:t> </a:t>
            </a:r>
            <a:r>
              <a:rPr lang="es-ES_tradnl" dirty="0" err="1" smtClean="0"/>
              <a:t>clock</a:t>
            </a:r>
            <a:r>
              <a:rPr lang="es-ES_tradnl" dirty="0" smtClean="0"/>
              <a:t> 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Son las veintitrés. </a:t>
            </a:r>
          </a:p>
          <a:p>
            <a:r>
              <a:rPr lang="es-ES_tradnl" dirty="0" smtClean="0"/>
              <a:t>14:00</a:t>
            </a:r>
          </a:p>
          <a:p>
            <a:r>
              <a:rPr lang="es-ES_tradnl" dirty="0" smtClean="0"/>
              <a:t>Son las trece. </a:t>
            </a:r>
          </a:p>
          <a:p>
            <a:r>
              <a:rPr lang="es-ES_tradnl" dirty="0" smtClean="0"/>
              <a:t>16:00</a:t>
            </a:r>
          </a:p>
          <a:p>
            <a:r>
              <a:rPr lang="es-ES_tradnl" dirty="0" smtClean="0"/>
              <a:t>18:00</a:t>
            </a:r>
          </a:p>
          <a:p>
            <a:r>
              <a:rPr lang="es-ES_tradnl" dirty="0" smtClean="0"/>
              <a:t>Son las </a:t>
            </a:r>
            <a:r>
              <a:rPr lang="es-ES_tradnl" dirty="0" err="1" smtClean="0"/>
              <a:t>vientiuno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22:00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Son las once de la noche </a:t>
            </a:r>
          </a:p>
          <a:p>
            <a:r>
              <a:rPr lang="es-ES_tradnl" dirty="0" smtClean="0"/>
              <a:t>Son las dos de la tarde</a:t>
            </a:r>
            <a:endParaRPr lang="es-ES_tradnl" dirty="0"/>
          </a:p>
          <a:p>
            <a:r>
              <a:rPr lang="es-ES_tradnl" dirty="0" smtClean="0"/>
              <a:t>Es la una de la tarde.</a:t>
            </a:r>
          </a:p>
          <a:p>
            <a:r>
              <a:rPr lang="es-ES_tradnl" dirty="0" smtClean="0"/>
              <a:t>Son las cuatro de la tarde.</a:t>
            </a:r>
          </a:p>
          <a:p>
            <a:r>
              <a:rPr lang="es-ES_tradnl" dirty="0" smtClean="0"/>
              <a:t>Son las seis de la tarde.</a:t>
            </a:r>
          </a:p>
          <a:p>
            <a:r>
              <a:rPr lang="es-ES_tradnl" dirty="0" smtClean="0"/>
              <a:t>9:00pm – Son las nueve de la noche</a:t>
            </a:r>
          </a:p>
          <a:p>
            <a:r>
              <a:rPr lang="es-ES_tradnl" dirty="0" smtClean="0"/>
              <a:t>Son las diez de la noche.</a:t>
            </a:r>
          </a:p>
        </p:txBody>
      </p:sp>
    </p:spTree>
    <p:extLst>
      <p:ext uri="{BB962C8B-B14F-4D97-AF65-F5344CB8AC3E}">
        <p14:creationId xmlns:p14="http://schemas.microsoft.com/office/powerpoint/2010/main" val="11424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1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7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Warmup</a:t>
            </a:r>
            <a:r>
              <a:rPr lang="es-ES_tradnl" dirty="0"/>
              <a:t>:</a:t>
            </a:r>
            <a:br>
              <a:rPr lang="es-ES_tradnl" dirty="0"/>
            </a:br>
            <a:r>
              <a:rPr lang="es-ES_tradnl" dirty="0"/>
              <a:t>Son </a:t>
            </a:r>
            <a:r>
              <a:rPr lang="es-ES_tradnl" dirty="0" smtClean="0"/>
              <a:t>las ______ y_____ de la_______.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4400" dirty="0"/>
              <a:t>4:13pm</a:t>
            </a:r>
          </a:p>
          <a:p>
            <a:r>
              <a:rPr lang="es-ES_tradnl" sz="4400" dirty="0"/>
              <a:t>7:10pm</a:t>
            </a:r>
          </a:p>
          <a:p>
            <a:r>
              <a:rPr lang="es-ES_tradnl" sz="4400" dirty="0"/>
              <a:t>9:23am </a:t>
            </a:r>
          </a:p>
          <a:p>
            <a:r>
              <a:rPr lang="es-ES_tradnl" sz="4400" dirty="0"/>
              <a:t>10:04pm </a:t>
            </a:r>
          </a:p>
          <a:p>
            <a:r>
              <a:rPr lang="es-ES_tradnl" sz="4400" dirty="0"/>
              <a:t>1:09 am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 smtClean="0"/>
              <a:t>Warmup</a:t>
            </a:r>
            <a:r>
              <a:rPr lang="es-ES_tradnl" dirty="0"/>
              <a:t>: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Son las ______ y_____ de la_______.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4400" dirty="0"/>
              <a:t>4:13pm</a:t>
            </a:r>
          </a:p>
          <a:p>
            <a:r>
              <a:rPr lang="es-ES_tradnl" sz="4400" dirty="0"/>
              <a:t>7:10pm</a:t>
            </a:r>
          </a:p>
          <a:p>
            <a:r>
              <a:rPr lang="es-ES_tradnl" sz="4400" dirty="0"/>
              <a:t>9:23am </a:t>
            </a:r>
          </a:p>
          <a:p>
            <a:r>
              <a:rPr lang="es-ES_tradnl" sz="4400" dirty="0"/>
              <a:t>10:04pm </a:t>
            </a:r>
          </a:p>
          <a:p>
            <a:r>
              <a:rPr lang="es-ES_tradnl" sz="4400" dirty="0"/>
              <a:t>1:09 am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54079"/>
          </a:xfrm>
        </p:spPr>
        <p:txBody>
          <a:bodyPr>
            <a:normAutofit/>
          </a:bodyPr>
          <a:lstStyle/>
          <a:p>
            <a:r>
              <a:rPr lang="es-ES_tradnl" sz="3000" dirty="0" smtClean="0"/>
              <a:t>Son las cuatro y trece de la tarde </a:t>
            </a:r>
          </a:p>
          <a:p>
            <a:r>
              <a:rPr lang="es-ES_tradnl" sz="3000" dirty="0" smtClean="0"/>
              <a:t>Son las siete y diez de la noche</a:t>
            </a:r>
          </a:p>
          <a:p>
            <a:r>
              <a:rPr lang="es-ES_tradnl" sz="3000" dirty="0" smtClean="0"/>
              <a:t>Son las nueve y veintitrés de la mañana </a:t>
            </a:r>
          </a:p>
          <a:p>
            <a:r>
              <a:rPr lang="es-ES_tradnl" sz="3000" dirty="0" smtClean="0"/>
              <a:t>Son las diez y cuatro de la noche </a:t>
            </a:r>
          </a:p>
          <a:p>
            <a:r>
              <a:rPr lang="es-ES_tradnl" sz="3000" dirty="0" smtClean="0"/>
              <a:t>Es la una y nueve de la mañana 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9991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 smtClean="0"/>
              <a:t>Bienvenidos</a:t>
            </a:r>
            <a:r>
              <a:rPr lang="en-US" dirty="0" smtClean="0"/>
              <a:t>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n-US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ñ</a:t>
            </a:r>
            <a:r>
              <a:rPr lang="en-US" dirty="0" err="1" smtClean="0"/>
              <a:t>ol</a:t>
            </a:r>
            <a:r>
              <a:rPr lang="en-US" dirty="0" smtClean="0"/>
              <a:t> 1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88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veinte</a:t>
            </a:r>
            <a:r>
              <a:rPr lang="en-US" dirty="0" smtClean="0"/>
              <a:t> y </a:t>
            </a:r>
            <a:r>
              <a:rPr lang="en-US" dirty="0" err="1" smtClean="0"/>
              <a:t>siete</a:t>
            </a:r>
            <a:r>
              <a:rPr lang="en-US" dirty="0" smtClean="0"/>
              <a:t> de Agosto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Anuncios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Tuesday is  Seminar! (also Anime Club)</a:t>
            </a:r>
          </a:p>
          <a:p>
            <a:r>
              <a:rPr lang="en-US" dirty="0"/>
              <a:t>Wed 6-8pm Aug 29</a:t>
            </a:r>
            <a:r>
              <a:rPr lang="en-US" baseline="30000" dirty="0"/>
              <a:t>th</a:t>
            </a:r>
            <a:r>
              <a:rPr lang="en-US" dirty="0"/>
              <a:t> – open house</a:t>
            </a:r>
          </a:p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is also picture day</a:t>
            </a:r>
          </a:p>
          <a:p>
            <a:r>
              <a:rPr lang="en-US" dirty="0" smtClean="0"/>
              <a:t>TAREA – Quiz review worksheet</a:t>
            </a:r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0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 smtClean="0"/>
              <a:t>Bienvenidos</a:t>
            </a:r>
            <a:r>
              <a:rPr lang="en-US" dirty="0" smtClean="0"/>
              <a:t>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n-US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ñ</a:t>
            </a:r>
            <a:r>
              <a:rPr lang="en-US" dirty="0" err="1" smtClean="0"/>
              <a:t>ol</a:t>
            </a:r>
            <a:r>
              <a:rPr lang="en-US" dirty="0" smtClean="0"/>
              <a:t> 1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8884"/>
          </a:xfrm>
        </p:spPr>
        <p:txBody>
          <a:bodyPr>
            <a:normAutofit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veinte</a:t>
            </a:r>
            <a:r>
              <a:rPr lang="en-US" dirty="0" smtClean="0"/>
              <a:t> y </a:t>
            </a:r>
            <a:r>
              <a:rPr lang="en-US" dirty="0" err="1" smtClean="0"/>
              <a:t>nueve</a:t>
            </a:r>
            <a:r>
              <a:rPr lang="en-US" dirty="0" smtClean="0"/>
              <a:t> de Agosto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Anuncios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Quiz </a:t>
            </a:r>
            <a:r>
              <a:rPr lang="en-US" dirty="0" err="1" smtClean="0"/>
              <a:t>ma</a:t>
            </a:r>
            <a:r>
              <a:rPr lang="en-US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ñ</a:t>
            </a:r>
            <a:r>
              <a:rPr lang="en-US" dirty="0" err="1" smtClean="0"/>
              <a:t>ana</a:t>
            </a:r>
            <a:r>
              <a:rPr lang="en-US" dirty="0" smtClean="0"/>
              <a:t> – open note</a:t>
            </a:r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77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427899"/>
            <a:ext cx="10515600" cy="595983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500" b="1" dirty="0" err="1"/>
              <a:t>Objetivo</a:t>
            </a:r>
            <a:r>
              <a:rPr lang="en-US" sz="3500" b="1" dirty="0"/>
              <a:t>:</a:t>
            </a:r>
          </a:p>
          <a:p>
            <a:r>
              <a:rPr lang="es-ES" dirty="0"/>
              <a:t>NL 1.1 A, D. </a:t>
            </a:r>
            <a:r>
              <a:rPr lang="es-ES" dirty="0" smtClean="0"/>
              <a:t> LLWBAT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/>
              <a:t>time in </a:t>
            </a:r>
            <a:r>
              <a:rPr lang="es-ES" dirty="0" err="1" smtClean="0"/>
              <a:t>Spanish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3000" b="1" dirty="0" smtClean="0"/>
              <a:t>DOL</a:t>
            </a:r>
            <a:r>
              <a:rPr lang="en-US" sz="3000" b="1" dirty="0"/>
              <a:t>:</a:t>
            </a:r>
          </a:p>
          <a:p>
            <a:r>
              <a:rPr lang="en-US" dirty="0" smtClean="0"/>
              <a:t>Given 5 numerical times, 100% of Language </a:t>
            </a:r>
            <a:r>
              <a:rPr lang="en-US" dirty="0"/>
              <a:t>Learners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 err="1"/>
              <a:t>those</a:t>
            </a:r>
            <a:r>
              <a:rPr lang="es-ES" dirty="0"/>
              <a:t> times </a:t>
            </a:r>
            <a:r>
              <a:rPr lang="es-ES" dirty="0" smtClean="0"/>
              <a:t>in a </a:t>
            </a:r>
            <a:r>
              <a:rPr lang="es-ES" dirty="0" err="1" smtClean="0"/>
              <a:t>Spanish</a:t>
            </a:r>
            <a:r>
              <a:rPr lang="en-US" dirty="0" smtClean="0"/>
              <a:t> sentence with 80% accuracy.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IB Profile: Thinkers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 I express the time in Spanish?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305" y="2325756"/>
            <a:ext cx="10127973" cy="1441460"/>
          </a:xfrm>
        </p:spPr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un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avor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1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057401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/>
              <a:t>¿Qué hora es?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3519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s-ES" sz="2800" b="1" dirty="0"/>
              <a:t>Para expresar la hora y minutos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1" y="1905000"/>
            <a:ext cx="6777317" cy="43434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sz="4200" b="1" dirty="0"/>
          </a:p>
          <a:p>
            <a:pPr lvl="1"/>
            <a:r>
              <a:rPr lang="es-ES" sz="4200" b="1" dirty="0"/>
              <a:t>At 30 minutes = “y media”</a:t>
            </a:r>
            <a:endParaRPr lang="en-US" sz="3800" b="1" dirty="0"/>
          </a:p>
          <a:p>
            <a:pPr lvl="1"/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83522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SWBAT interpret the time when given.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/>
          </a:p>
          <a:p>
            <a:pPr lvl="1"/>
            <a:endParaRPr lang="en-US" sz="4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2743201"/>
            <a:ext cx="3612107" cy="36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0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SWBAT interpret the time when given.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Es la </a:t>
            </a:r>
            <a:r>
              <a:rPr lang="en-US" sz="4400" b="1" dirty="0" err="1"/>
              <a:t>una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y</a:t>
            </a:r>
            <a:r>
              <a:rPr lang="en-US" sz="4400" b="1" dirty="0"/>
              <a:t> media</a:t>
            </a:r>
          </a:p>
          <a:p>
            <a:pPr lvl="1"/>
            <a:endParaRPr lang="en-US" sz="4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2743201"/>
            <a:ext cx="3612107" cy="36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31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SWBAT interpret the time when given.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9" y="2120347"/>
            <a:ext cx="7719508" cy="45720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/>
              <a:t>Y </a:t>
            </a:r>
            <a:r>
              <a:rPr lang="en-US" sz="4000" b="1" dirty="0" err="1"/>
              <a:t>cuarto</a:t>
            </a:r>
            <a:r>
              <a:rPr lang="en-US" sz="4000" b="1" dirty="0"/>
              <a:t>= quarter </a:t>
            </a:r>
            <a:r>
              <a:rPr lang="en-US" sz="4000" b="1" dirty="0" smtClean="0"/>
              <a:t>past</a:t>
            </a:r>
          </a:p>
          <a:p>
            <a:pPr lvl="1"/>
            <a:endParaRPr lang="en-US" sz="4000" b="1" dirty="0"/>
          </a:p>
          <a:p>
            <a:pPr lvl="1"/>
            <a:endParaRPr lang="en-US" sz="4000" b="1" dirty="0" smtClean="0"/>
          </a:p>
          <a:p>
            <a:pPr lvl="1"/>
            <a:endParaRPr lang="en-US" sz="4000" b="1" dirty="0"/>
          </a:p>
          <a:p>
            <a:pPr lvl="1">
              <a:buNone/>
            </a:pPr>
            <a:endParaRPr lang="en-US" sz="2000" b="1" dirty="0"/>
          </a:p>
          <a:p>
            <a:pPr lvl="1"/>
            <a:r>
              <a:rPr lang="en-US" sz="4000" b="1" dirty="0" smtClean="0"/>
              <a:t>Cuarto para las= a quarter until</a:t>
            </a:r>
            <a:endParaRPr lang="en-US" sz="4000" b="1" dirty="0"/>
          </a:p>
          <a:p>
            <a:pPr marL="342900" lvl="1" indent="0">
              <a:buNone/>
            </a:pPr>
            <a:r>
              <a:rPr lang="en-US" sz="40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26585" b="26585"/>
          <a:stretch>
            <a:fillRect/>
          </a:stretch>
        </p:blipFill>
        <p:spPr>
          <a:xfrm>
            <a:off x="7541039" y="4542516"/>
            <a:ext cx="2362200" cy="921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239" y="1630017"/>
            <a:ext cx="1574800" cy="15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6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174" y="2968625"/>
            <a:ext cx="3319670" cy="33196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Son </a:t>
            </a:r>
            <a:r>
              <a:rPr lang="en-US" sz="4000" dirty="0" smtClean="0"/>
              <a:t>____ para la 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6346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2" y="1905000"/>
            <a:ext cx="7719508" cy="1905000"/>
          </a:xfrm>
        </p:spPr>
        <p:txBody>
          <a:bodyPr>
            <a:normAutofit/>
          </a:bodyPr>
          <a:lstStyle/>
          <a:p>
            <a:pPr lvl="1"/>
            <a:r>
              <a:rPr lang="en-US" sz="4200" b="1" dirty="0"/>
              <a:t>Example: Son </a:t>
            </a:r>
            <a:r>
              <a:rPr lang="en-US" sz="4200" b="1" dirty="0" err="1" smtClean="0"/>
              <a:t>cinco</a:t>
            </a:r>
            <a:r>
              <a:rPr lang="en-US" sz="4200" b="1" dirty="0" smtClean="0"/>
              <a:t> para la </a:t>
            </a:r>
            <a:r>
              <a:rPr lang="en-US" sz="4200" b="1" dirty="0" err="1" smtClean="0"/>
              <a:t>una</a:t>
            </a:r>
            <a:r>
              <a:rPr lang="en-US" sz="4200" b="1" dirty="0" smtClean="0"/>
              <a:t>.</a:t>
            </a:r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10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38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7" y="427899"/>
            <a:ext cx="10515600" cy="595983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3500" dirty="0" err="1"/>
              <a:t>Objetivo</a:t>
            </a:r>
            <a:r>
              <a:rPr lang="en-US" sz="3500" dirty="0"/>
              <a:t>:</a:t>
            </a:r>
          </a:p>
          <a:p>
            <a:r>
              <a:rPr lang="en-US" dirty="0"/>
              <a:t>LLWBAT </a:t>
            </a:r>
            <a:r>
              <a:rPr lang="en-US" dirty="0" smtClean="0"/>
              <a:t>synthesize numbers and phrases into complete sentences. </a:t>
            </a:r>
            <a:r>
              <a:rPr lang="en-US" dirty="0"/>
              <a:t>(WL1.2.b</a:t>
            </a:r>
            <a:r>
              <a:rPr lang="en-US" dirty="0" smtClean="0"/>
              <a:t>)</a:t>
            </a:r>
          </a:p>
          <a:p>
            <a:r>
              <a:rPr lang="en-US" dirty="0" smtClean="0"/>
              <a:t>LLWBAT find the materials they need online for class.</a:t>
            </a:r>
            <a:endParaRPr lang="en-US" dirty="0"/>
          </a:p>
          <a:p>
            <a:pPr marL="68580" indent="0">
              <a:buNone/>
            </a:pPr>
            <a:r>
              <a:rPr lang="en-US" sz="3000" dirty="0"/>
              <a:t>DOL:</a:t>
            </a:r>
          </a:p>
          <a:p>
            <a:r>
              <a:rPr lang="en-US" dirty="0" smtClean="0"/>
              <a:t>Given 5 sentence stems, 100% of Language </a:t>
            </a:r>
            <a:r>
              <a:rPr lang="en-US" dirty="0"/>
              <a:t>Learners will synthesize numbers and phrases into complete </a:t>
            </a:r>
            <a:r>
              <a:rPr lang="en-US" dirty="0" smtClean="0"/>
              <a:t>sentences 4/5 times correctly. </a:t>
            </a:r>
          </a:p>
          <a:p>
            <a:r>
              <a:rPr lang="en-US" dirty="0" smtClean="0"/>
              <a:t>LLW login to and explore all 4/4 programs.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IB Profile: Reflective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are some easy ways to say how many of something there are?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can I make up assignments in this class?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¡En voz alta!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5400" dirty="0"/>
              <a:t>4:30</a:t>
            </a:r>
          </a:p>
          <a:p>
            <a:r>
              <a:rPr lang="es-ES_tradnl" sz="5400" dirty="0"/>
              <a:t>2: 45</a:t>
            </a:r>
          </a:p>
          <a:p>
            <a:r>
              <a:rPr lang="es-ES_tradnl" sz="5400" dirty="0"/>
              <a:t>7:15</a:t>
            </a:r>
          </a:p>
          <a:p>
            <a:r>
              <a:rPr lang="es-ES_tradnl" sz="5400" dirty="0"/>
              <a:t>6:30 </a:t>
            </a:r>
          </a:p>
          <a:p>
            <a:r>
              <a:rPr lang="es-ES_tradnl" sz="5400" dirty="0"/>
              <a:t>1:15 </a:t>
            </a:r>
          </a:p>
          <a:p>
            <a:r>
              <a:rPr lang="es-ES_tradnl" sz="5400" dirty="0"/>
              <a:t>12:30</a:t>
            </a:r>
          </a:p>
          <a:p>
            <a:r>
              <a:rPr lang="es-ES_tradnl" sz="5400" dirty="0"/>
              <a:t>9:45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2330" y="1477526"/>
            <a:ext cx="674535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600" dirty="0"/>
              <a:t>Son las cuatro y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600" dirty="0" smtClean="0"/>
              <a:t>Son cuarto para las tres.</a:t>
            </a:r>
            <a:endParaRPr lang="es-ES_tradnl" sz="4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600" dirty="0"/>
              <a:t>Son las siete y cuarto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600" dirty="0"/>
              <a:t>Son las seis y media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600" dirty="0"/>
              <a:t>Es la una y quince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600" dirty="0"/>
              <a:t>Son las doce y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600" dirty="0" smtClean="0"/>
              <a:t>Son cuarto para las diez. </a:t>
            </a:r>
            <a:endParaRPr lang="es-ES_tradnl" sz="4600" dirty="0"/>
          </a:p>
        </p:txBody>
      </p:sp>
    </p:spTree>
    <p:extLst>
      <p:ext uri="{BB962C8B-B14F-4D97-AF65-F5344CB8AC3E}">
        <p14:creationId xmlns:p14="http://schemas.microsoft.com/office/powerpoint/2010/main" val="40993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524000"/>
            <a:ext cx="3768912" cy="4351338"/>
          </a:xfrm>
        </p:spPr>
        <p:txBody>
          <a:bodyPr>
            <a:normAutofit/>
          </a:bodyPr>
          <a:lstStyle/>
          <a:p>
            <a:r>
              <a:rPr lang="es-ES_tradnl" sz="4400" dirty="0"/>
              <a:t>2:56</a:t>
            </a:r>
          </a:p>
          <a:p>
            <a:r>
              <a:rPr lang="es-ES_tradnl" sz="4400" dirty="0"/>
              <a:t>4:40</a:t>
            </a:r>
          </a:p>
          <a:p>
            <a:r>
              <a:rPr lang="es-ES_tradnl" sz="4400" dirty="0"/>
              <a:t>9:47</a:t>
            </a:r>
          </a:p>
          <a:p>
            <a:r>
              <a:rPr lang="es-ES_tradnl" sz="4400" dirty="0"/>
              <a:t>10:51</a:t>
            </a:r>
          </a:p>
          <a:p>
            <a:r>
              <a:rPr lang="es-ES_tradnl" sz="4400" dirty="0"/>
              <a:t>12:55</a:t>
            </a:r>
          </a:p>
          <a:p>
            <a:endParaRPr lang="es-ES_tradnl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31112" y="1524000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Son </a:t>
            </a:r>
            <a:r>
              <a:rPr lang="en-US" dirty="0" err="1" smtClean="0"/>
              <a:t>cuatro</a:t>
            </a:r>
            <a:r>
              <a:rPr lang="en-US" dirty="0"/>
              <a:t> </a:t>
            </a:r>
            <a:r>
              <a:rPr lang="en-US" dirty="0" smtClean="0"/>
              <a:t>para las </a:t>
            </a:r>
            <a:r>
              <a:rPr lang="en-US" dirty="0" err="1" smtClean="0"/>
              <a:t>tres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Son ______ para las 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524000"/>
            <a:ext cx="3768912" cy="4351338"/>
          </a:xfrm>
        </p:spPr>
        <p:txBody>
          <a:bodyPr>
            <a:normAutofit/>
          </a:bodyPr>
          <a:lstStyle/>
          <a:p>
            <a:r>
              <a:rPr lang="es-ES_tradnl" sz="4400" dirty="0"/>
              <a:t>2:56</a:t>
            </a:r>
          </a:p>
          <a:p>
            <a:r>
              <a:rPr lang="es-ES_tradnl" sz="4400" dirty="0"/>
              <a:t>4:40</a:t>
            </a:r>
          </a:p>
          <a:p>
            <a:r>
              <a:rPr lang="es-ES_tradnl" sz="4400" dirty="0"/>
              <a:t>9:47</a:t>
            </a:r>
          </a:p>
          <a:p>
            <a:r>
              <a:rPr lang="es-ES_tradnl" sz="4400" dirty="0"/>
              <a:t>10:51</a:t>
            </a:r>
          </a:p>
          <a:p>
            <a:r>
              <a:rPr lang="es-ES_tradnl" sz="4400" dirty="0"/>
              <a:t>12:55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3826" y="1524000"/>
            <a:ext cx="7692887" cy="4351338"/>
          </a:xfrm>
        </p:spPr>
        <p:txBody>
          <a:bodyPr>
            <a:noAutofit/>
          </a:bodyPr>
          <a:lstStyle/>
          <a:p>
            <a:pPr marL="285750" indent="-285750"/>
            <a:r>
              <a:rPr lang="es-ES_tradnl" sz="4400" dirty="0"/>
              <a:t>Son </a:t>
            </a:r>
            <a:r>
              <a:rPr lang="es-ES_tradnl" sz="4400" dirty="0" smtClean="0"/>
              <a:t>cuatro para las tres.</a:t>
            </a:r>
            <a:endParaRPr lang="es-ES_tradnl" sz="4400" dirty="0"/>
          </a:p>
          <a:p>
            <a:pPr marL="285750" indent="-285750"/>
            <a:r>
              <a:rPr lang="es-ES_tradnl" sz="4400" dirty="0" smtClean="0"/>
              <a:t>Son veinte para las cinco.</a:t>
            </a:r>
            <a:endParaRPr lang="es-ES_tradnl" sz="4400" dirty="0"/>
          </a:p>
          <a:p>
            <a:pPr marL="285750" indent="-285750"/>
            <a:r>
              <a:rPr lang="es-ES_tradnl" sz="4400" dirty="0"/>
              <a:t>Son </a:t>
            </a:r>
            <a:r>
              <a:rPr lang="es-ES_tradnl" sz="4400" dirty="0" smtClean="0"/>
              <a:t>trece para las diez. </a:t>
            </a:r>
            <a:endParaRPr lang="es-ES_tradnl" sz="4400" dirty="0"/>
          </a:p>
          <a:p>
            <a:pPr marL="285750" indent="-285750"/>
            <a:r>
              <a:rPr lang="es-ES_tradnl" sz="4400" dirty="0"/>
              <a:t>Son </a:t>
            </a:r>
            <a:r>
              <a:rPr lang="es-ES_tradnl" sz="4400" dirty="0" smtClean="0"/>
              <a:t>nueve para las diez.</a:t>
            </a:r>
            <a:endParaRPr lang="es-ES_tradnl" sz="4400" dirty="0"/>
          </a:p>
          <a:p>
            <a:pPr marL="285750" indent="-285750"/>
            <a:r>
              <a:rPr lang="es-ES_tradnl" sz="4400" dirty="0" smtClean="0"/>
              <a:t>Son cinco para la una.</a:t>
            </a:r>
            <a:endParaRPr lang="es-ES_tradnl" sz="4400" dirty="0"/>
          </a:p>
          <a:p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41716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SWBAT interpret the time when given.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610600" cy="48768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/>
              <a:t> To say something occurs at a specific time, use the formula </a:t>
            </a:r>
            <a:r>
              <a:rPr lang="en-US" sz="4000" b="1" i="1" dirty="0" err="1"/>
              <a:t>es</a:t>
            </a: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b="1" i="1" dirty="0"/>
              <a:t>a+ la(s) + Time</a:t>
            </a:r>
          </a:p>
          <a:p>
            <a:pPr lvl="2"/>
            <a:r>
              <a:rPr lang="en-US" sz="3200" b="1" i="1" dirty="0"/>
              <a:t>La </a:t>
            </a:r>
            <a:r>
              <a:rPr lang="en-US" sz="3200" b="1" i="1" dirty="0" err="1"/>
              <a:t>clase</a:t>
            </a:r>
            <a:r>
              <a:rPr lang="en-US" sz="3200" b="1" i="1" dirty="0"/>
              <a:t> </a:t>
            </a:r>
            <a:r>
              <a:rPr lang="en-US" sz="3200" b="1" i="1" dirty="0" err="1"/>
              <a:t>es</a:t>
            </a:r>
            <a:r>
              <a:rPr lang="en-US" sz="3200" b="1" i="1" dirty="0"/>
              <a:t> a las 2:05</a:t>
            </a:r>
            <a:r>
              <a:rPr lang="en-US" sz="3200" b="1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0800" y="8382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0049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Completar la frase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game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at 4:30pm</a:t>
            </a:r>
          </a:p>
          <a:p>
            <a:r>
              <a:rPr lang="es-ES_tradnl" dirty="0" smtClean="0"/>
              <a:t>El partido es a las cuatro y media de la tarde.</a:t>
            </a:r>
          </a:p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party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is</a:t>
            </a:r>
            <a:r>
              <a:rPr lang="es-ES_tradnl" sz="3600" dirty="0" smtClean="0"/>
              <a:t> at 11:00pm</a:t>
            </a:r>
          </a:p>
          <a:p>
            <a:r>
              <a:rPr lang="es-ES_tradnl" sz="3600" dirty="0" smtClean="0"/>
              <a:t>La fiesta ______________________.</a:t>
            </a:r>
          </a:p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movie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is</a:t>
            </a:r>
            <a:r>
              <a:rPr lang="es-ES_tradnl" sz="3600" dirty="0" smtClean="0"/>
              <a:t> at 9:05pm</a:t>
            </a:r>
          </a:p>
          <a:p>
            <a:r>
              <a:rPr lang="es-ES_tradnl" sz="3600" dirty="0" smtClean="0"/>
              <a:t>La película _____________________. 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2395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8686800" cy="4572000"/>
          </a:xfrm>
        </p:spPr>
        <p:txBody>
          <a:bodyPr>
            <a:noAutofit/>
          </a:bodyPr>
          <a:lstStyle/>
          <a:p>
            <a:pPr lvl="2"/>
            <a:r>
              <a:rPr lang="en-US" sz="3000" b="1" dirty="0"/>
              <a:t> Create a TV guide for the week’s top shows</a:t>
            </a:r>
          </a:p>
          <a:p>
            <a:pPr marL="1410462" lvl="3" indent="-514350">
              <a:buFont typeface="+mj-lt"/>
              <a:buAutoNum type="arabicPeriod"/>
            </a:pPr>
            <a:r>
              <a:rPr lang="en-US" sz="3000" b="1" dirty="0"/>
              <a:t> Make up your own </a:t>
            </a:r>
            <a:r>
              <a:rPr lang="en-US" sz="3000" b="1" dirty="0" err="1"/>
              <a:t>Novelas</a:t>
            </a:r>
            <a:r>
              <a:rPr lang="en-US" sz="3000" b="1" dirty="0"/>
              <a:t>/Spanish TV shows or use your favorite shows </a:t>
            </a:r>
          </a:p>
          <a:p>
            <a:pPr marL="1410462" lvl="3" indent="-514350">
              <a:buFont typeface="+mj-lt"/>
              <a:buAutoNum type="arabicPeriod"/>
            </a:pPr>
            <a:r>
              <a:rPr lang="en-US" sz="3000" b="1" dirty="0"/>
              <a:t>Schedule 3 shows for the morning, 3 for the afternoon, and 3 for the evening</a:t>
            </a:r>
          </a:p>
          <a:p>
            <a:pPr marL="1410462" lvl="3" indent="-514350">
              <a:buFont typeface="+mj-lt"/>
              <a:buAutoNum type="arabicPeriod"/>
            </a:pPr>
            <a:r>
              <a:rPr lang="en-US" sz="3000" b="1" dirty="0"/>
              <a:t>Create a chart with the name of the show and the time written in complete sentences in Spanish</a:t>
            </a:r>
          </a:p>
          <a:p>
            <a:pPr marL="1410462" lvl="3" indent="-514350">
              <a:buFont typeface="+mj-lt"/>
              <a:buAutoNum type="arabicPeriod"/>
            </a:pPr>
            <a:r>
              <a:rPr lang="en-US" sz="3000" b="1" dirty="0"/>
              <a:t>Add military times in Spanish </a:t>
            </a:r>
            <a:br>
              <a:rPr lang="en-US" sz="3000" b="1" dirty="0"/>
            </a:br>
            <a:endParaRPr lang="en-US" sz="3000" b="1" dirty="0"/>
          </a:p>
          <a:p>
            <a:pPr lvl="7"/>
            <a:endParaRPr lang="en-US" sz="3200" b="1" dirty="0"/>
          </a:p>
          <a:p>
            <a:pPr lvl="8"/>
            <a:endParaRPr lang="en-US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0800" y="609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Telenovelas </a:t>
            </a: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0825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DOL</a:t>
            </a:r>
            <a:r>
              <a:rPr lang="en-US" sz="3600" b="1" dirty="0"/>
              <a:t> </a:t>
            </a:r>
            <a:r>
              <a:rPr lang="en-US" sz="3600" b="1" dirty="0" smtClean="0"/>
              <a:t>– Turn in paper TODAY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372" y="12192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/>
              <a:t>Write the following times out in Spanish (complete sentences</a:t>
            </a:r>
            <a:r>
              <a:rPr lang="en-US" sz="3600" b="1" dirty="0" smtClean="0"/>
              <a:t>):</a:t>
            </a:r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en-US" sz="3600" b="1" dirty="0"/>
              <a:t>1) 2:20   2)10:15   3) </a:t>
            </a:r>
            <a:r>
              <a:rPr lang="en-US" sz="3600" b="1" dirty="0" smtClean="0"/>
              <a:t>6:40  </a:t>
            </a:r>
            <a:r>
              <a:rPr lang="en-US" sz="3600" b="1" dirty="0"/>
              <a:t>4) 10:30 </a:t>
            </a:r>
          </a:p>
          <a:p>
            <a:pPr>
              <a:buNone/>
            </a:pPr>
            <a:r>
              <a:rPr lang="en-US" sz="3600" b="1" dirty="0"/>
              <a:t>Write the numerical representations of </a:t>
            </a:r>
            <a:r>
              <a:rPr lang="en-US" sz="3600" b="1" dirty="0" smtClean="0"/>
              <a:t>this time:</a:t>
            </a:r>
            <a:endParaRPr lang="en-US" sz="3600" b="1" dirty="0"/>
          </a:p>
          <a:p>
            <a:pPr marL="457200" lvl="1" indent="0">
              <a:buNone/>
            </a:pPr>
            <a:r>
              <a:rPr lang="en-US" sz="3600" b="1" dirty="0" smtClean="0"/>
              <a:t>5) </a:t>
            </a:r>
            <a:r>
              <a:rPr lang="en-US" sz="3600" b="1" dirty="0"/>
              <a:t>Es la </a:t>
            </a:r>
            <a:r>
              <a:rPr lang="en-US" sz="3600" b="1" dirty="0" err="1"/>
              <a:t>una</a:t>
            </a:r>
            <a:r>
              <a:rPr lang="en-US" sz="3600" b="1" dirty="0"/>
              <a:t> y media  </a:t>
            </a:r>
          </a:p>
          <a:p>
            <a:pPr>
              <a:buNone/>
            </a:pPr>
            <a:r>
              <a:rPr lang="en-US" sz="3600" b="1" dirty="0" smtClean="0"/>
              <a:t>6) </a:t>
            </a:r>
            <a:r>
              <a:rPr lang="en-US" sz="3600" b="1" dirty="0"/>
              <a:t>Unscramble the following to write out how you ask what time it is:</a:t>
            </a:r>
          </a:p>
          <a:p>
            <a:pPr marL="457200" lvl="1" indent="0">
              <a:buNone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Euq</a:t>
            </a:r>
            <a:r>
              <a:rPr lang="en-US" sz="3600" b="1" dirty="0" smtClean="0"/>
              <a:t> </a:t>
            </a:r>
            <a:r>
              <a:rPr lang="en-US" sz="3600" b="1" dirty="0" err="1"/>
              <a:t>raoh</a:t>
            </a:r>
            <a:r>
              <a:rPr lang="en-US" sz="3600" b="1" dirty="0"/>
              <a:t> se?</a:t>
            </a:r>
          </a:p>
          <a:p>
            <a:pPr lvl="2">
              <a:buNone/>
            </a:pP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  <a:p>
            <a:pPr lvl="7"/>
            <a:endParaRPr lang="en-US" sz="3600" b="1" dirty="0"/>
          </a:p>
          <a:p>
            <a:pPr lvl="8"/>
            <a:endParaRPr lang="en-US" sz="36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0800" y="609600"/>
            <a:ext cx="702474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722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3682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Tarea</a:t>
            </a:r>
            <a:r>
              <a:rPr lang="en-US" dirty="0" smtClean="0"/>
              <a:t> Due Today – Hand it in &amp; then we will peer grade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69825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0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3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pizarras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favor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91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 smtClean="0"/>
              <a:t>Bienvenidos</a:t>
            </a:r>
            <a:r>
              <a:rPr lang="en-US" dirty="0" smtClean="0"/>
              <a:t>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n-US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ñ</a:t>
            </a:r>
            <a:r>
              <a:rPr lang="en-US" dirty="0" err="1" smtClean="0"/>
              <a:t>ol</a:t>
            </a:r>
            <a:r>
              <a:rPr lang="en-US" dirty="0" smtClean="0"/>
              <a:t> 1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88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treinta</a:t>
            </a:r>
            <a:r>
              <a:rPr lang="en-US" dirty="0" smtClean="0"/>
              <a:t> de Agosto</a:t>
            </a:r>
          </a:p>
          <a:p>
            <a:r>
              <a:rPr lang="en-US" dirty="0" err="1" smtClean="0"/>
              <a:t>Anuncios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carpetas</a:t>
            </a:r>
            <a:r>
              <a:rPr lang="en-US" dirty="0" smtClean="0"/>
              <a:t> y </a:t>
            </a:r>
            <a:r>
              <a:rPr lang="en-US" dirty="0" err="1" smtClean="0"/>
              <a:t>computadoras</a:t>
            </a:r>
            <a:endParaRPr lang="en-US" dirty="0" smtClean="0"/>
          </a:p>
          <a:p>
            <a:r>
              <a:rPr lang="en-US" sz="3200" dirty="0" smtClean="0"/>
              <a:t>Please quietly get out your notes and laptops. You have 5 minutes to prep and review. </a:t>
            </a:r>
          </a:p>
          <a:p>
            <a:r>
              <a:rPr lang="en-US" sz="3200" dirty="0" smtClean="0"/>
              <a:t>We’re taking a quiz online.</a:t>
            </a:r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19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on </a:t>
            </a:r>
            <a:r>
              <a:rPr lang="en-US" dirty="0" err="1" smtClean="0"/>
              <a:t>Nearpod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share.nearpod.com/ZY2bYroLGP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69"/>
            <a:ext cx="9144000" cy="1243841"/>
          </a:xfrm>
        </p:spPr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- Goals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128"/>
            <a:ext cx="12192000" cy="4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34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8840028" cy="5896526"/>
          </a:xfrm>
        </p:spPr>
        <p:txBody>
          <a:bodyPr>
            <a:normAutofit/>
          </a:bodyPr>
          <a:lstStyle/>
          <a:p>
            <a:r>
              <a:rPr lang="en-US" dirty="0"/>
              <a:t>Numbers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eStop</a:t>
            </a:r>
            <a:r>
              <a:rPr lang="en-US" dirty="0" smtClean="0"/>
              <a:t>! Game</a:t>
            </a:r>
            <a:br>
              <a:rPr lang="en-US" dirty="0" smtClean="0"/>
            </a:br>
            <a:r>
              <a:rPr lang="en-US" sz="2400" dirty="0"/>
              <a:t>“</a:t>
            </a:r>
            <a:r>
              <a:rPr lang="en-US" sz="2400" dirty="0" err="1"/>
              <a:t>Declaro</a:t>
            </a:r>
            <a:r>
              <a:rPr lang="en-US" sz="2400" dirty="0"/>
              <a:t> la </a:t>
            </a:r>
            <a:r>
              <a:rPr lang="en-US" sz="2400" dirty="0" err="1"/>
              <a:t>guerra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contra de mi </a:t>
            </a:r>
            <a:r>
              <a:rPr lang="en-US" sz="2400" dirty="0" err="1"/>
              <a:t>peor</a:t>
            </a:r>
            <a:r>
              <a:rPr lang="en-US" sz="2400" dirty="0"/>
              <a:t> </a:t>
            </a:r>
            <a:r>
              <a:rPr lang="en-US" sz="2400" dirty="0" err="1"/>
              <a:t>enemigo</a:t>
            </a:r>
            <a:r>
              <a:rPr lang="en-US" sz="2400" dirty="0"/>
              <a:t> que </a:t>
            </a:r>
            <a:r>
              <a:rPr lang="en-US" sz="2400" dirty="0" err="1"/>
              <a:t>es</a:t>
            </a:r>
            <a:r>
              <a:rPr lang="en-US" sz="2400" dirty="0"/>
              <a:t>…”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https://www.youtube.com/watch?v=jjpbsgu3Daw</a:t>
            </a:r>
          </a:p>
        </p:txBody>
      </p:sp>
    </p:spTree>
    <p:extLst>
      <p:ext uri="{BB962C8B-B14F-4D97-AF65-F5344CB8AC3E}">
        <p14:creationId xmlns:p14="http://schemas.microsoft.com/office/powerpoint/2010/main" val="1226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66" y="4141996"/>
            <a:ext cx="10725490" cy="316819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Stop! Game</a:t>
            </a:r>
            <a:br>
              <a:rPr lang="en-US" sz="3200" b="1" dirty="0" smtClean="0"/>
            </a:br>
            <a:r>
              <a:rPr lang="en-US" sz="3200" b="1" dirty="0"/>
              <a:t>“</a:t>
            </a:r>
            <a:r>
              <a:rPr lang="en-US" sz="3200" b="1" dirty="0" err="1"/>
              <a:t>Declaro</a:t>
            </a:r>
            <a:r>
              <a:rPr lang="en-US" sz="3200" b="1" dirty="0"/>
              <a:t> la </a:t>
            </a:r>
            <a:r>
              <a:rPr lang="en-US" sz="3200" b="1" dirty="0" err="1"/>
              <a:t>guerra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contra de mi </a:t>
            </a:r>
            <a:r>
              <a:rPr lang="en-US" sz="3200" b="1" dirty="0" err="1"/>
              <a:t>peor</a:t>
            </a:r>
            <a:r>
              <a:rPr lang="en-US" sz="3200" b="1" dirty="0"/>
              <a:t> </a:t>
            </a:r>
            <a:r>
              <a:rPr lang="en-US" sz="3200" b="1" dirty="0" err="1"/>
              <a:t>enemigo</a:t>
            </a:r>
            <a:r>
              <a:rPr lang="en-US" sz="3200" b="1" dirty="0"/>
              <a:t> que </a:t>
            </a:r>
            <a:r>
              <a:rPr lang="en-US" sz="3200" b="1" dirty="0" err="1"/>
              <a:t>es</a:t>
            </a:r>
            <a:r>
              <a:rPr lang="en-US" sz="3200" b="1" dirty="0"/>
              <a:t>…”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Find your color group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Make a 2 circles on the paper and divide the outer one into countries. One in the middle. </a:t>
            </a:r>
            <a:r>
              <a:rPr lang="en-US" sz="3200" dirty="0" err="1" smtClean="0"/>
              <a:t>Puro</a:t>
            </a:r>
            <a:r>
              <a:rPr lang="en-US" sz="3200" dirty="0" smtClean="0"/>
              <a:t> </a:t>
            </a:r>
            <a:r>
              <a:rPr lang="en-US" sz="3200" dirty="0" err="1" smtClean="0"/>
              <a:t>español</a:t>
            </a:r>
            <a:r>
              <a:rPr lang="en-US" sz="3200" dirty="0" smtClean="0"/>
              <a:t>!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098" name="Picture 2" descr="Image result for estop circle declaro la guerra en contra de mi peor enemigo que 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28081" cy="36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038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3421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Viaje</a:t>
            </a:r>
            <a:r>
              <a:rPr lang="en-US" dirty="0" smtClean="0"/>
              <a:t> a Mexico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computadoras</a:t>
            </a:r>
            <a:r>
              <a:rPr lang="en-US" dirty="0" smtClean="0"/>
              <a:t> y </a:t>
            </a:r>
            <a:r>
              <a:rPr lang="en-US" dirty="0" err="1" smtClean="0"/>
              <a:t>vayan</a:t>
            </a:r>
            <a:r>
              <a:rPr lang="en-US" dirty="0" smtClean="0"/>
              <a:t> a </a:t>
            </a:r>
            <a:r>
              <a:rPr lang="en-US" dirty="0" err="1" smtClean="0"/>
              <a:t>Nearpod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favor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79351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Viaje</a:t>
            </a:r>
            <a:r>
              <a:rPr lang="en-US" dirty="0" smtClean="0"/>
              <a:t> a Mexico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share.nearpod.com/QRMYnwgMGP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010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hay </a:t>
            </a:r>
            <a:r>
              <a:rPr lang="en-US" dirty="0" err="1" smtClean="0"/>
              <a:t>nadie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Cuantas</a:t>
            </a:r>
            <a:r>
              <a:rPr lang="en-US" dirty="0" smtClean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escuchas</a:t>
            </a:r>
            <a:r>
              <a:rPr lang="en-US" dirty="0" smtClean="0"/>
              <a:t> “HAY”</a:t>
            </a:r>
          </a:p>
          <a:p>
            <a:endParaRPr lang="en-US" dirty="0"/>
          </a:p>
          <a:p>
            <a:r>
              <a:rPr lang="es-MX">
                <a:hlinkClick r:id="rId3"/>
              </a:rPr>
              <a:t>https://</a:t>
            </a:r>
            <a:r>
              <a:rPr lang="es-MX" smtClean="0">
                <a:hlinkClick r:id="rId3"/>
              </a:rPr>
              <a:t>www.youtube.com/watch?v=tUGcWXYfCsY</a:t>
            </a:r>
            <a:endParaRPr lang="es-MX" smtClean="0"/>
          </a:p>
          <a:p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0169972" y="5576798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Listening/Writing</a:t>
            </a:r>
          </a:p>
          <a:p>
            <a:r>
              <a:rPr lang="en-US" dirty="0" smtClean="0"/>
              <a:t>Volume 0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4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01" t="27179" r="58199" b="17708"/>
          <a:stretch/>
        </p:blipFill>
        <p:spPr>
          <a:xfrm>
            <a:off x="131106" y="-425354"/>
            <a:ext cx="5721927" cy="7708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6218" y="473517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Cuántos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9640" y="1865359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Hay -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3033" y="3257201"/>
            <a:ext cx="6059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¿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Cuántos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estudiantes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hay?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7355" y="5657671"/>
            <a:ext cx="21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 </a:t>
            </a:r>
            <a:r>
              <a:rPr lang="en-US" dirty="0" err="1" smtClean="0"/>
              <a:t>hago</a:t>
            </a:r>
            <a:r>
              <a:rPr lang="en-US" dirty="0" smtClean="0"/>
              <a:t>?</a:t>
            </a:r>
          </a:p>
          <a:p>
            <a:r>
              <a:rPr lang="en-US" dirty="0" smtClean="0"/>
              <a:t>Choral response</a:t>
            </a:r>
          </a:p>
          <a:p>
            <a:r>
              <a:rPr lang="en-US" dirty="0" smtClean="0"/>
              <a:t>Volume 2</a:t>
            </a:r>
          </a:p>
          <a:p>
            <a:r>
              <a:rPr lang="en-US" dirty="0" smtClean="0"/>
              <a:t>In seat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23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2321</Words>
  <Application>Microsoft Office PowerPoint</Application>
  <PresentationFormat>Widescreen</PresentationFormat>
  <Paragraphs>495</Paragraphs>
  <Slides>78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Leelawadee UI</vt:lpstr>
      <vt:lpstr>Wingdings</vt:lpstr>
      <vt:lpstr>Office Theme</vt:lpstr>
      <vt:lpstr>Warmup - Traduce! Translate the following numbers into written Spanish</vt:lpstr>
      <vt:lpstr>Warmup - Traduce! Translate the following numbers into written Spanish</vt:lpstr>
      <vt:lpstr>Bienvenidos a nuestra clase de español 1</vt:lpstr>
      <vt:lpstr>PowerPoint Presentation</vt:lpstr>
      <vt:lpstr>Bienvenidos a nuestra clase de español 1</vt:lpstr>
      <vt:lpstr>PowerPoint Presentation</vt:lpstr>
      <vt:lpstr>Saquen sus pizarras por favor </vt:lpstr>
      <vt:lpstr>No hay nadie como tu!</vt:lpstr>
      <vt:lpstr>PowerPoint Presentation</vt:lpstr>
      <vt:lpstr>PowerPoint Presentation</vt:lpstr>
      <vt:lpstr>PowerPoint Presentation</vt:lpstr>
      <vt:lpstr>Quiz-Quiz-Trade   LOS NUMEROS</vt:lpstr>
      <vt:lpstr>PowerPoint Presentation</vt:lpstr>
      <vt:lpstr>PowerPoint Presentation</vt:lpstr>
      <vt:lpstr>PowerPoint Presentation</vt:lpstr>
      <vt:lpstr>Ordering Dialogue Warm Up</vt:lpstr>
      <vt:lpstr>Ordering Dialogue Warm Up</vt:lpstr>
      <vt:lpstr>Bienvenidos a nuestra clase de español 1</vt:lpstr>
      <vt:lpstr>PowerPoint Presentation</vt:lpstr>
      <vt:lpstr>Saquen las computadoras por favor </vt:lpstr>
      <vt:lpstr>Numbers Review Kahoot</vt:lpstr>
      <vt:lpstr>Login to Infinite Campus</vt:lpstr>
      <vt:lpstr>Login to CANVAS</vt:lpstr>
      <vt:lpstr>Connect to school printer</vt:lpstr>
      <vt:lpstr>Duolingo – create an account</vt:lpstr>
      <vt:lpstr>DOL 2 - online</vt:lpstr>
      <vt:lpstr>Saquen un papel por favor </vt:lpstr>
      <vt:lpstr>PowerPoint Presentation</vt:lpstr>
      <vt:lpstr>PowerPoint Presentation</vt:lpstr>
      <vt:lpstr>PowerPoint Presentation</vt:lpstr>
      <vt:lpstr>How! The verb ser. </vt:lpstr>
      <vt:lpstr>What’s la mean?</vt:lpstr>
      <vt:lpstr>PowerPoint Presentation</vt:lpstr>
      <vt:lpstr>Completar la frase... </vt:lpstr>
      <vt:lpstr>Tiempo de día </vt:lpstr>
      <vt:lpstr>PowerPoint Presentation</vt:lpstr>
      <vt:lpstr>Escribe la hora y el tiempo de día </vt:lpstr>
      <vt:lpstr>Trade with your partner – check their work </vt:lpstr>
      <vt:lpstr>Saquen sus relojes por favor  </vt:lpstr>
      <vt:lpstr>MILITARY TIME </vt:lpstr>
      <vt:lpstr>SWBAT interpret the time when given.</vt:lpstr>
      <vt:lpstr>SWBAT interpret the time when given.</vt:lpstr>
      <vt:lpstr>SWBAT interpret the time when given.</vt:lpstr>
      <vt:lpstr>Convert the times from a 24 hour clock to a 12 hour clock . </vt:lpstr>
      <vt:lpstr>DOL: Convert the times from a 24 hour clock to a 12 hour clock . </vt:lpstr>
      <vt:lpstr>PowerPoint Presentation</vt:lpstr>
      <vt:lpstr>PowerPoint Presentation</vt:lpstr>
      <vt:lpstr>Warmup: Son las ______ y_____ de la_______.</vt:lpstr>
      <vt:lpstr>Warmup: Son las ______ y_____ de la_______.</vt:lpstr>
      <vt:lpstr>Bienvenidos a nuestra clase de español 1</vt:lpstr>
      <vt:lpstr>PowerPoint Presentation</vt:lpstr>
      <vt:lpstr>Saquen un papel por favor </vt:lpstr>
      <vt:lpstr>PowerPoint Presentation</vt:lpstr>
      <vt:lpstr>Para expresar la hora y minutos</vt:lpstr>
      <vt:lpstr>SWBAT interpret the time when given.</vt:lpstr>
      <vt:lpstr>SWBAT interpret the time when given.</vt:lpstr>
      <vt:lpstr>SWBAT interpret the time when given.</vt:lpstr>
      <vt:lpstr>PowerPoint Presentation</vt:lpstr>
      <vt:lpstr>PowerPoint Presentation</vt:lpstr>
      <vt:lpstr>¡En voz alta! </vt:lpstr>
      <vt:lpstr>PowerPoint Presentation</vt:lpstr>
      <vt:lpstr>PowerPoint Presentation</vt:lpstr>
      <vt:lpstr>SWBAT interpret the time when given.</vt:lpstr>
      <vt:lpstr>Completar la frase </vt:lpstr>
      <vt:lpstr>PowerPoint Presentation</vt:lpstr>
      <vt:lpstr>DOL – Turn in paper TODAY</vt:lpstr>
      <vt:lpstr>Tarea Due Today – Hand it in &amp; then we will peer grade</vt:lpstr>
      <vt:lpstr>PowerPoint Presentation</vt:lpstr>
      <vt:lpstr>PowerPoint Presentation</vt:lpstr>
      <vt:lpstr>Bienvenidos a nuestra clase de español 1</vt:lpstr>
      <vt:lpstr>Quiz on Nearpod</vt:lpstr>
      <vt:lpstr>Metas - Goals</vt:lpstr>
      <vt:lpstr>Numbers Review  eStop! Game “Declaro la guerra en contra de mi peor enemigo que es…”  https://www.youtube.com/watch?v=jjpbsgu3Daw</vt:lpstr>
      <vt:lpstr>Stop! Game “Declaro la guerra en contra de mi peor enemigo que es…”  Find your color group Make a 2 circles on the paper and divide the outer one into countries. One in the middle. Puro español!  </vt:lpstr>
      <vt:lpstr>PowerPoint Presentation</vt:lpstr>
      <vt:lpstr>PowerPoint Presentation</vt:lpstr>
      <vt:lpstr>Mi Viaje a Mexico</vt:lpstr>
      <vt:lpstr>Mi Viaje a Mexico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DeAlba, Debra</dc:creator>
  <cp:lastModifiedBy>DeAlba, Debra</cp:lastModifiedBy>
  <cp:revision>79</cp:revision>
  <dcterms:created xsi:type="dcterms:W3CDTF">2018-08-24T14:25:05Z</dcterms:created>
  <dcterms:modified xsi:type="dcterms:W3CDTF">2018-08-28T20:16:53Z</dcterms:modified>
</cp:coreProperties>
</file>