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7"/>
  </p:notesMasterIdLst>
  <p:sldIdLst>
    <p:sldId id="334" r:id="rId2"/>
    <p:sldId id="256" r:id="rId3"/>
    <p:sldId id="257" r:id="rId4"/>
    <p:sldId id="258" r:id="rId5"/>
    <p:sldId id="358" r:id="rId6"/>
    <p:sldId id="359" r:id="rId7"/>
    <p:sldId id="338" r:id="rId8"/>
    <p:sldId id="361" r:id="rId9"/>
    <p:sldId id="335" r:id="rId10"/>
    <p:sldId id="336" r:id="rId11"/>
    <p:sldId id="337" r:id="rId12"/>
    <p:sldId id="259" r:id="rId13"/>
    <p:sldId id="33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89" r:id="rId24"/>
    <p:sldId id="343" r:id="rId25"/>
    <p:sldId id="360" r:id="rId26"/>
    <p:sldId id="280" r:id="rId27"/>
    <p:sldId id="340" r:id="rId28"/>
    <p:sldId id="341" r:id="rId29"/>
    <p:sldId id="342" r:id="rId30"/>
    <p:sldId id="282" r:id="rId31"/>
    <p:sldId id="281" r:id="rId32"/>
    <p:sldId id="287" r:id="rId33"/>
    <p:sldId id="269" r:id="rId34"/>
    <p:sldId id="363" r:id="rId35"/>
    <p:sldId id="270" r:id="rId36"/>
    <p:sldId id="285" r:id="rId37"/>
    <p:sldId id="271" r:id="rId38"/>
    <p:sldId id="273" r:id="rId39"/>
    <p:sldId id="274" r:id="rId40"/>
    <p:sldId id="275" r:id="rId41"/>
    <p:sldId id="276" r:id="rId42"/>
    <p:sldId id="277" r:id="rId43"/>
    <p:sldId id="278" r:id="rId44"/>
    <p:sldId id="290" r:id="rId45"/>
    <p:sldId id="291" r:id="rId46"/>
    <p:sldId id="308" r:id="rId47"/>
    <p:sldId id="272" r:id="rId48"/>
    <p:sldId id="362" r:id="rId49"/>
    <p:sldId id="296" r:id="rId50"/>
    <p:sldId id="344" r:id="rId51"/>
    <p:sldId id="345" r:id="rId52"/>
    <p:sldId id="288" r:id="rId53"/>
    <p:sldId id="298" r:id="rId54"/>
    <p:sldId id="350" r:id="rId55"/>
    <p:sldId id="313" r:id="rId56"/>
    <p:sldId id="318" r:id="rId57"/>
    <p:sldId id="364" r:id="rId58"/>
    <p:sldId id="356" r:id="rId59"/>
    <p:sldId id="351" r:id="rId60"/>
    <p:sldId id="352" r:id="rId61"/>
    <p:sldId id="353" r:id="rId62"/>
    <p:sldId id="357" r:id="rId63"/>
    <p:sldId id="355" r:id="rId64"/>
    <p:sldId id="354" r:id="rId65"/>
    <p:sldId id="332" r:id="rId66"/>
    <p:sldId id="333" r:id="rId67"/>
    <p:sldId id="312" r:id="rId68"/>
    <p:sldId id="309" r:id="rId69"/>
    <p:sldId id="310" r:id="rId70"/>
    <p:sldId id="314" r:id="rId71"/>
    <p:sldId id="316" r:id="rId72"/>
    <p:sldId id="284" r:id="rId73"/>
    <p:sldId id="317" r:id="rId74"/>
    <p:sldId id="292" r:id="rId75"/>
    <p:sldId id="293" r:id="rId76"/>
    <p:sldId id="365" r:id="rId77"/>
    <p:sldId id="366" r:id="rId78"/>
    <p:sldId id="331" r:id="rId79"/>
    <p:sldId id="315" r:id="rId80"/>
    <p:sldId id="307" r:id="rId81"/>
    <p:sldId id="320" r:id="rId82"/>
    <p:sldId id="329" r:id="rId83"/>
    <p:sldId id="305" r:id="rId84"/>
    <p:sldId id="346" r:id="rId85"/>
    <p:sldId id="347" r:id="rId8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EE602-7BB3-45CE-B4A2-805C4739126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63A77-1FC7-4BBE-944F-F6789A98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smtClean="0"/>
              <a:t>commands lesson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AC8EE-D344-4418-983E-DCB8422FB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Once </a:t>
            </a:r>
            <a:r>
              <a:rPr lang="es-ES" dirty="0" err="1" smtClean="0"/>
              <a:t>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settled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ask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birthday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have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returned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seat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.  Express in </a:t>
            </a:r>
            <a:r>
              <a:rPr lang="es-ES" baseline="0" dirty="0" err="1" smtClean="0"/>
              <a:t>Spanish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though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don´t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know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correctly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date </a:t>
            </a:r>
            <a:r>
              <a:rPr lang="es-ES" baseline="0" dirty="0" err="1" smtClean="0"/>
              <a:t>yet</a:t>
            </a:r>
            <a:r>
              <a:rPr lang="es-E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268AB-F7F7-4C46-9223-6311995570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¿Cuál es la fecha hoy?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¿Qué día es mañana?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Chile’s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Independence Day?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¿Cuantos días hay en el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Father’s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in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Bolivia?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¿Cuál número es el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Day of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celebrates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anniversary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Mexico’s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revolution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¿Cuantos días hay en el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Cual día es El Día de San Valentín?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Cuantos días…?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Carnaval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¿Cuantos días hay en el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 En que día de la semana cayo el Año Nuevo este año?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 Cuantos martes hay en este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 Cuantos domingos hay en este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 En que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semana es la Navidad?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 Como se escribe la fecha de la Navidad?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Winter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northern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hemisphere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 AIDS (SIDA)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Summer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southern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hemisphere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complete </a:t>
            </a:r>
            <a:r>
              <a:rPr lang="es-ES_tradnl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español.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24. Cuantos lunes hay en este mes?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Secretary’s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419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3A77-1FC7-4BBE-944F-F6789A9870B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 p 19 act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F55-C795-4744-A555-90D7098FC3F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2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Pick 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random</a:t>
            </a:r>
            <a:r>
              <a:rPr lang="es-ES" baseline="0" dirty="0" smtClean="0"/>
              <a:t>, once </a:t>
            </a:r>
            <a:r>
              <a:rPr lang="es-ES" baseline="0" dirty="0" err="1" smtClean="0"/>
              <a:t>completed</a:t>
            </a:r>
            <a:r>
              <a:rPr lang="es-ES" baseline="0" dirty="0" smtClean="0"/>
              <a:t>, to share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answers</a:t>
            </a:r>
            <a:r>
              <a:rPr lang="es-E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FB183-1997-4018-ACF5-9DF22EB7C9A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anddate.com/worldclock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8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" y="97380"/>
            <a:ext cx="12173857" cy="180979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Warmup – </a:t>
            </a:r>
            <a:r>
              <a:rPr lang="en-US" b="1" dirty="0" err="1" smtClean="0">
                <a:solidFill>
                  <a:srgbClr val="FFC000"/>
                </a:solidFill>
              </a:rPr>
              <a:t>Hola</a:t>
            </a:r>
            <a:r>
              <a:rPr lang="en-US" b="1" dirty="0" smtClean="0">
                <a:solidFill>
                  <a:srgbClr val="FFC000"/>
                </a:solidFill>
              </a:rPr>
              <a:t> Pedro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Your friend’s Spanish-speaking cousin is in town and he’s just introduced you. Now what? Translate the following phrases and questions.</a:t>
            </a:r>
            <a:r>
              <a:rPr lang="en-US" sz="3100" b="1" dirty="0" smtClean="0">
                <a:solidFill>
                  <a:srgbClr val="FFC000"/>
                </a:solidFill>
              </a:rPr>
              <a:t/>
            </a:r>
            <a:br>
              <a:rPr lang="en-US" sz="3100" b="1" dirty="0" smtClean="0">
                <a:solidFill>
                  <a:srgbClr val="FFC000"/>
                </a:solidFill>
              </a:rPr>
            </a:br>
            <a:r>
              <a:rPr lang="en-US" sz="3100" b="1" dirty="0" smtClean="0">
                <a:solidFill>
                  <a:srgbClr val="FFC000"/>
                </a:solidFill>
              </a:rPr>
              <a:t>How would you say…?</a:t>
            </a:r>
            <a:endParaRPr lang="es-MX" sz="31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188" y="1907178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Hi, pleased to meet you.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How’s it going?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Where are you from?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How old are you?</a:t>
            </a:r>
          </a:p>
          <a:p>
            <a:pPr marL="0" indent="0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In Peru, what time is it?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See </a:t>
            </a:r>
            <a:r>
              <a:rPr lang="en-US" b="1" dirty="0" err="1" smtClean="0">
                <a:solidFill>
                  <a:srgbClr val="FFC000"/>
                </a:solidFill>
              </a:rPr>
              <a:t>ya</a:t>
            </a:r>
            <a:r>
              <a:rPr lang="en-US" b="1" dirty="0" smtClean="0">
                <a:solidFill>
                  <a:srgbClr val="FFC000"/>
                </a:solidFill>
              </a:rPr>
              <a:t> later.</a:t>
            </a:r>
          </a:p>
          <a:p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16077"/>
            <a:ext cx="6019800" cy="5167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Pedro says…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Si, </a:t>
            </a:r>
            <a:r>
              <a:rPr lang="en-US" b="1" dirty="0" err="1" smtClean="0">
                <a:solidFill>
                  <a:srgbClr val="FFC000"/>
                </a:solidFill>
              </a:rPr>
              <a:t>igualmente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Bien. </a:t>
            </a:r>
            <a:r>
              <a:rPr lang="en-US" b="1" dirty="0" err="1" smtClean="0">
                <a:solidFill>
                  <a:srgbClr val="FFC000"/>
                </a:solidFill>
              </a:rPr>
              <a:t>Estoy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muy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feliz</a:t>
            </a:r>
            <a:r>
              <a:rPr lang="en-US" b="1" dirty="0" smtClean="0">
                <a:solidFill>
                  <a:srgbClr val="FFC000"/>
                </a:solidFill>
              </a:rPr>
              <a:t> para </a:t>
            </a:r>
            <a:r>
              <a:rPr lang="en-US" b="1" dirty="0" err="1" smtClean="0">
                <a:solidFill>
                  <a:srgbClr val="FFC000"/>
                </a:solidFill>
              </a:rPr>
              <a:t>estar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aqui</a:t>
            </a:r>
            <a:r>
              <a:rPr lang="en-US" b="1" dirty="0" smtClean="0">
                <a:solidFill>
                  <a:srgbClr val="FFC000"/>
                </a:solidFill>
              </a:rPr>
              <a:t> con mi primo.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Soy de Lima, Peru.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Quince. </a:t>
            </a:r>
            <a:r>
              <a:rPr lang="en-US" b="1" dirty="0" err="1" smtClean="0">
                <a:solidFill>
                  <a:srgbClr val="FFC000"/>
                </a:solidFill>
              </a:rPr>
              <a:t>Cumplo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dieciseis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noviembre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Solo hay </a:t>
            </a:r>
            <a:r>
              <a:rPr lang="en-US" b="1" dirty="0" err="1" smtClean="0">
                <a:solidFill>
                  <a:srgbClr val="FFC000"/>
                </a:solidFill>
              </a:rPr>
              <a:t>una</a:t>
            </a:r>
            <a:r>
              <a:rPr lang="en-US" b="1" dirty="0" smtClean="0">
                <a:solidFill>
                  <a:srgbClr val="FFC000"/>
                </a:solidFill>
              </a:rPr>
              <a:t> hora de </a:t>
            </a:r>
            <a:r>
              <a:rPr lang="en-US" b="1" dirty="0" err="1" smtClean="0">
                <a:solidFill>
                  <a:srgbClr val="FFC000"/>
                </a:solidFill>
              </a:rPr>
              <a:t>diferencia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Tu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e</a:t>
            </a:r>
            <a:r>
              <a:rPr lang="en-US" b="1" dirty="0" err="1" smtClean="0">
                <a:solidFill>
                  <a:srgbClr val="FFC000"/>
                </a:solidFill>
              </a:rPr>
              <a:t>spañol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muy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bueno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  <a:r>
              <a:rPr lang="en-US" b="1" dirty="0" err="1" smtClean="0">
                <a:solidFill>
                  <a:srgbClr val="FFC000"/>
                </a:solidFill>
              </a:rPr>
              <a:t>Sigue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practicando</a:t>
            </a:r>
            <a:r>
              <a:rPr lang="en-US" b="1" dirty="0" smtClean="0">
                <a:solidFill>
                  <a:srgbClr val="FFC000"/>
                </a:solidFill>
              </a:rPr>
              <a:t>. Chao.</a:t>
            </a:r>
            <a:endParaRPr lang="es-MX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5032"/>
            <a:ext cx="11506565" cy="30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461712"/>
            <a:ext cx="8285464" cy="57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meses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Which are cognates</a:t>
            </a:r>
            <a:r>
              <a:rPr lang="en-US" dirty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cdn.society6.com/cdn/0012/p/3725531_2155671_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72" y="1"/>
            <a:ext cx="523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821" y="1761066"/>
            <a:ext cx="37140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months of the Year</a:t>
            </a:r>
          </a:p>
          <a:p>
            <a:endParaRPr lang="en-US" dirty="0"/>
          </a:p>
          <a:p>
            <a:r>
              <a:rPr lang="en-US" dirty="0" smtClean="0"/>
              <a:t>How many are cognates?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Mes</a:t>
            </a:r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)- month(s)</a:t>
            </a:r>
          </a:p>
          <a:p>
            <a:r>
              <a:rPr lang="en-US" dirty="0" err="1" smtClean="0"/>
              <a:t>Año</a:t>
            </a:r>
            <a:r>
              <a:rPr lang="en-US" dirty="0" smtClean="0"/>
              <a:t>- year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80622" y="4097867"/>
            <a:ext cx="2302934" cy="220133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pizarras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25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57" y="1480265"/>
            <a:ext cx="6296102" cy="4195762"/>
          </a:xfrm>
        </p:spPr>
      </p:pic>
    </p:spTree>
    <p:extLst>
      <p:ext uri="{BB962C8B-B14F-4D97-AF65-F5344CB8AC3E}">
        <p14:creationId xmlns:p14="http://schemas.microsoft.com/office/powerpoint/2010/main" val="41581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92" y="1497336"/>
            <a:ext cx="6258074" cy="4161619"/>
          </a:xfrm>
        </p:spPr>
      </p:pic>
    </p:spTree>
    <p:extLst>
      <p:ext uri="{BB962C8B-B14F-4D97-AF65-F5344CB8AC3E}">
        <p14:creationId xmlns:p14="http://schemas.microsoft.com/office/powerpoint/2010/main" val="387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25" y="1479205"/>
            <a:ext cx="5701699" cy="4561360"/>
          </a:xfrm>
        </p:spPr>
      </p:pic>
    </p:spTree>
    <p:extLst>
      <p:ext uri="{BB962C8B-B14F-4D97-AF65-F5344CB8AC3E}">
        <p14:creationId xmlns:p14="http://schemas.microsoft.com/office/powerpoint/2010/main" val="8804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82" y="1702627"/>
            <a:ext cx="3751038" cy="3751038"/>
          </a:xfrm>
        </p:spPr>
      </p:pic>
    </p:spTree>
    <p:extLst>
      <p:ext uri="{BB962C8B-B14F-4D97-AF65-F5344CB8AC3E}">
        <p14:creationId xmlns:p14="http://schemas.microsoft.com/office/powerpoint/2010/main" val="3053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53" y="1621564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0442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0" y="1480265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8950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BIENVENIDOS A NUESTRA CLASE </a:t>
            </a:r>
            <a:br>
              <a:rPr lang="en-US" dirty="0" smtClean="0"/>
            </a:br>
            <a:r>
              <a:rPr lang="en-US" dirty="0" smtClean="0"/>
              <a:t>ESPANOL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HOY ES MARTES, EL CUATRO DE SEPTIEMBRE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13" y="1735682"/>
            <a:ext cx="6195958" cy="3953224"/>
          </a:xfrm>
        </p:spPr>
      </p:pic>
    </p:spTree>
    <p:extLst>
      <p:ext uri="{BB962C8B-B14F-4D97-AF65-F5344CB8AC3E}">
        <p14:creationId xmlns:p14="http://schemas.microsoft.com/office/powerpoint/2010/main" val="24007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54" y="728790"/>
            <a:ext cx="4663155" cy="4258919"/>
          </a:xfrm>
        </p:spPr>
      </p:pic>
      <p:sp>
        <p:nvSpPr>
          <p:cNvPr id="3" name="Rectangle 2"/>
          <p:cNvSpPr/>
          <p:nvPr/>
        </p:nvSpPr>
        <p:spPr>
          <a:xfrm>
            <a:off x="5561954" y="609600"/>
            <a:ext cx="4880268" cy="156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ESCRIBE EL MES </a:t>
            </a:r>
            <a:endParaRPr lang="es-ES_tradn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69" y="1341956"/>
            <a:ext cx="4472379" cy="4472379"/>
          </a:xfrm>
        </p:spPr>
      </p:pic>
    </p:spTree>
    <p:extLst>
      <p:ext uri="{BB962C8B-B14F-4D97-AF65-F5344CB8AC3E}">
        <p14:creationId xmlns:p14="http://schemas.microsoft.com/office/powerpoint/2010/main" val="402447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8000" b="1" dirty="0" err="1" smtClean="0">
                <a:solidFill>
                  <a:schemeClr val="tx1"/>
                </a:solidFill>
                <a:ea typeface="+mn-ea"/>
                <a:cs typeface="+mn-cs"/>
              </a:rPr>
              <a:t>Repaso</a:t>
            </a:r>
            <a:r>
              <a:rPr lang="en-US" sz="8000" b="1" dirty="0" smtClean="0">
                <a:solidFill>
                  <a:schemeClr val="tx1"/>
                </a:solidFill>
                <a:ea typeface="+mn-ea"/>
                <a:cs typeface="+mn-cs"/>
              </a:rPr>
              <a:t>:</a:t>
            </a:r>
            <a:br>
              <a:rPr lang="en-US" sz="80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Write the date that the following holidays fall on.</a:t>
            </a: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</a:t>
            </a:r>
            <a:r>
              <a:rPr lang="es-ES" dirty="0"/>
              <a:t>. 15, Actividad </a:t>
            </a:r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4961493" y="1552908"/>
            <a:ext cx="6804875" cy="3253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El día de San Patricio = Saint </a:t>
            </a:r>
            <a:r>
              <a:rPr lang="es-ES" sz="2400" b="1" dirty="0" err="1">
                <a:solidFill>
                  <a:schemeClr val="tx1"/>
                </a:solidFill>
              </a:rPr>
              <a:t>Patrick’s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Day    (3/17)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 err="1">
                <a:solidFill>
                  <a:schemeClr val="tx1"/>
                </a:solidFill>
              </a:rPr>
              <a:t>Januká</a:t>
            </a:r>
            <a:r>
              <a:rPr lang="es-ES" sz="2400" b="1" dirty="0">
                <a:solidFill>
                  <a:schemeClr val="tx1"/>
                </a:solidFill>
              </a:rPr>
              <a:t> = </a:t>
            </a:r>
            <a:r>
              <a:rPr lang="es-ES" sz="2400" b="1" dirty="0" err="1" smtClean="0">
                <a:solidFill>
                  <a:schemeClr val="tx1"/>
                </a:solidFill>
              </a:rPr>
              <a:t>Hannukah</a:t>
            </a:r>
            <a:r>
              <a:rPr lang="es-ES" sz="2400" b="1" dirty="0" smtClean="0">
                <a:solidFill>
                  <a:schemeClr val="tx1"/>
                </a:solidFill>
              </a:rPr>
              <a:t>      (12/12)   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La Navidad= </a:t>
            </a:r>
            <a:r>
              <a:rPr lang="es-ES" sz="2400" b="1" dirty="0" smtClean="0">
                <a:solidFill>
                  <a:schemeClr val="tx1"/>
                </a:solidFill>
              </a:rPr>
              <a:t>Christmas  (12/25)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El Día de la Independencia de los Estados Unidos= U.S</a:t>
            </a:r>
            <a:r>
              <a:rPr lang="es-ES" sz="2400" b="1" dirty="0" smtClean="0">
                <a:solidFill>
                  <a:schemeClr val="tx1"/>
                </a:solidFill>
              </a:rPr>
              <a:t>.  (7/4)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El Año Nuevo = New </a:t>
            </a:r>
            <a:r>
              <a:rPr lang="es-ES" sz="2400" b="1" dirty="0" err="1" smtClean="0">
                <a:solidFill>
                  <a:schemeClr val="tx1"/>
                </a:solidFill>
              </a:rPr>
              <a:t>Year’s</a:t>
            </a:r>
            <a:r>
              <a:rPr lang="es-ES" sz="2400" b="1" dirty="0" smtClean="0">
                <a:solidFill>
                  <a:schemeClr val="tx1"/>
                </a:solidFill>
              </a:rPr>
              <a:t> (1/1)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Hoy = </a:t>
            </a:r>
            <a:r>
              <a:rPr lang="es-ES" sz="2400" b="1" dirty="0" err="1">
                <a:solidFill>
                  <a:schemeClr val="tx1"/>
                </a:solidFill>
              </a:rPr>
              <a:t>Today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r>
              <a:rPr lang="en-US" dirty="0"/>
              <a:t/>
            </a:r>
            <a:br>
              <a:rPr lang="en-US" dirty="0"/>
            </a:b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8849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Work in pairs. Mix the cards and flip them over with the blank side up. Take turns flipping two cards at a time.  Match the English and Spanish translations and pick them up. The person with the most matched pairs wins.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977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1828"/>
            <a:ext cx="10382250" cy="65437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¿Cuál es la fecha?     (de hoy = </a:t>
            </a:r>
            <a:r>
              <a:rPr lang="es-ES" sz="2800" b="1" i="1" dirty="0" err="1" smtClean="0"/>
              <a:t>today</a:t>
            </a:r>
            <a:r>
              <a:rPr lang="es-ES" sz="2800" b="1" dirty="0" smtClean="0"/>
              <a:t>)?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(Hoy) </a:t>
            </a:r>
            <a:r>
              <a:rPr lang="es-ES" sz="2800" b="1" dirty="0"/>
              <a:t>es </a:t>
            </a:r>
            <a:r>
              <a:rPr lang="es-ES" sz="2800" b="1" dirty="0" smtClean="0"/>
              <a:t> </a:t>
            </a:r>
            <a:r>
              <a:rPr lang="es-ES" sz="2800" b="1" dirty="0"/>
              <a:t>el _____ de </a:t>
            </a:r>
            <a:r>
              <a:rPr lang="es-ES" sz="2800" b="1" dirty="0" smtClean="0"/>
              <a:t>________________.</a:t>
            </a:r>
          </a:p>
          <a:p>
            <a:endParaRPr lang="es-ES" sz="2800" b="1" dirty="0"/>
          </a:p>
          <a:p>
            <a:pPr marL="0" indent="0">
              <a:buNone/>
            </a:pPr>
            <a:r>
              <a:rPr lang="es-ES" sz="2800" b="1" dirty="0" smtClean="0"/>
              <a:t>(Hoy es el (</a:t>
            </a:r>
            <a:r>
              <a:rPr lang="es-ES" sz="2800" b="1" dirty="0" err="1" smtClean="0"/>
              <a:t>number</a:t>
            </a:r>
            <a:r>
              <a:rPr lang="es-ES" sz="2800" b="1" dirty="0" smtClean="0"/>
              <a:t>) de (</a:t>
            </a:r>
            <a:r>
              <a:rPr lang="es-ES" sz="2800" b="1" dirty="0" err="1" smtClean="0"/>
              <a:t>month</a:t>
            </a:r>
            <a:r>
              <a:rPr lang="es-ES" sz="2800" b="1" dirty="0" smtClean="0"/>
              <a:t>).)</a:t>
            </a:r>
          </a:p>
          <a:p>
            <a:pPr marL="0" indent="0">
              <a:buNone/>
            </a:pPr>
            <a:r>
              <a:rPr lang="es-ES" sz="2800" b="1" dirty="0" smtClean="0"/>
              <a:t>Hoy el cinco de septiembre.</a:t>
            </a:r>
          </a:p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2800" b="1" dirty="0" err="1" smtClean="0"/>
              <a:t>The</a:t>
            </a:r>
            <a:r>
              <a:rPr lang="es-ES" sz="2800" b="1" dirty="0" smtClean="0"/>
              <a:t> ONLY </a:t>
            </a:r>
            <a:r>
              <a:rPr lang="es-ES" sz="2800" b="1" dirty="0" err="1" smtClean="0"/>
              <a:t>exception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FIRST </a:t>
            </a:r>
            <a:r>
              <a:rPr lang="es-ES" sz="2800" b="1" dirty="0" err="1" smtClean="0"/>
              <a:t>day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month</a:t>
            </a:r>
            <a:r>
              <a:rPr lang="es-ES" sz="2800" b="1" dirty="0" smtClean="0"/>
              <a:t>:</a:t>
            </a:r>
          </a:p>
          <a:p>
            <a:pPr marL="0" indent="0">
              <a:buNone/>
            </a:pPr>
            <a:r>
              <a:rPr lang="es-ES" sz="2800" b="1" dirty="0" smtClean="0"/>
              <a:t>«Hoy es el primero de septiembre.»</a:t>
            </a:r>
            <a:endParaRPr lang="es-ES" sz="2800" b="1" dirty="0"/>
          </a:p>
          <a:p>
            <a:endParaRPr lang="en-US" sz="2800" dirty="0"/>
          </a:p>
        </p:txBody>
      </p:sp>
      <p:sp>
        <p:nvSpPr>
          <p:cNvPr id="4" name="5-Point Star 3"/>
          <p:cNvSpPr/>
          <p:nvPr/>
        </p:nvSpPr>
        <p:spPr>
          <a:xfrm rot="824695">
            <a:off x="9166578" y="304800"/>
            <a:ext cx="2641600" cy="26190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1396337"/>
            <a:ext cx="4258491" cy="2456442"/>
          </a:xfrm>
        </p:spPr>
        <p:txBody>
          <a:bodyPr>
            <a:normAutofit fontScale="90000"/>
          </a:bodyPr>
          <a:lstStyle/>
          <a:p>
            <a:r>
              <a:rPr lang="es-ES" sz="5300" b="1" dirty="0" smtClean="0"/>
              <a:t>HAZLO AHORA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err="1" smtClean="0"/>
              <a:t>Write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following</a:t>
            </a:r>
            <a:r>
              <a:rPr lang="es-ES" sz="3600" dirty="0" smtClean="0"/>
              <a:t> dates </a:t>
            </a:r>
            <a:r>
              <a:rPr lang="es-ES" sz="3600" dirty="0" err="1" smtClean="0"/>
              <a:t>completely</a:t>
            </a:r>
            <a:r>
              <a:rPr lang="es-ES" sz="3600" dirty="0" smtClean="0"/>
              <a:t> in </a:t>
            </a:r>
            <a:r>
              <a:rPr lang="es-ES" sz="3600" dirty="0" err="1" smtClean="0"/>
              <a:t>Spanish</a:t>
            </a:r>
            <a:r>
              <a:rPr lang="es-ES" sz="3600" dirty="0" smtClean="0"/>
              <a:t> </a:t>
            </a:r>
            <a:br>
              <a:rPr lang="es-ES" sz="3600" dirty="0" smtClean="0"/>
            </a:br>
            <a:r>
              <a:rPr lang="es-ES" sz="3600" dirty="0" smtClean="0"/>
              <a:t>Es el __#__ de __mes__.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314" y="803186"/>
            <a:ext cx="7315199" cy="5248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4400" dirty="0" smtClean="0"/>
              <a:t>1. 9th of </a:t>
            </a:r>
            <a:r>
              <a:rPr lang="es-ES" sz="4400" dirty="0" err="1" smtClean="0"/>
              <a:t>September</a:t>
            </a:r>
            <a:r>
              <a:rPr lang="es-ES" sz="4400" dirty="0" smtClean="0"/>
              <a:t>, 2019 </a:t>
            </a:r>
          </a:p>
          <a:p>
            <a:pPr marL="0" indent="0">
              <a:buNone/>
            </a:pPr>
            <a:r>
              <a:rPr lang="es-ES" sz="4400" dirty="0" smtClean="0"/>
              <a:t>2. 4th of </a:t>
            </a:r>
            <a:r>
              <a:rPr lang="es-ES" sz="4400" dirty="0" err="1" smtClean="0"/>
              <a:t>July</a:t>
            </a:r>
            <a:r>
              <a:rPr lang="es-ES" sz="4400" dirty="0" smtClean="0"/>
              <a:t>, 1776 </a:t>
            </a:r>
          </a:p>
          <a:p>
            <a:pPr marL="0" indent="0">
              <a:buNone/>
            </a:pPr>
            <a:r>
              <a:rPr lang="es-ES" sz="4400" dirty="0" smtClean="0"/>
              <a:t>3. 21st of </a:t>
            </a:r>
            <a:r>
              <a:rPr lang="es-ES" sz="4400" dirty="0" err="1" smtClean="0"/>
              <a:t>August</a:t>
            </a:r>
            <a:r>
              <a:rPr lang="es-ES" sz="4400" dirty="0" smtClean="0"/>
              <a:t>, 2004</a:t>
            </a:r>
          </a:p>
          <a:p>
            <a:pPr marL="0" indent="0">
              <a:buNone/>
            </a:pPr>
            <a:r>
              <a:rPr lang="es-ES" sz="4400" dirty="0" smtClean="0"/>
              <a:t>4. </a:t>
            </a:r>
            <a:r>
              <a:rPr lang="es-ES" sz="4400" dirty="0" err="1"/>
              <a:t>F</a:t>
            </a:r>
            <a:r>
              <a:rPr lang="es-ES" sz="4400" dirty="0" err="1" smtClean="0"/>
              <a:t>irst</a:t>
            </a:r>
            <a:r>
              <a:rPr lang="es-ES" sz="4400" dirty="0" smtClean="0"/>
              <a:t> of </a:t>
            </a:r>
            <a:r>
              <a:rPr lang="es-ES" sz="4400" dirty="0" err="1" smtClean="0"/>
              <a:t>January</a:t>
            </a:r>
            <a:r>
              <a:rPr lang="es-ES" sz="4400" dirty="0" smtClean="0"/>
              <a:t> </a:t>
            </a:r>
          </a:p>
          <a:p>
            <a:pPr marL="0" indent="0">
              <a:buNone/>
            </a:pPr>
            <a:r>
              <a:rPr lang="es-ES" sz="4400" dirty="0" smtClean="0"/>
              <a:t>5. 4th of </a:t>
            </a:r>
            <a:r>
              <a:rPr lang="es-ES" sz="4400" dirty="0" err="1" smtClean="0"/>
              <a:t>April</a:t>
            </a:r>
            <a:r>
              <a:rPr lang="es-ES" sz="4400" dirty="0" smtClean="0"/>
              <a:t> - Es el cuatro de abril.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456504"/>
            <a:ext cx="8679915" cy="2305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Take turns, page-by-page, reading a </a:t>
            </a:r>
            <a:r>
              <a:rPr lang="en-US" dirty="0" err="1" smtClean="0"/>
              <a:t>childrens</a:t>
            </a:r>
            <a:r>
              <a:rPr lang="en-US" dirty="0" smtClean="0"/>
              <a:t> book </a:t>
            </a:r>
            <a:r>
              <a:rPr lang="en-US" dirty="0" err="1" smtClean="0"/>
              <a:t>outloud</a:t>
            </a:r>
            <a:r>
              <a:rPr lang="en-US" dirty="0" smtClean="0"/>
              <a:t> with your shoulder partner</a:t>
            </a:r>
            <a:br>
              <a:rPr lang="en-US" dirty="0" smtClean="0"/>
            </a:br>
            <a:r>
              <a:rPr lang="en-US" dirty="0" smtClean="0"/>
              <a:t>4 </a:t>
            </a:r>
            <a:r>
              <a:rPr lang="en-US" dirty="0" err="1" smtClean="0"/>
              <a:t>mins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21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748" y="249888"/>
            <a:ext cx="8679915" cy="174872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AGENDA</a:t>
            </a:r>
            <a:endParaRPr lang="en-US" sz="7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37121"/>
              </p:ext>
            </p:extLst>
          </p:nvPr>
        </p:nvGraphicFramePr>
        <p:xfrm>
          <a:off x="2119017" y="1998617"/>
          <a:ext cx="8128000" cy="397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34912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67600757"/>
                    </a:ext>
                  </a:extLst>
                </a:gridCol>
              </a:tblGrid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91088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14260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Repaso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18302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 </a:t>
                      </a:r>
                      <a:r>
                        <a:rPr lang="en-US" dirty="0" err="1" smtClean="0"/>
                        <a:t>Meses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85987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212438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días</a:t>
                      </a:r>
                      <a:r>
                        <a:rPr lang="en-US" baseline="0" dirty="0" smtClean="0"/>
                        <a:t> de la </a:t>
                      </a:r>
                      <a:r>
                        <a:rPr lang="en-US" baseline="0" dirty="0" err="1" smtClean="0"/>
                        <a:t>semana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29148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CFU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57468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Escribir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fecha</a:t>
                      </a:r>
                      <a:r>
                        <a:rPr lang="en-US" baseline="0" dirty="0" smtClean="0"/>
                        <a:t> …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85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02183"/>
                  </a:ext>
                </a:extLst>
              </a:tr>
              <a:tr h="397117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73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7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BIENVENIDOS A NUESTRA CLASE </a:t>
            </a:r>
            <a:br>
              <a:rPr lang="en-US" dirty="0" smtClean="0"/>
            </a:br>
            <a:r>
              <a:rPr lang="en-US" dirty="0" smtClean="0"/>
              <a:t>ESPANOL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HOY ES MIERCOLES, EL SIETE DE SEPTIEMBRE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5" y="206742"/>
            <a:ext cx="5490224" cy="168939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96607"/>
              </p:ext>
            </p:extLst>
          </p:nvPr>
        </p:nvGraphicFramePr>
        <p:xfrm>
          <a:off x="2025326" y="1896132"/>
          <a:ext cx="8128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229486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66039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5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7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Vocab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4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Practice days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31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CFU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50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Cumpleanos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actividad</a:t>
                      </a:r>
                      <a:r>
                        <a:rPr lang="en-US" baseline="0" dirty="0" smtClean="0"/>
                        <a:t> (2 part)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01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Vocabulario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96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r>
                        <a:rPr lang="en-US" baseline="0" dirty="0" smtClean="0"/>
                        <a:t> ____ </a:t>
                      </a:r>
                      <a:r>
                        <a:rPr lang="en-US" baseline="0" dirty="0" err="1" smtClean="0"/>
                        <a:t>es</a:t>
                      </a:r>
                      <a:r>
                        <a:rPr lang="en-US" baseline="0" dirty="0" smtClean="0"/>
                        <a:t>,,, word problems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34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r>
                        <a:rPr lang="en-US" baseline="0" dirty="0" smtClean="0"/>
                        <a:t> Fish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9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2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</a:t>
                      </a:r>
                      <a:r>
                        <a:rPr lang="en-US" baseline="0" dirty="0" smtClean="0"/>
                        <a:t> Start??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0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/>
              <a:t>OBJETIVO Y  DOL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(NL 1.1 b, d) LLWBAT identify dates and relationships of dates in Spanish with 80% accuracy </a:t>
            </a:r>
            <a:endParaRPr lang="en-US" sz="3200" b="1" dirty="0" smtClean="0"/>
          </a:p>
          <a:p>
            <a:r>
              <a:rPr lang="en-US" sz="3200" b="1" dirty="0" smtClean="0"/>
              <a:t>DOL:  100% of LLW answer 5 questions about dates and relationships of dates in Spanish with 80% accuracy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2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Days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Week</a:t>
            </a:r>
            <a:r>
              <a:rPr lang="es-ES" dirty="0" smtClean="0"/>
              <a:t>/Días de la Semana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4048" y="552007"/>
            <a:ext cx="6264350" cy="400591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1. </a:t>
            </a:r>
            <a:r>
              <a:rPr lang="es-ES" sz="2400" dirty="0" err="1" smtClean="0"/>
              <a:t>Monday</a:t>
            </a:r>
            <a:endParaRPr lang="es-ES" sz="2400" dirty="0" smtClean="0"/>
          </a:p>
          <a:p>
            <a:r>
              <a:rPr lang="es-ES" sz="2400" dirty="0" smtClean="0"/>
              <a:t>2. </a:t>
            </a:r>
            <a:r>
              <a:rPr lang="es-ES" sz="2400" dirty="0" err="1" smtClean="0"/>
              <a:t>Tuesday</a:t>
            </a:r>
            <a:endParaRPr lang="es-ES" sz="2400" dirty="0" smtClean="0"/>
          </a:p>
          <a:p>
            <a:r>
              <a:rPr lang="es-ES" sz="2400" dirty="0" smtClean="0"/>
              <a:t>3. </a:t>
            </a:r>
            <a:r>
              <a:rPr lang="es-ES" sz="2400" dirty="0" err="1" smtClean="0"/>
              <a:t>Wednesday</a:t>
            </a:r>
            <a:endParaRPr lang="es-ES" sz="2400" dirty="0" smtClean="0"/>
          </a:p>
          <a:p>
            <a:r>
              <a:rPr lang="es-ES" sz="2400" dirty="0" smtClean="0"/>
              <a:t>4. </a:t>
            </a:r>
            <a:r>
              <a:rPr lang="es-ES" sz="2400" dirty="0" err="1" smtClean="0"/>
              <a:t>Thursday</a:t>
            </a:r>
            <a:endParaRPr lang="es-ES" sz="2400" dirty="0" smtClean="0"/>
          </a:p>
          <a:p>
            <a:r>
              <a:rPr lang="es-ES" sz="2400" dirty="0" smtClean="0"/>
              <a:t>5. Friday</a:t>
            </a:r>
          </a:p>
          <a:p>
            <a:r>
              <a:rPr lang="es-ES" sz="2400" dirty="0" smtClean="0"/>
              <a:t>6. </a:t>
            </a:r>
            <a:r>
              <a:rPr lang="es-ES" sz="2400" dirty="0" err="1" smtClean="0"/>
              <a:t>Saturday</a:t>
            </a:r>
            <a:endParaRPr lang="es-ES" sz="2400" dirty="0" smtClean="0"/>
          </a:p>
          <a:p>
            <a:r>
              <a:rPr lang="es-ES" sz="2400" dirty="0" smtClean="0"/>
              <a:t>7. </a:t>
            </a:r>
            <a:r>
              <a:rPr lang="es-ES" sz="2400" dirty="0" err="1" smtClean="0"/>
              <a:t>Sunday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321703" y="552007"/>
            <a:ext cx="4396339" cy="4403090"/>
          </a:xfrm>
        </p:spPr>
        <p:txBody>
          <a:bodyPr/>
          <a:lstStyle/>
          <a:p>
            <a:r>
              <a:rPr lang="es-ES" sz="2400" dirty="0" smtClean="0"/>
              <a:t> </a:t>
            </a:r>
            <a:r>
              <a:rPr lang="es-ES" sz="2400" dirty="0"/>
              <a:t>l</a:t>
            </a:r>
            <a:r>
              <a:rPr lang="es-ES" sz="2400" dirty="0" smtClean="0"/>
              <a:t>unes</a:t>
            </a:r>
          </a:p>
          <a:p>
            <a:r>
              <a:rPr lang="es-ES" sz="2400" dirty="0" smtClean="0"/>
              <a:t> </a:t>
            </a:r>
            <a:r>
              <a:rPr lang="es-ES" sz="2400" dirty="0"/>
              <a:t>m</a:t>
            </a:r>
            <a:r>
              <a:rPr lang="es-ES" sz="2400" dirty="0" smtClean="0"/>
              <a:t>artes</a:t>
            </a:r>
          </a:p>
          <a:p>
            <a:r>
              <a:rPr lang="es-ES" sz="2400" dirty="0" smtClean="0"/>
              <a:t> miércoles</a:t>
            </a:r>
          </a:p>
          <a:p>
            <a:r>
              <a:rPr lang="es-ES" sz="2400" dirty="0" smtClean="0"/>
              <a:t> jueves</a:t>
            </a:r>
          </a:p>
          <a:p>
            <a:r>
              <a:rPr lang="es-ES" sz="2400" dirty="0" smtClean="0"/>
              <a:t> viernes</a:t>
            </a:r>
          </a:p>
          <a:p>
            <a:r>
              <a:rPr lang="es-ES" sz="2400" dirty="0" smtClean="0"/>
              <a:t> sábado</a:t>
            </a:r>
          </a:p>
          <a:p>
            <a:r>
              <a:rPr lang="es-ES" sz="2400" dirty="0" smtClean="0"/>
              <a:t> domingo</a:t>
            </a:r>
          </a:p>
          <a:p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983111" y="4436534"/>
            <a:ext cx="2269066" cy="2173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2023253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https://www.youtube.com/watch?v=9j1ueJ_XdFM&amp;disable_polymer=true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Cantar</a:t>
            </a:r>
            <a:r>
              <a:rPr lang="en-US" dirty="0" smtClean="0"/>
              <a:t> </a:t>
            </a:r>
            <a:r>
              <a:rPr lang="en-US" dirty="0" err="1" smtClean="0"/>
              <a:t>conmigo</a:t>
            </a:r>
            <a:r>
              <a:rPr lang="en-US" dirty="0" smtClean="0"/>
              <a:t>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01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¿CUÁL </a:t>
            </a:r>
            <a:r>
              <a:rPr lang="es-ES_tradnl" b="1" dirty="0" err="1" smtClean="0"/>
              <a:t>DĺA</a:t>
            </a:r>
            <a:r>
              <a:rPr lang="es-ES_tradnl" b="1" dirty="0" smtClean="0"/>
              <a:t> DE LA SEMANA ES…? </a:t>
            </a:r>
            <a:br>
              <a:rPr lang="es-ES_tradnl" b="1" dirty="0" smtClean="0"/>
            </a:br>
            <a:r>
              <a:rPr lang="es-ES_tradnl" b="1" dirty="0" smtClean="0"/>
              <a:t>WHICH DAY OF THE WEEK?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last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day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/>
              <a:t> </a:t>
            </a:r>
            <a:r>
              <a:rPr lang="es-ES_tradnl" sz="3600" dirty="0" err="1" smtClean="0"/>
              <a:t>weekend</a:t>
            </a:r>
            <a:endParaRPr lang="es-ES_tradnl" sz="3600" dirty="0" smtClean="0"/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first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day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school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week</a:t>
            </a:r>
            <a:r>
              <a:rPr lang="es-ES_tradnl" sz="3600" dirty="0"/>
              <a:t> </a:t>
            </a:r>
            <a:r>
              <a:rPr lang="es-ES_tradnl" sz="3600" dirty="0" err="1" smtClean="0"/>
              <a:t>is</a:t>
            </a:r>
            <a:r>
              <a:rPr lang="es-ES_tradnl" sz="3600" dirty="0" smtClean="0"/>
              <a:t> </a:t>
            </a:r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middle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school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week</a:t>
            </a:r>
            <a:endParaRPr lang="es-ES_tradnl" sz="3600" dirty="0" smtClean="0"/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first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day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weekend</a:t>
            </a:r>
            <a:endParaRPr lang="es-ES_tradnl" sz="3600" dirty="0" smtClean="0"/>
          </a:p>
          <a:p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last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day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school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week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2739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date activities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6" y="260938"/>
            <a:ext cx="8557351" cy="63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1828"/>
            <a:ext cx="10382250" cy="65437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800" b="1" dirty="0"/>
          </a:p>
          <a:p>
            <a:r>
              <a:rPr lang="es-ES" sz="2800" b="1" dirty="0" smtClean="0"/>
              <a:t>¿Cuál es la fecha?     (de hoy = </a:t>
            </a:r>
            <a:r>
              <a:rPr lang="es-ES" sz="2800" b="1" i="1" dirty="0" err="1" smtClean="0"/>
              <a:t>today</a:t>
            </a:r>
            <a:r>
              <a:rPr lang="es-ES" sz="2800" b="1" dirty="0" smtClean="0"/>
              <a:t>)?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(Hoy) </a:t>
            </a:r>
            <a:r>
              <a:rPr lang="es-ES" sz="2800" b="1" dirty="0"/>
              <a:t>es ___________, el _____ de </a:t>
            </a:r>
            <a:r>
              <a:rPr lang="es-ES" sz="2800" b="1" dirty="0" smtClean="0"/>
              <a:t>________________.</a:t>
            </a:r>
          </a:p>
          <a:p>
            <a:endParaRPr lang="es-ES" sz="2800" b="1" dirty="0"/>
          </a:p>
          <a:p>
            <a:pPr marL="0" indent="0">
              <a:buNone/>
            </a:pPr>
            <a:r>
              <a:rPr lang="es-ES" sz="2800" b="1" dirty="0" smtClean="0"/>
              <a:t>(Hoy es (</a:t>
            </a:r>
            <a:r>
              <a:rPr lang="es-ES" sz="2800" b="1" dirty="0" err="1" smtClean="0"/>
              <a:t>day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week</a:t>
            </a:r>
            <a:r>
              <a:rPr lang="es-ES" sz="2800" b="1" dirty="0" smtClean="0"/>
              <a:t>), el (</a:t>
            </a:r>
            <a:r>
              <a:rPr lang="es-ES" sz="2800" b="1" dirty="0" err="1" smtClean="0"/>
              <a:t>number</a:t>
            </a:r>
            <a:r>
              <a:rPr lang="es-ES" sz="2800" b="1" dirty="0" smtClean="0"/>
              <a:t>) de (</a:t>
            </a:r>
            <a:r>
              <a:rPr lang="es-ES" sz="2800" b="1" dirty="0" err="1" smtClean="0"/>
              <a:t>month</a:t>
            </a:r>
            <a:r>
              <a:rPr lang="es-ES" sz="2800" b="1" dirty="0" smtClean="0"/>
              <a:t>).)</a:t>
            </a:r>
          </a:p>
          <a:p>
            <a:pPr marL="0" indent="0">
              <a:buNone/>
            </a:pPr>
            <a:r>
              <a:rPr lang="es-ES" sz="2800" b="1" dirty="0" smtClean="0"/>
              <a:t>Hoy es martes, el cinco de septiembre.</a:t>
            </a:r>
          </a:p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endParaRPr lang="es-ES" sz="2800" b="1" dirty="0" smtClean="0"/>
          </a:p>
          <a:p>
            <a:pPr marL="0" indent="0">
              <a:buNone/>
            </a:pPr>
            <a:r>
              <a:rPr lang="es-ES" sz="2800" b="1" dirty="0" err="1" smtClean="0"/>
              <a:t>The</a:t>
            </a:r>
            <a:r>
              <a:rPr lang="es-ES" sz="2800" b="1" dirty="0" smtClean="0"/>
              <a:t> ONLY </a:t>
            </a:r>
            <a:r>
              <a:rPr lang="es-ES" sz="2800" b="1" dirty="0" err="1" smtClean="0"/>
              <a:t>exception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FIRST </a:t>
            </a:r>
            <a:r>
              <a:rPr lang="es-ES" sz="2800" b="1" dirty="0" err="1" smtClean="0"/>
              <a:t>day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month</a:t>
            </a:r>
            <a:r>
              <a:rPr lang="es-ES" sz="2800" b="1" dirty="0" smtClean="0"/>
              <a:t>:</a:t>
            </a:r>
          </a:p>
          <a:p>
            <a:pPr marL="0" indent="0">
              <a:buNone/>
            </a:pPr>
            <a:r>
              <a:rPr lang="es-ES" sz="2800" b="1" dirty="0" smtClean="0"/>
              <a:t>«Hoy es jueves, el primero de septiembre.»</a:t>
            </a:r>
            <a:endParaRPr lang="es-ES" sz="2800" b="1" dirty="0"/>
          </a:p>
          <a:p>
            <a:endParaRPr lang="en-US" sz="2800" dirty="0"/>
          </a:p>
        </p:txBody>
      </p:sp>
      <p:sp>
        <p:nvSpPr>
          <p:cNvPr id="4" name="5-Point Star 3"/>
          <p:cNvSpPr/>
          <p:nvPr/>
        </p:nvSpPr>
        <p:spPr>
          <a:xfrm rot="824695">
            <a:off x="9166578" y="304800"/>
            <a:ext cx="2641600" cy="26190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SWBAT express the date in Spanish.</a:t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chemeClr val="tx1"/>
                </a:solidFill>
                <a:ea typeface="+mn-ea"/>
                <a:cs typeface="+mn-cs"/>
              </a:rPr>
              <a:t>1NL.1.d Use words and phrases without awareness of grammatical structures.</a:t>
            </a: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/>
          </a:p>
          <a:p>
            <a:r>
              <a:rPr lang="en-US" dirty="0" smtClean="0"/>
              <a:t>For example you see: </a:t>
            </a:r>
          </a:p>
          <a:p>
            <a:endParaRPr lang="en-US" dirty="0"/>
          </a:p>
          <a:p>
            <a:r>
              <a:rPr lang="en-US" sz="2400" b="1" dirty="0" smtClean="0"/>
              <a:t>El </a:t>
            </a:r>
            <a:r>
              <a:rPr lang="en-US" sz="2400" b="1" dirty="0" err="1" smtClean="0"/>
              <a:t>doce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marzo</a:t>
            </a:r>
            <a:endParaRPr lang="en-US" sz="2400" b="1" dirty="0" smtClean="0"/>
          </a:p>
          <a:p>
            <a:endParaRPr lang="en-US" dirty="0"/>
          </a:p>
          <a:p>
            <a:r>
              <a:rPr lang="en-US" dirty="0" smtClean="0"/>
              <a:t>Write and hold up:</a:t>
            </a:r>
          </a:p>
          <a:p>
            <a:endParaRPr lang="en-US" sz="2400" b="1" dirty="0"/>
          </a:p>
          <a:p>
            <a:r>
              <a:rPr lang="en-US" sz="2400" b="1" dirty="0" smtClean="0"/>
              <a:t>March 12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61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LLWBAT 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express the date in Spanish.</a:t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chemeClr val="tx1"/>
                </a:solidFill>
                <a:ea typeface="+mn-ea"/>
                <a:cs typeface="+mn-cs"/>
              </a:rPr>
              <a:t>1NL.1.d Use words and phrases without awareness of grammatical structures.</a:t>
            </a: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 smtClean="0"/>
          </a:p>
          <a:p>
            <a:r>
              <a:rPr lang="en-US" sz="3200" dirty="0"/>
              <a:t>El quince de </a:t>
            </a:r>
            <a:r>
              <a:rPr lang="en-US" sz="3200" dirty="0" err="1" smtClean="0"/>
              <a:t>diciembre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248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5" y="2350958"/>
            <a:ext cx="3999089" cy="2470065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Objetivo</a:t>
            </a:r>
            <a:r>
              <a:rPr lang="en-US" sz="5400" b="1" dirty="0" smtClean="0"/>
              <a:t> y DOL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OBJ: LLWBAT use months of the year and days of the week and numbers to write about the date and time in Spanish. 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878" y="3358263"/>
            <a:ext cx="6272022" cy="2383586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 smtClean="0"/>
              <a:t>DOL</a:t>
            </a:r>
            <a:r>
              <a:rPr lang="en-US" sz="3400" b="1" dirty="0"/>
              <a:t>: Given knowledge on the time and date, 100% of LLW write the day and time of 3 events they have this week with 9</a:t>
            </a:r>
            <a:r>
              <a:rPr lang="en-US" sz="3400" b="1" dirty="0" smtClean="0"/>
              <a:t>0</a:t>
            </a:r>
            <a:r>
              <a:rPr lang="en-US" sz="3400" b="1" dirty="0"/>
              <a:t>% accuracy. 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  <a:t>SWBAT express the date in Spanish.</a:t>
            </a:r>
            <a:b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 smtClean="0"/>
          </a:p>
          <a:p>
            <a:r>
              <a:rPr lang="en-US" sz="3200" dirty="0"/>
              <a:t>El </a:t>
            </a:r>
            <a:r>
              <a:rPr lang="en-US" sz="3200" dirty="0" err="1" smtClean="0"/>
              <a:t>veintiuno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 smtClean="0"/>
              <a:t>febrero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508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  <a:t>SWBAT express the date in Spanish.</a:t>
            </a:r>
            <a:b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/>
          </a:p>
          <a:p>
            <a:r>
              <a:rPr lang="en-US" sz="3600" dirty="0"/>
              <a:t>El </a:t>
            </a:r>
            <a:r>
              <a:rPr lang="en-US" sz="3600" dirty="0" err="1"/>
              <a:t>catorce</a:t>
            </a:r>
            <a:r>
              <a:rPr lang="en-US" sz="3600" dirty="0"/>
              <a:t> de </a:t>
            </a:r>
            <a:r>
              <a:rPr lang="en-US" sz="3600" dirty="0" err="1" smtClean="0"/>
              <a:t>enero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03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  <a:t>SWBAT express the date in Spanish.</a:t>
            </a:r>
            <a:b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 smtClean="0"/>
          </a:p>
          <a:p>
            <a:r>
              <a:rPr lang="en-US" sz="3600" dirty="0"/>
              <a:t>El </a:t>
            </a:r>
            <a:r>
              <a:rPr lang="en-US" sz="3600" dirty="0" err="1"/>
              <a:t>diecisiete</a:t>
            </a:r>
            <a:r>
              <a:rPr lang="en-US" sz="3600" dirty="0"/>
              <a:t> de </a:t>
            </a:r>
            <a:r>
              <a:rPr lang="en-US" sz="3600" dirty="0" err="1" smtClean="0"/>
              <a:t>noviembre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542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  <a:t>SWBAT express the date in Spanish.</a:t>
            </a:r>
            <a:br>
              <a:rPr lang="en-US" sz="2400" dirty="0">
                <a:solidFill>
                  <a:srgbClr val="292934"/>
                </a:solidFill>
                <a:ea typeface="+mn-ea"/>
                <a:cs typeface="+mn-cs"/>
              </a:rPr>
            </a:b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understanding: on your whiteboard, write the date corresponding to the date you see and hold it up.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/>
              <a:t>El primero de </a:t>
            </a:r>
            <a:r>
              <a:rPr lang="en-US" sz="3600" dirty="0" err="1" smtClean="0"/>
              <a:t>abril</a:t>
            </a:r>
            <a:endParaRPr lang="en-US" sz="3600" dirty="0" smtClean="0"/>
          </a:p>
          <a:p>
            <a:r>
              <a:rPr lang="es-ES" sz="3600" dirty="0" smtClean="0"/>
              <a:t>1/4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00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fecha en Español…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¡Se escribe al revés!/</a:t>
            </a:r>
            <a:r>
              <a:rPr lang="es-ES" sz="3600" b="1" dirty="0" err="1" smtClean="0"/>
              <a:t>Is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written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backwards</a:t>
            </a:r>
            <a:r>
              <a:rPr lang="es-ES" sz="3600" b="1" dirty="0" smtClean="0"/>
              <a:t>!</a:t>
            </a:r>
          </a:p>
          <a:p>
            <a:pPr lvl="1"/>
            <a:r>
              <a:rPr lang="es-ES" sz="3200" b="1" dirty="0" smtClean="0"/>
              <a:t>El veinte de marzo: 20/3</a:t>
            </a:r>
          </a:p>
          <a:p>
            <a:pPr lvl="1"/>
            <a:r>
              <a:rPr lang="es-ES" sz="3200" b="1" dirty="0" smtClean="0"/>
              <a:t>El cinco de mayo: 5/5</a:t>
            </a:r>
          </a:p>
          <a:p>
            <a:pPr lvl="1"/>
            <a:r>
              <a:rPr lang="es-ES" sz="3200" b="1" dirty="0" smtClean="0"/>
              <a:t>El treinta y uno de octubre: 31/10</a:t>
            </a:r>
            <a:endParaRPr lang="en-US" sz="3200" b="1" dirty="0"/>
          </a:p>
        </p:txBody>
      </p:sp>
      <p:sp>
        <p:nvSpPr>
          <p:cNvPr id="4" name="5-Point Star 3"/>
          <p:cNvSpPr/>
          <p:nvPr/>
        </p:nvSpPr>
        <p:spPr>
          <a:xfrm rot="1279260">
            <a:off x="1867989" y="298292"/>
            <a:ext cx="2416628" cy="20516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CFU: Como se escribe … en números…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 smtClean="0"/>
              <a:t>El veintidós de abril </a:t>
            </a:r>
          </a:p>
          <a:p>
            <a:r>
              <a:rPr lang="es-ES_tradnl" sz="3600" dirty="0" smtClean="0"/>
              <a:t>El primero de agosto</a:t>
            </a:r>
          </a:p>
          <a:p>
            <a:r>
              <a:rPr lang="es-ES_tradnl" sz="3600" dirty="0" smtClean="0"/>
              <a:t>El cinco de junio </a:t>
            </a:r>
          </a:p>
          <a:p>
            <a:r>
              <a:rPr lang="es-ES_tradnl" sz="3600" dirty="0" smtClean="0"/>
              <a:t>El quince de enero </a:t>
            </a:r>
          </a:p>
          <a:p>
            <a:r>
              <a:rPr lang="es-ES_tradnl" sz="3600" dirty="0" smtClean="0"/>
              <a:t>El trece de septiembre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69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733765"/>
            <a:ext cx="71818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000" dirty="0"/>
              <a:t>e</a:t>
            </a:r>
            <a:r>
              <a:rPr lang="es-ES" sz="3000" dirty="0" smtClean="0"/>
              <a:t>l mes –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month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e</a:t>
            </a:r>
            <a:r>
              <a:rPr lang="es-ES" sz="3000" dirty="0" smtClean="0"/>
              <a:t>l Día –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day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la semana –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week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e</a:t>
            </a:r>
            <a:r>
              <a:rPr lang="es-ES" sz="3000" dirty="0" smtClean="0"/>
              <a:t>l fin de semana –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weekend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Que día es hoy? – </a:t>
            </a:r>
            <a:r>
              <a:rPr lang="es-ES" sz="3000" dirty="0" err="1" smtClean="0"/>
              <a:t>What</a:t>
            </a:r>
            <a:r>
              <a:rPr lang="es-ES" sz="3000" dirty="0" smtClean="0"/>
              <a:t> </a:t>
            </a:r>
            <a:r>
              <a:rPr lang="es-ES" sz="3000" dirty="0" err="1" smtClean="0"/>
              <a:t>day</a:t>
            </a:r>
            <a:r>
              <a:rPr lang="es-ES" sz="3000" dirty="0" smtClean="0"/>
              <a:t> </a:t>
            </a:r>
            <a:r>
              <a:rPr lang="es-ES" sz="3000" dirty="0" err="1" smtClean="0"/>
              <a:t>is</a:t>
            </a:r>
            <a:r>
              <a:rPr lang="es-ES" sz="3000" dirty="0" smtClean="0"/>
              <a:t> </a:t>
            </a:r>
            <a:r>
              <a:rPr lang="es-ES" sz="3000" dirty="0" err="1" smtClean="0"/>
              <a:t>today</a:t>
            </a:r>
            <a:r>
              <a:rPr lang="es-ES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Ayer fue – </a:t>
            </a:r>
            <a:r>
              <a:rPr lang="es-ES" sz="3000" dirty="0" err="1" smtClean="0"/>
              <a:t>yesterday</a:t>
            </a:r>
            <a:r>
              <a:rPr lang="es-ES" sz="3000" dirty="0" smtClean="0"/>
              <a:t> </a:t>
            </a:r>
            <a:r>
              <a:rPr lang="es-ES" sz="3000" dirty="0" err="1" smtClean="0"/>
              <a:t>was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Hoy es... – </a:t>
            </a:r>
            <a:r>
              <a:rPr lang="es-ES" sz="3000" dirty="0" err="1" smtClean="0"/>
              <a:t>today</a:t>
            </a:r>
            <a:r>
              <a:rPr lang="es-ES" sz="3000" dirty="0" smtClean="0"/>
              <a:t> </a:t>
            </a:r>
            <a:r>
              <a:rPr lang="es-ES" sz="3000" dirty="0" err="1" smtClean="0"/>
              <a:t>is</a:t>
            </a:r>
            <a:endParaRPr lang="es-E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Mañana será... – </a:t>
            </a:r>
            <a:r>
              <a:rPr lang="es-ES" sz="3000" dirty="0" err="1" smtClean="0"/>
              <a:t>tomorrow</a:t>
            </a:r>
            <a:r>
              <a:rPr lang="es-ES" sz="3000" dirty="0" smtClean="0"/>
              <a:t> </a:t>
            </a:r>
            <a:r>
              <a:rPr lang="es-ES" sz="3000" dirty="0" err="1" smtClean="0"/>
              <a:t>will</a:t>
            </a:r>
            <a:r>
              <a:rPr lang="es-ES" sz="3000" dirty="0" smtClean="0"/>
              <a:t> be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Cual es la fecha? – </a:t>
            </a:r>
            <a:r>
              <a:rPr lang="es-ES" sz="3000" dirty="0" err="1" smtClean="0"/>
              <a:t>What’s</a:t>
            </a:r>
            <a:r>
              <a:rPr lang="es-ES" sz="3000" dirty="0" smtClean="0"/>
              <a:t> </a:t>
            </a:r>
            <a:r>
              <a:rPr lang="es-ES" sz="3000" dirty="0" err="1" smtClean="0"/>
              <a:t>the</a:t>
            </a:r>
            <a:r>
              <a:rPr lang="es-ES" sz="3000" dirty="0" smtClean="0"/>
              <a:t> date?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 smtClean="0"/>
              <a:t> El primero de… -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first</a:t>
            </a:r>
            <a:r>
              <a:rPr lang="es-ES" sz="3000" dirty="0" smtClean="0"/>
              <a:t> of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000" dirty="0"/>
              <a:t> </a:t>
            </a:r>
            <a:r>
              <a:rPr lang="es-ES" sz="3000" dirty="0" smtClean="0"/>
              <a:t>Es el ___ de ____. – </a:t>
            </a:r>
            <a:r>
              <a:rPr lang="es-ES" sz="3000" dirty="0" err="1" smtClean="0"/>
              <a:t>It’s</a:t>
            </a:r>
            <a:r>
              <a:rPr lang="es-ES" sz="3000" dirty="0" smtClean="0"/>
              <a:t> </a:t>
            </a:r>
            <a:r>
              <a:rPr lang="es-ES" sz="3000" dirty="0" err="1" smtClean="0"/>
              <a:t>the</a:t>
            </a:r>
            <a:r>
              <a:rPr lang="es-ES" sz="3000" dirty="0" smtClean="0"/>
              <a:t> ___ of ___.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69306" y="4950823"/>
            <a:ext cx="2259875" cy="19071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300" y="2657368"/>
            <a:ext cx="3676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/>
                </a:solidFill>
              </a:rPr>
              <a:t>En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</a:rPr>
              <a:t>tu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r>
              <a:rPr lang="en-US" sz="4000" dirty="0" err="1" smtClean="0">
                <a:solidFill>
                  <a:schemeClr val="accent4"/>
                </a:solidFill>
              </a:rPr>
              <a:t>paquete</a:t>
            </a:r>
            <a:r>
              <a:rPr lang="en-US" sz="4000" dirty="0" smtClean="0">
                <a:solidFill>
                  <a:schemeClr val="accent4"/>
                </a:solidFill>
              </a:rPr>
              <a:t> de Unit 1…</a:t>
            </a:r>
            <a:endParaRPr lang="es-MX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¡Mi cumpleaños es…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2400" dirty="0" err="1" smtClean="0"/>
              <a:t>Take</a:t>
            </a:r>
            <a:r>
              <a:rPr lang="es-ES" sz="2400" dirty="0" smtClean="0"/>
              <a:t> 30 </a:t>
            </a:r>
            <a:r>
              <a:rPr lang="es-ES" sz="2400" dirty="0" err="1" smtClean="0"/>
              <a:t>seconds</a:t>
            </a:r>
            <a:r>
              <a:rPr lang="es-ES" sz="2400" dirty="0" smtClean="0"/>
              <a:t> to look up </a:t>
            </a:r>
            <a:r>
              <a:rPr lang="es-ES" sz="2400" dirty="0" err="1" smtClean="0"/>
              <a:t>what</a:t>
            </a:r>
            <a:r>
              <a:rPr lang="es-ES" sz="2400" dirty="0" smtClean="0"/>
              <a:t> </a:t>
            </a:r>
            <a:r>
              <a:rPr lang="es-ES" sz="2400" dirty="0" err="1" smtClean="0"/>
              <a:t>day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week</a:t>
            </a:r>
            <a:r>
              <a:rPr lang="es-ES" sz="2400" dirty="0" smtClean="0"/>
              <a:t> </a:t>
            </a:r>
            <a:r>
              <a:rPr lang="es-ES" sz="2400" dirty="0" err="1" smtClean="0"/>
              <a:t>your</a:t>
            </a:r>
            <a:r>
              <a:rPr lang="es-ES" sz="2400" dirty="0" smtClean="0"/>
              <a:t> </a:t>
            </a:r>
            <a:r>
              <a:rPr lang="es-ES" sz="2400" dirty="0" err="1" smtClean="0"/>
              <a:t>next</a:t>
            </a:r>
            <a:r>
              <a:rPr lang="es-ES" sz="2400" dirty="0" smtClean="0"/>
              <a:t> </a:t>
            </a:r>
            <a:r>
              <a:rPr lang="es-ES" sz="2400" dirty="0" err="1" smtClean="0"/>
              <a:t>birthday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.  </a:t>
            </a:r>
            <a:r>
              <a:rPr lang="es-ES" sz="2400" dirty="0" err="1" smtClean="0"/>
              <a:t>Write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a </a:t>
            </a:r>
            <a:r>
              <a:rPr lang="es-ES" sz="2400" dirty="0" err="1" smtClean="0"/>
              <a:t>piece</a:t>
            </a:r>
            <a:r>
              <a:rPr lang="es-ES" sz="2400" dirty="0" smtClean="0"/>
              <a:t> of </a:t>
            </a:r>
            <a:r>
              <a:rPr lang="es-ES" sz="2400" dirty="0" err="1" smtClean="0"/>
              <a:t>paper</a:t>
            </a:r>
            <a:r>
              <a:rPr lang="es-ES" sz="2400" dirty="0" smtClean="0"/>
              <a:t>, </a:t>
            </a:r>
            <a:r>
              <a:rPr lang="es-ES" sz="2400" dirty="0" err="1" smtClean="0"/>
              <a:t>followed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numerical</a:t>
            </a:r>
            <a:r>
              <a:rPr lang="es-ES" sz="2400" dirty="0" smtClean="0"/>
              <a:t> date.  </a:t>
            </a:r>
          </a:p>
          <a:p>
            <a:r>
              <a:rPr lang="es-ES" sz="2400" dirty="0" err="1" smtClean="0"/>
              <a:t>Get</a:t>
            </a:r>
            <a:r>
              <a:rPr lang="es-ES" sz="2400" dirty="0" smtClean="0"/>
              <a:t> up, </a:t>
            </a:r>
            <a:r>
              <a:rPr lang="es-ES" sz="2400" dirty="0" err="1" smtClean="0"/>
              <a:t>walk</a:t>
            </a:r>
            <a:r>
              <a:rPr lang="es-ES" sz="2400" dirty="0" smtClean="0"/>
              <a:t> </a:t>
            </a:r>
            <a:r>
              <a:rPr lang="es-ES" sz="2400" dirty="0" err="1" smtClean="0"/>
              <a:t>around</a:t>
            </a:r>
            <a:r>
              <a:rPr lang="es-ES" sz="2400" dirty="0" smtClean="0"/>
              <a:t> </a:t>
            </a:r>
            <a:r>
              <a:rPr lang="es-ES" sz="2400" dirty="0" err="1" smtClean="0"/>
              <a:t>until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music</a:t>
            </a:r>
            <a:r>
              <a:rPr lang="es-ES" sz="2400" dirty="0" smtClean="0"/>
              <a:t> </a:t>
            </a:r>
            <a:r>
              <a:rPr lang="es-ES" sz="2400" dirty="0" err="1" smtClean="0"/>
              <a:t>stops</a:t>
            </a:r>
            <a:r>
              <a:rPr lang="es-ES" sz="2400" dirty="0" smtClean="0"/>
              <a:t>.  </a:t>
            </a:r>
            <a:r>
              <a:rPr lang="es-ES" sz="2400" dirty="0" err="1" smtClean="0"/>
              <a:t>When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music</a:t>
            </a:r>
            <a:r>
              <a:rPr lang="es-ES" sz="2400" dirty="0" smtClean="0"/>
              <a:t> </a:t>
            </a:r>
            <a:r>
              <a:rPr lang="es-ES" sz="2400" dirty="0" err="1" smtClean="0"/>
              <a:t>stops</a:t>
            </a:r>
            <a:r>
              <a:rPr lang="es-ES" sz="2400" dirty="0" smtClean="0"/>
              <a:t>, </a:t>
            </a:r>
            <a:r>
              <a:rPr lang="es-ES" sz="2400" dirty="0" err="1" smtClean="0"/>
              <a:t>find</a:t>
            </a:r>
            <a:r>
              <a:rPr lang="es-ES" sz="2400" dirty="0" smtClean="0"/>
              <a:t> a </a:t>
            </a:r>
            <a:r>
              <a:rPr lang="es-ES" sz="2400" dirty="0" err="1" smtClean="0"/>
              <a:t>partner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Share </a:t>
            </a:r>
            <a:r>
              <a:rPr lang="es-ES" sz="2400" dirty="0" err="1" smtClean="0"/>
              <a:t>your</a:t>
            </a:r>
            <a:r>
              <a:rPr lang="es-ES" sz="2400" dirty="0" smtClean="0"/>
              <a:t> </a:t>
            </a:r>
            <a:r>
              <a:rPr lang="es-ES" sz="2400" dirty="0" err="1" smtClean="0"/>
              <a:t>birthday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person</a:t>
            </a:r>
            <a:r>
              <a:rPr lang="es-ES" sz="2400" dirty="0" smtClean="0"/>
              <a:t> </a:t>
            </a:r>
            <a:r>
              <a:rPr lang="es-ES" sz="2400" dirty="0" err="1" smtClean="0"/>
              <a:t>using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sentence</a:t>
            </a:r>
            <a:r>
              <a:rPr lang="es-ES" sz="2400" dirty="0" smtClean="0"/>
              <a:t> </a:t>
            </a:r>
            <a:r>
              <a:rPr lang="es-ES" sz="2400" dirty="0" err="1" smtClean="0"/>
              <a:t>stem</a:t>
            </a:r>
            <a:r>
              <a:rPr lang="es-ES" sz="2400" dirty="0" smtClean="0"/>
              <a:t>. </a:t>
            </a:r>
            <a:r>
              <a:rPr lang="es-ES" sz="2400" dirty="0" err="1" smtClean="0"/>
              <a:t>Then</a:t>
            </a:r>
            <a:r>
              <a:rPr lang="es-ES" sz="2400" dirty="0" smtClean="0"/>
              <a:t>, </a:t>
            </a:r>
            <a:r>
              <a:rPr lang="es-ES" sz="2400" dirty="0" err="1" smtClean="0"/>
              <a:t>switch</a:t>
            </a:r>
            <a:r>
              <a:rPr lang="es-ES" sz="2400" dirty="0" smtClean="0"/>
              <a:t> </a:t>
            </a:r>
            <a:r>
              <a:rPr lang="es-ES" sz="2400" dirty="0" err="1" smtClean="0"/>
              <a:t>cards</a:t>
            </a:r>
            <a:r>
              <a:rPr lang="es-ES" sz="2400" dirty="0" smtClean="0"/>
              <a:t>.  </a:t>
            </a:r>
          </a:p>
          <a:p>
            <a:r>
              <a:rPr lang="en-US" sz="2400" dirty="0" smtClean="0"/>
              <a:t>Continue to move around and say the new birthday. </a:t>
            </a: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50" y="0"/>
            <a:ext cx="1623940" cy="16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6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Board Game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73" y="2054367"/>
            <a:ext cx="3957689" cy="2456442"/>
          </a:xfrm>
        </p:spPr>
        <p:txBody>
          <a:bodyPr>
            <a:noAutofit/>
          </a:bodyPr>
          <a:lstStyle/>
          <a:p>
            <a:r>
              <a:rPr lang="es-ES_tradnl" sz="4800" dirty="0" smtClean="0">
                <a:solidFill>
                  <a:schemeClr val="tx1"/>
                </a:solidFill>
              </a:rPr>
              <a:t>DOL: </a:t>
            </a:r>
            <a:br>
              <a:rPr lang="es-ES_tradnl" sz="4800" dirty="0" smtClean="0">
                <a:solidFill>
                  <a:schemeClr val="tx1"/>
                </a:solidFill>
              </a:rPr>
            </a:br>
            <a:r>
              <a:rPr lang="es-ES_tradnl" sz="4400" dirty="0" err="1" smtClean="0">
                <a:solidFill>
                  <a:schemeClr val="tx1"/>
                </a:solidFill>
              </a:rPr>
              <a:t>Write</a:t>
            </a:r>
            <a:r>
              <a:rPr lang="es-ES_tradnl" sz="4400" dirty="0" smtClean="0">
                <a:solidFill>
                  <a:schemeClr val="tx1"/>
                </a:solidFill>
              </a:rPr>
              <a:t> </a:t>
            </a:r>
            <a:r>
              <a:rPr lang="es-ES_tradnl" sz="4400" dirty="0" err="1" smtClean="0">
                <a:solidFill>
                  <a:schemeClr val="tx1"/>
                </a:solidFill>
              </a:rPr>
              <a:t>the</a:t>
            </a:r>
            <a:r>
              <a:rPr lang="es-ES_tradnl" sz="4400" dirty="0" smtClean="0">
                <a:solidFill>
                  <a:schemeClr val="tx1"/>
                </a:solidFill>
              </a:rPr>
              <a:t> dates in </a:t>
            </a:r>
            <a:r>
              <a:rPr lang="es-ES_tradnl" sz="4400" dirty="0" err="1" smtClean="0">
                <a:solidFill>
                  <a:schemeClr val="tx1"/>
                </a:solidFill>
              </a:rPr>
              <a:t>Spanish</a:t>
            </a:r>
            <a:r>
              <a:rPr lang="es-ES_tradnl" sz="4400" dirty="0" smtClean="0">
                <a:solidFill>
                  <a:schemeClr val="tx1"/>
                </a:solidFill>
              </a:rPr>
              <a:t>.</a:t>
            </a:r>
            <a:r>
              <a:rPr lang="es-ES_tradnl" sz="4800" dirty="0" smtClean="0">
                <a:solidFill>
                  <a:schemeClr val="tx1"/>
                </a:solidFill>
              </a:rPr>
              <a:t/>
            </a:r>
            <a:br>
              <a:rPr lang="es-ES_tradnl" sz="4800" dirty="0" smtClean="0">
                <a:solidFill>
                  <a:schemeClr val="tx1"/>
                </a:solidFill>
              </a:rPr>
            </a:br>
            <a:r>
              <a:rPr lang="es-ES_tradnl" sz="4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Recall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how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spanish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speaking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countries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write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date</a:t>
            </a:r>
            <a:r>
              <a:rPr lang="es-ES_tradnl" sz="3600" dirty="0" smtClean="0">
                <a:solidFill>
                  <a:schemeClr val="tx1"/>
                </a:solidFill>
              </a:rPr>
              <a:t>!</a:t>
            </a:r>
            <a:endParaRPr lang="es-ES_tradnl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248195"/>
            <a:ext cx="6281873" cy="633548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1. 5/7 </a:t>
            </a:r>
          </a:p>
          <a:p>
            <a:r>
              <a:rPr lang="en-US" sz="4000" b="1" dirty="0" smtClean="0"/>
              <a:t>2. 22/3</a:t>
            </a:r>
          </a:p>
          <a:p>
            <a:r>
              <a:rPr lang="en-US" sz="4000" b="1" dirty="0" smtClean="0"/>
              <a:t>3.  17/2</a:t>
            </a:r>
          </a:p>
          <a:p>
            <a:r>
              <a:rPr lang="en-US" sz="4000" b="1" dirty="0" smtClean="0"/>
              <a:t>4. 20/1</a:t>
            </a:r>
          </a:p>
          <a:p>
            <a:r>
              <a:rPr lang="en-US" sz="4000" b="1" dirty="0" smtClean="0"/>
              <a:t>5. 8/8</a:t>
            </a:r>
          </a:p>
          <a:p>
            <a:r>
              <a:rPr lang="en-US" sz="4000" b="1" dirty="0" smtClean="0"/>
              <a:t>6. 31/11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519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score AVERAGES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P2- 62% </a:t>
            </a:r>
          </a:p>
          <a:p>
            <a:pPr marL="0" indent="0">
              <a:buNone/>
            </a:pPr>
            <a:r>
              <a:rPr lang="en-US" sz="2400" dirty="0" smtClean="0"/>
              <a:t>P3- 71%</a:t>
            </a:r>
          </a:p>
          <a:p>
            <a:pPr marL="0" indent="0">
              <a:buNone/>
            </a:pPr>
            <a:r>
              <a:rPr lang="en-US" sz="2400" dirty="0"/>
              <a:t>P</a:t>
            </a:r>
            <a:r>
              <a:rPr lang="en-US" sz="2400" dirty="0" smtClean="0"/>
              <a:t>4 -75%</a:t>
            </a:r>
          </a:p>
          <a:p>
            <a:pPr marL="0" indent="0">
              <a:buNone/>
            </a:pPr>
            <a:r>
              <a:rPr lang="en-US" sz="2400" dirty="0" smtClean="0"/>
              <a:t>P5 – 72%</a:t>
            </a:r>
          </a:p>
          <a:p>
            <a:pPr marL="0" indent="0">
              <a:buNone/>
            </a:pPr>
            <a:r>
              <a:rPr lang="en-US" sz="2400" dirty="0" smtClean="0"/>
              <a:t>P6- 65%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Approx. 5 tricky questions, so I curved it by 5 pts. Brought all the averages up 10%. De nada.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829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84" y="2349925"/>
            <a:ext cx="3956085" cy="245644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HAZLO AHORA</a:t>
            </a:r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64969" y="770709"/>
            <a:ext cx="8946541" cy="5995071"/>
          </a:xfrm>
        </p:spPr>
        <p:txBody>
          <a:bodyPr>
            <a:normAutofit fontScale="77500" lnSpcReduction="20000"/>
          </a:bodyPr>
          <a:lstStyle/>
          <a:p>
            <a:r>
              <a:rPr lang="es-ES" sz="5100" b="1" dirty="0" smtClean="0"/>
              <a:t>¿Cuál es la fecha?</a:t>
            </a:r>
          </a:p>
          <a:p>
            <a:pPr lvl="1"/>
            <a:r>
              <a:rPr lang="es-ES" sz="4600" b="1" dirty="0" smtClean="0"/>
              <a:t>20/3 </a:t>
            </a:r>
          </a:p>
          <a:p>
            <a:pPr lvl="1"/>
            <a:r>
              <a:rPr lang="es-ES" sz="4600" b="1" dirty="0" smtClean="0"/>
              <a:t>5/5 </a:t>
            </a:r>
          </a:p>
          <a:p>
            <a:pPr lvl="1"/>
            <a:r>
              <a:rPr lang="es-ES" sz="4600" b="1" dirty="0" smtClean="0"/>
              <a:t>31/10</a:t>
            </a:r>
            <a:endParaRPr lang="fr-FR" sz="4600" b="1" dirty="0" smtClean="0"/>
          </a:p>
          <a:p>
            <a:r>
              <a:rPr lang="fr-FR" sz="5700" b="1" dirty="0" err="1" smtClean="0"/>
              <a:t>Repaso</a:t>
            </a:r>
            <a:r>
              <a:rPr lang="fr-FR" sz="5700" b="1" dirty="0" smtClean="0"/>
              <a:t>:</a:t>
            </a:r>
          </a:p>
          <a:p>
            <a:r>
              <a:rPr lang="fr-FR" sz="3900" b="1" dirty="0" smtClean="0"/>
              <a:t>1) Que </a:t>
            </a:r>
            <a:r>
              <a:rPr lang="fr-FR" sz="3900" b="1" dirty="0" err="1" smtClean="0"/>
              <a:t>hora</a:t>
            </a:r>
            <a:r>
              <a:rPr lang="fr-FR" sz="3900" b="1" dirty="0" smtClean="0"/>
              <a:t> es?</a:t>
            </a:r>
            <a:endParaRPr lang="fr-FR" sz="3900" b="1" dirty="0"/>
          </a:p>
          <a:p>
            <a:pPr lvl="1"/>
            <a:r>
              <a:rPr lang="fr-FR" sz="4800" b="1" dirty="0"/>
              <a:t>7: 40</a:t>
            </a:r>
          </a:p>
          <a:p>
            <a:pPr lvl="1"/>
            <a:r>
              <a:rPr lang="fr-FR" sz="4800" b="1" dirty="0"/>
              <a:t>1:12 </a:t>
            </a:r>
          </a:p>
          <a:p>
            <a:pPr lvl="1"/>
            <a:r>
              <a:rPr lang="fr-FR" sz="4800" b="1" dirty="0"/>
              <a:t>3:10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43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BIENVENIDOS A NUESTRA CLASE </a:t>
            </a:r>
            <a:br>
              <a:rPr lang="en-US" dirty="0" smtClean="0"/>
            </a:br>
            <a:r>
              <a:rPr lang="en-US" dirty="0" smtClean="0"/>
              <a:t>ESPANOL 1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HOY ES JUEVES, EL SEIS DE SEPTIEMBRE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000" b="1" dirty="0" smtClean="0"/>
              <a:t>OBJETIVO Y DOL</a:t>
            </a:r>
            <a:endParaRPr lang="es-ES_tradnl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sz="3200" dirty="0" smtClean="0"/>
              <a:t>OBJ: LLWBAT </a:t>
            </a:r>
            <a:r>
              <a:rPr lang="es-ES_tradnl" sz="3200" dirty="0" err="1" smtClean="0"/>
              <a:t>categorize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months</a:t>
            </a:r>
            <a:r>
              <a:rPr lang="es-ES_tradnl" sz="3200" dirty="0" smtClean="0"/>
              <a:t> of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year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into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seasons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spanish</a:t>
            </a:r>
            <a:r>
              <a:rPr lang="es-ES_tradnl" sz="3200" dirty="0" smtClean="0"/>
              <a:t>. </a:t>
            </a:r>
          </a:p>
          <a:p>
            <a:endParaRPr lang="es-ES_tradnl" sz="3200" dirty="0"/>
          </a:p>
          <a:p>
            <a:r>
              <a:rPr lang="es-ES_tradnl" sz="3200" dirty="0"/>
              <a:t>LLWBAT </a:t>
            </a:r>
            <a:r>
              <a:rPr lang="es-ES_tradnl" sz="3200" dirty="0" err="1"/>
              <a:t>talk</a:t>
            </a:r>
            <a:r>
              <a:rPr lang="es-ES_tradnl" sz="3200" dirty="0"/>
              <a:t> </a:t>
            </a:r>
            <a:r>
              <a:rPr lang="es-ES_tradnl" sz="3200" dirty="0" err="1"/>
              <a:t>about</a:t>
            </a:r>
            <a:r>
              <a:rPr lang="es-ES_tradnl" sz="3200" dirty="0"/>
              <a:t> </a:t>
            </a:r>
            <a:r>
              <a:rPr lang="es-ES_tradnl" sz="3200" dirty="0" err="1"/>
              <a:t>weather</a:t>
            </a:r>
            <a:r>
              <a:rPr lang="es-ES_tradnl" sz="3200" dirty="0"/>
              <a:t> as </a:t>
            </a:r>
            <a:r>
              <a:rPr lang="es-ES_tradnl" sz="3200" dirty="0" err="1"/>
              <a:t>it</a:t>
            </a:r>
            <a:r>
              <a:rPr lang="es-ES_tradnl" sz="3200" dirty="0"/>
              <a:t> relates to </a:t>
            </a:r>
            <a:r>
              <a:rPr lang="es-ES_tradnl" sz="3200" dirty="0" err="1"/>
              <a:t>different</a:t>
            </a:r>
            <a:r>
              <a:rPr lang="es-ES_tradnl" sz="3200" dirty="0"/>
              <a:t> </a:t>
            </a:r>
            <a:r>
              <a:rPr lang="es-ES_tradnl" sz="3200" dirty="0" err="1"/>
              <a:t>hemispheres</a:t>
            </a:r>
            <a:r>
              <a:rPr lang="es-ES_tradnl" sz="3200" dirty="0"/>
              <a:t>. </a:t>
            </a:r>
          </a:p>
          <a:p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sz="3200" dirty="0" smtClean="0"/>
              <a:t>DOL: </a:t>
            </a:r>
            <a:r>
              <a:rPr lang="es-ES_tradnl" sz="3200" dirty="0"/>
              <a:t>OBJ: </a:t>
            </a:r>
            <a:r>
              <a:rPr lang="es-ES_tradnl" sz="3200" dirty="0" err="1"/>
              <a:t>Given</a:t>
            </a:r>
            <a:r>
              <a:rPr lang="es-ES_tradnl" sz="3200" dirty="0"/>
              <a:t> 5 </a:t>
            </a:r>
            <a:r>
              <a:rPr lang="es-ES_tradnl" sz="3200" dirty="0" err="1"/>
              <a:t>locations</a:t>
            </a:r>
            <a:r>
              <a:rPr lang="es-ES_tradnl" sz="3200" dirty="0"/>
              <a:t> and </a:t>
            </a:r>
            <a:r>
              <a:rPr lang="es-ES_tradnl" sz="3200" dirty="0" err="1"/>
              <a:t>months</a:t>
            </a:r>
            <a:r>
              <a:rPr lang="es-ES_tradnl" sz="3200" dirty="0"/>
              <a:t>, 100% of LLW </a:t>
            </a:r>
            <a:r>
              <a:rPr lang="es-ES_tradnl" sz="3200" dirty="0" err="1"/>
              <a:t>write</a:t>
            </a:r>
            <a:r>
              <a:rPr lang="es-ES_tradnl" sz="3200" dirty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would</a:t>
            </a:r>
            <a:r>
              <a:rPr lang="es-ES_tradnl" sz="3200" dirty="0" smtClean="0"/>
              <a:t> be </a:t>
            </a:r>
            <a:r>
              <a:rPr lang="es-ES_tradnl" sz="3200" dirty="0" err="1" smtClean="0"/>
              <a:t>occuring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location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80% </a:t>
            </a:r>
            <a:r>
              <a:rPr lang="es-ES_tradnl" sz="3200" dirty="0" err="1" smtClean="0"/>
              <a:t>accuracy</a:t>
            </a:r>
            <a:r>
              <a:rPr lang="es-ES_tradnl" sz="3200" dirty="0" smtClean="0"/>
              <a:t>. </a:t>
            </a:r>
            <a:endParaRPr lang="es-ES_tradnl" sz="3200" dirty="0"/>
          </a:p>
          <a:p>
            <a:endParaRPr lang="es-ES_tradnl" sz="3200" dirty="0" smtClean="0"/>
          </a:p>
          <a:p>
            <a:r>
              <a:rPr lang="es-ES_tradnl" sz="3200" dirty="0" smtClean="0"/>
              <a:t>Standard NL31a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2328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51" y="1853536"/>
            <a:ext cx="3787872" cy="2456442"/>
          </a:xfrm>
        </p:spPr>
        <p:txBody>
          <a:bodyPr>
            <a:normAutofit fontScale="90000"/>
          </a:bodyPr>
          <a:lstStyle/>
          <a:p>
            <a:r>
              <a:rPr lang="es-ES_tradnl" sz="5300" b="1" dirty="0" smtClean="0">
                <a:solidFill>
                  <a:schemeClr val="tx1"/>
                </a:solidFill>
              </a:rPr>
              <a:t>Repaso de tiempo</a:t>
            </a:r>
            <a:br>
              <a:rPr lang="es-ES_tradnl" sz="5300" b="1" dirty="0" smtClean="0">
                <a:solidFill>
                  <a:schemeClr val="tx1"/>
                </a:solidFill>
              </a:rPr>
            </a:br>
            <a:r>
              <a:rPr lang="es-ES_tradnl" sz="5300" b="1" dirty="0">
                <a:solidFill>
                  <a:schemeClr val="tx1"/>
                </a:solidFill>
              </a:rPr>
              <a:t/>
            </a:r>
            <a:br>
              <a:rPr lang="es-ES_tradnl" sz="5300" b="1" dirty="0">
                <a:solidFill>
                  <a:schemeClr val="tx1"/>
                </a:solidFill>
              </a:rPr>
            </a:br>
            <a:r>
              <a:rPr lang="es-ES_tradnl" dirty="0" smtClean="0">
                <a:solidFill>
                  <a:schemeClr val="tx1"/>
                </a:solidFill>
              </a:rPr>
              <a:t/>
            </a:r>
            <a:br>
              <a:rPr lang="es-ES_tradnl" dirty="0" smtClean="0">
                <a:solidFill>
                  <a:schemeClr val="tx1"/>
                </a:solidFill>
              </a:rPr>
            </a:br>
            <a:r>
              <a:rPr lang="es-ES_tradnl" dirty="0">
                <a:solidFill>
                  <a:schemeClr val="tx1"/>
                </a:solidFill>
              </a:rPr>
              <a:t>¿Qué hora es en 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https://www.timeanddate.com/worldclock</a:t>
            </a:r>
            <a:r>
              <a:rPr lang="es-ES_tradnl" dirty="0" smtClean="0">
                <a:hlinkClick r:id="rId2"/>
              </a:rPr>
              <a:t>/</a:t>
            </a:r>
            <a:endParaRPr lang="es-ES_tradnl" dirty="0"/>
          </a:p>
          <a:p>
            <a:endParaRPr lang="es-ES_tradnl" dirty="0" smtClean="0"/>
          </a:p>
          <a:p>
            <a:r>
              <a:rPr lang="es-ES_tradnl" sz="2400" dirty="0" smtClean="0"/>
              <a:t>Pick a </a:t>
            </a:r>
            <a:r>
              <a:rPr lang="es-ES_tradnl" sz="2400" dirty="0" err="1" smtClean="0"/>
              <a:t>city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world</a:t>
            </a:r>
            <a:r>
              <a:rPr lang="es-ES_tradnl" sz="2400" dirty="0" smtClean="0"/>
              <a:t>. Ask </a:t>
            </a:r>
            <a:r>
              <a:rPr lang="es-ES_tradnl" sz="2400" dirty="0" err="1" smtClean="0"/>
              <a:t>your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partner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what</a:t>
            </a:r>
            <a:r>
              <a:rPr lang="es-ES_tradnl" sz="2400" dirty="0" smtClean="0"/>
              <a:t> time </a:t>
            </a:r>
            <a:r>
              <a:rPr lang="es-ES_tradnl" sz="2400" dirty="0" err="1" smtClean="0"/>
              <a:t>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it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place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using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sentences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stem</a:t>
            </a:r>
            <a:r>
              <a:rPr lang="es-ES_tradnl" sz="2400" dirty="0" smtClean="0"/>
              <a:t>: </a:t>
            </a:r>
          </a:p>
          <a:p>
            <a:endParaRPr lang="es-ES_tradnl" sz="2400" dirty="0"/>
          </a:p>
          <a:p>
            <a:pPr lvl="1"/>
            <a:r>
              <a:rPr lang="es-ES_tradnl" sz="2000" dirty="0"/>
              <a:t>¿Qué hora es </a:t>
            </a:r>
            <a:r>
              <a:rPr lang="es-ES_tradnl" sz="2000" dirty="0" smtClean="0"/>
              <a:t>en ________________?</a:t>
            </a:r>
          </a:p>
          <a:p>
            <a:r>
              <a:rPr lang="es-ES_tradnl" sz="2400" dirty="0" err="1" smtClean="0"/>
              <a:t>Your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partner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will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respond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saying</a:t>
            </a:r>
            <a:r>
              <a:rPr lang="es-ES_tradnl" sz="2400" dirty="0" smtClean="0"/>
              <a:t>: </a:t>
            </a:r>
          </a:p>
          <a:p>
            <a:pPr lvl="1"/>
            <a:r>
              <a:rPr lang="es-ES_tradnl" sz="2000" dirty="0" smtClean="0"/>
              <a:t>En _______________ es _________________________. </a:t>
            </a:r>
            <a:endParaRPr lang="es-ES_tradnl" sz="2000" dirty="0"/>
          </a:p>
        </p:txBody>
      </p:sp>
      <p:sp>
        <p:nvSpPr>
          <p:cNvPr id="4" name="Rectangle 3"/>
          <p:cNvSpPr/>
          <p:nvPr/>
        </p:nvSpPr>
        <p:spPr>
          <a:xfrm rot="21256215">
            <a:off x="274676" y="221309"/>
            <a:ext cx="6741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Hablar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con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pareja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9" y="1476104"/>
            <a:ext cx="8334103" cy="52120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sz="5900" dirty="0" smtClean="0"/>
              <a:t>¿Cual es la fecha hoy?</a:t>
            </a:r>
          </a:p>
          <a:p>
            <a:pPr marL="0" indent="0">
              <a:buNone/>
            </a:pPr>
            <a:r>
              <a:rPr lang="es-ES_tradnl" sz="5900" dirty="0" smtClean="0"/>
              <a:t>¿Que día de la semana es? </a:t>
            </a:r>
          </a:p>
          <a:p>
            <a:pPr marL="0" indent="0">
              <a:buNone/>
            </a:pPr>
            <a:r>
              <a:rPr lang="es-ES_tradnl" sz="5900" dirty="0" smtClean="0"/>
              <a:t>¿Que día es mañana?</a:t>
            </a:r>
          </a:p>
          <a:p>
            <a:pPr marL="0" indent="0">
              <a:buNone/>
            </a:pPr>
            <a:r>
              <a:rPr lang="es-ES_tradnl" sz="5900" dirty="0" smtClean="0"/>
              <a:t>¿Qué día fue ayer?</a:t>
            </a:r>
          </a:p>
          <a:p>
            <a:pPr marL="0" indent="0">
              <a:buNone/>
            </a:pPr>
            <a:r>
              <a:rPr lang="es-ES_tradnl" sz="5900" dirty="0" smtClean="0"/>
              <a:t>¿Cual es el mes?</a:t>
            </a:r>
          </a:p>
          <a:p>
            <a:pPr marL="0" indent="0">
              <a:buNone/>
            </a:pPr>
            <a:r>
              <a:rPr lang="es-ES_tradnl" sz="5900" dirty="0" smtClean="0"/>
              <a:t>¿Cuantos días hay en el mes?</a:t>
            </a:r>
          </a:p>
          <a:p>
            <a:pPr marL="0" indent="0">
              <a:buNone/>
            </a:pPr>
            <a:r>
              <a:rPr lang="es-ES_tradnl" sz="5900" dirty="0" smtClean="0"/>
              <a:t>¿Como se escribe la fecha en números? </a:t>
            </a:r>
          </a:p>
          <a:p>
            <a:endParaRPr lang="es-ES_tradn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69493" y="354841"/>
            <a:ext cx="833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/>
              <a:t>CALENDAR QUESTIONS  </a:t>
            </a:r>
            <a:endParaRPr lang="es-ES_tradnl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332849"/>
            <a:ext cx="3879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/>
              <a:t>Around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room</a:t>
            </a:r>
            <a:r>
              <a:rPr lang="es-ES_tradnl" b="1" dirty="0" smtClean="0"/>
              <a:t> are </a:t>
            </a:r>
            <a:r>
              <a:rPr lang="es-ES_tradnl" b="1" dirty="0" err="1" smtClean="0"/>
              <a:t>several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calendars</a:t>
            </a:r>
            <a:r>
              <a:rPr lang="es-ES_tradnl" b="1" dirty="0" smtClean="0"/>
              <a:t>. </a:t>
            </a:r>
            <a:r>
              <a:rPr lang="es-ES_tradnl" b="1" dirty="0" err="1" smtClean="0"/>
              <a:t>Based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your</a:t>
            </a:r>
            <a:r>
              <a:rPr lang="es-ES_tradnl" b="1" dirty="0" smtClean="0"/>
              <a:t> color, </a:t>
            </a:r>
            <a:r>
              <a:rPr lang="es-ES_tradnl" b="1" dirty="0" err="1" smtClean="0"/>
              <a:t>you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will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answer</a:t>
            </a:r>
            <a:r>
              <a:rPr lang="es-ES_tradnl" b="1" dirty="0" smtClean="0"/>
              <a:t>  </a:t>
            </a:r>
            <a:r>
              <a:rPr lang="es-ES_tradnl" b="1" dirty="0" err="1" smtClean="0"/>
              <a:t>some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following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questions</a:t>
            </a:r>
            <a:r>
              <a:rPr lang="es-ES_tradnl" b="1" dirty="0" smtClean="0"/>
              <a:t> at </a:t>
            </a:r>
            <a:r>
              <a:rPr lang="es-ES_tradnl" b="1" dirty="0" err="1" smtClean="0"/>
              <a:t>each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station</a:t>
            </a:r>
            <a:r>
              <a:rPr lang="es-ES_tradnl" b="1" dirty="0" smtClean="0"/>
              <a:t>. </a:t>
            </a:r>
            <a:endParaRPr lang="es-ES_tradnl" b="1" dirty="0"/>
          </a:p>
          <a:p>
            <a:pPr algn="ctr"/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question</a:t>
            </a:r>
            <a:r>
              <a:rPr lang="es-ES_tradnl" b="1" dirty="0" smtClean="0"/>
              <a:t>(s) </a:t>
            </a:r>
            <a:r>
              <a:rPr lang="es-ES_tradnl" b="1" dirty="0" err="1" smtClean="0"/>
              <a:t>will</a:t>
            </a:r>
            <a:r>
              <a:rPr lang="es-ES_tradnl" b="1" dirty="0" smtClean="0"/>
              <a:t> be </a:t>
            </a:r>
            <a:r>
              <a:rPr lang="es-ES_tradnl" b="1" dirty="0" err="1" smtClean="0"/>
              <a:t>written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top of </a:t>
            </a:r>
            <a:r>
              <a:rPr lang="es-ES_tradnl" b="1" dirty="0" err="1" smtClean="0"/>
              <a:t>each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paper</a:t>
            </a:r>
            <a:r>
              <a:rPr lang="es-ES_tradnl" b="1" dirty="0" smtClean="0"/>
              <a:t>. </a:t>
            </a:r>
          </a:p>
          <a:p>
            <a:pPr algn="ctr"/>
            <a:r>
              <a:rPr lang="es-ES_tradnl" b="1" dirty="0" err="1" smtClean="0"/>
              <a:t>Rotate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when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bell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rings</a:t>
            </a:r>
            <a:r>
              <a:rPr lang="es-ES_tradnl" b="1" dirty="0" smtClean="0"/>
              <a:t>. NOT BEFORE!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5958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color sticky is on your desk?</a:t>
            </a:r>
            <a:br>
              <a:rPr lang="en-US" dirty="0" smtClean="0"/>
            </a:br>
            <a:r>
              <a:rPr lang="en-US" dirty="0" smtClean="0"/>
              <a:t>Label your paper accordingly.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(</a:t>
            </a:r>
            <a:r>
              <a:rPr lang="en-US" dirty="0" err="1" smtClean="0"/>
              <a:t>azul</a:t>
            </a:r>
            <a:r>
              <a:rPr lang="en-US" dirty="0" smtClean="0"/>
              <a:t>)/</a:t>
            </a:r>
            <a:r>
              <a:rPr lang="en-US" dirty="0"/>
              <a:t>Green (</a:t>
            </a:r>
            <a:r>
              <a:rPr lang="en-US" dirty="0" err="1"/>
              <a:t>verde</a:t>
            </a:r>
            <a:r>
              <a:rPr lang="en-US" dirty="0" smtClean="0"/>
              <a:t>) – 1,5,10,15,25 </a:t>
            </a:r>
          </a:p>
          <a:p>
            <a:r>
              <a:rPr lang="en-US" dirty="0" smtClean="0"/>
              <a:t>Pink (</a:t>
            </a:r>
            <a:r>
              <a:rPr lang="en-US" dirty="0" err="1" smtClean="0"/>
              <a:t>rosa</a:t>
            </a:r>
            <a:r>
              <a:rPr lang="en-US" dirty="0" smtClean="0"/>
              <a:t>)/blanks – 2, 4,8,21,24</a:t>
            </a:r>
          </a:p>
          <a:p>
            <a:r>
              <a:rPr lang="en-US" dirty="0" smtClean="0"/>
              <a:t>Yellow (Amarillo) – 3, 6, 9, 18, 20</a:t>
            </a:r>
          </a:p>
          <a:p>
            <a:r>
              <a:rPr lang="en-US" dirty="0" smtClean="0"/>
              <a:t>Orange (</a:t>
            </a:r>
            <a:r>
              <a:rPr lang="en-US" dirty="0" err="1" smtClean="0"/>
              <a:t>naranja</a:t>
            </a:r>
            <a:r>
              <a:rPr lang="en-US" dirty="0" smtClean="0"/>
              <a:t>) – 7, 11, 14. 19, 22</a:t>
            </a:r>
          </a:p>
          <a:p>
            <a:r>
              <a:rPr lang="en-US" dirty="0" smtClean="0"/>
              <a:t>White (Blanco) – 12, 13, 16, 17, 23</a:t>
            </a:r>
          </a:p>
        </p:txBody>
      </p:sp>
    </p:spTree>
    <p:extLst>
      <p:ext uri="{BB962C8B-B14F-4D97-AF65-F5344CB8AC3E}">
        <p14:creationId xmlns:p14="http://schemas.microsoft.com/office/powerpoint/2010/main" val="1465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61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</a:pPr>
            <a:r>
              <a:rPr lang="en-US" sz="3200" b="1" dirty="0" smtClean="0">
                <a:ea typeface="+mn-ea"/>
                <a:cs typeface="+mn-cs"/>
              </a:rPr>
              <a:t>Las </a:t>
            </a:r>
            <a:r>
              <a:rPr lang="en-US" sz="3200" b="1" dirty="0" err="1" smtClean="0">
                <a:ea typeface="+mn-ea"/>
                <a:cs typeface="+mn-cs"/>
              </a:rPr>
              <a:t>estaciones</a:t>
            </a:r>
            <a:r>
              <a:rPr lang="en-US" sz="3200" b="1" dirty="0" smtClean="0">
                <a:ea typeface="+mn-ea"/>
                <a:cs typeface="+mn-cs"/>
              </a:rPr>
              <a:t> del </a:t>
            </a:r>
            <a:r>
              <a:rPr lang="en-US" sz="3200" b="1" dirty="0" err="1" smtClean="0">
                <a:ea typeface="+mn-ea"/>
                <a:cs typeface="+mn-cs"/>
              </a:rPr>
              <a:t>año</a:t>
            </a:r>
            <a:r>
              <a:rPr lang="en-US" sz="3200" b="1" dirty="0" smtClean="0">
                <a:ea typeface="+mn-ea"/>
                <a:cs typeface="+mn-cs"/>
              </a:rPr>
              <a:t>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1829" y="2525420"/>
            <a:ext cx="2952750" cy="2382651"/>
          </a:xfrm>
        </p:spPr>
        <p:txBody>
          <a:bodyPr>
            <a:normAutofit fontScale="55000" lnSpcReduction="20000"/>
          </a:bodyPr>
          <a:lstStyle/>
          <a:p>
            <a:r>
              <a:rPr lang="es-ES" sz="4000" b="1" dirty="0" err="1"/>
              <a:t>Seasons</a:t>
            </a:r>
            <a:r>
              <a:rPr lang="es-ES" sz="4000" b="1" dirty="0"/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  primavera</a:t>
            </a: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  verano</a:t>
            </a:r>
            <a:endParaRPr lang="es-ES" sz="4000" b="1" dirty="0"/>
          </a:p>
          <a:p>
            <a:pPr marL="742950" indent="-742950">
              <a:buFont typeface="+mj-lt"/>
              <a:buAutoNum type="arabicPeriod"/>
            </a:pPr>
            <a:r>
              <a:rPr lang="es-ES" sz="4000" b="1" dirty="0" smtClean="0"/>
              <a:t>  otoño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b="1" dirty="0"/>
              <a:t> </a:t>
            </a:r>
            <a:r>
              <a:rPr lang="es-ES" sz="4000" b="1" dirty="0" smtClean="0"/>
              <a:t> invierno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4579" y="2612440"/>
            <a:ext cx="4700058" cy="3599316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err="1" smtClean="0"/>
              <a:t>Estaciones</a:t>
            </a:r>
            <a:r>
              <a:rPr lang="en-US" sz="3600" b="1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Spring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Summer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Fall/Autumn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Winter</a:t>
            </a:r>
            <a:endParaRPr lang="en-US" sz="3600" b="1" dirty="0"/>
          </a:p>
        </p:txBody>
      </p:sp>
      <p:sp>
        <p:nvSpPr>
          <p:cNvPr id="5" name="5-Point Star 4"/>
          <p:cNvSpPr/>
          <p:nvPr/>
        </p:nvSpPr>
        <p:spPr>
          <a:xfrm rot="20872184">
            <a:off x="9588788" y="3683725"/>
            <a:ext cx="2415978" cy="2625634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64038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se dice?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papers</a:t>
            </a:r>
          </a:p>
          <a:p>
            <a:endParaRPr lang="en-US" dirty="0"/>
          </a:p>
          <a:p>
            <a:r>
              <a:rPr lang="en-US" dirty="0" smtClean="0"/>
              <a:t>Son las </a:t>
            </a:r>
            <a:r>
              <a:rPr lang="en-US" dirty="0" err="1" smtClean="0"/>
              <a:t>siete</a:t>
            </a:r>
            <a:r>
              <a:rPr lang="en-US" dirty="0" smtClean="0"/>
              <a:t> para las once</a:t>
            </a:r>
          </a:p>
          <a:p>
            <a:endParaRPr lang="en-US" dirty="0"/>
          </a:p>
          <a:p>
            <a:r>
              <a:rPr lang="en-US" dirty="0" smtClean="0"/>
              <a:t>Son las </a:t>
            </a:r>
            <a:r>
              <a:rPr lang="en-US" dirty="0" err="1" smtClean="0"/>
              <a:t>cuatro</a:t>
            </a:r>
            <a:r>
              <a:rPr lang="en-US" dirty="0" smtClean="0"/>
              <a:t> y </a:t>
            </a:r>
            <a:r>
              <a:rPr lang="en-US" dirty="0" err="1" smtClean="0"/>
              <a:t>cuarto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AutoShape 2" descr="Image result for spai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Image result for spain flag"/>
          <p:cNvSpPr>
            <a:spLocks noChangeAspect="1" noChangeArrowheads="1"/>
          </p:cNvSpPr>
          <p:nvPr/>
        </p:nvSpPr>
        <p:spPr bwMode="auto">
          <a:xfrm>
            <a:off x="307974" y="7937"/>
            <a:ext cx="1687507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Image result for spain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9" y="4437732"/>
            <a:ext cx="2422525" cy="16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¿Cuáles son los meses en cada (</a:t>
            </a:r>
            <a:r>
              <a:rPr lang="es-ES_tradnl" dirty="0" err="1" smtClean="0"/>
              <a:t>each</a:t>
            </a:r>
            <a:r>
              <a:rPr lang="es-ES_tradnl" dirty="0" smtClean="0"/>
              <a:t>) estación?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813" y="1167728"/>
            <a:ext cx="10515600" cy="4820835"/>
          </a:xfrm>
        </p:spPr>
        <p:txBody>
          <a:bodyPr>
            <a:normAutofit fontScale="92500" lnSpcReduction="20000"/>
          </a:bodyPr>
          <a:lstStyle/>
          <a:p>
            <a:r>
              <a:rPr lang="es-ES_tradnl" sz="4000" dirty="0" smtClean="0"/>
              <a:t>El invierno </a:t>
            </a:r>
          </a:p>
          <a:p>
            <a:endParaRPr lang="es-ES_tradnl" sz="4000" dirty="0" smtClean="0"/>
          </a:p>
          <a:p>
            <a:r>
              <a:rPr lang="es-ES_tradnl" sz="4000" dirty="0" smtClean="0"/>
              <a:t>La primavera </a:t>
            </a:r>
          </a:p>
          <a:p>
            <a:endParaRPr lang="es-ES_tradnl" sz="4000" dirty="0" smtClean="0"/>
          </a:p>
          <a:p>
            <a:r>
              <a:rPr lang="es-ES_tradnl" sz="4000" dirty="0" smtClean="0"/>
              <a:t>El verano </a:t>
            </a:r>
          </a:p>
          <a:p>
            <a:endParaRPr lang="es-ES_tradnl" sz="4000" dirty="0" smtClean="0"/>
          </a:p>
          <a:p>
            <a:r>
              <a:rPr lang="es-ES_tradnl" sz="4000" dirty="0" smtClean="0"/>
              <a:t>El otoño 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11616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2" y="150521"/>
            <a:ext cx="8650967" cy="6527548"/>
          </a:xfrm>
        </p:spPr>
      </p:pic>
    </p:spTree>
    <p:extLst>
      <p:ext uri="{BB962C8B-B14F-4D97-AF65-F5344CB8AC3E}">
        <p14:creationId xmlns:p14="http://schemas.microsoft.com/office/powerpoint/2010/main" val="2727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81" y="2388025"/>
            <a:ext cx="3797669" cy="2456442"/>
          </a:xfrm>
        </p:spPr>
        <p:txBody>
          <a:bodyPr>
            <a:normAutofit fontScale="90000"/>
          </a:bodyPr>
          <a:lstStyle/>
          <a:p>
            <a:r>
              <a:rPr lang="es-ES_tradnl" sz="7200" dirty="0" smtClean="0"/>
              <a:t>Las Estaciones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 In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notes,write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corresponding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following</a:t>
            </a:r>
            <a:r>
              <a:rPr lang="es-ES_tradnl" sz="3600" dirty="0" smtClean="0"/>
              <a:t>.</a:t>
            </a:r>
          </a:p>
          <a:p>
            <a:r>
              <a:rPr lang="es-ES_tradnl" sz="3600" dirty="0" smtClean="0"/>
              <a:t>1. Colorado Springs, Marzo</a:t>
            </a:r>
          </a:p>
          <a:p>
            <a:r>
              <a:rPr lang="es-ES_tradnl" sz="3600" dirty="0" smtClean="0"/>
              <a:t>2.  </a:t>
            </a:r>
            <a:r>
              <a:rPr lang="es-ES_tradnl" sz="3600" dirty="0" err="1" smtClean="0"/>
              <a:t>Thailand</a:t>
            </a:r>
            <a:r>
              <a:rPr lang="es-ES_tradnl" sz="3600" dirty="0" smtClean="0"/>
              <a:t>, Marzo</a:t>
            </a:r>
          </a:p>
          <a:p>
            <a:r>
              <a:rPr lang="es-ES_tradnl" sz="3600" dirty="0" smtClean="0"/>
              <a:t>3. Rusia, Junio </a:t>
            </a:r>
          </a:p>
          <a:p>
            <a:r>
              <a:rPr lang="es-ES_tradnl" sz="3600" dirty="0" smtClean="0"/>
              <a:t>4. New York, Octubre</a:t>
            </a:r>
          </a:p>
          <a:p>
            <a:r>
              <a:rPr lang="es-ES_tradnl" sz="3600" dirty="0" smtClean="0"/>
              <a:t>5.  Chile, Junio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0157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8800" dirty="0" smtClean="0"/>
              <a:t>MEMORIA</a:t>
            </a:r>
            <a:endParaRPr lang="es-ES_tradnl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672" y="3764120"/>
            <a:ext cx="12192000" cy="170401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 err="1" smtClean="0">
                <a:solidFill>
                  <a:schemeClr val="accent4"/>
                </a:solidFill>
              </a:rPr>
              <a:t>Turn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all</a:t>
            </a:r>
            <a:r>
              <a:rPr lang="es-ES_tradnl" sz="2800" dirty="0" smtClean="0">
                <a:solidFill>
                  <a:schemeClr val="accent4"/>
                </a:solidFill>
              </a:rPr>
              <a:t> of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your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cards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upside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down</a:t>
            </a:r>
            <a:r>
              <a:rPr lang="es-ES_tradnl" sz="2800" dirty="0" smtClean="0">
                <a:solidFill>
                  <a:schemeClr val="accent4"/>
                </a:solidFill>
              </a:rPr>
              <a:t> in a </a:t>
            </a:r>
            <a:r>
              <a:rPr lang="es-ES_tradnl" sz="2800" dirty="0" err="1" smtClean="0">
                <a:solidFill>
                  <a:schemeClr val="accent4"/>
                </a:solidFill>
              </a:rPr>
              <a:t>random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order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on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the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desk</a:t>
            </a:r>
            <a:r>
              <a:rPr lang="es-ES_tradnl" sz="2800" dirty="0" smtClean="0">
                <a:solidFill>
                  <a:schemeClr val="accent4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err="1" smtClean="0">
                <a:solidFill>
                  <a:schemeClr val="accent4"/>
                </a:solidFill>
              </a:rPr>
              <a:t>With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your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group</a:t>
            </a:r>
            <a:r>
              <a:rPr lang="es-ES_tradnl" sz="2800" dirty="0" smtClean="0">
                <a:solidFill>
                  <a:schemeClr val="accent4"/>
                </a:solidFill>
              </a:rPr>
              <a:t>,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</a:t>
            </a:r>
            <a:r>
              <a:rPr lang="es-ES_tradnl" sz="2800" dirty="0" smtClean="0">
                <a:solidFill>
                  <a:schemeClr val="accent4"/>
                </a:solidFill>
              </a:rPr>
              <a:t> are </a:t>
            </a:r>
            <a:r>
              <a:rPr lang="es-ES_tradnl" sz="2800" dirty="0" err="1" smtClean="0">
                <a:solidFill>
                  <a:schemeClr val="accent4"/>
                </a:solidFill>
              </a:rPr>
              <a:t>trying</a:t>
            </a:r>
            <a:r>
              <a:rPr lang="es-ES_tradnl" sz="2800" dirty="0" smtClean="0">
                <a:solidFill>
                  <a:schemeClr val="accent4"/>
                </a:solidFill>
              </a:rPr>
              <a:t> to </a:t>
            </a:r>
            <a:r>
              <a:rPr lang="es-ES_tradnl" sz="2800" dirty="0" err="1" smtClean="0">
                <a:solidFill>
                  <a:schemeClr val="accent4"/>
                </a:solidFill>
              </a:rPr>
              <a:t>make</a:t>
            </a:r>
            <a:r>
              <a:rPr lang="es-ES_tradnl" sz="2800" dirty="0" smtClean="0">
                <a:solidFill>
                  <a:schemeClr val="accent4"/>
                </a:solidFill>
              </a:rPr>
              <a:t> as </a:t>
            </a:r>
            <a:r>
              <a:rPr lang="es-ES_tradnl" sz="2800" dirty="0" err="1" smtClean="0">
                <a:solidFill>
                  <a:schemeClr val="accent4"/>
                </a:solidFill>
              </a:rPr>
              <a:t>many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spanish</a:t>
            </a:r>
            <a:r>
              <a:rPr lang="es-ES_tradnl" sz="2800" dirty="0" smtClean="0">
                <a:solidFill>
                  <a:schemeClr val="accent4"/>
                </a:solidFill>
              </a:rPr>
              <a:t> to </a:t>
            </a:r>
            <a:r>
              <a:rPr lang="es-ES_tradnl" sz="2800" dirty="0" err="1" smtClean="0">
                <a:solidFill>
                  <a:schemeClr val="accent4"/>
                </a:solidFill>
              </a:rPr>
              <a:t>english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pairs</a:t>
            </a:r>
            <a:r>
              <a:rPr lang="es-ES_tradnl" sz="2800" dirty="0" smtClean="0">
                <a:solidFill>
                  <a:schemeClr val="accent4"/>
                </a:solidFill>
              </a:rPr>
              <a:t> as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</a:t>
            </a:r>
            <a:r>
              <a:rPr lang="es-ES_tradnl" sz="2800" dirty="0" smtClean="0">
                <a:solidFill>
                  <a:schemeClr val="accent4"/>
                </a:solidFill>
              </a:rPr>
              <a:t> can </a:t>
            </a:r>
            <a:r>
              <a:rPr lang="es-ES_tradnl" sz="2800" dirty="0" err="1" smtClean="0">
                <a:solidFill>
                  <a:schemeClr val="accent4"/>
                </a:solidFill>
              </a:rPr>
              <a:t>through</a:t>
            </a:r>
            <a:r>
              <a:rPr lang="es-ES_tradnl" sz="2800" dirty="0" smtClean="0">
                <a:solidFill>
                  <a:schemeClr val="accent4"/>
                </a:solidFill>
              </a:rPr>
              <a:t> trial and error and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your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memory</a:t>
            </a:r>
            <a:r>
              <a:rPr lang="es-ES_tradnl" sz="2800" dirty="0" smtClean="0">
                <a:solidFill>
                  <a:schemeClr val="accent4"/>
                </a:solidFill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err="1" smtClean="0">
                <a:solidFill>
                  <a:schemeClr val="accent4"/>
                </a:solidFill>
              </a:rPr>
              <a:t>Take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turns</a:t>
            </a:r>
            <a:r>
              <a:rPr lang="es-ES_tradnl" sz="2800" dirty="0" smtClean="0">
                <a:solidFill>
                  <a:schemeClr val="accent4"/>
                </a:solidFill>
              </a:rPr>
              <a:t> in </a:t>
            </a:r>
            <a:r>
              <a:rPr lang="es-ES_tradnl" sz="2800" dirty="0" err="1" smtClean="0">
                <a:solidFill>
                  <a:schemeClr val="accent4"/>
                </a:solidFill>
              </a:rPr>
              <a:t>alphabetical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order</a:t>
            </a:r>
            <a:r>
              <a:rPr lang="es-ES_tradnl" sz="2800" dirty="0" smtClean="0">
                <a:solidFill>
                  <a:schemeClr val="accent4"/>
                </a:solidFill>
              </a:rPr>
              <a:t> of </a:t>
            </a:r>
            <a:r>
              <a:rPr lang="es-ES_tradnl" sz="2800" dirty="0" err="1" smtClean="0">
                <a:solidFill>
                  <a:schemeClr val="accent4"/>
                </a:solidFill>
              </a:rPr>
              <a:t>your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first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name</a:t>
            </a:r>
            <a:r>
              <a:rPr lang="es-ES_tradnl" sz="2800" dirty="0" smtClean="0">
                <a:solidFill>
                  <a:schemeClr val="accent4"/>
                </a:solidFill>
              </a:rPr>
              <a:t>. A </a:t>
            </a:r>
            <a:r>
              <a:rPr lang="es-ES_tradnl" sz="2800" dirty="0" err="1" smtClean="0">
                <a:solidFill>
                  <a:schemeClr val="accent4"/>
                </a:solidFill>
              </a:rPr>
              <a:t>is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first</a:t>
            </a:r>
            <a:r>
              <a:rPr lang="es-ES_tradnl" sz="2800" dirty="0" smtClean="0">
                <a:solidFill>
                  <a:schemeClr val="accent4"/>
                </a:solidFill>
              </a:rPr>
              <a:t>- Z </a:t>
            </a:r>
            <a:r>
              <a:rPr lang="es-ES_tradnl" sz="2800" dirty="0" err="1" smtClean="0">
                <a:solidFill>
                  <a:schemeClr val="accent4"/>
                </a:solidFill>
              </a:rPr>
              <a:t>is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last</a:t>
            </a:r>
            <a:endParaRPr lang="es-ES_tradnl" sz="2800" dirty="0" smtClean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err="1" smtClean="0">
                <a:solidFill>
                  <a:schemeClr val="accent4"/>
                </a:solidFill>
              </a:rPr>
              <a:t>The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person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with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the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most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pairs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when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all</a:t>
            </a:r>
            <a:r>
              <a:rPr lang="es-ES_tradnl" sz="2800" dirty="0" smtClean="0">
                <a:solidFill>
                  <a:schemeClr val="accent4"/>
                </a:solidFill>
              </a:rPr>
              <a:t> of </a:t>
            </a:r>
            <a:r>
              <a:rPr lang="es-ES_tradnl" sz="2800" dirty="0" err="1" smtClean="0">
                <a:solidFill>
                  <a:schemeClr val="accent4"/>
                </a:solidFill>
              </a:rPr>
              <a:t>the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cards</a:t>
            </a:r>
            <a:r>
              <a:rPr lang="es-ES_tradnl" sz="2800" dirty="0" smtClean="0">
                <a:solidFill>
                  <a:schemeClr val="accent4"/>
                </a:solidFill>
              </a:rPr>
              <a:t> are </a:t>
            </a:r>
            <a:r>
              <a:rPr lang="es-ES_tradnl" sz="2800" dirty="0" err="1" smtClean="0">
                <a:solidFill>
                  <a:schemeClr val="accent4"/>
                </a:solidFill>
              </a:rPr>
              <a:t>gone</a:t>
            </a:r>
            <a:r>
              <a:rPr lang="es-ES_tradnl" sz="2800" dirty="0" smtClean="0">
                <a:solidFill>
                  <a:schemeClr val="accent4"/>
                </a:solidFill>
              </a:rPr>
              <a:t> </a:t>
            </a:r>
            <a:r>
              <a:rPr lang="es-ES_tradnl" sz="2800" dirty="0" err="1" smtClean="0">
                <a:solidFill>
                  <a:schemeClr val="accent4"/>
                </a:solidFill>
              </a:rPr>
              <a:t>wins</a:t>
            </a:r>
            <a:r>
              <a:rPr lang="es-ES_tradnl" sz="2800" dirty="0" smtClean="0">
                <a:solidFill>
                  <a:schemeClr val="accent4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79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4" y="2349925"/>
            <a:ext cx="4493622" cy="2456442"/>
          </a:xfrm>
        </p:spPr>
        <p:txBody>
          <a:bodyPr>
            <a:normAutofit fontScale="90000"/>
          </a:bodyPr>
          <a:lstStyle/>
          <a:p>
            <a:r>
              <a:rPr lang="es-ES_tradnl" sz="7200" dirty="0" smtClean="0"/>
              <a:t>DOL</a:t>
            </a:r>
            <a:br>
              <a:rPr lang="es-ES_tradnl" sz="7200" dirty="0" smtClean="0"/>
            </a:br>
            <a:r>
              <a:rPr lang="es-ES_tradnl" sz="5300" dirty="0" err="1" smtClean="0"/>
              <a:t>Turn</a:t>
            </a:r>
            <a:r>
              <a:rPr lang="es-ES_tradnl" sz="5300" dirty="0" smtClean="0"/>
              <a:t> </a:t>
            </a:r>
            <a:r>
              <a:rPr lang="es-ES_tradnl" sz="5300" dirty="0" err="1" smtClean="0"/>
              <a:t>it</a:t>
            </a:r>
            <a:r>
              <a:rPr lang="es-ES_tradnl" sz="5300" dirty="0" smtClean="0"/>
              <a:t> in </a:t>
            </a:r>
            <a:r>
              <a:rPr lang="es-ES_tradnl" sz="5300" dirty="0" err="1" smtClean="0"/>
              <a:t>today</a:t>
            </a:r>
            <a:r>
              <a:rPr lang="es-ES_tradnl" sz="5300" dirty="0" smtClean="0"/>
              <a:t>!!</a:t>
            </a:r>
            <a:endParaRPr lang="es-ES_tradnl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1. Si es invierno en Colorado Springs, es ____________ en Sud África.</a:t>
            </a:r>
          </a:p>
          <a:p>
            <a:r>
              <a:rPr lang="es-ES_tradnl" dirty="0" smtClean="0"/>
              <a:t>2. Si es verano en Colorado Springs, es _____________ en Argentina. </a:t>
            </a:r>
          </a:p>
          <a:p>
            <a:r>
              <a:rPr lang="es-ES_tradnl" dirty="0" smtClean="0"/>
              <a:t>3. Si es primavera en Colorado Springs, es __________ en Perú. </a:t>
            </a:r>
          </a:p>
          <a:p>
            <a:r>
              <a:rPr lang="es-ES_tradnl" dirty="0" smtClean="0"/>
              <a:t>4. Si es otoño en Colorado </a:t>
            </a:r>
            <a:r>
              <a:rPr lang="es-ES_tradnl" dirty="0"/>
              <a:t>S</a:t>
            </a:r>
            <a:r>
              <a:rPr lang="es-ES_tradnl" dirty="0" smtClean="0"/>
              <a:t>prings, es ______________ en Australia. </a:t>
            </a:r>
          </a:p>
          <a:p>
            <a:r>
              <a:rPr lang="es-ES_tradnl" dirty="0" smtClean="0"/>
              <a:t>5. Si es verano en Colorado Springs, es _____________ en Nueva York.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79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2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te in spanish activit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99" b="38857"/>
          <a:stretch/>
        </p:blipFill>
        <p:spPr bwMode="auto">
          <a:xfrm>
            <a:off x="4838824" y="222070"/>
            <a:ext cx="7353176" cy="66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425692">
            <a:off x="-286860" y="1032599"/>
            <a:ext cx="5973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Independientemente</a:t>
            </a:r>
            <a:endParaRPr lang="es-ES_tradnl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09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br>
              <a:rPr lang="es-ES_tradnl" dirty="0" smtClean="0"/>
            </a:br>
            <a:r>
              <a:rPr lang="es-ES_tradnl" dirty="0" smtClean="0"/>
              <a:t>Español 1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Hoy es jueves, el ocho 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39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tx1"/>
                </a:solidFill>
              </a:rPr>
              <a:t>OBJETIVO Y DOL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3200" b="1" dirty="0" smtClean="0"/>
              <a:t>OBJ: LLWBAT </a:t>
            </a:r>
            <a:r>
              <a:rPr lang="es-ES_tradnl" sz="3200" b="1" dirty="0" err="1" smtClean="0"/>
              <a:t>write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about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time and date and </a:t>
            </a:r>
            <a:r>
              <a:rPr lang="es-ES_tradnl" sz="3200" b="1" dirty="0" err="1" smtClean="0"/>
              <a:t>specific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information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related</a:t>
            </a:r>
            <a:r>
              <a:rPr lang="es-ES_tradnl" sz="3200" b="1" dirty="0" smtClean="0"/>
              <a:t> to </a:t>
            </a:r>
            <a:r>
              <a:rPr lang="es-ES_tradnl" sz="3200" b="1" dirty="0" err="1" smtClean="0"/>
              <a:t>the</a:t>
            </a:r>
            <a:r>
              <a:rPr lang="es-ES_tradnl" sz="3200" b="1" dirty="0"/>
              <a:t> </a:t>
            </a:r>
            <a:r>
              <a:rPr lang="es-ES_tradnl" sz="3200" b="1" dirty="0" smtClean="0"/>
              <a:t>date and calendar in </a:t>
            </a:r>
            <a:r>
              <a:rPr lang="es-ES_tradnl" sz="3200" b="1" dirty="0" err="1" smtClean="0"/>
              <a:t>Spanish</a:t>
            </a:r>
            <a:r>
              <a:rPr lang="es-ES_tradnl" sz="3200" b="1" dirty="0" smtClean="0"/>
              <a:t>. </a:t>
            </a:r>
            <a:endParaRPr lang="es-ES_tradnl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800" b="1" dirty="0" smtClean="0"/>
              <a:t>DOL: </a:t>
            </a:r>
            <a:r>
              <a:rPr lang="es-ES_tradnl" sz="2800" b="1" dirty="0" err="1" smtClean="0"/>
              <a:t>Given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specific</a:t>
            </a:r>
            <a:r>
              <a:rPr lang="es-ES_tradnl" sz="2800" b="1" dirty="0" smtClean="0"/>
              <a:t> date (</a:t>
            </a:r>
            <a:r>
              <a:rPr lang="es-ES_tradnl" sz="2800" b="1" dirty="0" err="1" smtClean="0"/>
              <a:t>students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birthday’s</a:t>
            </a:r>
            <a:r>
              <a:rPr lang="es-ES_tradnl" sz="2800" b="1" dirty="0" smtClean="0"/>
              <a:t>), 100% of LLW </a:t>
            </a:r>
            <a:r>
              <a:rPr lang="es-ES_tradnl" sz="2800" b="1" dirty="0" err="1" smtClean="0"/>
              <a:t>write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answer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specific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information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related</a:t>
            </a:r>
            <a:r>
              <a:rPr lang="es-ES_tradnl" sz="2800" b="1" dirty="0" smtClean="0"/>
              <a:t> to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date and calendar in </a:t>
            </a:r>
            <a:r>
              <a:rPr lang="es-ES_tradnl" sz="2800" b="1" dirty="0" err="1" smtClean="0"/>
              <a:t>spanish</a:t>
            </a:r>
            <a:r>
              <a:rPr lang="es-ES_tradnl" sz="2800" b="1" dirty="0" smtClean="0"/>
              <a:t>  4/5 times.  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38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paquetes</a:t>
            </a:r>
            <a:r>
              <a:rPr lang="en-US" dirty="0" smtClean="0"/>
              <a:t> de Unit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17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32" t="20994" r="23663" b="32077"/>
          <a:stretch/>
        </p:blipFill>
        <p:spPr>
          <a:xfrm>
            <a:off x="962527" y="261267"/>
            <a:ext cx="10678343" cy="65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6" y="2317841"/>
            <a:ext cx="3874263" cy="2456442"/>
          </a:xfrm>
        </p:spPr>
        <p:txBody>
          <a:bodyPr>
            <a:noAutofit/>
          </a:bodyPr>
          <a:lstStyle/>
          <a:p>
            <a:r>
              <a:rPr lang="es-ES_tradnl" sz="6600" b="1" dirty="0" smtClean="0">
                <a:solidFill>
                  <a:schemeClr val="tx1"/>
                </a:solidFill>
              </a:rPr>
              <a:t>HABLAR</a:t>
            </a:r>
            <a:r>
              <a:rPr lang="es-ES_tradnl" sz="2800" b="1" dirty="0">
                <a:solidFill>
                  <a:schemeClr val="tx1"/>
                </a:solidFill>
              </a:rPr>
              <a:t/>
            </a:r>
            <a:br>
              <a:rPr lang="es-ES_tradnl" sz="2800" b="1" dirty="0">
                <a:solidFill>
                  <a:schemeClr val="tx1"/>
                </a:solidFill>
              </a:rPr>
            </a:br>
            <a:endParaRPr lang="es-ES_tradnl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367" y="921751"/>
            <a:ext cx="7403337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b="1" dirty="0" err="1" smtClean="0"/>
              <a:t>Pretending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your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birthday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is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today</a:t>
            </a:r>
            <a:r>
              <a:rPr lang="es-ES_tradnl" sz="3600" b="1" dirty="0" smtClean="0"/>
              <a:t>. </a:t>
            </a:r>
            <a:endParaRPr lang="es-ES_tradnl" sz="3600" b="1" dirty="0"/>
          </a:p>
          <a:p>
            <a:pPr marL="0" indent="0">
              <a:buNone/>
            </a:pPr>
            <a:r>
              <a:rPr lang="es-ES_tradnl" sz="3200" dirty="0"/>
              <a:t>1</a:t>
            </a:r>
            <a:r>
              <a:rPr lang="es-ES_tradnl" sz="3200" dirty="0" smtClean="0"/>
              <a:t>. ¿Que </a:t>
            </a:r>
            <a:r>
              <a:rPr lang="es-ES_tradnl" sz="3200" dirty="0"/>
              <a:t>día es mañana?</a:t>
            </a:r>
          </a:p>
          <a:p>
            <a:pPr marL="0" indent="0">
              <a:buNone/>
            </a:pPr>
            <a:r>
              <a:rPr lang="es-ES_tradnl" sz="3200" dirty="0"/>
              <a:t>2</a:t>
            </a:r>
            <a:r>
              <a:rPr lang="es-ES_tradnl" sz="3200" dirty="0" smtClean="0"/>
              <a:t>. ¿Qué </a:t>
            </a:r>
            <a:r>
              <a:rPr lang="es-ES_tradnl" sz="3200" dirty="0"/>
              <a:t>día fue ayer?</a:t>
            </a:r>
          </a:p>
          <a:p>
            <a:pPr marL="0" indent="0">
              <a:buNone/>
            </a:pPr>
            <a:r>
              <a:rPr lang="es-ES_tradnl" sz="3200" dirty="0"/>
              <a:t>3</a:t>
            </a:r>
            <a:r>
              <a:rPr lang="es-ES_tradnl" sz="3200" dirty="0" smtClean="0"/>
              <a:t>. ¿Cuantos </a:t>
            </a:r>
            <a:r>
              <a:rPr lang="es-ES_tradnl" sz="3200" dirty="0"/>
              <a:t>días hay en el mes?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30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70" t="8535" r="23847" b="5643"/>
          <a:stretch/>
        </p:blipFill>
        <p:spPr>
          <a:xfrm>
            <a:off x="4544704" y="163772"/>
            <a:ext cx="7465326" cy="66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05" y="2362988"/>
            <a:ext cx="4349575" cy="2456442"/>
          </a:xfrm>
        </p:spPr>
        <p:txBody>
          <a:bodyPr>
            <a:noAutofit/>
          </a:bodyPr>
          <a:lstStyle/>
          <a:p>
            <a:r>
              <a:rPr lang="es-ES_tradnl" sz="11500" b="1" dirty="0" smtClean="0">
                <a:solidFill>
                  <a:schemeClr val="tx1"/>
                </a:solidFill>
              </a:rPr>
              <a:t>BINGO</a:t>
            </a:r>
            <a:br>
              <a:rPr lang="es-ES_tradnl" sz="11500" b="1" dirty="0" smtClean="0">
                <a:solidFill>
                  <a:schemeClr val="tx1"/>
                </a:solidFill>
              </a:rPr>
            </a:br>
            <a:r>
              <a:rPr lang="es-ES_tradnl" sz="2800" b="1" dirty="0" err="1" smtClean="0">
                <a:solidFill>
                  <a:schemeClr val="tx1"/>
                </a:solidFill>
              </a:rPr>
              <a:t>Let’s</a:t>
            </a:r>
            <a:r>
              <a:rPr lang="es-ES_tradnl" sz="2800" b="1" dirty="0" smtClean="0">
                <a:solidFill>
                  <a:schemeClr val="tx1"/>
                </a:solidFill>
              </a:rPr>
              <a:t> do 3x3 – 9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squares</a:t>
            </a:r>
            <a:r>
              <a:rPr lang="es-ES_tradnl" sz="2800" b="1" dirty="0" smtClean="0">
                <a:solidFill>
                  <a:schemeClr val="tx1"/>
                </a:solidFill>
              </a:rPr>
              <a:t/>
            </a:r>
            <a:br>
              <a:rPr lang="es-ES_tradnl" sz="2800" b="1" dirty="0" smtClean="0">
                <a:solidFill>
                  <a:schemeClr val="tx1"/>
                </a:solidFill>
              </a:rPr>
            </a:br>
            <a:r>
              <a:rPr lang="es-ES_tradnl" sz="2800" b="1" dirty="0" err="1" smtClean="0">
                <a:solidFill>
                  <a:schemeClr val="tx1"/>
                </a:solidFill>
              </a:rPr>
              <a:t>Fill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out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your</a:t>
            </a:r>
            <a:r>
              <a:rPr lang="es-ES_tradnl" sz="3200" b="1" dirty="0" smtClean="0">
                <a:solidFill>
                  <a:schemeClr val="tx1"/>
                </a:solidFill>
              </a:rPr>
              <a:t> bingo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sheet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using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these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terms</a:t>
            </a:r>
            <a:r>
              <a:rPr lang="es-ES_tradnl" sz="3200" b="1" dirty="0" smtClean="0">
                <a:solidFill>
                  <a:schemeClr val="tx1"/>
                </a:solidFill>
              </a:rPr>
              <a:t>! </a:t>
            </a:r>
            <a:endParaRPr lang="es-ES_tradnl" sz="115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996" y="868500"/>
            <a:ext cx="7186764" cy="5248622"/>
          </a:xfrm>
        </p:spPr>
        <p:txBody>
          <a:bodyPr/>
          <a:lstStyle/>
          <a:p>
            <a:r>
              <a:rPr lang="es-ES_tradnl" b="1" dirty="0" smtClean="0"/>
              <a:t> </a:t>
            </a:r>
            <a:r>
              <a:rPr lang="es-ES_tradnl" b="1" dirty="0" err="1" smtClean="0"/>
              <a:t>September</a:t>
            </a:r>
            <a:r>
              <a:rPr lang="es-ES_tradnl" b="1" dirty="0" smtClean="0"/>
              <a:t> 		</a:t>
            </a:r>
            <a:r>
              <a:rPr lang="es-ES_tradnl" b="1" dirty="0" err="1" smtClean="0"/>
              <a:t>fall</a:t>
            </a:r>
            <a:r>
              <a:rPr lang="es-ES_tradnl" b="1" dirty="0" smtClean="0"/>
              <a:t>		     3rd of </a:t>
            </a:r>
            <a:r>
              <a:rPr lang="es-ES_tradnl" b="1" dirty="0" err="1" smtClean="0"/>
              <a:t>March</a:t>
            </a:r>
            <a:r>
              <a:rPr lang="es-ES_tradnl" b="1" dirty="0" smtClean="0"/>
              <a:t>	</a:t>
            </a:r>
          </a:p>
          <a:p>
            <a:r>
              <a:rPr lang="es-ES_tradnl" b="1" dirty="0" err="1" smtClean="0"/>
              <a:t>spring</a:t>
            </a:r>
            <a:r>
              <a:rPr lang="es-ES_tradnl" b="1" dirty="0" smtClean="0"/>
              <a:t>		</a:t>
            </a:r>
            <a:r>
              <a:rPr lang="es-ES_tradnl" b="1" dirty="0" err="1" smtClean="0"/>
              <a:t>What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date?       Friday</a:t>
            </a:r>
          </a:p>
          <a:p>
            <a:r>
              <a:rPr lang="es-ES_tradnl" b="1" dirty="0" err="1" smtClean="0"/>
              <a:t>January</a:t>
            </a:r>
            <a:r>
              <a:rPr lang="es-ES_tradnl" b="1" dirty="0" smtClean="0"/>
              <a:t> 		12th of </a:t>
            </a:r>
            <a:r>
              <a:rPr lang="es-ES_tradnl" b="1" dirty="0" err="1" smtClean="0"/>
              <a:t>March</a:t>
            </a:r>
            <a:r>
              <a:rPr lang="es-ES_tradnl" b="1" dirty="0" smtClean="0"/>
              <a:t>             29th of </a:t>
            </a:r>
            <a:r>
              <a:rPr lang="es-ES_tradnl" b="1" dirty="0" err="1" smtClean="0"/>
              <a:t>April</a:t>
            </a:r>
            <a:r>
              <a:rPr lang="es-ES_tradnl" b="1" dirty="0" smtClean="0"/>
              <a:t> </a:t>
            </a:r>
          </a:p>
          <a:p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months</a:t>
            </a:r>
            <a:r>
              <a:rPr lang="es-ES_tradnl" b="1" dirty="0" smtClean="0"/>
              <a:t> 		</a:t>
            </a:r>
            <a:r>
              <a:rPr lang="es-ES_tradnl" b="1" dirty="0" err="1" smtClean="0"/>
              <a:t>Sunday</a:t>
            </a:r>
            <a:r>
              <a:rPr lang="es-ES_tradnl" b="1" dirty="0" smtClean="0"/>
              <a:t> 		         </a:t>
            </a:r>
            <a:r>
              <a:rPr lang="es-ES_tradnl" b="1" dirty="0" err="1" smtClean="0"/>
              <a:t>Wednesday</a:t>
            </a:r>
            <a:endParaRPr lang="es-ES_tradnl" b="1" dirty="0" smtClean="0"/>
          </a:p>
          <a:p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year</a:t>
            </a:r>
            <a:r>
              <a:rPr lang="es-ES_tradnl" b="1" dirty="0" smtClean="0"/>
              <a:t> 		2nd of </a:t>
            </a:r>
            <a:r>
              <a:rPr lang="es-ES_tradnl" b="1" dirty="0" err="1" smtClean="0"/>
              <a:t>November</a:t>
            </a:r>
            <a:r>
              <a:rPr lang="es-ES_tradnl" b="1" dirty="0" smtClean="0"/>
              <a:t>       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weekend</a:t>
            </a:r>
            <a:endParaRPr lang="es-ES_tradnl" b="1" dirty="0" smtClean="0"/>
          </a:p>
          <a:p>
            <a:r>
              <a:rPr lang="es-ES_tradnl" b="1" dirty="0" smtClean="0"/>
              <a:t>2018 			</a:t>
            </a:r>
            <a:r>
              <a:rPr lang="es-ES_tradnl" b="1" dirty="0" err="1" smtClean="0"/>
              <a:t>Thursday</a:t>
            </a:r>
            <a:r>
              <a:rPr lang="es-ES_tradnl" b="1" dirty="0" smtClean="0"/>
              <a:t>                       </a:t>
            </a:r>
            <a:r>
              <a:rPr lang="es-ES_tradnl" b="1" dirty="0" err="1" smtClean="0"/>
              <a:t>October</a:t>
            </a:r>
            <a:r>
              <a:rPr lang="es-ES_tradnl" b="1" dirty="0" smtClean="0"/>
              <a:t>     	</a:t>
            </a:r>
          </a:p>
          <a:p>
            <a:r>
              <a:rPr lang="es-ES_tradnl" b="1" dirty="0" err="1" smtClean="0"/>
              <a:t>February</a:t>
            </a:r>
            <a:r>
              <a:rPr lang="es-ES_tradnl" b="1" dirty="0" smtClean="0"/>
              <a:t> 		</a:t>
            </a:r>
            <a:r>
              <a:rPr lang="es-ES_tradnl" b="1" dirty="0" err="1" smtClean="0"/>
              <a:t>winter</a:t>
            </a:r>
            <a:r>
              <a:rPr lang="es-ES_tradnl" b="1" dirty="0" smtClean="0"/>
              <a:t>                             </a:t>
            </a:r>
            <a:r>
              <a:rPr lang="es-ES_tradnl" b="1" dirty="0" err="1" smtClean="0"/>
              <a:t>monday</a:t>
            </a:r>
            <a:endParaRPr lang="es-ES_tradnl" b="1" dirty="0" smtClean="0"/>
          </a:p>
          <a:p>
            <a:r>
              <a:rPr lang="es-ES_tradnl" b="1" dirty="0" err="1" smtClean="0"/>
              <a:t>Yesterday</a:t>
            </a:r>
            <a:r>
              <a:rPr lang="es-ES_tradnl" b="1" dirty="0" smtClean="0"/>
              <a:t> </a:t>
            </a:r>
            <a:r>
              <a:rPr lang="es-ES_tradnl" b="1" dirty="0"/>
              <a:t>	</a:t>
            </a:r>
            <a:r>
              <a:rPr lang="es-ES_tradnl" b="1" dirty="0" smtClean="0"/>
              <a:t>	</a:t>
            </a:r>
            <a:r>
              <a:rPr lang="es-ES_tradnl" b="1" dirty="0" err="1" smtClean="0"/>
              <a:t>Today</a:t>
            </a:r>
            <a:r>
              <a:rPr lang="es-ES_tradnl" b="1" dirty="0" smtClean="0"/>
              <a:t> </a:t>
            </a:r>
            <a:r>
              <a:rPr lang="es-ES_tradnl" b="1" dirty="0"/>
              <a:t>	 </a:t>
            </a:r>
            <a:r>
              <a:rPr lang="es-ES_tradnl" b="1" dirty="0" smtClean="0"/>
              <a:t>                         </a:t>
            </a:r>
            <a:r>
              <a:rPr lang="es-ES_tradnl" b="1" dirty="0" err="1" smtClean="0"/>
              <a:t>August</a:t>
            </a:r>
            <a:r>
              <a:rPr lang="es-ES_tradnl" b="1" dirty="0" smtClean="0"/>
              <a:t> </a:t>
            </a:r>
          </a:p>
          <a:p>
            <a:r>
              <a:rPr lang="es-ES_tradnl" b="1" dirty="0" err="1" smtClean="0"/>
              <a:t>Tomorrow</a:t>
            </a:r>
            <a:r>
              <a:rPr lang="es-ES_tradnl" b="1" dirty="0" smtClean="0"/>
              <a:t> </a:t>
            </a:r>
            <a:r>
              <a:rPr lang="es-ES_tradnl" b="1" dirty="0"/>
              <a:t>	</a:t>
            </a:r>
            <a:r>
              <a:rPr lang="es-ES_tradnl" b="1" dirty="0" smtClean="0"/>
              <a:t> 	</a:t>
            </a:r>
            <a:r>
              <a:rPr lang="es-ES_tradnl" b="1" dirty="0" err="1" smtClean="0"/>
              <a:t>summer</a:t>
            </a:r>
            <a:r>
              <a:rPr lang="es-ES_tradnl" b="1" dirty="0" smtClean="0"/>
              <a:t>                          </a:t>
            </a:r>
            <a:r>
              <a:rPr lang="es-ES_tradnl" b="1" dirty="0" err="1" smtClean="0"/>
              <a:t>September</a:t>
            </a:r>
            <a:endParaRPr lang="es-ES_tradnl" b="1" dirty="0" smtClean="0"/>
          </a:p>
          <a:p>
            <a:r>
              <a:rPr lang="es-ES_tradnl" b="1" dirty="0" err="1" smtClean="0"/>
              <a:t>Saturday</a:t>
            </a:r>
            <a:r>
              <a:rPr lang="es-ES_tradnl" b="1" dirty="0" smtClean="0"/>
              <a:t>  		</a:t>
            </a:r>
            <a:r>
              <a:rPr lang="es-ES_tradnl" b="1" dirty="0" err="1" smtClean="0"/>
              <a:t>December</a:t>
            </a:r>
            <a:r>
              <a:rPr lang="es-ES_tradnl" b="1" dirty="0" smtClean="0"/>
              <a:t>	       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week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6692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079" y="485857"/>
            <a:ext cx="4776716" cy="5509200"/>
          </a:xfrm>
        </p:spPr>
        <p:txBody>
          <a:bodyPr>
            <a:normAutofit fontScale="55000" lnSpcReduction="20000"/>
          </a:bodyPr>
          <a:lstStyle/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Today is</a:t>
            </a:r>
            <a:endParaRPr lang="en-US" sz="5100" dirty="0"/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The month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The Weekend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The week</a:t>
            </a:r>
            <a:endParaRPr lang="en-US" sz="5100" dirty="0"/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How many days are there in..?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Tomorrow is..</a:t>
            </a:r>
            <a:endParaRPr lang="en-US" sz="5100" dirty="0"/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 The Day</a:t>
            </a:r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 Yesterday was..</a:t>
            </a:r>
            <a:endParaRPr lang="en-US" sz="5100" dirty="0"/>
          </a:p>
          <a:p>
            <a:pPr marL="914400" indent="-914400">
              <a:buFont typeface="+mj-lt"/>
              <a:buAutoNum type="alphaUcPeriod"/>
            </a:pPr>
            <a:r>
              <a:rPr lang="en-US" sz="5100" dirty="0" smtClean="0"/>
              <a:t>What day is today</a:t>
            </a:r>
            <a:endParaRPr lang="en-US" sz="5100" dirty="0"/>
          </a:p>
          <a:p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4490788" y="485857"/>
            <a:ext cx="35746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El mes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El Día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la semana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El fin de semana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Que día es hoy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Ayer fue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Hoy es...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Mañana será...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 smtClean="0"/>
              <a:t>Cuántos días hay en...</a:t>
            </a:r>
          </a:p>
        </p:txBody>
      </p:sp>
      <p:sp>
        <p:nvSpPr>
          <p:cNvPr id="2" name="5-Point Star 1"/>
          <p:cNvSpPr/>
          <p:nvPr/>
        </p:nvSpPr>
        <p:spPr>
          <a:xfrm rot="674411">
            <a:off x="833058" y="3635671"/>
            <a:ext cx="3088941" cy="2949567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0443" y="169545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MATCHING</a:t>
            </a:r>
            <a:endParaRPr lang="es-MX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indent="-182880">
              <a:spcBef>
                <a:spcPct val="20000"/>
              </a:spcBef>
            </a:pPr>
            <a: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  <a:t/>
            </a:r>
            <a:br>
              <a:rPr lang="en-US" sz="1400" dirty="0">
                <a:solidFill>
                  <a:srgbClr val="292934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068" y="819227"/>
            <a:ext cx="6897090" cy="627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1) </a:t>
            </a:r>
            <a:r>
              <a:rPr lang="es-ES" sz="2400" b="1" dirty="0" smtClean="0"/>
              <a:t>Hoy </a:t>
            </a:r>
            <a:r>
              <a:rPr lang="es-ES" sz="2400" b="1" dirty="0"/>
              <a:t>es </a:t>
            </a:r>
            <a:r>
              <a:rPr lang="es-ES" sz="2400" b="1" dirty="0" smtClean="0"/>
              <a:t>lunes.  Mañana será martes  ¿Que día </a:t>
            </a:r>
            <a:r>
              <a:rPr lang="es-ES" sz="2400" b="1" dirty="0"/>
              <a:t>fue ayer?</a:t>
            </a:r>
          </a:p>
          <a:p>
            <a:pPr marL="0" indent="0">
              <a:buNone/>
            </a:pPr>
            <a:r>
              <a:rPr lang="es-ES" sz="2400" b="1" dirty="0" smtClean="0"/>
              <a:t>2) Mañana será jueves.  </a:t>
            </a:r>
            <a:r>
              <a:rPr lang="es-ES" sz="2400" b="1" dirty="0"/>
              <a:t>Ayer </a:t>
            </a:r>
            <a:r>
              <a:rPr lang="es-ES" sz="2400" b="1" dirty="0" smtClean="0"/>
              <a:t>fue martes. ¿Que día </a:t>
            </a:r>
            <a:r>
              <a:rPr lang="es-ES" sz="2400" b="1" dirty="0"/>
              <a:t>es hoy?</a:t>
            </a:r>
          </a:p>
          <a:p>
            <a:pPr marL="0" indent="0">
              <a:buNone/>
            </a:pPr>
            <a:r>
              <a:rPr lang="es-ES" sz="2400" b="1" dirty="0" smtClean="0"/>
              <a:t>3)Ayer </a:t>
            </a:r>
            <a:r>
              <a:rPr lang="es-ES" sz="2400" b="1" dirty="0"/>
              <a:t>fue </a:t>
            </a:r>
            <a:r>
              <a:rPr lang="es-ES" sz="2400" b="1" dirty="0" smtClean="0"/>
              <a:t>sábado. </a:t>
            </a:r>
            <a:r>
              <a:rPr lang="es-ES" sz="2400" b="1" dirty="0"/>
              <a:t>Hoy es </a:t>
            </a:r>
            <a:r>
              <a:rPr lang="es-ES" sz="2400" b="1" dirty="0" smtClean="0"/>
              <a:t>domingo. ¿Que día </a:t>
            </a:r>
            <a:r>
              <a:rPr lang="es-ES" sz="2400" b="1" dirty="0"/>
              <a:t>es </a:t>
            </a:r>
            <a:r>
              <a:rPr lang="es-ES" sz="2400" b="1" dirty="0" smtClean="0"/>
              <a:t>mañana? </a:t>
            </a:r>
            <a:endParaRPr lang="es-ES" sz="2400" b="1" dirty="0"/>
          </a:p>
          <a:p>
            <a:pPr marL="0" indent="0">
              <a:buNone/>
            </a:pPr>
            <a:r>
              <a:rPr lang="es-ES" sz="2400" b="1" dirty="0" smtClean="0"/>
              <a:t>4)Hoy </a:t>
            </a:r>
            <a:r>
              <a:rPr lang="es-ES" sz="2400" b="1" dirty="0"/>
              <a:t>es </a:t>
            </a:r>
            <a:r>
              <a:rPr lang="es-ES" sz="2400" b="1" dirty="0" smtClean="0"/>
              <a:t>jueves.   Mañana </a:t>
            </a:r>
            <a:r>
              <a:rPr lang="es-ES" sz="2400" b="1" dirty="0"/>
              <a:t>será </a:t>
            </a:r>
            <a:r>
              <a:rPr lang="es-ES" sz="2400" b="1" dirty="0" smtClean="0"/>
              <a:t>viernes ¿Que día </a:t>
            </a:r>
            <a:r>
              <a:rPr lang="es-ES" sz="2400" b="1" dirty="0"/>
              <a:t>fue ayer?</a:t>
            </a:r>
          </a:p>
          <a:p>
            <a:pPr marL="0" indent="0">
              <a:buNone/>
            </a:pPr>
            <a:r>
              <a:rPr lang="es-ES" sz="2400" b="1" dirty="0" smtClean="0"/>
              <a:t>5) Mañana será martes.  </a:t>
            </a:r>
            <a:r>
              <a:rPr lang="es-ES" sz="2400" b="1" dirty="0"/>
              <a:t>Ayer fue </a:t>
            </a:r>
            <a:r>
              <a:rPr lang="es-ES" sz="2400" b="1" dirty="0" smtClean="0"/>
              <a:t>domingo. ¿Que día </a:t>
            </a:r>
            <a:r>
              <a:rPr lang="es-ES" sz="2400" b="1" dirty="0"/>
              <a:t>es hoy?</a:t>
            </a:r>
          </a:p>
          <a:p>
            <a:pPr marL="0" indent="0">
              <a:buNone/>
            </a:pPr>
            <a:r>
              <a:rPr lang="es-ES" sz="2400" b="1" dirty="0" smtClean="0"/>
              <a:t>6) Ayer </a:t>
            </a:r>
            <a:r>
              <a:rPr lang="es-ES" sz="2400" b="1" dirty="0"/>
              <a:t>fue </a:t>
            </a:r>
            <a:r>
              <a:rPr lang="es-ES" sz="2400" b="1" dirty="0" smtClean="0"/>
              <a:t>viernes. </a:t>
            </a:r>
            <a:r>
              <a:rPr lang="es-ES" sz="2400" b="1" dirty="0"/>
              <a:t>Hoy es </a:t>
            </a:r>
            <a:r>
              <a:rPr lang="es-ES" sz="2400" b="1" dirty="0" smtClean="0"/>
              <a:t>sábado</a:t>
            </a:r>
            <a:r>
              <a:rPr lang="es-ES" sz="2400" b="1" dirty="0"/>
              <a:t>. </a:t>
            </a:r>
            <a:r>
              <a:rPr lang="es-ES" sz="2400" b="1" dirty="0" smtClean="0"/>
              <a:t>¿Que día </a:t>
            </a:r>
            <a:r>
              <a:rPr lang="es-ES" sz="2400" b="1" dirty="0"/>
              <a:t>es </a:t>
            </a:r>
            <a:r>
              <a:rPr lang="es-ES" sz="2400" b="1" dirty="0" smtClean="0"/>
              <a:t>mañana?</a:t>
            </a:r>
            <a:endParaRPr lang="es-ES" sz="2400" b="1" dirty="0"/>
          </a:p>
          <a:p>
            <a:endParaRPr lang="es-E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9286" y="2239318"/>
            <a:ext cx="3117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OBJ: LLWBAT </a:t>
            </a:r>
            <a:r>
              <a:rPr lang="es-ES_tradnl" sz="2400" b="1" dirty="0" err="1"/>
              <a:t>write</a:t>
            </a:r>
            <a:r>
              <a:rPr lang="es-ES_tradnl" sz="2400" b="1" dirty="0"/>
              <a:t> </a:t>
            </a:r>
            <a:r>
              <a:rPr lang="es-ES_tradnl" sz="2400" b="1" dirty="0" err="1"/>
              <a:t>about</a:t>
            </a:r>
            <a:r>
              <a:rPr lang="es-ES_tradnl" sz="2400" b="1" dirty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time and date and </a:t>
            </a:r>
            <a:r>
              <a:rPr lang="es-ES_tradnl" sz="2400" b="1" dirty="0" err="1"/>
              <a:t>specific</a:t>
            </a:r>
            <a:r>
              <a:rPr lang="es-ES_tradnl" sz="2400" b="1" dirty="0"/>
              <a:t> </a:t>
            </a:r>
            <a:r>
              <a:rPr lang="es-ES_tradnl" sz="2400" b="1" dirty="0" err="1"/>
              <a:t>information</a:t>
            </a:r>
            <a:r>
              <a:rPr lang="es-ES_tradnl" sz="2400" b="1" dirty="0"/>
              <a:t> </a:t>
            </a:r>
            <a:r>
              <a:rPr lang="es-ES_tradnl" sz="2400" b="1" dirty="0" err="1"/>
              <a:t>related</a:t>
            </a:r>
            <a:r>
              <a:rPr lang="es-ES_tradnl" sz="2400" b="1" dirty="0"/>
              <a:t> to </a:t>
            </a:r>
            <a:r>
              <a:rPr lang="es-ES_tradnl" sz="2400" b="1" dirty="0" err="1"/>
              <a:t>the</a:t>
            </a:r>
            <a:r>
              <a:rPr lang="es-ES_tradnl" sz="2400" b="1" dirty="0"/>
              <a:t> date and calendar in </a:t>
            </a:r>
            <a:r>
              <a:rPr lang="es-ES_tradnl" sz="2400" b="1" dirty="0" err="1"/>
              <a:t>Spanish</a:t>
            </a:r>
            <a:r>
              <a:rPr lang="es-ES_tradnl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12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5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0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7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5300" b="1" dirty="0" smtClean="0">
                <a:solidFill>
                  <a:schemeClr val="tx1"/>
                </a:solidFill>
              </a:rPr>
              <a:t>Hay-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5300" b="1" dirty="0" smtClean="0">
                <a:solidFill>
                  <a:schemeClr val="tx1"/>
                </a:solidFill>
              </a:rPr>
              <a:t>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is</a:t>
            </a:r>
            <a:r>
              <a:rPr lang="es-ES_tradnl" sz="5300" b="1" dirty="0" smtClean="0">
                <a:solidFill>
                  <a:schemeClr val="tx1"/>
                </a:solidFill>
              </a:rPr>
              <a:t>/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5300" b="1" dirty="0" smtClean="0">
                <a:solidFill>
                  <a:schemeClr val="tx1"/>
                </a:solidFill>
              </a:rPr>
              <a:t> are </a:t>
            </a:r>
            <a:br>
              <a:rPr lang="es-ES_tradnl" sz="5300" b="1" dirty="0" smtClean="0">
                <a:solidFill>
                  <a:schemeClr val="tx1"/>
                </a:solidFill>
              </a:rPr>
            </a:br>
            <a:r>
              <a:rPr lang="es-ES_tradnl" sz="5300" b="1" dirty="0" smtClean="0">
                <a:solidFill>
                  <a:schemeClr val="tx1"/>
                </a:solidFill>
              </a:rPr>
              <a:t>In a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question</a:t>
            </a:r>
            <a:r>
              <a:rPr lang="es-ES_tradnl" sz="5300" b="1" dirty="0" smtClean="0">
                <a:solidFill>
                  <a:schemeClr val="tx1"/>
                </a:solidFill>
              </a:rPr>
              <a:t>-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Is</a:t>
            </a:r>
            <a:r>
              <a:rPr lang="es-ES_tradnl" sz="5300" b="1" dirty="0" smtClean="0">
                <a:solidFill>
                  <a:schemeClr val="tx1"/>
                </a:solidFill>
              </a:rPr>
              <a:t>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5300" b="1" dirty="0" smtClean="0">
                <a:solidFill>
                  <a:schemeClr val="tx1"/>
                </a:solidFill>
              </a:rPr>
              <a:t>/ Are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there</a:t>
            </a:r>
            <a:r>
              <a:rPr lang="es-ES_tradnl" sz="5300" b="1" dirty="0" smtClean="0">
                <a:solidFill>
                  <a:schemeClr val="tx1"/>
                </a:solidFill>
              </a:rPr>
              <a:t>?</a:t>
            </a:r>
            <a:br>
              <a:rPr lang="es-ES_tradnl" sz="5300" b="1" dirty="0" smtClean="0">
                <a:solidFill>
                  <a:schemeClr val="tx1"/>
                </a:solidFill>
              </a:rPr>
            </a:br>
            <a:r>
              <a:rPr lang="es-ES_tradnl" sz="5300" b="1" dirty="0">
                <a:solidFill>
                  <a:schemeClr val="tx1"/>
                </a:solidFill>
              </a:rPr>
              <a:t/>
            </a:r>
            <a:br>
              <a:rPr lang="es-ES_tradnl" sz="5300" b="1" dirty="0">
                <a:solidFill>
                  <a:schemeClr val="tx1"/>
                </a:solidFill>
              </a:rPr>
            </a:br>
            <a:r>
              <a:rPr lang="es-ES_tradnl" sz="5300" b="1" dirty="0" smtClean="0">
                <a:solidFill>
                  <a:schemeClr val="tx1"/>
                </a:solidFill>
              </a:rPr>
              <a:t>Cuándo- </a:t>
            </a:r>
            <a:r>
              <a:rPr lang="es-ES_tradnl" sz="5300" b="1" dirty="0" err="1" smtClean="0">
                <a:solidFill>
                  <a:schemeClr val="tx1"/>
                </a:solidFill>
              </a:rPr>
              <a:t>when</a:t>
            </a:r>
            <a:r>
              <a:rPr lang="es-ES_tradnl" sz="5300" b="1" dirty="0" smtClean="0">
                <a:solidFill>
                  <a:schemeClr val="tx1"/>
                </a:solidFill>
              </a:rPr>
              <a:t>?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67" t="23813" r="25083" b="45117"/>
          <a:stretch/>
        </p:blipFill>
        <p:spPr>
          <a:xfrm>
            <a:off x="4363452" y="112295"/>
            <a:ext cx="7828548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437" t="42379" r="42359" b="30208"/>
          <a:stretch/>
        </p:blipFill>
        <p:spPr>
          <a:xfrm>
            <a:off x="4838769" y="2855495"/>
            <a:ext cx="6902071" cy="352181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 rot="978295">
            <a:off x="246947" y="4395537"/>
            <a:ext cx="1678106" cy="1620253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9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minutes of Spanish using warmup questions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6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2365796"/>
            <a:ext cx="3944257" cy="2470065"/>
          </a:xfrm>
        </p:spPr>
        <p:txBody>
          <a:bodyPr>
            <a:normAutofit fontScale="90000"/>
          </a:bodyPr>
          <a:lstStyle/>
          <a:p>
            <a:r>
              <a:rPr lang="es-ES_tradnl" sz="6000" dirty="0" err="1" smtClean="0">
                <a:solidFill>
                  <a:schemeClr val="tx1"/>
                </a:solidFill>
              </a:rPr>
              <a:t>Go</a:t>
            </a:r>
            <a:r>
              <a:rPr lang="es-ES_tradnl" sz="6000" dirty="0" smtClean="0">
                <a:solidFill>
                  <a:schemeClr val="tx1"/>
                </a:solidFill>
              </a:rPr>
              <a:t> </a:t>
            </a:r>
            <a:r>
              <a:rPr lang="es-ES_tradnl" sz="6000" dirty="0" err="1" smtClean="0">
                <a:solidFill>
                  <a:schemeClr val="tx1"/>
                </a:solidFill>
              </a:rPr>
              <a:t>Fish</a:t>
            </a:r>
            <a:r>
              <a:rPr lang="es-ES_tradnl" sz="6000" dirty="0" smtClean="0">
                <a:solidFill>
                  <a:schemeClr val="tx1"/>
                </a:solidFill>
              </a:rPr>
              <a:t>! </a:t>
            </a:r>
            <a:br>
              <a:rPr lang="es-ES_tradnl" sz="6000" dirty="0" smtClean="0">
                <a:solidFill>
                  <a:schemeClr val="tx1"/>
                </a:solidFill>
              </a:rPr>
            </a:br>
            <a:r>
              <a:rPr lang="es-ES_tradnl" sz="3600" dirty="0" smtClean="0">
                <a:solidFill>
                  <a:schemeClr val="tx1"/>
                </a:solidFill>
              </a:rPr>
              <a:t>Try to </a:t>
            </a:r>
            <a:r>
              <a:rPr lang="es-ES_tradnl" sz="3600" dirty="0" err="1" smtClean="0">
                <a:solidFill>
                  <a:schemeClr val="tx1"/>
                </a:solidFill>
              </a:rPr>
              <a:t>make</a:t>
            </a:r>
            <a:r>
              <a:rPr lang="es-ES_tradnl" sz="3600" dirty="0" smtClean="0">
                <a:solidFill>
                  <a:schemeClr val="tx1"/>
                </a:solidFill>
              </a:rPr>
              <a:t> as </a:t>
            </a:r>
            <a:r>
              <a:rPr lang="es-ES_tradnl" sz="3600" dirty="0" err="1" smtClean="0">
                <a:solidFill>
                  <a:schemeClr val="tx1"/>
                </a:solidFill>
              </a:rPr>
              <a:t>many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english</a:t>
            </a:r>
            <a:r>
              <a:rPr lang="es-ES_tradnl" sz="3600" dirty="0" smtClean="0">
                <a:solidFill>
                  <a:schemeClr val="tx1"/>
                </a:solidFill>
              </a:rPr>
              <a:t> to </a:t>
            </a:r>
            <a:r>
              <a:rPr lang="es-ES_tradnl" sz="3600" dirty="0" err="1" smtClean="0">
                <a:solidFill>
                  <a:schemeClr val="tx1"/>
                </a:solidFill>
              </a:rPr>
              <a:t>spanish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pairs</a:t>
            </a:r>
            <a:r>
              <a:rPr lang="es-ES_tradnl" sz="3600" dirty="0" smtClean="0">
                <a:solidFill>
                  <a:schemeClr val="tx1"/>
                </a:solidFill>
              </a:rPr>
              <a:t> as </a:t>
            </a:r>
            <a:r>
              <a:rPr lang="es-ES_tradnl" sz="3600" dirty="0" err="1" smtClean="0">
                <a:solidFill>
                  <a:schemeClr val="tx1"/>
                </a:solidFill>
              </a:rPr>
              <a:t>you</a:t>
            </a:r>
            <a:r>
              <a:rPr lang="es-ES_tradnl" sz="3600" dirty="0" smtClean="0">
                <a:solidFill>
                  <a:schemeClr val="tx1"/>
                </a:solidFill>
              </a:rPr>
              <a:t> can! 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err="1" smtClean="0">
                <a:solidFill>
                  <a:schemeClr val="tx1"/>
                </a:solidFill>
              </a:rPr>
              <a:t>Oldest</a:t>
            </a:r>
            <a:r>
              <a:rPr lang="es-ES_tradnl" sz="3600" dirty="0" smtClean="0">
                <a:solidFill>
                  <a:schemeClr val="tx1"/>
                </a:solidFill>
              </a:rPr>
              <a:t> = </a:t>
            </a:r>
            <a:r>
              <a:rPr lang="es-ES_tradnl" sz="3600" dirty="0" err="1" smtClean="0">
                <a:solidFill>
                  <a:schemeClr val="tx1"/>
                </a:solidFill>
              </a:rPr>
              <a:t>Shuffle</a:t>
            </a:r>
            <a:r>
              <a:rPr lang="es-ES_tradnl" sz="3600" dirty="0" smtClean="0">
                <a:solidFill>
                  <a:schemeClr val="tx1"/>
                </a:solidFill>
              </a:rPr>
              <a:t> and </a:t>
            </a:r>
            <a:r>
              <a:rPr lang="es-ES_tradnl" sz="3600" dirty="0" err="1" smtClean="0">
                <a:solidFill>
                  <a:schemeClr val="tx1"/>
                </a:solidFill>
              </a:rPr>
              <a:t>deal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cards</a:t>
            </a:r>
            <a:r>
              <a:rPr lang="es-ES_tradnl" sz="3600" dirty="0" smtClean="0">
                <a:solidFill>
                  <a:schemeClr val="tx1"/>
                </a:solidFill>
              </a:rPr>
              <a:t>. 4 per </a:t>
            </a:r>
            <a:r>
              <a:rPr lang="es-ES_tradnl" sz="3600" dirty="0" err="1" smtClean="0">
                <a:solidFill>
                  <a:schemeClr val="tx1"/>
                </a:solidFill>
              </a:rPr>
              <a:t>person</a:t>
            </a:r>
            <a:r>
              <a:rPr lang="es-ES_tradnl" sz="3600" dirty="0" smtClean="0">
                <a:solidFill>
                  <a:schemeClr val="tx1"/>
                </a:solidFill>
              </a:rPr>
              <a:t/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err="1" smtClean="0">
                <a:solidFill>
                  <a:schemeClr val="tx1"/>
                </a:solidFill>
              </a:rPr>
              <a:t>Youngest</a:t>
            </a:r>
            <a:r>
              <a:rPr lang="es-ES_tradnl" sz="3600" dirty="0" smtClean="0">
                <a:solidFill>
                  <a:schemeClr val="tx1"/>
                </a:solidFill>
              </a:rPr>
              <a:t>- </a:t>
            </a:r>
            <a:r>
              <a:rPr lang="es-ES_tradnl" sz="3600" dirty="0" err="1" smtClean="0">
                <a:solidFill>
                  <a:schemeClr val="tx1"/>
                </a:solidFill>
              </a:rPr>
              <a:t>start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the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game</a:t>
            </a:r>
            <a:r>
              <a:rPr lang="es-ES_tradnl" sz="3600" dirty="0" smtClean="0">
                <a:solidFill>
                  <a:schemeClr val="tx1"/>
                </a:solidFill>
              </a:rPr>
              <a:t> off</a:t>
            </a:r>
            <a:r>
              <a:rPr lang="es-ES_tradnl" dirty="0" smtClean="0">
                <a:solidFill>
                  <a:schemeClr val="tx1"/>
                </a:solidFill>
              </a:rPr>
              <a:t/>
            </a:r>
            <a:br>
              <a:rPr lang="es-ES_tradnl" dirty="0" smtClean="0">
                <a:solidFill>
                  <a:schemeClr val="tx1"/>
                </a:solidFill>
              </a:rPr>
            </a:b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0249" y="680092"/>
            <a:ext cx="6557212" cy="2770514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To </a:t>
            </a:r>
            <a:r>
              <a:rPr lang="es-ES_tradnl" sz="2800" dirty="0" err="1" smtClean="0"/>
              <a:t>ask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card</a:t>
            </a:r>
            <a:r>
              <a:rPr lang="es-ES_tradnl" sz="2800" dirty="0" smtClean="0"/>
              <a:t>:</a:t>
            </a:r>
          </a:p>
          <a:p>
            <a:pPr lvl="1"/>
            <a:r>
              <a:rPr lang="es-ES_tradnl" sz="2400" dirty="0" err="1" smtClean="0"/>
              <a:t>Turn</a:t>
            </a:r>
            <a:r>
              <a:rPr lang="es-ES_tradnl" sz="2400" dirty="0" smtClean="0"/>
              <a:t> to </a:t>
            </a:r>
            <a:r>
              <a:rPr lang="es-ES_tradnl" sz="2400" dirty="0" err="1" smtClean="0"/>
              <a:t>someone</a:t>
            </a:r>
            <a:r>
              <a:rPr lang="es-ES_tradnl" sz="2400" dirty="0" smtClean="0"/>
              <a:t> in </a:t>
            </a:r>
            <a:r>
              <a:rPr lang="es-ES_tradnl" sz="2400" dirty="0" err="1" smtClean="0"/>
              <a:t>your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group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say</a:t>
            </a:r>
            <a:r>
              <a:rPr lang="es-ES_tradnl" sz="2400" dirty="0" smtClean="0"/>
              <a:t>, </a:t>
            </a:r>
          </a:p>
          <a:p>
            <a:pPr marL="457200" lvl="1" indent="0">
              <a:buNone/>
            </a:pPr>
            <a:r>
              <a:rPr lang="es-ES_tradnl" sz="2400" b="1" i="1" dirty="0" smtClean="0"/>
              <a:t>Do </a:t>
            </a:r>
            <a:r>
              <a:rPr lang="es-ES_tradnl" sz="2400" b="1" i="1" dirty="0" err="1" smtClean="0"/>
              <a:t>you</a:t>
            </a:r>
            <a:r>
              <a:rPr lang="es-ES_tradnl" sz="2400" b="1" i="1" dirty="0" smtClean="0"/>
              <a:t> </a:t>
            </a:r>
            <a:r>
              <a:rPr lang="es-ES_tradnl" sz="2400" b="1" i="1" dirty="0" err="1" smtClean="0"/>
              <a:t>have</a:t>
            </a:r>
            <a:r>
              <a:rPr lang="es-ES_tradnl" sz="2400" b="1" i="1" dirty="0" smtClean="0"/>
              <a:t> ______ in </a:t>
            </a:r>
            <a:r>
              <a:rPr lang="es-ES_tradnl" sz="2400" b="1" i="1" dirty="0" err="1" smtClean="0"/>
              <a:t>Spanish</a:t>
            </a:r>
            <a:r>
              <a:rPr lang="es-ES_tradnl" sz="2400" b="1" i="1" dirty="0" smtClean="0"/>
              <a:t>/ English?</a:t>
            </a:r>
          </a:p>
          <a:p>
            <a:pPr marL="457200" lvl="1" indent="0">
              <a:buNone/>
            </a:pPr>
            <a:r>
              <a:rPr lang="es-ES_tradnl" sz="2400" b="1" i="1" dirty="0" smtClean="0"/>
              <a:t>Tienes ___________ en español/ingles?</a:t>
            </a:r>
          </a:p>
          <a:p>
            <a:pPr marL="457200" lvl="1" indent="0">
              <a:buNone/>
            </a:pP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878" y="2934621"/>
            <a:ext cx="6557212" cy="2869910"/>
          </a:xfrm>
        </p:spPr>
        <p:txBody>
          <a:bodyPr>
            <a:noAutofit/>
          </a:bodyPr>
          <a:lstStyle/>
          <a:p>
            <a:r>
              <a:rPr lang="es-ES_tradnl" sz="2400" dirty="0" err="1" smtClean="0"/>
              <a:t>If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person</a:t>
            </a:r>
            <a:r>
              <a:rPr lang="es-ES_tradnl" sz="2400" dirty="0" smtClean="0"/>
              <a:t> has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card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make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pair</a:t>
            </a:r>
            <a:r>
              <a:rPr lang="es-ES_tradnl" sz="2400" dirty="0" smtClean="0"/>
              <a:t>! </a:t>
            </a:r>
          </a:p>
          <a:p>
            <a:r>
              <a:rPr lang="es-ES_tradnl" sz="2400" dirty="0" err="1" smtClean="0"/>
              <a:t>If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that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person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does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not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have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the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card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they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will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say</a:t>
            </a:r>
            <a:r>
              <a:rPr lang="es-ES_tradnl" sz="2400" dirty="0" smtClean="0"/>
              <a:t>: </a:t>
            </a:r>
          </a:p>
          <a:p>
            <a:pPr lvl="1"/>
            <a:r>
              <a:rPr lang="es-ES_tradnl" sz="2000" dirty="0" smtClean="0"/>
              <a:t>Pesca! </a:t>
            </a:r>
          </a:p>
          <a:p>
            <a:pPr lvl="1"/>
            <a:r>
              <a:rPr lang="es-ES_tradnl" sz="2000" dirty="0" err="1" smtClean="0"/>
              <a:t>Take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another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card</a:t>
            </a:r>
            <a:r>
              <a:rPr lang="es-ES_tradnl" sz="2000" dirty="0" smtClean="0"/>
              <a:t> </a:t>
            </a:r>
            <a:endParaRPr lang="es-ES_tradnl" sz="2000" dirty="0"/>
          </a:p>
          <a:p>
            <a:r>
              <a:rPr lang="es-ES_tradnl" sz="2200" dirty="0" err="1" smtClean="0"/>
              <a:t>First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person</a:t>
            </a:r>
            <a:r>
              <a:rPr lang="es-ES_tradnl" sz="2200" dirty="0" smtClean="0"/>
              <a:t> to </a:t>
            </a:r>
            <a:r>
              <a:rPr lang="es-ES_tradnl" sz="2200" dirty="0" err="1" smtClean="0"/>
              <a:t>make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all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their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cards</a:t>
            </a:r>
            <a:r>
              <a:rPr lang="es-ES_tradnl" sz="2200" dirty="0" smtClean="0"/>
              <a:t> in </a:t>
            </a:r>
            <a:r>
              <a:rPr lang="es-ES_tradnl" sz="2200" dirty="0" err="1" smtClean="0"/>
              <a:t>pairs</a:t>
            </a:r>
            <a:r>
              <a:rPr lang="es-ES_tradnl" sz="2200" dirty="0" smtClean="0"/>
              <a:t> </a:t>
            </a:r>
            <a:r>
              <a:rPr lang="es-ES_tradnl" sz="2200" dirty="0" err="1" smtClean="0"/>
              <a:t>wins</a:t>
            </a:r>
            <a:r>
              <a:rPr lang="es-ES_tradnl" sz="2200" dirty="0" smtClean="0"/>
              <a:t>! </a:t>
            </a:r>
            <a:endParaRPr lang="es-ES_tradnl" sz="2200" dirty="0"/>
          </a:p>
        </p:txBody>
      </p:sp>
    </p:spTree>
    <p:extLst>
      <p:ext uri="{BB962C8B-B14F-4D97-AF65-F5344CB8AC3E}">
        <p14:creationId xmlns:p14="http://schemas.microsoft.com/office/powerpoint/2010/main" val="8266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49" t="16695" r="32919" b="6305"/>
          <a:stretch/>
        </p:blipFill>
        <p:spPr>
          <a:xfrm>
            <a:off x="5374336" y="0"/>
            <a:ext cx="68176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57327">
            <a:off x="0" y="577061"/>
            <a:ext cx="57424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Based on the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Mayan symbols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Complete the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math problems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3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13" t="8388" r="30889" b="4989"/>
          <a:stretch/>
        </p:blipFill>
        <p:spPr>
          <a:xfrm>
            <a:off x="609600" y="0"/>
            <a:ext cx="5364866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5639" y="1844388"/>
            <a:ext cx="4739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&amp;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WORKSHEET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2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Practicar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Write the date and time according to the calendar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73" t="24777" r="23691" b="40925"/>
          <a:stretch/>
        </p:blipFill>
        <p:spPr>
          <a:xfrm>
            <a:off x="4233922" y="0"/>
            <a:ext cx="7958077" cy="2954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022" t="26972" r="25103" b="22282"/>
          <a:stretch/>
        </p:blipFill>
        <p:spPr>
          <a:xfrm>
            <a:off x="4233922" y="2954740"/>
            <a:ext cx="7958077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9" y="2019300"/>
            <a:ext cx="11347939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243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7" y="1524000"/>
            <a:ext cx="12309460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5" y="2324100"/>
            <a:ext cx="11476055" cy="23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6230</TotalTime>
  <Words>2262</Words>
  <Application>Microsoft Office PowerPoint</Application>
  <PresentationFormat>Widescreen</PresentationFormat>
  <Paragraphs>454</Paragraphs>
  <Slides>85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Calibri</vt:lpstr>
      <vt:lpstr>Calibri Light</vt:lpstr>
      <vt:lpstr>Rockwell</vt:lpstr>
      <vt:lpstr>Wingdings</vt:lpstr>
      <vt:lpstr>Atlas</vt:lpstr>
      <vt:lpstr>Warmup – Hola Pedro Your friend’s Spanish-speaking cousin is in town and he’s just introduced you. Now what? Translate the following phrases and questions. How would you say…?</vt:lpstr>
      <vt:lpstr>BIENVENIDOS A NUESTRA CLASE  ESPANOL 1 </vt:lpstr>
      <vt:lpstr>AGENDA</vt:lpstr>
      <vt:lpstr>Objetivo y DOL </vt:lpstr>
      <vt:lpstr>Quiz score AVERAGES</vt:lpstr>
      <vt:lpstr>Como se dice?</vt:lpstr>
      <vt:lpstr>Saquen sus paquetes de Unit 1</vt:lpstr>
      <vt:lpstr>Hablar</vt:lpstr>
      <vt:lpstr>PowerPoint Presentation</vt:lpstr>
      <vt:lpstr>PowerPoint Presentation</vt:lpstr>
      <vt:lpstr>PowerPoint Presentation</vt:lpstr>
      <vt:lpstr>PowerPoint Presentation</vt:lpstr>
      <vt:lpstr>Saquen sus pizarras</vt:lpstr>
      <vt:lpstr>ESCRIBE EL MES </vt:lpstr>
      <vt:lpstr>ESCRIBE EL MES </vt:lpstr>
      <vt:lpstr>ESCRIBE EL MES </vt:lpstr>
      <vt:lpstr>ESCRIBE EL MES </vt:lpstr>
      <vt:lpstr>ESCRIBE EL MES </vt:lpstr>
      <vt:lpstr>ESCRIBE EL MES </vt:lpstr>
      <vt:lpstr>ESCRIBE EL MES </vt:lpstr>
      <vt:lpstr>ESCRIBE EL MES </vt:lpstr>
      <vt:lpstr>ESCRIBE EL MES </vt:lpstr>
      <vt:lpstr>Repaso: Write the date that the following holidays fall on. </vt:lpstr>
      <vt:lpstr>Matching </vt:lpstr>
      <vt:lpstr>PowerPoint Presentation</vt:lpstr>
      <vt:lpstr>HAZLO AHORA Write the following dates completely in Spanish  Es el __#__ de __mes__.</vt:lpstr>
      <vt:lpstr>PowerPoint Presentation</vt:lpstr>
      <vt:lpstr>PowerPoint Presentation</vt:lpstr>
      <vt:lpstr>LEER  Take turns, page-by-page, reading a childrens book outloud with your shoulder partner 4 mins</vt:lpstr>
      <vt:lpstr>BIENVENIDOS A NUESTRA CLASE  ESPANOL 1 </vt:lpstr>
      <vt:lpstr>AGENDA</vt:lpstr>
      <vt:lpstr>OBJETIVO Y  DOL</vt:lpstr>
      <vt:lpstr>Days of the Week/Días de la Semana</vt:lpstr>
      <vt:lpstr>Video: https://www.youtube.com/watch?v=9j1ueJ_XdFM&amp;disable_polymer=true</vt:lpstr>
      <vt:lpstr>¿CUÁL DĺA DE LA SEMANA ES…?  WHICH DAY OF THE WEEK? </vt:lpstr>
      <vt:lpstr>PowerPoint Presentation</vt:lpstr>
      <vt:lpstr>PowerPoint Presentation</vt:lpstr>
      <vt:lpstr>SWBAT express the date in Spanish. 1NL.1.d Use words and phrases without awareness of grammatical structures. </vt:lpstr>
      <vt:lpstr>LLWBAT express the date in Spanish. 1NL.1.d Use words and phrases without awareness of grammatical structures. </vt:lpstr>
      <vt:lpstr>SWBAT express the date in Spanish. 1NL.1.d Use words and phrases without awareness of grammatical structures. </vt:lpstr>
      <vt:lpstr>SWBAT express the date in Spanish. 1NL.1.d Use words and phrases without awareness of grammatical structures. </vt:lpstr>
      <vt:lpstr>SWBAT express the date in Spanish. 1NL.1.d Use words and phrases without awareness of grammatical structures. </vt:lpstr>
      <vt:lpstr>SWBAT express the date in Spanish. 1NL.1.d Use words and phrases without awareness of grammatical structures. </vt:lpstr>
      <vt:lpstr>La fecha en Español…</vt:lpstr>
      <vt:lpstr>CFU: Como se escribe … en números… </vt:lpstr>
      <vt:lpstr>PowerPoint Presentation</vt:lpstr>
      <vt:lpstr>¡Mi cumpleaños es…</vt:lpstr>
      <vt:lpstr>Board Game</vt:lpstr>
      <vt:lpstr>DOL:  Write the dates in Spanish.  Recall how spanish speaking countries write the date!</vt:lpstr>
      <vt:lpstr>PowerPoint Presentation</vt:lpstr>
      <vt:lpstr>PowerPoint Presentation</vt:lpstr>
      <vt:lpstr>HAZLO AHORA</vt:lpstr>
      <vt:lpstr>BIENVENIDOS A NUESTRA CLASE  ESPANOL 1 </vt:lpstr>
      <vt:lpstr>OBJETIVO Y DOL</vt:lpstr>
      <vt:lpstr>Repaso de tiempo   ¿Qué hora es en …?</vt:lpstr>
      <vt:lpstr>PowerPoint Presentation</vt:lpstr>
      <vt:lpstr>What color sticky is on your desk? Label your paper accordingly.</vt:lpstr>
      <vt:lpstr>Saquen un papel por favor</vt:lpstr>
      <vt:lpstr>Las estaciones del año…</vt:lpstr>
      <vt:lpstr>¿Cuáles son los meses en cada (each) estación? </vt:lpstr>
      <vt:lpstr>PowerPoint Presentation</vt:lpstr>
      <vt:lpstr>Las Estaciones</vt:lpstr>
      <vt:lpstr>MEMORIA</vt:lpstr>
      <vt:lpstr>DOL Turn it in today!!</vt:lpstr>
      <vt:lpstr>PowerPoint Presentation</vt:lpstr>
      <vt:lpstr>PowerPoint Presentation</vt:lpstr>
      <vt:lpstr>PowerPoint Presentation</vt:lpstr>
      <vt:lpstr>Bienvenidos a Nuestra Clase Español 1 </vt:lpstr>
      <vt:lpstr>OBJETIVO Y DOL</vt:lpstr>
      <vt:lpstr>PowerPoint Presentation</vt:lpstr>
      <vt:lpstr>HABLAR </vt:lpstr>
      <vt:lpstr>REPASO</vt:lpstr>
      <vt:lpstr>BINGO Let’s do 3x3 – 9 squares Fill out your bingo sheet using these terms! </vt:lpstr>
      <vt:lpstr>PowerPoint Presentation</vt:lpstr>
      <vt:lpstr> </vt:lpstr>
      <vt:lpstr>PowerPoint Presentation</vt:lpstr>
      <vt:lpstr>PowerPoint Presentation</vt:lpstr>
      <vt:lpstr>Extra Material</vt:lpstr>
      <vt:lpstr>Hay- there is/ there are  In a question- Is there/ Are there?  Cuándo- when? </vt:lpstr>
      <vt:lpstr>Go Fish!  Try to make as many english to spanish pairs as you can!  Oldest = Shuffle and deal cards. 4 per person Youngest- start the game off </vt:lpstr>
      <vt:lpstr>PowerPoint Presentation</vt:lpstr>
      <vt:lpstr>PowerPoint Presentation</vt:lpstr>
      <vt:lpstr>Practicar: Write the date and time according to the calendar</vt:lpstr>
      <vt:lpstr>PowerPoint Presentation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NUESTRA CLASE  ESPANOL 1</dc:title>
  <dc:creator>Butler, Madison</dc:creator>
  <cp:lastModifiedBy>DeAlba, Debra</cp:lastModifiedBy>
  <cp:revision>96</cp:revision>
  <cp:lastPrinted>2017-09-07T19:37:19Z</cp:lastPrinted>
  <dcterms:created xsi:type="dcterms:W3CDTF">2017-08-28T23:49:25Z</dcterms:created>
  <dcterms:modified xsi:type="dcterms:W3CDTF">2018-09-07T16:52:59Z</dcterms:modified>
</cp:coreProperties>
</file>