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89" r:id="rId2"/>
    <p:sldId id="291" r:id="rId3"/>
    <p:sldId id="292" r:id="rId4"/>
    <p:sldId id="329" r:id="rId5"/>
    <p:sldId id="350" r:id="rId6"/>
    <p:sldId id="351" r:id="rId7"/>
    <p:sldId id="346" r:id="rId8"/>
    <p:sldId id="312" r:id="rId9"/>
    <p:sldId id="347" r:id="rId10"/>
    <p:sldId id="349" r:id="rId11"/>
    <p:sldId id="311" r:id="rId12"/>
    <p:sldId id="337" r:id="rId13"/>
    <p:sldId id="339" r:id="rId14"/>
    <p:sldId id="325" r:id="rId15"/>
    <p:sldId id="298" r:id="rId16"/>
    <p:sldId id="345" r:id="rId17"/>
    <p:sldId id="313" r:id="rId18"/>
    <p:sldId id="299" r:id="rId19"/>
    <p:sldId id="300" r:id="rId20"/>
    <p:sldId id="301" r:id="rId21"/>
    <p:sldId id="302" r:id="rId22"/>
    <p:sldId id="305" r:id="rId23"/>
    <p:sldId id="306" r:id="rId24"/>
    <p:sldId id="307" r:id="rId25"/>
    <p:sldId id="308" r:id="rId26"/>
    <p:sldId id="309" r:id="rId27"/>
    <p:sldId id="310" r:id="rId28"/>
    <p:sldId id="352" r:id="rId29"/>
    <p:sldId id="353" r:id="rId30"/>
    <p:sldId id="354" r:id="rId31"/>
    <p:sldId id="340" r:id="rId32"/>
    <p:sldId id="286" r:id="rId33"/>
    <p:sldId id="293" r:id="rId34"/>
    <p:sldId id="319" r:id="rId35"/>
    <p:sldId id="321" r:id="rId36"/>
    <p:sldId id="322" r:id="rId37"/>
    <p:sldId id="323" r:id="rId38"/>
    <p:sldId id="326" r:id="rId39"/>
    <p:sldId id="342" r:id="rId40"/>
    <p:sldId id="357" r:id="rId41"/>
    <p:sldId id="358" r:id="rId42"/>
    <p:sldId id="355" r:id="rId43"/>
    <p:sldId id="35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5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1548D-DD94-4169-97AC-503E8DBB99BB}" type="datetimeFigureOut">
              <a:rPr lang="es-ES_tradnl" smtClean="0"/>
              <a:t>09/09/2018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FAEB1-EC0C-4193-8E56-B43E15F1B96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963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Script</a:t>
            </a:r>
            <a:r>
              <a:rPr lang="en-US" baseline="0" dirty="0" smtClean="0"/>
              <a:t> for the listening portion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F55-C795-4744-A555-90D7098FC3F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(see p 19 act 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F55-C795-4744-A555-90D7098FC3F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(see p 19 act 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F55-C795-4744-A555-90D7098FC3F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(see p 19 act 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9F55-C795-4744-A555-90D7098FC3F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5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Ow8Yr3-qA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E0XIF2uJC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7200" dirty="0" smtClean="0"/>
              <a:t>HAZLO AHORA</a:t>
            </a:r>
            <a:endParaRPr lang="es-ES_tradnl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75615"/>
            <a:ext cx="9613861" cy="3599316"/>
          </a:xfrm>
        </p:spPr>
        <p:txBody>
          <a:bodyPr>
            <a:noAutofit/>
          </a:bodyPr>
          <a:lstStyle/>
          <a:p>
            <a:r>
              <a:rPr lang="en-US" sz="3200" dirty="0" smtClean="0"/>
              <a:t>1</a:t>
            </a:r>
            <a:r>
              <a:rPr lang="en-US" sz="3200" dirty="0"/>
              <a:t>)¿</a:t>
            </a:r>
            <a:r>
              <a:rPr lang="en-US" sz="3200" dirty="0" err="1"/>
              <a:t>Cuál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la </a:t>
            </a:r>
            <a:r>
              <a:rPr lang="en-US" sz="3200" dirty="0" err="1"/>
              <a:t>fecha</a:t>
            </a:r>
            <a:r>
              <a:rPr lang="en-US" sz="3200" dirty="0"/>
              <a:t> hoy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2)¿</a:t>
            </a:r>
            <a:r>
              <a:rPr lang="en-US" sz="3200" dirty="0" err="1"/>
              <a:t>Cuántos</a:t>
            </a:r>
            <a:r>
              <a:rPr lang="en-US" sz="3200" dirty="0"/>
              <a:t> </a:t>
            </a:r>
            <a:r>
              <a:rPr lang="en-US" sz="3200" dirty="0" err="1"/>
              <a:t>días</a:t>
            </a:r>
            <a:r>
              <a:rPr lang="en-US" sz="3200" dirty="0"/>
              <a:t> hay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semana</a:t>
            </a:r>
            <a:r>
              <a:rPr lang="en-US" sz="3200" dirty="0"/>
              <a:t>?</a:t>
            </a:r>
          </a:p>
          <a:p>
            <a:pPr marL="0" indent="0">
              <a:buNone/>
            </a:pPr>
            <a:r>
              <a:rPr lang="es-ES_tradnl" sz="3200" dirty="0" err="1"/>
              <a:t>Write</a:t>
            </a:r>
            <a:r>
              <a:rPr lang="es-ES_tradnl" sz="3200" dirty="0"/>
              <a:t>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corresponding</a:t>
            </a:r>
            <a:r>
              <a:rPr lang="es-ES_tradnl" sz="3200" dirty="0"/>
              <a:t> </a:t>
            </a:r>
            <a:r>
              <a:rPr lang="es-ES_tradnl" sz="3200" dirty="0" err="1"/>
              <a:t>season</a:t>
            </a:r>
            <a:r>
              <a:rPr lang="es-ES_tradnl" sz="3200" dirty="0"/>
              <a:t> </a:t>
            </a:r>
            <a:r>
              <a:rPr lang="es-ES_tradnl" sz="3200" dirty="0" err="1"/>
              <a:t>for</a:t>
            </a:r>
            <a:r>
              <a:rPr lang="es-ES_tradnl" sz="3200" dirty="0"/>
              <a:t> </a:t>
            </a:r>
            <a:r>
              <a:rPr lang="es-ES_tradnl" sz="3200" dirty="0" err="1"/>
              <a:t>the</a:t>
            </a:r>
            <a:r>
              <a:rPr lang="es-ES_tradnl" sz="3200" dirty="0"/>
              <a:t> </a:t>
            </a:r>
            <a:r>
              <a:rPr lang="es-ES_tradnl" sz="3200" dirty="0" err="1"/>
              <a:t>following</a:t>
            </a:r>
            <a:r>
              <a:rPr lang="es-ES_tradnl" sz="3200" dirty="0" smtClean="0"/>
              <a:t>.</a:t>
            </a:r>
            <a:endParaRPr lang="en-US" sz="3200" dirty="0"/>
          </a:p>
          <a:p>
            <a:r>
              <a:rPr lang="es-ES_tradnl" sz="3200" dirty="0" smtClean="0"/>
              <a:t>3)</a:t>
            </a:r>
            <a:r>
              <a:rPr lang="es-ES_tradnl" sz="3200" dirty="0" smtClean="0"/>
              <a:t> </a:t>
            </a:r>
            <a:r>
              <a:rPr lang="es-ES_tradnl" sz="3200" dirty="0" smtClean="0"/>
              <a:t>Colorado Springs, </a:t>
            </a:r>
            <a:r>
              <a:rPr lang="es-ES_tradnl" sz="3200" dirty="0" smtClean="0"/>
              <a:t>Julio</a:t>
            </a:r>
            <a:endParaRPr lang="es-ES_tradnl" sz="3200" dirty="0" smtClean="0"/>
          </a:p>
          <a:p>
            <a:r>
              <a:rPr lang="es-ES_tradnl" sz="3200" dirty="0" smtClean="0"/>
              <a:t>4)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Japon</a:t>
            </a:r>
            <a:r>
              <a:rPr lang="es-ES_tradnl" sz="3200" dirty="0" smtClean="0"/>
              <a:t>, Diciembre</a:t>
            </a:r>
            <a:endParaRPr lang="es-ES_tradnl" sz="3200" dirty="0" smtClean="0"/>
          </a:p>
          <a:p>
            <a:r>
              <a:rPr lang="es-ES_tradnl" sz="3200" dirty="0" smtClean="0"/>
              <a:t>5)</a:t>
            </a:r>
            <a:r>
              <a:rPr lang="es-ES_tradnl" sz="3200" dirty="0" smtClean="0"/>
              <a:t>  </a:t>
            </a:r>
            <a:r>
              <a:rPr lang="es-ES_tradnl" sz="3200" dirty="0" smtClean="0"/>
              <a:t>Argentina</a:t>
            </a:r>
            <a:r>
              <a:rPr lang="es-ES_tradnl" sz="3200" dirty="0" smtClean="0"/>
              <a:t>, Junio</a:t>
            </a:r>
          </a:p>
          <a:p>
            <a:r>
              <a:rPr lang="es-ES_tradnl" sz="3200" dirty="0" smtClean="0"/>
              <a:t>6) Australia, Enero</a:t>
            </a:r>
            <a:endParaRPr lang="es-ES_tradnl" sz="3200" dirty="0" smtClean="0"/>
          </a:p>
          <a:p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002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prognostico</a:t>
            </a:r>
            <a:r>
              <a:rPr lang="en-US" dirty="0" smtClean="0"/>
              <a:t> del </a:t>
            </a:r>
            <a:r>
              <a:rPr lang="en-US" dirty="0" err="1" smtClean="0"/>
              <a:t>tiempo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youtu.be/gOw8Yr3-qA0</a:t>
            </a:r>
            <a:endParaRPr lang="es-MX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  </a:t>
            </a:r>
            <a:r>
              <a:rPr lang="en-US" sz="4800" dirty="0" err="1" smtClean="0"/>
              <a:t>Saquen</a:t>
            </a:r>
            <a:r>
              <a:rPr lang="en-US" sz="4800" dirty="0" smtClean="0"/>
              <a:t> </a:t>
            </a:r>
            <a:r>
              <a:rPr lang="en-US" sz="4800" dirty="0" err="1" smtClean="0"/>
              <a:t>sus</a:t>
            </a:r>
            <a:r>
              <a:rPr lang="en-US" sz="4800" dirty="0" smtClean="0"/>
              <a:t> </a:t>
            </a:r>
            <a:r>
              <a:rPr lang="en-US" sz="4800" dirty="0" err="1" smtClean="0"/>
              <a:t>pizarras</a:t>
            </a:r>
            <a:r>
              <a:rPr lang="en-US" sz="4800" dirty="0" smtClean="0"/>
              <a:t> </a:t>
            </a:r>
            <a:r>
              <a:rPr lang="en-US" sz="4800" dirty="0" err="1" smtClean="0"/>
              <a:t>por</a:t>
            </a:r>
            <a:r>
              <a:rPr lang="en-US" sz="4800" dirty="0" smtClean="0"/>
              <a:t> favor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5923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eather in span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11"/>
          <a:stretch/>
        </p:blipFill>
        <p:spPr bwMode="auto">
          <a:xfrm>
            <a:off x="0" y="0"/>
            <a:ext cx="6229531" cy="38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weather in span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6" b="6282"/>
          <a:stretch/>
        </p:blipFill>
        <p:spPr bwMode="auto">
          <a:xfrm>
            <a:off x="5745901" y="2882946"/>
            <a:ext cx="6229531" cy="397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Máximo , mínimo  </a:t>
            </a:r>
            <a:br>
              <a:rPr lang="es-ES_tradnl" dirty="0" smtClean="0"/>
            </a:br>
            <a:r>
              <a:rPr lang="es-ES_tradnl" dirty="0" smtClean="0"/>
              <a:t>Hay un máximo de _______ y un mínimo de ____</a:t>
            </a:r>
            <a:endParaRPr lang="es-ES_trad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9" t="44055" r="43258" b="23851"/>
          <a:stretch/>
        </p:blipFill>
        <p:spPr>
          <a:xfrm>
            <a:off x="275372" y="2931329"/>
            <a:ext cx="10949468" cy="364982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 rot="1044932">
            <a:off x="7363326" y="-22507"/>
            <a:ext cx="1299411" cy="12994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9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32913"/>
            <a:ext cx="9907468" cy="1316204"/>
          </a:xfrm>
        </p:spPr>
        <p:txBody>
          <a:bodyPr>
            <a:normAutofit/>
          </a:bodyPr>
          <a:lstStyle/>
          <a:p>
            <a:r>
              <a:rPr lang="es-ES_tradnl" dirty="0" smtClean="0"/>
              <a:t>En </a:t>
            </a:r>
            <a:r>
              <a:rPr lang="es-ES_tradnl" dirty="0" err="1" smtClean="0"/>
              <a:t>Singapore</a:t>
            </a:r>
            <a:r>
              <a:rPr lang="es-ES_tradnl" dirty="0" smtClean="0"/>
              <a:t> en _________ </a:t>
            </a:r>
            <a:r>
              <a:rPr lang="es-ES_tradnl" dirty="0"/>
              <a:t>h</a:t>
            </a:r>
            <a:r>
              <a:rPr lang="es-ES_tradnl" dirty="0" smtClean="0"/>
              <a:t>ay un máximo de _______ y un mínimo de ____. </a:t>
            </a:r>
            <a:endParaRPr lang="es-ES_trad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9" t="44055" r="43258" b="23851"/>
          <a:stretch/>
        </p:blipFill>
        <p:spPr>
          <a:xfrm>
            <a:off x="0" y="2724503"/>
            <a:ext cx="12400498" cy="41334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884" y="5943600"/>
            <a:ext cx="601579" cy="48126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64" y="5943600"/>
            <a:ext cx="682811" cy="56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916" y="5943600"/>
            <a:ext cx="682811" cy="560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552" y="5943600"/>
            <a:ext cx="682811" cy="560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84" y="5905648"/>
            <a:ext cx="682811" cy="5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8" y="729165"/>
            <a:ext cx="11753456" cy="1080938"/>
          </a:xfrm>
        </p:spPr>
        <p:txBody>
          <a:bodyPr>
            <a:normAutofit/>
          </a:bodyPr>
          <a:lstStyle/>
          <a:p>
            <a:r>
              <a:rPr lang="es-ES_tradnl" sz="7200" b="1" dirty="0" smtClean="0"/>
              <a:t>CELSIUS VS </a:t>
            </a:r>
            <a:r>
              <a:rPr lang="es-ES_tradnl" sz="7200" b="1" dirty="0" smtClean="0"/>
              <a:t>FAHRENHIET </a:t>
            </a:r>
            <a:endParaRPr lang="es-ES_tradnl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38" y="2232641"/>
            <a:ext cx="7361313" cy="46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0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indent="-283464">
              <a:spcBef>
                <a:spcPts val="600"/>
              </a:spcBef>
            </a:pPr>
            <a:r>
              <a:rPr lang="en-US" sz="11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1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5300" b="1" dirty="0" smtClean="0">
                <a:ea typeface="+mn-ea"/>
                <a:cs typeface="+mn-cs"/>
              </a:rPr>
              <a:t>Check for Understanding (Pg. 19, activity 1)</a:t>
            </a:r>
            <a:endParaRPr lang="en-US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Listen to the following descriptions </a:t>
            </a:r>
          </a:p>
          <a:p>
            <a:r>
              <a:rPr lang="en-US" sz="4000" dirty="0" smtClean="0"/>
              <a:t>On whiteboards, write numbers 1-6</a:t>
            </a:r>
          </a:p>
          <a:p>
            <a:r>
              <a:rPr lang="en-US" sz="4000" dirty="0" smtClean="0"/>
              <a:t>Write the letter of the picture that best matches the descriptions listed.</a:t>
            </a:r>
          </a:p>
        </p:txBody>
      </p:sp>
    </p:spTree>
    <p:extLst>
      <p:ext uri="{BB962C8B-B14F-4D97-AF65-F5344CB8AC3E}">
        <p14:creationId xmlns:p14="http://schemas.microsoft.com/office/powerpoint/2010/main" val="15241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outlook.office.com/owa/service.svc/s/GetFileAttachment?id=AAMkADQyN2UzZjg2LTRlZjItNDFhOC05MDI3LTVlMWFhNTUwYjJmYQBGAAAAAACZXFuE50txS4GjZBJTu6XFBwDj5LGhxmvYSb3OwTTAN%2FUuAAAAAAEMAAA0zkPe91jYTqTr%2FykYQ%2BGzAAFQNp9pAAABEgAQAPYAEX8m%2F4VApwu9iDPSOkc%3D&amp;X-OWA-CANARY=pho-3X7KRES85125H0RQbEACLYoM-tQY8kRyilqInUrHFf_3uZoGVgYKnZmGEQUfOaH6lYXHbVA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57" t="26086" r="78257" b="12152"/>
          <a:stretch/>
        </p:blipFill>
        <p:spPr>
          <a:xfrm rot="16200000">
            <a:off x="4683809" y="-1845360"/>
            <a:ext cx="2895602" cy="12263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5932" y="6074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>http://media.pearsonschool.com/realidades/mp3s/level1/ch00/L1_pe_act_8.mp3</a:t>
            </a:r>
          </a:p>
        </p:txBody>
      </p:sp>
    </p:spTree>
    <p:extLst>
      <p:ext uri="{BB962C8B-B14F-4D97-AF65-F5344CB8AC3E}">
        <p14:creationId xmlns:p14="http://schemas.microsoft.com/office/powerpoint/2010/main" val="19517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¿Que tiempo hace en…?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6206" y="4276596"/>
            <a:ext cx="9354016" cy="2463961"/>
          </a:xfrm>
        </p:spPr>
        <p:txBody>
          <a:bodyPr>
            <a:noAutofit/>
          </a:bodyPr>
          <a:lstStyle/>
          <a:p>
            <a:r>
              <a:rPr lang="es-ES_tradnl" sz="2800" dirty="0" err="1" smtClean="0"/>
              <a:t>What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weather</a:t>
            </a:r>
            <a:r>
              <a:rPr lang="es-ES_tradnl" sz="2800" dirty="0" smtClean="0"/>
              <a:t> in…</a:t>
            </a:r>
          </a:p>
          <a:p>
            <a:r>
              <a:rPr lang="es-ES_tradnl" sz="2800" dirty="0" smtClean="0"/>
              <a:t>Look at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locations</a:t>
            </a:r>
            <a:r>
              <a:rPr lang="es-ES_tradnl" sz="2800" dirty="0" smtClean="0"/>
              <a:t> and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seasons</a:t>
            </a:r>
            <a:r>
              <a:rPr lang="es-ES_tradnl" sz="2800" dirty="0" smtClean="0"/>
              <a:t> to determine </a:t>
            </a:r>
            <a:r>
              <a:rPr lang="es-ES_tradnl" sz="2800" dirty="0" err="1" smtClean="0"/>
              <a:t>what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weather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most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likely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following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slides</a:t>
            </a:r>
            <a:r>
              <a:rPr lang="es-ES_tradnl" sz="2800" dirty="0" smtClean="0"/>
              <a:t>. </a:t>
            </a:r>
          </a:p>
          <a:p>
            <a:r>
              <a:rPr lang="es-ES_tradnl" sz="2800" dirty="0" err="1" smtClean="0"/>
              <a:t>Write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your</a:t>
            </a:r>
            <a:r>
              <a:rPr lang="es-ES_tradnl" sz="2800" dirty="0" smtClean="0"/>
              <a:t> response in a complete </a:t>
            </a:r>
            <a:r>
              <a:rPr lang="es-ES_tradnl" sz="2800" dirty="0" err="1" smtClean="0"/>
              <a:t>sentence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your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whiteboard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6331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tiempo hace…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3600" b="1" dirty="0"/>
          </a:p>
          <a:p>
            <a:pPr marL="0" indent="0">
              <a:buNone/>
            </a:pPr>
            <a:endParaRPr lang="es-ES" sz="3600" b="1" dirty="0" smtClean="0"/>
          </a:p>
          <a:p>
            <a:pPr marL="0" indent="0">
              <a:buNone/>
            </a:pPr>
            <a:r>
              <a:rPr lang="es-ES" sz="3600" b="1" dirty="0" smtClean="0"/>
              <a:t>En _</a:t>
            </a:r>
            <a:r>
              <a:rPr lang="es-ES" sz="3600" b="1" u="sng" dirty="0" smtClean="0"/>
              <a:t>lugar___ </a:t>
            </a:r>
            <a:r>
              <a:rPr lang="es-ES" sz="3600" b="1" dirty="0" smtClean="0"/>
              <a:t>+ en __</a:t>
            </a:r>
            <a:r>
              <a:rPr lang="es-ES" sz="3600" b="1" u="sng" dirty="0" err="1" smtClean="0"/>
              <a:t>estacion</a:t>
            </a:r>
            <a:r>
              <a:rPr lang="es-ES" sz="3600" b="1" u="sng" dirty="0" smtClean="0"/>
              <a:t>____?</a:t>
            </a:r>
          </a:p>
          <a:p>
            <a:pPr marL="0" indent="0">
              <a:buNone/>
            </a:pPr>
            <a:endParaRPr lang="es-ES" sz="3600" b="1" dirty="0"/>
          </a:p>
          <a:p>
            <a:pPr marL="0" indent="0">
              <a:buNone/>
            </a:pPr>
            <a:r>
              <a:rPr lang="es-ES" sz="3600" b="1" dirty="0" smtClean="0"/>
              <a:t>Hace _</a:t>
            </a:r>
            <a:r>
              <a:rPr lang="es-ES" sz="3600" b="1" u="sng" dirty="0" smtClean="0"/>
              <a:t>tiempo</a:t>
            </a:r>
            <a:r>
              <a:rPr lang="es-ES" sz="3600" b="1" dirty="0" smtClean="0"/>
              <a:t>_ en _</a:t>
            </a:r>
            <a:r>
              <a:rPr lang="es-ES" sz="3600" b="1" u="sng" dirty="0" smtClean="0"/>
              <a:t>lugar</a:t>
            </a:r>
            <a:r>
              <a:rPr lang="es-ES" sz="3600" b="1" dirty="0" smtClean="0"/>
              <a:t>__ + en __</a:t>
            </a:r>
            <a:r>
              <a:rPr lang="es-ES" sz="3600" b="1" u="sng" dirty="0" smtClean="0"/>
              <a:t>estación</a:t>
            </a:r>
            <a:r>
              <a:rPr lang="es-ES" sz="3600" b="1" dirty="0" smtClean="0"/>
              <a:t>__.</a:t>
            </a:r>
          </a:p>
        </p:txBody>
      </p:sp>
    </p:spTree>
    <p:extLst>
      <p:ext uri="{BB962C8B-B14F-4D97-AF65-F5344CB8AC3E}">
        <p14:creationId xmlns:p14="http://schemas.microsoft.com/office/powerpoint/2010/main" val="9310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tiempo hace…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3600" b="1" dirty="0"/>
          </a:p>
          <a:p>
            <a:pPr marL="0" indent="0">
              <a:buNone/>
            </a:pPr>
            <a:endParaRPr lang="es-ES" sz="3600" b="1" dirty="0" smtClean="0"/>
          </a:p>
          <a:p>
            <a:pPr marL="0" indent="0">
              <a:buNone/>
            </a:pPr>
            <a:r>
              <a:rPr lang="es-ES" sz="3600" b="1" dirty="0" smtClean="0"/>
              <a:t>En Chicago en el invierno?</a:t>
            </a:r>
          </a:p>
          <a:p>
            <a:pPr marL="0" indent="0">
              <a:buNone/>
            </a:pPr>
            <a:endParaRPr lang="es-ES" sz="3600" b="1" dirty="0"/>
          </a:p>
          <a:p>
            <a:pPr marL="0" indent="0">
              <a:buNone/>
            </a:pPr>
            <a:r>
              <a:rPr lang="es-ES" sz="3600" b="1" dirty="0" smtClean="0"/>
              <a:t>Hace frío en Chicago en el invierno.</a:t>
            </a:r>
          </a:p>
        </p:txBody>
      </p:sp>
    </p:spTree>
    <p:extLst>
      <p:ext uri="{BB962C8B-B14F-4D97-AF65-F5344CB8AC3E}">
        <p14:creationId xmlns:p14="http://schemas.microsoft.com/office/powerpoint/2010/main" val="32356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Español </a:t>
            </a:r>
            <a:r>
              <a:rPr lang="es-ES_tradnl" dirty="0" smtClean="0"/>
              <a:t>1 </a:t>
            </a:r>
          </a:p>
          <a:p>
            <a:r>
              <a:rPr lang="es-ES_tradnl" dirty="0" smtClean="0"/>
              <a:t>Hoy es </a:t>
            </a:r>
            <a:r>
              <a:rPr lang="es-ES_tradnl" dirty="0" smtClean="0"/>
              <a:t>lunes</a:t>
            </a:r>
            <a:r>
              <a:rPr lang="es-ES_tradnl" dirty="0" smtClean="0"/>
              <a:t>, </a:t>
            </a:r>
            <a:r>
              <a:rPr lang="es-ES_tradnl" dirty="0" smtClean="0"/>
              <a:t>el </a:t>
            </a:r>
            <a:r>
              <a:rPr lang="es-ES_tradnl" dirty="0" smtClean="0"/>
              <a:t>diez</a:t>
            </a:r>
            <a:r>
              <a:rPr lang="es-ES_tradnl" dirty="0" smtClean="0"/>
              <a:t> </a:t>
            </a:r>
            <a:r>
              <a:rPr lang="es-ES_tradnl" dirty="0" smtClean="0"/>
              <a:t>de septiembre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02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tiempo hace…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3600" b="1" dirty="0"/>
          </a:p>
          <a:p>
            <a:pPr marL="0" indent="0">
              <a:buNone/>
            </a:pPr>
            <a:endParaRPr lang="es-ES" sz="3600" b="1" dirty="0" smtClean="0"/>
          </a:p>
          <a:p>
            <a:pPr marL="0" indent="0">
              <a:buNone/>
            </a:pPr>
            <a:r>
              <a:rPr lang="es-ES" sz="3600" b="1" dirty="0" smtClean="0"/>
              <a:t>En Colorado en </a:t>
            </a:r>
            <a:r>
              <a:rPr lang="es-ES" sz="3600" b="1" dirty="0"/>
              <a:t>s</a:t>
            </a:r>
            <a:r>
              <a:rPr lang="es-ES" sz="3600" b="1" dirty="0" smtClean="0"/>
              <a:t>eptiembre?</a:t>
            </a:r>
          </a:p>
          <a:p>
            <a:pPr marL="0" indent="0">
              <a:buNone/>
            </a:pPr>
            <a:endParaRPr lang="es-ES" sz="3600" b="1" dirty="0"/>
          </a:p>
          <a:p>
            <a:pPr marL="0" indent="0">
              <a:buNone/>
            </a:pPr>
            <a:r>
              <a:rPr lang="es-ES" sz="3600" b="1" dirty="0" smtClean="0"/>
              <a:t>Hace viento en Colorado en septiembre.</a:t>
            </a:r>
          </a:p>
        </p:txBody>
      </p:sp>
    </p:spTree>
    <p:extLst>
      <p:ext uri="{BB962C8B-B14F-4D97-AF65-F5344CB8AC3E}">
        <p14:creationId xmlns:p14="http://schemas.microsoft.com/office/powerpoint/2010/main" val="41821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tiempo hace…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3600" b="1" dirty="0"/>
          </a:p>
          <a:p>
            <a:pPr marL="0" indent="0">
              <a:buNone/>
            </a:pPr>
            <a:endParaRPr lang="es-ES" sz="3600" b="1" dirty="0" smtClean="0"/>
          </a:p>
          <a:p>
            <a:pPr marL="0" indent="0">
              <a:buNone/>
            </a:pPr>
            <a:r>
              <a:rPr lang="es-ES" sz="3600" b="1" dirty="0" smtClean="0"/>
              <a:t>en el North pole en invierno?</a:t>
            </a:r>
          </a:p>
          <a:p>
            <a:pPr marL="0" indent="0">
              <a:buNone/>
            </a:pPr>
            <a:endParaRPr lang="es-ES" sz="3600" b="1" dirty="0" smtClean="0"/>
          </a:p>
          <a:p>
            <a:pPr marL="0" indent="0">
              <a:buNone/>
            </a:pPr>
            <a:r>
              <a:rPr lang="es-ES" sz="3600" b="1" dirty="0" smtClean="0"/>
              <a:t>Nieva en el North Pole en invierno. </a:t>
            </a:r>
          </a:p>
        </p:txBody>
      </p:sp>
    </p:spTree>
    <p:extLst>
      <p:ext uri="{BB962C8B-B14F-4D97-AF65-F5344CB8AC3E}">
        <p14:creationId xmlns:p14="http://schemas.microsoft.com/office/powerpoint/2010/main" val="16496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DOL: </a:t>
            </a:r>
            <a:r>
              <a:rPr lang="es-ES" b="1" dirty="0" err="1" smtClean="0"/>
              <a:t>using</a:t>
            </a:r>
            <a:r>
              <a:rPr lang="es-ES" b="1" dirty="0" smtClean="0"/>
              <a:t> </a:t>
            </a:r>
            <a:r>
              <a:rPr lang="es-ES" b="1" dirty="0" err="1" smtClean="0"/>
              <a:t>sentence</a:t>
            </a:r>
            <a:r>
              <a:rPr lang="es-ES" b="1" dirty="0" smtClean="0"/>
              <a:t> </a:t>
            </a:r>
            <a:r>
              <a:rPr lang="es-ES" b="1" dirty="0" err="1" smtClean="0"/>
              <a:t>stems</a:t>
            </a:r>
            <a:r>
              <a:rPr lang="es-ES" b="1" dirty="0" smtClean="0"/>
              <a:t>, </a:t>
            </a:r>
            <a:r>
              <a:rPr lang="es-ES" b="1" dirty="0" err="1" smtClean="0"/>
              <a:t>write</a:t>
            </a:r>
            <a:r>
              <a:rPr lang="es-ES" b="1" dirty="0" smtClean="0"/>
              <a:t> </a:t>
            </a:r>
            <a:r>
              <a:rPr lang="es-ES" b="1" dirty="0" err="1" smtClean="0"/>
              <a:t>out</a:t>
            </a:r>
            <a:r>
              <a:rPr lang="es-ES" b="1" dirty="0" smtClean="0"/>
              <a:t> complete </a:t>
            </a:r>
            <a:r>
              <a:rPr lang="es-ES" b="1" dirty="0" err="1" smtClean="0"/>
              <a:t>sentences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following</a:t>
            </a:r>
            <a:r>
              <a:rPr lang="es-ES" b="1" dirty="0" smtClean="0"/>
              <a:t> </a:t>
            </a:r>
            <a:r>
              <a:rPr lang="es-ES" b="1" dirty="0" err="1" smtClean="0"/>
              <a:t>pictures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36" y="2115403"/>
            <a:ext cx="5659101" cy="3185058"/>
          </a:xfrm>
        </p:spPr>
      </p:pic>
      <p:sp>
        <p:nvSpPr>
          <p:cNvPr id="5" name="TextBox 4"/>
          <p:cNvSpPr txBox="1"/>
          <p:nvPr/>
        </p:nvSpPr>
        <p:spPr>
          <a:xfrm>
            <a:off x="1105469" y="2333767"/>
            <a:ext cx="293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Winter Park, febrero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208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DOL: </a:t>
            </a:r>
            <a:r>
              <a:rPr lang="es-ES" b="1" dirty="0" err="1" smtClean="0"/>
              <a:t>using</a:t>
            </a:r>
            <a:r>
              <a:rPr lang="es-ES" b="1" dirty="0" smtClean="0"/>
              <a:t> </a:t>
            </a:r>
            <a:r>
              <a:rPr lang="es-ES" b="1" dirty="0" err="1" smtClean="0"/>
              <a:t>sentence</a:t>
            </a:r>
            <a:r>
              <a:rPr lang="es-ES" b="1" dirty="0" smtClean="0"/>
              <a:t> </a:t>
            </a:r>
            <a:r>
              <a:rPr lang="es-ES" b="1" dirty="0" err="1" smtClean="0"/>
              <a:t>stems</a:t>
            </a:r>
            <a:r>
              <a:rPr lang="es-ES" b="1" dirty="0" smtClean="0"/>
              <a:t>, </a:t>
            </a:r>
            <a:r>
              <a:rPr lang="es-ES" b="1" dirty="0" err="1" smtClean="0"/>
              <a:t>write</a:t>
            </a:r>
            <a:r>
              <a:rPr lang="es-ES" b="1" dirty="0" smtClean="0"/>
              <a:t> </a:t>
            </a:r>
            <a:r>
              <a:rPr lang="es-ES" b="1" dirty="0" err="1" smtClean="0"/>
              <a:t>out</a:t>
            </a:r>
            <a:r>
              <a:rPr lang="es-ES" b="1" dirty="0" smtClean="0"/>
              <a:t> complete </a:t>
            </a:r>
            <a:r>
              <a:rPr lang="es-ES" b="1" dirty="0" err="1" smtClean="0"/>
              <a:t>sentences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following</a:t>
            </a:r>
            <a:r>
              <a:rPr lang="es-ES" b="1" dirty="0" smtClean="0"/>
              <a:t> </a:t>
            </a:r>
            <a:r>
              <a:rPr lang="es-ES" b="1" dirty="0" err="1" smtClean="0"/>
              <a:t>pictures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5469" y="2333767"/>
            <a:ext cx="293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Tokyo</a:t>
            </a:r>
            <a:r>
              <a:rPr lang="es-ES" sz="2800" b="1" dirty="0" smtClean="0"/>
              <a:t>, verano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55" y="1978926"/>
            <a:ext cx="5761729" cy="3843196"/>
          </a:xfrm>
        </p:spPr>
      </p:pic>
    </p:spTree>
    <p:extLst>
      <p:ext uri="{BB962C8B-B14F-4D97-AF65-F5344CB8AC3E}">
        <p14:creationId xmlns:p14="http://schemas.microsoft.com/office/powerpoint/2010/main" val="26925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DOL: </a:t>
            </a:r>
            <a:r>
              <a:rPr lang="es-ES" b="1" dirty="0" err="1" smtClean="0"/>
              <a:t>using</a:t>
            </a:r>
            <a:r>
              <a:rPr lang="es-ES" b="1" dirty="0" smtClean="0"/>
              <a:t> </a:t>
            </a:r>
            <a:r>
              <a:rPr lang="es-ES" b="1" dirty="0" err="1" smtClean="0"/>
              <a:t>sentence</a:t>
            </a:r>
            <a:r>
              <a:rPr lang="es-ES" b="1" dirty="0" smtClean="0"/>
              <a:t> </a:t>
            </a:r>
            <a:r>
              <a:rPr lang="es-ES" b="1" dirty="0" err="1" smtClean="0"/>
              <a:t>stems</a:t>
            </a:r>
            <a:r>
              <a:rPr lang="es-ES" b="1" dirty="0" smtClean="0"/>
              <a:t>, </a:t>
            </a:r>
            <a:r>
              <a:rPr lang="es-ES" b="1" dirty="0" err="1" smtClean="0"/>
              <a:t>write</a:t>
            </a:r>
            <a:r>
              <a:rPr lang="es-ES" b="1" dirty="0" smtClean="0"/>
              <a:t> </a:t>
            </a:r>
            <a:r>
              <a:rPr lang="es-ES" b="1" dirty="0" err="1" smtClean="0"/>
              <a:t>out</a:t>
            </a:r>
            <a:r>
              <a:rPr lang="es-ES" b="1" dirty="0" smtClean="0"/>
              <a:t> complete </a:t>
            </a:r>
            <a:r>
              <a:rPr lang="es-ES" b="1" dirty="0" err="1" smtClean="0"/>
              <a:t>sentences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following</a:t>
            </a:r>
            <a:r>
              <a:rPr lang="es-ES" b="1" dirty="0" smtClean="0"/>
              <a:t> </a:t>
            </a:r>
            <a:r>
              <a:rPr lang="es-ES" b="1" dirty="0" err="1" smtClean="0"/>
              <a:t>pictures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5469" y="2333767"/>
            <a:ext cx="293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Hawaii</a:t>
            </a:r>
            <a:r>
              <a:rPr lang="es-ES" sz="2800" b="1" dirty="0" smtClean="0"/>
              <a:t>, Agosto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64" y="2060812"/>
            <a:ext cx="4814912" cy="3611184"/>
          </a:xfrm>
        </p:spPr>
      </p:pic>
    </p:spTree>
    <p:extLst>
      <p:ext uri="{BB962C8B-B14F-4D97-AF65-F5344CB8AC3E}">
        <p14:creationId xmlns:p14="http://schemas.microsoft.com/office/powerpoint/2010/main" val="40807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DOL: </a:t>
            </a:r>
            <a:r>
              <a:rPr lang="es-ES" b="1" dirty="0" err="1" smtClean="0"/>
              <a:t>using</a:t>
            </a:r>
            <a:r>
              <a:rPr lang="es-ES" b="1" dirty="0" smtClean="0"/>
              <a:t> </a:t>
            </a:r>
            <a:r>
              <a:rPr lang="es-ES" b="1" dirty="0" err="1" smtClean="0"/>
              <a:t>sentence</a:t>
            </a:r>
            <a:r>
              <a:rPr lang="es-ES" b="1" dirty="0" smtClean="0"/>
              <a:t> </a:t>
            </a:r>
            <a:r>
              <a:rPr lang="es-ES" b="1" dirty="0" err="1" smtClean="0"/>
              <a:t>stems</a:t>
            </a:r>
            <a:r>
              <a:rPr lang="es-ES" b="1" dirty="0" smtClean="0"/>
              <a:t>, </a:t>
            </a:r>
            <a:r>
              <a:rPr lang="es-ES" b="1" dirty="0" err="1" smtClean="0"/>
              <a:t>write</a:t>
            </a:r>
            <a:r>
              <a:rPr lang="es-ES" b="1" dirty="0" smtClean="0"/>
              <a:t> </a:t>
            </a:r>
            <a:r>
              <a:rPr lang="es-ES" b="1" dirty="0" err="1" smtClean="0"/>
              <a:t>out</a:t>
            </a:r>
            <a:r>
              <a:rPr lang="es-ES" b="1" dirty="0" smtClean="0"/>
              <a:t> complete </a:t>
            </a:r>
            <a:r>
              <a:rPr lang="es-ES" b="1" dirty="0" err="1" smtClean="0"/>
              <a:t>sentences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following</a:t>
            </a:r>
            <a:r>
              <a:rPr lang="es-ES" b="1" dirty="0" smtClean="0"/>
              <a:t> </a:t>
            </a:r>
            <a:r>
              <a:rPr lang="es-ES" b="1" dirty="0" err="1" smtClean="0"/>
              <a:t>pictures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5469" y="2333767"/>
            <a:ext cx="293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Pennsylvania, primavera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00" y="2047164"/>
            <a:ext cx="5275384" cy="3952378"/>
          </a:xfrm>
        </p:spPr>
      </p:pic>
    </p:spTree>
    <p:extLst>
      <p:ext uri="{BB962C8B-B14F-4D97-AF65-F5344CB8AC3E}">
        <p14:creationId xmlns:p14="http://schemas.microsoft.com/office/powerpoint/2010/main" val="29427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DOL: </a:t>
            </a:r>
            <a:r>
              <a:rPr lang="es-ES" b="1" dirty="0" err="1" smtClean="0"/>
              <a:t>using</a:t>
            </a:r>
            <a:r>
              <a:rPr lang="es-ES" b="1" dirty="0" smtClean="0"/>
              <a:t> </a:t>
            </a:r>
            <a:r>
              <a:rPr lang="es-ES" b="1" dirty="0" err="1" smtClean="0"/>
              <a:t>sentence</a:t>
            </a:r>
            <a:r>
              <a:rPr lang="es-ES" b="1" dirty="0" smtClean="0"/>
              <a:t> </a:t>
            </a:r>
            <a:r>
              <a:rPr lang="es-ES" b="1" dirty="0" err="1" smtClean="0"/>
              <a:t>stems</a:t>
            </a:r>
            <a:r>
              <a:rPr lang="es-ES" b="1" dirty="0" smtClean="0"/>
              <a:t>, </a:t>
            </a:r>
            <a:r>
              <a:rPr lang="es-ES" b="1" dirty="0" err="1" smtClean="0"/>
              <a:t>write</a:t>
            </a:r>
            <a:r>
              <a:rPr lang="es-ES" b="1" dirty="0" smtClean="0"/>
              <a:t> </a:t>
            </a:r>
            <a:r>
              <a:rPr lang="es-ES" b="1" dirty="0" err="1" smtClean="0"/>
              <a:t>out</a:t>
            </a:r>
            <a:r>
              <a:rPr lang="es-ES" b="1" dirty="0" smtClean="0"/>
              <a:t> complete </a:t>
            </a:r>
            <a:r>
              <a:rPr lang="es-ES" b="1" dirty="0" err="1" smtClean="0"/>
              <a:t>sentences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following</a:t>
            </a:r>
            <a:r>
              <a:rPr lang="es-ES" b="1" dirty="0" smtClean="0"/>
              <a:t> </a:t>
            </a:r>
            <a:r>
              <a:rPr lang="es-ES" b="1" dirty="0" err="1" smtClean="0"/>
              <a:t>pictures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5469" y="2333767"/>
            <a:ext cx="293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Paris, diciembre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2091930"/>
            <a:ext cx="5431808" cy="3615547"/>
          </a:xfrm>
        </p:spPr>
      </p:pic>
    </p:spTree>
    <p:extLst>
      <p:ext uri="{BB962C8B-B14F-4D97-AF65-F5344CB8AC3E}">
        <p14:creationId xmlns:p14="http://schemas.microsoft.com/office/powerpoint/2010/main" val="15831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DOL: </a:t>
            </a:r>
            <a:r>
              <a:rPr lang="es-ES" b="1" dirty="0" err="1" smtClean="0"/>
              <a:t>using</a:t>
            </a:r>
            <a:r>
              <a:rPr lang="es-ES" b="1" dirty="0" smtClean="0"/>
              <a:t> </a:t>
            </a:r>
            <a:r>
              <a:rPr lang="es-ES" b="1" dirty="0" err="1" smtClean="0"/>
              <a:t>sentence</a:t>
            </a:r>
            <a:r>
              <a:rPr lang="es-ES" b="1" dirty="0" smtClean="0"/>
              <a:t> </a:t>
            </a:r>
            <a:r>
              <a:rPr lang="es-ES" b="1" dirty="0" err="1" smtClean="0"/>
              <a:t>stems</a:t>
            </a:r>
            <a:r>
              <a:rPr lang="es-ES" b="1" dirty="0" smtClean="0"/>
              <a:t>, </a:t>
            </a:r>
            <a:r>
              <a:rPr lang="es-ES" b="1" dirty="0" err="1" smtClean="0"/>
              <a:t>write</a:t>
            </a:r>
            <a:r>
              <a:rPr lang="es-ES" b="1" dirty="0" smtClean="0"/>
              <a:t> </a:t>
            </a:r>
            <a:r>
              <a:rPr lang="es-ES" b="1" dirty="0" err="1" smtClean="0"/>
              <a:t>out</a:t>
            </a:r>
            <a:r>
              <a:rPr lang="es-ES" b="1" dirty="0" smtClean="0"/>
              <a:t> complete </a:t>
            </a:r>
            <a:r>
              <a:rPr lang="es-ES" b="1" dirty="0" err="1" smtClean="0"/>
              <a:t>sentences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following</a:t>
            </a:r>
            <a:r>
              <a:rPr lang="es-ES" b="1" dirty="0" smtClean="0"/>
              <a:t> </a:t>
            </a:r>
            <a:r>
              <a:rPr lang="es-ES" b="1" dirty="0" err="1" smtClean="0"/>
              <a:t>pictures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5469" y="2333767"/>
            <a:ext cx="293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Los Ángeles, junio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67" y="2333767"/>
            <a:ext cx="4833109" cy="3624832"/>
          </a:xfrm>
        </p:spPr>
      </p:pic>
    </p:spTree>
    <p:extLst>
      <p:ext uri="{BB962C8B-B14F-4D97-AF65-F5344CB8AC3E}">
        <p14:creationId xmlns:p14="http://schemas.microsoft.com/office/powerpoint/2010/main" val="37495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1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apitals world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973" y="0"/>
            <a:ext cx="13871573" cy="899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9366" y="252940"/>
            <a:ext cx="92480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4000" dirty="0" err="1">
                <a:solidFill>
                  <a:schemeClr val="accent3">
                    <a:lumMod val="50000"/>
                  </a:schemeClr>
                </a:solidFill>
              </a:rPr>
              <a:t>Find</a:t>
            </a:r>
            <a:r>
              <a:rPr lang="es-ES_tradnl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4000" dirty="0" err="1" smtClean="0">
                <a:solidFill>
                  <a:schemeClr val="accent3">
                    <a:lumMod val="50000"/>
                  </a:schemeClr>
                </a:solidFill>
              </a:rPr>
              <a:t>your</a:t>
            </a:r>
            <a:r>
              <a:rPr lang="es-ES_tradnl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4000" dirty="0" err="1" smtClean="0">
                <a:solidFill>
                  <a:schemeClr val="accent3">
                    <a:lumMod val="50000"/>
                  </a:schemeClr>
                </a:solidFill>
              </a:rPr>
              <a:t>assigned</a:t>
            </a:r>
            <a:r>
              <a:rPr lang="es-ES_tradnl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4000" dirty="0" err="1">
                <a:solidFill>
                  <a:schemeClr val="accent3">
                    <a:lumMod val="50000"/>
                  </a:schemeClr>
                </a:solidFill>
              </a:rPr>
              <a:t>group</a:t>
            </a:r>
            <a:r>
              <a:rPr lang="es-ES_tradnl" sz="4000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endParaRPr lang="es-ES_tradnl" sz="4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s-ES_tradnl" sz="4000" dirty="0" err="1" smtClean="0">
                <a:solidFill>
                  <a:schemeClr val="accent3">
                    <a:lumMod val="50000"/>
                  </a:schemeClr>
                </a:solidFill>
              </a:rPr>
              <a:t>choose</a:t>
            </a:r>
            <a:r>
              <a:rPr lang="es-ES_tradnl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4000" dirty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s-ES_tradnl" sz="4000" dirty="0" err="1">
                <a:solidFill>
                  <a:schemeClr val="accent3">
                    <a:lumMod val="50000"/>
                  </a:schemeClr>
                </a:solidFill>
              </a:rPr>
              <a:t>city</a:t>
            </a:r>
            <a:r>
              <a:rPr lang="es-ES_tradnl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4000" dirty="0" err="1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es-ES_tradnl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4000" dirty="0" err="1">
                <a:solidFill>
                  <a:schemeClr val="accent3">
                    <a:lumMod val="50000"/>
                  </a:schemeClr>
                </a:solidFill>
              </a:rPr>
              <a:t>your</a:t>
            </a:r>
            <a:r>
              <a:rPr lang="es-ES_tradnl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4000" dirty="0" err="1" smtClean="0">
                <a:solidFill>
                  <a:schemeClr val="accent3">
                    <a:lumMod val="50000"/>
                  </a:schemeClr>
                </a:solidFill>
              </a:rPr>
              <a:t>weather</a:t>
            </a:r>
            <a:r>
              <a:rPr lang="es-ES_tradnl" sz="4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4000" dirty="0" err="1" smtClean="0">
                <a:solidFill>
                  <a:schemeClr val="accent3">
                    <a:lumMod val="50000"/>
                  </a:schemeClr>
                </a:solidFill>
              </a:rPr>
              <a:t>project</a:t>
            </a:r>
            <a:r>
              <a:rPr lang="es-ES_tradnl" sz="4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s-ES_tradnl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5400" dirty="0" smtClean="0"/>
              <a:t>OBJETIVO Y DOL</a:t>
            </a:r>
            <a:endParaRPr lang="es-ES_tradn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OBJ: LLWBAT use </a:t>
            </a:r>
            <a:r>
              <a:rPr lang="es-ES_tradnl" sz="3600" dirty="0" err="1" smtClean="0"/>
              <a:t>weather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patterns</a:t>
            </a:r>
            <a:r>
              <a:rPr lang="es-ES_tradnl" sz="3600" dirty="0" smtClean="0"/>
              <a:t> in </a:t>
            </a:r>
            <a:r>
              <a:rPr lang="es-ES_tradnl" sz="3600" dirty="0" err="1" smtClean="0"/>
              <a:t>combination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with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season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vocabulary</a:t>
            </a:r>
            <a:r>
              <a:rPr lang="es-ES_tradnl" sz="3600" dirty="0" smtClean="0"/>
              <a:t>. </a:t>
            </a:r>
            <a:endParaRPr lang="es-ES_tradnl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/>
              <a:t>DOL: </a:t>
            </a:r>
            <a:r>
              <a:rPr lang="es-ES_tradnl" sz="3200" dirty="0" err="1" smtClean="0"/>
              <a:t>Given</a:t>
            </a:r>
            <a:r>
              <a:rPr lang="es-ES_tradnl" sz="3200" dirty="0" smtClean="0"/>
              <a:t> 5 </a:t>
            </a:r>
            <a:r>
              <a:rPr lang="es-ES_tradnl" sz="3200" dirty="0" err="1" smtClean="0"/>
              <a:t>images</a:t>
            </a:r>
            <a:r>
              <a:rPr lang="es-ES_tradnl" sz="3200" dirty="0" smtClean="0"/>
              <a:t>, 100% of LLW </a:t>
            </a:r>
            <a:r>
              <a:rPr lang="es-ES_tradnl" sz="3200" dirty="0" err="1" smtClean="0"/>
              <a:t>write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weather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is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occuring</a:t>
            </a:r>
            <a:r>
              <a:rPr lang="es-ES_tradnl" sz="3200" dirty="0" smtClean="0"/>
              <a:t> in </a:t>
            </a:r>
            <a:r>
              <a:rPr lang="es-ES_tradnl" sz="3200" dirty="0" err="1" smtClean="0"/>
              <a:t>that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location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based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on</a:t>
            </a:r>
            <a:r>
              <a:rPr lang="es-ES_tradnl" sz="3200" dirty="0" smtClean="0"/>
              <a:t>  </a:t>
            </a:r>
            <a:r>
              <a:rPr lang="es-ES_tradnl" sz="3200" dirty="0" err="1" smtClean="0"/>
              <a:t>the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season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listed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with</a:t>
            </a:r>
            <a:r>
              <a:rPr lang="es-ES_tradnl" sz="3200" dirty="0" smtClean="0"/>
              <a:t> 80% </a:t>
            </a:r>
            <a:r>
              <a:rPr lang="es-ES_tradnl" sz="3200" dirty="0" err="1" smtClean="0"/>
              <a:t>accuracy</a:t>
            </a:r>
            <a:r>
              <a:rPr lang="es-ES_tradnl" sz="3200" dirty="0" smtClean="0"/>
              <a:t>. 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2527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Bienvenidos a Nuestra Clase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Español </a:t>
            </a:r>
            <a:r>
              <a:rPr lang="es-ES_tradnl" dirty="0" smtClean="0"/>
              <a:t>1 </a:t>
            </a:r>
          </a:p>
          <a:p>
            <a:r>
              <a:rPr lang="es-ES_tradnl" dirty="0" smtClean="0"/>
              <a:t>Hoy es </a:t>
            </a:r>
            <a:r>
              <a:rPr lang="es-ES_tradnl" dirty="0" smtClean="0"/>
              <a:t>martes, </a:t>
            </a:r>
            <a:r>
              <a:rPr lang="es-ES_tradnl" dirty="0" smtClean="0"/>
              <a:t>el </a:t>
            </a:r>
            <a:r>
              <a:rPr lang="es-ES_tradnl" dirty="0" smtClean="0"/>
              <a:t>once </a:t>
            </a:r>
            <a:r>
              <a:rPr lang="es-ES_tradnl" dirty="0" smtClean="0"/>
              <a:t>de septiembre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77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6000" dirty="0" smtClean="0"/>
              <a:t>OBJETIVO Y DOL</a:t>
            </a:r>
            <a:endParaRPr lang="es-ES_tradnl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OBJ: LLWBAT use dates, </a:t>
            </a:r>
            <a:r>
              <a:rPr lang="es-ES_tradnl" sz="3600" dirty="0" err="1" smtClean="0"/>
              <a:t>seasons</a:t>
            </a:r>
            <a:r>
              <a:rPr lang="es-ES_tradnl" sz="3600" dirty="0" smtClean="0"/>
              <a:t> and </a:t>
            </a:r>
            <a:r>
              <a:rPr lang="es-ES_tradnl" sz="3600" dirty="0" err="1" smtClean="0"/>
              <a:t>weather</a:t>
            </a:r>
            <a:r>
              <a:rPr lang="es-ES_tradnl" sz="3600" dirty="0" smtClean="0"/>
              <a:t> in a </a:t>
            </a:r>
            <a:r>
              <a:rPr lang="es-ES_tradnl" sz="3600" dirty="0" err="1" smtClean="0"/>
              <a:t>presentation</a:t>
            </a:r>
            <a:r>
              <a:rPr lang="es-ES_tradnl" sz="3600" dirty="0" smtClean="0"/>
              <a:t>. </a:t>
            </a:r>
            <a:endParaRPr lang="es-ES_tradnl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DOL: </a:t>
            </a:r>
            <a:r>
              <a:rPr lang="es-ES_tradnl" sz="2800" dirty="0" err="1" smtClean="0"/>
              <a:t>Given</a:t>
            </a:r>
            <a:r>
              <a:rPr lang="es-ES_tradnl" sz="2800" dirty="0" smtClean="0"/>
              <a:t> a </a:t>
            </a:r>
            <a:r>
              <a:rPr lang="es-ES_tradnl" sz="2800" dirty="0" err="1" smtClean="0"/>
              <a:t>rubric</a:t>
            </a:r>
            <a:r>
              <a:rPr lang="es-ES_tradnl" sz="2800" dirty="0" smtClean="0"/>
              <a:t>, 100% LLW </a:t>
            </a:r>
            <a:r>
              <a:rPr lang="es-ES_tradnl" sz="2800" dirty="0" err="1" smtClean="0"/>
              <a:t>choose</a:t>
            </a:r>
            <a:r>
              <a:rPr lang="es-ES_tradnl" sz="2800" dirty="0" smtClean="0"/>
              <a:t> a </a:t>
            </a:r>
            <a:r>
              <a:rPr lang="es-ES_tradnl" sz="2800" dirty="0" err="1" smtClean="0"/>
              <a:t>location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around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world</a:t>
            </a:r>
            <a:r>
              <a:rPr lang="es-ES_tradnl" sz="2800" dirty="0" smtClean="0"/>
              <a:t> and </a:t>
            </a:r>
            <a:r>
              <a:rPr lang="es-ES_tradnl" sz="2800" dirty="0" err="1" smtClean="0"/>
              <a:t>research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their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weather</a:t>
            </a:r>
            <a:r>
              <a:rPr lang="es-ES_tradnl" sz="2800" dirty="0" smtClean="0"/>
              <a:t> as </a:t>
            </a:r>
            <a:r>
              <a:rPr lang="es-ES_tradnl" sz="2800" dirty="0" err="1" smtClean="0"/>
              <a:t>well</a:t>
            </a:r>
            <a:r>
              <a:rPr lang="es-ES_tradnl" sz="2800" dirty="0" smtClean="0"/>
              <a:t> as </a:t>
            </a:r>
            <a:r>
              <a:rPr lang="es-ES_tradnl" sz="2800" dirty="0" err="1" smtClean="0"/>
              <a:t>other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topics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for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specific</a:t>
            </a:r>
            <a:r>
              <a:rPr lang="es-ES_tradnl" sz="2800" dirty="0" smtClean="0"/>
              <a:t> dates to </a:t>
            </a:r>
            <a:r>
              <a:rPr lang="es-ES_tradnl" sz="2800" dirty="0" err="1" smtClean="0"/>
              <a:t>give</a:t>
            </a:r>
            <a:r>
              <a:rPr lang="es-ES_tradnl" sz="2800" dirty="0" smtClean="0"/>
              <a:t> a </a:t>
            </a:r>
            <a:r>
              <a:rPr lang="es-ES_tradnl" sz="2800" dirty="0" err="1" smtClean="0"/>
              <a:t>presentation</a:t>
            </a:r>
            <a:r>
              <a:rPr lang="es-ES_tradnl" sz="2800" dirty="0" smtClean="0"/>
              <a:t> to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class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90% </a:t>
            </a:r>
            <a:r>
              <a:rPr lang="es-ES_tradnl" sz="2800" dirty="0" err="1" smtClean="0"/>
              <a:t>accuracy</a:t>
            </a:r>
            <a:r>
              <a:rPr lang="es-ES_tradnl" sz="2800" dirty="0" smtClean="0"/>
              <a:t>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2238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1200x/b8/b1/d3/b8b1d33bf83e795cae9741cc89ace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-1"/>
            <a:ext cx="5143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1065081">
            <a:off x="121031" y="1394955"/>
            <a:ext cx="6680034" cy="43704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Graphic Organizer: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Create a season graphic organizer</a:t>
            </a:r>
          </a:p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 your notes, </a:t>
            </a:r>
          </a:p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depicting what each season </a:t>
            </a:r>
          </a:p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looks like to you</a:t>
            </a:r>
          </a:p>
          <a:p>
            <a:pPr algn="ctr"/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Label the weather patterns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that </a:t>
            </a:r>
          </a:p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represent e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ach season</a:t>
            </a:r>
          </a:p>
        </p:txBody>
      </p:sp>
    </p:spTree>
    <p:extLst>
      <p:ext uri="{BB962C8B-B14F-4D97-AF65-F5344CB8AC3E}">
        <p14:creationId xmlns:p14="http://schemas.microsoft.com/office/powerpoint/2010/main" val="6029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054" t="16697" r="30590" b="5445"/>
          <a:stretch/>
        </p:blipFill>
        <p:spPr>
          <a:xfrm>
            <a:off x="3474720" y="0"/>
            <a:ext cx="617873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90903" y="2181497"/>
            <a:ext cx="496388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781" y="2168689"/>
            <a:ext cx="573916" cy="218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903" y="5107577"/>
            <a:ext cx="512108" cy="143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588" y="5081664"/>
            <a:ext cx="590485" cy="224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754" y="5682342"/>
            <a:ext cx="262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Cancion</a:t>
            </a:r>
            <a:r>
              <a:rPr lang="en-US" dirty="0" smtClean="0"/>
              <a:t>:</a:t>
            </a:r>
          </a:p>
          <a:p>
            <a:r>
              <a:rPr lang="es-MX" dirty="0"/>
              <a:t>https://youtu.be/CDCWOGMwabs</a:t>
            </a:r>
          </a:p>
        </p:txBody>
      </p:sp>
    </p:spTree>
    <p:extLst>
      <p:ext uri="{BB962C8B-B14F-4D97-AF65-F5344CB8AC3E}">
        <p14:creationId xmlns:p14="http://schemas.microsoft.com/office/powerpoint/2010/main" val="12396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646237" y="304801"/>
            <a:ext cx="6007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4400" b="1" i="1"/>
              <a:t>¿Qué temperatura hace?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6206" y="1935709"/>
            <a:ext cx="9699164" cy="708025"/>
            <a:chOff x="-1091" y="1584"/>
            <a:chExt cx="4796" cy="446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-1091" y="1584"/>
              <a:ext cx="334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4000" b="1" dirty="0" smtClean="0">
                  <a:solidFill>
                    <a:srgbClr val="A50021"/>
                  </a:solidFill>
                </a:rPr>
                <a:t>La temperatura es de</a:t>
              </a:r>
              <a:endParaRPr lang="en-US" sz="4000" b="1" dirty="0">
                <a:solidFill>
                  <a:srgbClr val="A50021"/>
                </a:solidFill>
              </a:endParaRP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365" y="1584"/>
              <a:ext cx="122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4000" i="1" dirty="0" smtClean="0">
                  <a:solidFill>
                    <a:srgbClr val="A50021"/>
                  </a:solidFill>
                </a:rPr>
                <a:t> </a:t>
              </a:r>
              <a:r>
                <a:rPr lang="en-US" sz="4000" dirty="0" smtClean="0">
                  <a:solidFill>
                    <a:srgbClr val="A50021"/>
                  </a:solidFill>
                </a:rPr>
                <a:t>[</a:t>
              </a:r>
              <a:r>
                <a:rPr lang="en-US" sz="4000" dirty="0" err="1" smtClean="0">
                  <a:solidFill>
                    <a:srgbClr val="A50021"/>
                  </a:solidFill>
                </a:rPr>
                <a:t>número</a:t>
              </a:r>
              <a:r>
                <a:rPr lang="en-US" sz="4000" dirty="0" smtClean="0">
                  <a:solidFill>
                    <a:srgbClr val="A50021"/>
                  </a:solidFill>
                </a:rPr>
                <a:t>]</a:t>
              </a:r>
              <a:endParaRPr lang="en-US" sz="4000" dirty="0">
                <a:solidFill>
                  <a:srgbClr val="A50021"/>
                </a:solidFill>
              </a:endParaRP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2551" y="1584"/>
              <a:ext cx="115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000" b="1" dirty="0" err="1">
                  <a:solidFill>
                    <a:srgbClr val="A50021"/>
                  </a:solidFill>
                </a:rPr>
                <a:t>grados</a:t>
              </a:r>
              <a:r>
                <a:rPr lang="en-US" sz="4000" b="1" dirty="0">
                  <a:solidFill>
                    <a:srgbClr val="A50021"/>
                  </a:solidFill>
                </a:rPr>
                <a:t>”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043738" y="2774950"/>
            <a:ext cx="3173413" cy="2667000"/>
            <a:chOff x="3477" y="1748"/>
            <a:chExt cx="1999" cy="1680"/>
          </a:xfrm>
        </p:grpSpPr>
        <p:pic>
          <p:nvPicPr>
            <p:cNvPr id="10251" name="Picture 11" descr="C:\Program Files\Microsoft Office\Clipart\Office\Temphot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1748"/>
              <a:ext cx="676" cy="1680"/>
            </a:xfrm>
            <a:prstGeom prst="rect">
              <a:avLst/>
            </a:prstGeom>
            <a:noFill/>
          </p:spPr>
        </p:pic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3477" y="2160"/>
              <a:ext cx="1172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 smtClean="0"/>
                <a:t>Es</a:t>
              </a:r>
              <a:r>
                <a:rPr lang="en-US" b="1" dirty="0" smtClean="0"/>
                <a:t> de</a:t>
              </a:r>
              <a:r>
                <a:rPr lang="en-US" b="1" dirty="0" smtClean="0"/>
                <a:t> </a:t>
              </a:r>
              <a:r>
                <a:rPr lang="en-US" b="1" dirty="0"/>
                <a:t>95 </a:t>
              </a:r>
              <a:r>
                <a:rPr lang="en-US" b="1" dirty="0" err="1"/>
                <a:t>grados</a:t>
              </a:r>
              <a:endParaRPr lang="en-US" b="1" dirty="0"/>
            </a:p>
            <a:p>
              <a:pPr algn="ctr"/>
              <a:r>
                <a:rPr lang="en-US" b="1" dirty="0" err="1"/>
                <a:t>Farenheit</a:t>
              </a:r>
              <a:r>
                <a:rPr lang="en-US" b="1" dirty="0"/>
                <a:t>.</a:t>
              </a:r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1600" b="1" i="1" dirty="0" smtClean="0"/>
                <a:t>(</a:t>
              </a:r>
              <a:r>
                <a:rPr lang="en-US" sz="1600" b="1" i="1" dirty="0" err="1" smtClean="0"/>
                <a:t>Es</a:t>
              </a:r>
              <a:r>
                <a:rPr lang="en-US" sz="1600" b="1" i="1" dirty="0" smtClean="0"/>
                <a:t> de</a:t>
              </a:r>
              <a:r>
                <a:rPr lang="en-US" sz="1600" b="1" i="1" dirty="0" smtClean="0"/>
                <a:t> </a:t>
              </a:r>
              <a:r>
                <a:rPr lang="en-US" sz="1600" b="1" i="1" dirty="0"/>
                <a:t>35 </a:t>
              </a:r>
              <a:r>
                <a:rPr lang="en-US" sz="1600" b="1" i="1" dirty="0" err="1"/>
                <a:t>grados</a:t>
              </a:r>
              <a:r>
                <a:rPr lang="en-US" sz="1600" b="1" i="1" dirty="0"/>
                <a:t> </a:t>
              </a:r>
            </a:p>
            <a:p>
              <a:pPr algn="ctr"/>
              <a:r>
                <a:rPr lang="en-US" sz="1600" b="1" i="1" dirty="0" err="1"/>
                <a:t>Centígrado</a:t>
              </a:r>
              <a:r>
                <a:rPr lang="en-US" sz="1600" b="1" i="1" dirty="0"/>
                <a:t>.)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81200" y="3886200"/>
            <a:ext cx="3187701" cy="2667000"/>
            <a:chOff x="288" y="2448"/>
            <a:chExt cx="2008" cy="1680"/>
          </a:xfrm>
        </p:grpSpPr>
        <p:pic>
          <p:nvPicPr>
            <p:cNvPr id="10250" name="Picture 10" descr="C:\Program Files\Microsoft Office\Clipart\Office\Tempcold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2448"/>
              <a:ext cx="584" cy="1680"/>
            </a:xfrm>
            <a:prstGeom prst="rect">
              <a:avLst/>
            </a:prstGeom>
            <a:noFill/>
          </p:spPr>
        </p:pic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128" y="2688"/>
              <a:ext cx="1168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 smtClean="0"/>
                <a:t>Es</a:t>
              </a:r>
              <a:r>
                <a:rPr lang="en-US" b="1" dirty="0" smtClean="0"/>
                <a:t> de 32 </a:t>
              </a:r>
              <a:r>
                <a:rPr lang="en-US" b="1" dirty="0" err="1"/>
                <a:t>grados</a:t>
              </a:r>
              <a:endParaRPr lang="en-US" b="1" dirty="0"/>
            </a:p>
            <a:p>
              <a:pPr algn="ctr"/>
              <a:r>
                <a:rPr lang="en-US" b="1" dirty="0" err="1"/>
                <a:t>Farenheit</a:t>
              </a:r>
              <a:r>
                <a:rPr lang="en-US" b="1" dirty="0"/>
                <a:t>.</a:t>
              </a:r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1600" b="1" i="1" dirty="0" smtClean="0"/>
                <a:t>(</a:t>
              </a:r>
              <a:r>
                <a:rPr lang="en-US" sz="1600" b="1" i="1" dirty="0" err="1" smtClean="0"/>
                <a:t>Es</a:t>
              </a:r>
              <a:r>
                <a:rPr lang="en-US" sz="1600" b="1" i="1" dirty="0" smtClean="0"/>
                <a:t> </a:t>
              </a:r>
              <a:r>
                <a:rPr lang="en-US" sz="1600" b="1" i="1" dirty="0"/>
                <a:t>0 </a:t>
              </a:r>
              <a:r>
                <a:rPr lang="en-US" sz="1600" b="1" i="1" dirty="0" err="1"/>
                <a:t>grados</a:t>
              </a:r>
              <a:r>
                <a:rPr lang="en-US" sz="1600" b="1" i="1" dirty="0"/>
                <a:t> </a:t>
              </a:r>
            </a:p>
            <a:p>
              <a:pPr algn="ctr"/>
              <a:r>
                <a:rPr lang="en-US" sz="1600" b="1" i="1" dirty="0" err="1"/>
                <a:t>Centígrado</a:t>
              </a:r>
              <a:r>
                <a:rPr lang="en-US" sz="1600" b="1" i="1" dirty="0"/>
                <a:t>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826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indent="-283464"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>SWBAT identify and describe the weather and seasons.</a:t>
            </a:r>
            <a:b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100" dirty="0">
                <a:solidFill>
                  <a:prstClr val="black"/>
                </a:solidFill>
                <a:ea typeface="+mn-ea"/>
                <a:cs typeface="+mn-cs"/>
              </a:rPr>
              <a:t>1NL.1.e Answer simple questions about very familiar topics.</a:t>
            </a:r>
            <a:br>
              <a:rPr lang="en-US" sz="11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100" dirty="0">
                <a:solidFill>
                  <a:prstClr val="black"/>
                </a:solidFill>
                <a:ea typeface="+mn-ea"/>
                <a:cs typeface="+mn-cs"/>
              </a:rPr>
              <a:t>1NL.1.d Use words and phrases without awareness of grammatical structures.</a:t>
            </a:r>
            <a:br>
              <a:rPr lang="en-US" sz="11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notes</a:t>
            </a:r>
            <a:r>
              <a:rPr lang="en-US" dirty="0" smtClean="0"/>
              <a:t>, </a:t>
            </a:r>
            <a:r>
              <a:rPr lang="en-US" dirty="0"/>
              <a:t>write sentences describing the weather </a:t>
            </a:r>
            <a:r>
              <a:rPr lang="en-US" dirty="0" smtClean="0"/>
              <a:t>based </a:t>
            </a:r>
            <a:r>
              <a:rPr lang="en-US" dirty="0"/>
              <a:t>on the map you see. Then, share with partner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smtClean="0"/>
              <a:t>Colorado Springs</a:t>
            </a:r>
            <a:r>
              <a:rPr lang="en-US" dirty="0" smtClean="0"/>
              <a:t>,</a:t>
            </a:r>
          </a:p>
          <a:p>
            <a:r>
              <a:rPr lang="en-US" dirty="0" smtClean="0"/>
              <a:t>…”</a:t>
            </a:r>
            <a:endParaRPr lang="en-US" dirty="0"/>
          </a:p>
        </p:txBody>
      </p:sp>
      <p:pic>
        <p:nvPicPr>
          <p:cNvPr id="4" name="Picture 3" descr="weather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1114" y="3124200"/>
            <a:ext cx="4967111" cy="3352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14800" y="4800600"/>
            <a:ext cx="2518012" cy="112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65760" indent="-283464">
              <a:spcBef>
                <a:spcPts val="600"/>
              </a:spcBef>
            </a:pP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  <a:b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  <a:t>SWBAT identify and describe the weather and seasons.</a:t>
            </a:r>
            <a:br>
              <a:rPr lang="en-US" sz="16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100" dirty="0">
                <a:solidFill>
                  <a:prstClr val="black"/>
                </a:solidFill>
                <a:ea typeface="+mn-ea"/>
                <a:cs typeface="+mn-cs"/>
              </a:rPr>
              <a:t>1NL.1.e Answer simple questions about very familiar topics.</a:t>
            </a:r>
            <a:br>
              <a:rPr lang="en-US" sz="11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100" dirty="0">
                <a:solidFill>
                  <a:prstClr val="black"/>
                </a:solidFill>
                <a:ea typeface="+mn-ea"/>
                <a:cs typeface="+mn-cs"/>
              </a:rPr>
              <a:t>1NL.1.d Use words and phrases without awareness of grammatical structures.</a:t>
            </a:r>
            <a:br>
              <a:rPr lang="en-US" sz="11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notes</a:t>
            </a:r>
            <a:r>
              <a:rPr lang="en-US" dirty="0" smtClean="0"/>
              <a:t>, write </a:t>
            </a:r>
            <a:r>
              <a:rPr lang="en-US" dirty="0"/>
              <a:t>sentences describing the weather </a:t>
            </a:r>
            <a:r>
              <a:rPr lang="en-US" dirty="0" smtClean="0"/>
              <a:t>based </a:t>
            </a:r>
            <a:r>
              <a:rPr lang="en-US" dirty="0"/>
              <a:t>on the map you see. Then, share with partner</a:t>
            </a:r>
            <a:r>
              <a:rPr lang="en-US" dirty="0" smtClean="0"/>
              <a:t>.</a:t>
            </a:r>
          </a:p>
          <a:p>
            <a:r>
              <a:rPr lang="en-US" sz="2400" dirty="0"/>
              <a:t>En Miami,</a:t>
            </a:r>
          </a:p>
          <a:p>
            <a:r>
              <a:rPr lang="en-US" sz="1600" dirty="0"/>
              <a:t>…..</a:t>
            </a:r>
          </a:p>
        </p:txBody>
      </p:sp>
      <p:pic>
        <p:nvPicPr>
          <p:cNvPr id="4" name="Picture 3" descr="weather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017520"/>
            <a:ext cx="4419600" cy="29832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62400" y="4038600"/>
            <a:ext cx="5181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1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notes</a:t>
            </a:r>
            <a:r>
              <a:rPr lang="en-US" dirty="0" smtClean="0"/>
              <a:t>, </a:t>
            </a:r>
            <a:r>
              <a:rPr lang="en-US" dirty="0"/>
              <a:t>write sentences describing the weather </a:t>
            </a:r>
            <a:r>
              <a:rPr lang="en-US" dirty="0" smtClean="0"/>
              <a:t>based </a:t>
            </a:r>
            <a:r>
              <a:rPr lang="en-US" dirty="0"/>
              <a:t>on the map you see. Then, share with partner</a:t>
            </a:r>
            <a:r>
              <a:rPr lang="en-US" dirty="0" smtClean="0"/>
              <a:t>.</a:t>
            </a:r>
          </a:p>
          <a:p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smtClean="0"/>
              <a:t>Tulsa…</a:t>
            </a:r>
            <a:endParaRPr lang="en-US" sz="1600" dirty="0"/>
          </a:p>
        </p:txBody>
      </p:sp>
      <p:pic>
        <p:nvPicPr>
          <p:cNvPr id="4" name="Picture 3" descr="weather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017520"/>
            <a:ext cx="4419600" cy="29832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378122" y="3465394"/>
            <a:ext cx="5181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48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8800" b="1" dirty="0" smtClean="0"/>
              <a:t>CONVERSIONS</a:t>
            </a:r>
            <a:r>
              <a:rPr lang="es-ES_tradnl" sz="8800" dirty="0" smtClean="0"/>
              <a:t> </a:t>
            </a:r>
            <a:endParaRPr lang="es-ES_tradnl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44368"/>
            <a:ext cx="11511679" cy="4713632"/>
          </a:xfrm>
        </p:spPr>
        <p:txBody>
          <a:bodyPr>
            <a:normAutofit/>
          </a:bodyPr>
          <a:lstStyle/>
          <a:p>
            <a:r>
              <a:rPr lang="fr-FR" sz="3200" i="1" dirty="0" smtClean="0"/>
              <a:t>Fahrenheit</a:t>
            </a:r>
            <a:r>
              <a:rPr lang="fr-FR" sz="3200" dirty="0"/>
              <a:t> = </a:t>
            </a:r>
            <a:r>
              <a:rPr lang="fr-FR" sz="3200" i="1" dirty="0" smtClean="0"/>
              <a:t>Celsius </a:t>
            </a:r>
            <a:r>
              <a:rPr lang="fr-FR" sz="3200" dirty="0" smtClean="0"/>
              <a:t>× 1.8 </a:t>
            </a:r>
            <a:r>
              <a:rPr lang="fr-FR" sz="3200" dirty="0"/>
              <a:t>+ </a:t>
            </a:r>
            <a:r>
              <a:rPr lang="fr-FR" sz="3200" dirty="0" smtClean="0"/>
              <a:t>32</a:t>
            </a:r>
          </a:p>
          <a:p>
            <a:r>
              <a:rPr lang="fr-FR" sz="3200" dirty="0" err="1" smtClean="0"/>
              <a:t>What</a:t>
            </a:r>
            <a:r>
              <a:rPr lang="fr-FR" sz="3200" dirty="0" smtClean="0"/>
              <a:t>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our</a:t>
            </a:r>
            <a:r>
              <a:rPr lang="fr-FR" sz="3200" dirty="0" smtClean="0"/>
              <a:t> conversion </a:t>
            </a:r>
            <a:r>
              <a:rPr lang="fr-FR" sz="3200" dirty="0" err="1" smtClean="0"/>
              <a:t>from</a:t>
            </a:r>
            <a:r>
              <a:rPr lang="fr-FR" sz="3200" dirty="0" smtClean="0"/>
              <a:t> Fahrenheit to Celsius.</a:t>
            </a:r>
          </a:p>
          <a:p>
            <a:endParaRPr lang="fr-FR" sz="3200" dirty="0"/>
          </a:p>
          <a:p>
            <a:r>
              <a:rPr lang="fr-FR" sz="3200" i="1" dirty="0" smtClean="0"/>
              <a:t>Celsius = </a:t>
            </a:r>
            <a:r>
              <a:rPr lang="en-US" sz="3200" dirty="0" smtClean="0"/>
              <a:t>(</a:t>
            </a:r>
            <a:r>
              <a:rPr lang="en-US" sz="3200" i="1" dirty="0" err="1" smtClean="0"/>
              <a:t>Farhenhiet</a:t>
            </a:r>
            <a:r>
              <a:rPr lang="en-US" sz="3200" dirty="0" smtClean="0"/>
              <a:t>- </a:t>
            </a:r>
            <a:r>
              <a:rPr lang="en-US" sz="3200" dirty="0"/>
              <a:t>32) / </a:t>
            </a:r>
            <a:r>
              <a:rPr lang="en-US" sz="3200" dirty="0" smtClean="0"/>
              <a:t>1.8 </a:t>
            </a:r>
            <a:endParaRPr lang="fr-FR" sz="3200" dirty="0"/>
          </a:p>
          <a:p>
            <a:r>
              <a:rPr lang="fr-FR" sz="3200" dirty="0" err="1" smtClean="0"/>
              <a:t>Convert</a:t>
            </a:r>
            <a:r>
              <a:rPr lang="fr-FR" sz="3200" dirty="0" smtClean="0"/>
              <a:t> the </a:t>
            </a:r>
            <a:r>
              <a:rPr lang="fr-FR" sz="3200" dirty="0" err="1" smtClean="0"/>
              <a:t>following</a:t>
            </a:r>
            <a:r>
              <a:rPr lang="fr-FR" sz="3200" dirty="0" smtClean="0"/>
              <a:t> </a:t>
            </a:r>
            <a:endParaRPr lang="fr-FR" sz="3200" dirty="0" smtClean="0"/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 err="1" smtClean="0"/>
              <a:t>Presentation</a:t>
            </a:r>
            <a:r>
              <a:rPr lang="fr-FR" sz="3200" dirty="0" smtClean="0"/>
              <a:t> </a:t>
            </a:r>
            <a:r>
              <a:rPr lang="fr-FR" sz="3200" dirty="0" err="1" smtClean="0"/>
              <a:t>temperatures</a:t>
            </a:r>
            <a:r>
              <a:rPr lang="fr-FR" sz="3200" dirty="0" smtClean="0"/>
              <a:t> MUST </a:t>
            </a:r>
            <a:r>
              <a:rPr lang="fr-FR" sz="3200" dirty="0" err="1" smtClean="0"/>
              <a:t>be</a:t>
            </a:r>
            <a:r>
              <a:rPr lang="fr-FR" sz="3200" dirty="0" smtClean="0"/>
              <a:t> in </a:t>
            </a:r>
            <a:r>
              <a:rPr lang="fr-FR" sz="3200" dirty="0" err="1" smtClean="0"/>
              <a:t>degrees</a:t>
            </a:r>
            <a:r>
              <a:rPr lang="fr-FR" sz="3200" dirty="0" smtClean="0"/>
              <a:t> </a:t>
            </a:r>
            <a:r>
              <a:rPr lang="fr-FR" sz="3200" dirty="0" smtClean="0"/>
              <a:t>centigrade</a:t>
            </a:r>
            <a:endParaRPr lang="fr-FR" sz="3200" dirty="0" smtClean="0"/>
          </a:p>
          <a:p>
            <a:endParaRPr lang="fr-FR" sz="3200" dirty="0"/>
          </a:p>
          <a:p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7690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400" dirty="0" err="1" smtClean="0"/>
              <a:t>Weekly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Weather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Forecast</a:t>
            </a:r>
            <a:r>
              <a:rPr lang="es-ES_tradnl" sz="4400" dirty="0" smtClean="0"/>
              <a:t>  </a:t>
            </a:r>
            <a:endParaRPr lang="es-ES_tradnl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54670"/>
              </p:ext>
            </p:extLst>
          </p:nvPr>
        </p:nvGraphicFramePr>
        <p:xfrm>
          <a:off x="343437" y="2283771"/>
          <a:ext cx="11511682" cy="358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526">
                  <a:extLst>
                    <a:ext uri="{9D8B030D-6E8A-4147-A177-3AD203B41FA5}">
                      <a16:colId xmlns:a16="http://schemas.microsoft.com/office/drawing/2014/main" val="2186938170"/>
                    </a:ext>
                  </a:extLst>
                </a:gridCol>
                <a:gridCol w="1644526">
                  <a:extLst>
                    <a:ext uri="{9D8B030D-6E8A-4147-A177-3AD203B41FA5}">
                      <a16:colId xmlns:a16="http://schemas.microsoft.com/office/drawing/2014/main" val="1494273673"/>
                    </a:ext>
                  </a:extLst>
                </a:gridCol>
                <a:gridCol w="1644526">
                  <a:extLst>
                    <a:ext uri="{9D8B030D-6E8A-4147-A177-3AD203B41FA5}">
                      <a16:colId xmlns:a16="http://schemas.microsoft.com/office/drawing/2014/main" val="3817752889"/>
                    </a:ext>
                  </a:extLst>
                </a:gridCol>
                <a:gridCol w="1644526">
                  <a:extLst>
                    <a:ext uri="{9D8B030D-6E8A-4147-A177-3AD203B41FA5}">
                      <a16:colId xmlns:a16="http://schemas.microsoft.com/office/drawing/2014/main" val="2656550633"/>
                    </a:ext>
                  </a:extLst>
                </a:gridCol>
                <a:gridCol w="1644526">
                  <a:extLst>
                    <a:ext uri="{9D8B030D-6E8A-4147-A177-3AD203B41FA5}">
                      <a16:colId xmlns:a16="http://schemas.microsoft.com/office/drawing/2014/main" val="4242884877"/>
                    </a:ext>
                  </a:extLst>
                </a:gridCol>
                <a:gridCol w="1644526">
                  <a:extLst>
                    <a:ext uri="{9D8B030D-6E8A-4147-A177-3AD203B41FA5}">
                      <a16:colId xmlns:a16="http://schemas.microsoft.com/office/drawing/2014/main" val="1671814030"/>
                    </a:ext>
                  </a:extLst>
                </a:gridCol>
                <a:gridCol w="1644526">
                  <a:extLst>
                    <a:ext uri="{9D8B030D-6E8A-4147-A177-3AD203B41FA5}">
                      <a16:colId xmlns:a16="http://schemas.microsoft.com/office/drawing/2014/main" val="1206602530"/>
                    </a:ext>
                  </a:extLst>
                </a:gridCol>
              </a:tblGrid>
              <a:tr h="119588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Viernes</a:t>
                      </a:r>
                      <a:r>
                        <a:rPr lang="es-ES_tradnl" baseline="0" dirty="0" smtClean="0"/>
                        <a:t> (Hoy)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Sábado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Domingo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Lunes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Martes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Miércoles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Jueves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294593"/>
                  </a:ext>
                </a:extLst>
              </a:tr>
              <a:tr h="119588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3308"/>
                  </a:ext>
                </a:extLst>
              </a:tr>
              <a:tr h="119588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73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1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637457"/>
            <a:ext cx="10460920" cy="1373070"/>
          </a:xfrm>
        </p:spPr>
        <p:txBody>
          <a:bodyPr/>
          <a:lstStyle/>
          <a:p>
            <a:r>
              <a:rPr lang="es-ES_tradnl" dirty="0" smtClean="0"/>
              <a:t>Repaso de calendario: Line Ups!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Be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first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to </a:t>
            </a:r>
            <a:r>
              <a:rPr lang="es-ES_tradnl" dirty="0" err="1" smtClean="0"/>
              <a:t>order</a:t>
            </a:r>
            <a:r>
              <a:rPr lang="es-ES_tradnl" dirty="0" smtClean="0"/>
              <a:t> </a:t>
            </a:r>
            <a:r>
              <a:rPr lang="es-ES_tradnl" dirty="0" err="1" smtClean="0"/>
              <a:t>yourself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correct</a:t>
            </a:r>
            <a:r>
              <a:rPr lang="es-ES_tradnl" dirty="0" smtClean="0"/>
              <a:t> </a:t>
            </a:r>
            <a:r>
              <a:rPr lang="es-ES_tradnl" dirty="0" err="1" smtClean="0"/>
              <a:t>way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months</a:t>
            </a:r>
            <a:r>
              <a:rPr lang="es-ES_tradnl" dirty="0" smtClean="0"/>
              <a:t>, </a:t>
            </a:r>
            <a:r>
              <a:rPr lang="es-ES_tradnl" dirty="0" err="1" smtClean="0"/>
              <a:t>days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weeks</a:t>
            </a:r>
            <a:r>
              <a:rPr lang="es-ES_tradnl" dirty="0" smtClean="0"/>
              <a:t> and </a:t>
            </a:r>
            <a:r>
              <a:rPr lang="es-ES_tradnl" dirty="0" err="1" smtClean="0"/>
              <a:t>days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months</a:t>
            </a:r>
            <a:r>
              <a:rPr lang="es-ES_tradnl" dirty="0" smtClean="0"/>
              <a:t>!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605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855" t="17764" r="30061" b="6743"/>
          <a:stretch/>
        </p:blipFill>
        <p:spPr>
          <a:xfrm>
            <a:off x="5408195" y="0"/>
            <a:ext cx="678380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568" y="0"/>
            <a:ext cx="4908715" cy="79098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POSTER</a:t>
            </a:r>
          </a:p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REQUIREMENTS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Name of location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Seasonal information</a:t>
            </a:r>
          </a:p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/weather patterns</a:t>
            </a:r>
          </a:p>
          <a:p>
            <a:pPr marL="571500" indent="-571500" algn="ctr">
              <a:buFontTx/>
              <a:buChar char="-"/>
            </a:pP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Highs and lows of seasons</a:t>
            </a:r>
          </a:p>
          <a:p>
            <a:pPr marL="571500" indent="-571500" algn="ctr">
              <a:buFontTx/>
              <a:buChar char="-"/>
            </a:pP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Annual rainfall/ snowfall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Weekly weather</a:t>
            </a:r>
          </a:p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forecast</a:t>
            </a: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highs/lows for each day</a:t>
            </a:r>
          </a:p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Weather image</a:t>
            </a: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-days of the week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Cultural fact</a:t>
            </a:r>
          </a:p>
          <a:p>
            <a:pPr algn="ctr"/>
            <a:endParaRPr lang="en-US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9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/>
              <a:t>ORAL PORTION- In </a:t>
            </a:r>
            <a:r>
              <a:rPr lang="es-ES_tradnl" sz="6000" dirty="0" err="1"/>
              <a:t>S</a:t>
            </a:r>
            <a:r>
              <a:rPr lang="es-ES_tradnl" sz="6000" dirty="0" err="1" smtClean="0"/>
              <a:t>panish</a:t>
            </a:r>
            <a:r>
              <a:rPr lang="es-ES_tradnl" sz="6000" dirty="0" smtClean="0"/>
              <a:t>!</a:t>
            </a:r>
            <a:endParaRPr lang="es-ES_tradnl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3600" dirty="0" err="1" smtClean="0"/>
              <a:t>Present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your</a:t>
            </a:r>
            <a:r>
              <a:rPr lang="es-ES_tradnl" sz="3600" dirty="0" smtClean="0"/>
              <a:t> poster in </a:t>
            </a:r>
            <a:r>
              <a:rPr lang="es-ES_tradnl" sz="3600" dirty="0" err="1"/>
              <a:t>S</a:t>
            </a:r>
            <a:r>
              <a:rPr lang="es-ES_tradnl" sz="3600" dirty="0" err="1" smtClean="0"/>
              <a:t>panish</a:t>
            </a:r>
            <a:r>
              <a:rPr lang="es-ES_tradnl" sz="3600" dirty="0" smtClean="0"/>
              <a:t> . </a:t>
            </a:r>
          </a:p>
          <a:p>
            <a:r>
              <a:rPr lang="es-ES_tradnl" sz="3600" dirty="0" err="1" smtClean="0"/>
              <a:t>Present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two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days</a:t>
            </a:r>
            <a:r>
              <a:rPr lang="es-ES_tradnl" sz="3600" dirty="0" smtClean="0"/>
              <a:t> of </a:t>
            </a:r>
            <a:r>
              <a:rPr lang="es-ES_tradnl" sz="3600" dirty="0" err="1" smtClean="0"/>
              <a:t>weather</a:t>
            </a:r>
            <a:r>
              <a:rPr lang="es-ES_tradnl" sz="3600" dirty="0" smtClean="0"/>
              <a:t> in </a:t>
            </a:r>
            <a:r>
              <a:rPr lang="es-ES_tradnl" sz="3600" dirty="0" err="1"/>
              <a:t>S</a:t>
            </a:r>
            <a:r>
              <a:rPr lang="es-ES_tradnl" sz="3600" dirty="0" err="1" smtClean="0"/>
              <a:t>panish</a:t>
            </a:r>
            <a:r>
              <a:rPr lang="es-ES_tradnl" sz="3600" dirty="0" smtClean="0"/>
              <a:t> </a:t>
            </a:r>
            <a:r>
              <a:rPr lang="es-ES_tradnl" sz="3600" dirty="0" smtClean="0"/>
              <a:t>and </a:t>
            </a:r>
            <a:r>
              <a:rPr lang="es-ES_tradnl" sz="3600" dirty="0" err="1" smtClean="0"/>
              <a:t>include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date. </a:t>
            </a:r>
          </a:p>
          <a:p>
            <a:pPr marL="0" indent="0">
              <a:buNone/>
            </a:pPr>
            <a:endParaRPr lang="es-ES_tradnl" sz="3200" dirty="0" smtClean="0"/>
          </a:p>
          <a:p>
            <a:r>
              <a:rPr lang="es-ES_tradnl" sz="3200" dirty="0" err="1" smtClean="0"/>
              <a:t>Additional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Requirements</a:t>
            </a:r>
            <a:r>
              <a:rPr lang="es-ES_tradnl" sz="3200" dirty="0" smtClean="0"/>
              <a:t>:</a:t>
            </a:r>
          </a:p>
          <a:p>
            <a:r>
              <a:rPr lang="es-ES_tradnl" sz="3200" dirty="0" smtClean="0"/>
              <a:t> </a:t>
            </a:r>
            <a:r>
              <a:rPr lang="es-ES_tradnl" sz="3200" dirty="0" err="1" smtClean="0"/>
              <a:t>Each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person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must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speak</a:t>
            </a:r>
            <a:r>
              <a:rPr lang="es-ES_tradnl" sz="3200" dirty="0" smtClean="0"/>
              <a:t>.</a:t>
            </a:r>
          </a:p>
          <a:p>
            <a:r>
              <a:rPr lang="es-ES_tradnl" sz="3200" dirty="0" smtClean="0"/>
              <a:t> </a:t>
            </a:r>
            <a:r>
              <a:rPr lang="es-ES_tradnl" sz="3200" dirty="0" err="1" smtClean="0"/>
              <a:t>Visually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appealing</a:t>
            </a:r>
            <a:r>
              <a:rPr lang="es-ES_tradnl" sz="3200" dirty="0"/>
              <a:t> </a:t>
            </a:r>
            <a:r>
              <a:rPr lang="es-ES_tradnl" sz="3200" dirty="0" smtClean="0"/>
              <a:t>and </a:t>
            </a:r>
            <a:r>
              <a:rPr lang="es-ES_tradnl" sz="3200" dirty="0" err="1" smtClean="0"/>
              <a:t>neat</a:t>
            </a:r>
            <a:r>
              <a:rPr lang="es-ES_tradnl" sz="3200" dirty="0" smtClean="0"/>
              <a:t>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24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802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13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Saquen</a:t>
            </a:r>
            <a:r>
              <a:rPr lang="en-US" dirty="0" smtClean="0"/>
              <a:t> un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favor!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youtu.be/8E0XIF2uJCQ</a:t>
            </a:r>
            <a:r>
              <a:rPr lang="es-MX" dirty="0" smtClean="0"/>
              <a:t> (</a:t>
            </a:r>
            <a:r>
              <a:rPr lang="es-MX" dirty="0" err="1" smtClean="0"/>
              <a:t>begin</a:t>
            </a:r>
            <a:r>
              <a:rPr lang="es-MX" dirty="0" smtClean="0"/>
              <a:t> 3:20)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01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hace ca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0"/>
            <a:ext cx="9078686" cy="66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s-MX" dirty="0" smtClean="0"/>
              <a:t>esta</a:t>
            </a:r>
            <a:r>
              <a:rPr lang="en-US" dirty="0" smtClean="0"/>
              <a:t> el </a:t>
            </a:r>
            <a:r>
              <a:rPr lang="en-US" dirty="0" err="1" smtClean="0"/>
              <a:t>clima</a:t>
            </a:r>
            <a:r>
              <a:rPr lang="en-US" dirty="0" smtClean="0"/>
              <a:t> hoy?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Esta</a:t>
            </a:r>
            <a:r>
              <a:rPr lang="en-US" dirty="0" smtClean="0"/>
              <a:t> bonito </a:t>
            </a:r>
            <a:r>
              <a:rPr lang="en-US" dirty="0" err="1" smtClean="0"/>
              <a:t>afuera</a:t>
            </a:r>
            <a:r>
              <a:rPr lang="en-US" dirty="0" smtClean="0"/>
              <a:t>. – It’s beautiful outside.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feo</a:t>
            </a:r>
            <a:r>
              <a:rPr lang="en-US" dirty="0" smtClean="0"/>
              <a:t> </a:t>
            </a:r>
            <a:r>
              <a:rPr lang="en-US" dirty="0" err="1" smtClean="0"/>
              <a:t>afuera</a:t>
            </a:r>
            <a:r>
              <a:rPr lang="en-US" dirty="0" smtClean="0"/>
              <a:t>. – It’s nasty outside.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(mucho) </a:t>
            </a:r>
            <a:r>
              <a:rPr lang="en-US" dirty="0" err="1" smtClean="0"/>
              <a:t>calor</a:t>
            </a:r>
            <a:r>
              <a:rPr lang="en-US" dirty="0" smtClean="0"/>
              <a:t>. – It’s (really) hot.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templado</a:t>
            </a:r>
            <a:r>
              <a:rPr lang="en-US" dirty="0" smtClean="0"/>
              <a:t>/</a:t>
            </a:r>
            <a:r>
              <a:rPr lang="en-US" dirty="0" err="1" smtClean="0"/>
              <a:t>agradable</a:t>
            </a:r>
            <a:r>
              <a:rPr lang="en-US" dirty="0" smtClean="0"/>
              <a:t>. – It’s warm/nice.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fresco. – It’s cool/fresh.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frio</a:t>
            </a:r>
            <a:r>
              <a:rPr lang="en-US" dirty="0" smtClean="0"/>
              <a:t>. -  It’s cold.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helando</a:t>
            </a:r>
            <a:r>
              <a:rPr lang="en-US" dirty="0" smtClean="0"/>
              <a:t> – It’s freezing.</a:t>
            </a:r>
          </a:p>
          <a:p>
            <a:endParaRPr lang="en-US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274" y="-1755"/>
            <a:ext cx="3671842" cy="36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its cold 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3560746"/>
            <a:ext cx="4730841" cy="32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eather in span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10526" r="7815" b="17894"/>
          <a:stretch/>
        </p:blipFill>
        <p:spPr bwMode="auto">
          <a:xfrm>
            <a:off x="842211" y="-20502"/>
            <a:ext cx="10924674" cy="68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4864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Hace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buen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tiempo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Hace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mal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tiempo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0957260" y="5323969"/>
            <a:ext cx="1619250" cy="2057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/>
          <p:cNvSpPr txBox="1"/>
          <p:nvPr/>
        </p:nvSpPr>
        <p:spPr>
          <a:xfrm>
            <a:off x="3383279" y="3418749"/>
            <a:ext cx="15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Esta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soleado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3279" y="6352669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Esta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agradable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lloviendo</a:t>
            </a:r>
            <a:r>
              <a:rPr lang="en-US" dirty="0" smtClean="0"/>
              <a:t> o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…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846959" cy="4351310"/>
          </a:xfrm>
        </p:spPr>
        <p:txBody>
          <a:bodyPr>
            <a:normAutofit/>
          </a:bodyPr>
          <a:lstStyle/>
          <a:p>
            <a:r>
              <a:rPr lang="en-US" dirty="0" err="1" smtClean="0"/>
              <a:t>Tromba</a:t>
            </a:r>
            <a:r>
              <a:rPr lang="en-US" dirty="0" smtClean="0"/>
              <a:t> – the rain dumps then stops suddenly                 </a:t>
            </a:r>
            <a:r>
              <a:rPr lang="en-US" dirty="0" err="1" smtClean="0"/>
              <a:t>Lluvia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mundo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Aguacero</a:t>
            </a:r>
            <a:r>
              <a:rPr lang="en-US" dirty="0" smtClean="0"/>
              <a:t> – river of rain</a:t>
            </a:r>
          </a:p>
          <a:p>
            <a:r>
              <a:rPr lang="en-US" dirty="0" err="1" smtClean="0"/>
              <a:t>Lloviendo</a:t>
            </a:r>
            <a:r>
              <a:rPr lang="en-US" dirty="0" smtClean="0"/>
              <a:t> a </a:t>
            </a:r>
            <a:r>
              <a:rPr lang="en-US" dirty="0" err="1" smtClean="0"/>
              <a:t>cantaros</a:t>
            </a:r>
            <a:r>
              <a:rPr lang="en-US" dirty="0" smtClean="0"/>
              <a:t> – buckets of rain</a:t>
            </a:r>
          </a:p>
          <a:p>
            <a:r>
              <a:rPr lang="en-US" dirty="0" err="1" smtClean="0"/>
              <a:t>Llovizando</a:t>
            </a:r>
            <a:r>
              <a:rPr lang="en-US" dirty="0" smtClean="0"/>
              <a:t> – regular rain</a:t>
            </a:r>
          </a:p>
          <a:p>
            <a:r>
              <a:rPr lang="en-US" dirty="0" err="1" smtClean="0"/>
              <a:t>Granizando</a:t>
            </a:r>
            <a:r>
              <a:rPr lang="en-US" dirty="0" smtClean="0"/>
              <a:t> – hailing or sleeting</a:t>
            </a:r>
          </a:p>
          <a:p>
            <a:r>
              <a:rPr lang="en-US" dirty="0" err="1" smtClean="0"/>
              <a:t>Pringando</a:t>
            </a:r>
            <a:r>
              <a:rPr lang="en-US" dirty="0" smtClean="0"/>
              <a:t> – light rain</a:t>
            </a:r>
          </a:p>
          <a:p>
            <a:r>
              <a:rPr lang="en-US" dirty="0" err="1" smtClean="0"/>
              <a:t>Chispiando</a:t>
            </a:r>
            <a:r>
              <a:rPr lang="en-US" dirty="0" smtClean="0"/>
              <a:t> - sprinkling</a:t>
            </a:r>
          </a:p>
          <a:p>
            <a:r>
              <a:rPr lang="en-US" dirty="0" err="1" smtClean="0"/>
              <a:t>Salpicando</a:t>
            </a:r>
            <a:r>
              <a:rPr lang="en-US" dirty="0" smtClean="0"/>
              <a:t> – light sprinkling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chipi</a:t>
            </a:r>
            <a:r>
              <a:rPr lang="en-US" dirty="0" smtClean="0"/>
              <a:t> </a:t>
            </a:r>
            <a:r>
              <a:rPr lang="en-US" dirty="0" err="1" smtClean="0"/>
              <a:t>chipi</a:t>
            </a:r>
            <a:r>
              <a:rPr lang="en-US" dirty="0" smtClean="0"/>
              <a:t> – just a few drops of rain here an there</a:t>
            </a:r>
            <a:endParaRPr lang="es-MX" dirty="0"/>
          </a:p>
        </p:txBody>
      </p:sp>
      <p:pic>
        <p:nvPicPr>
          <p:cNvPr id="1026" name="Picture 2" descr="Image result for rainfall map of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38" y="3188206"/>
            <a:ext cx="5815562" cy="24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3766</TotalTime>
  <Words>935</Words>
  <Application>Microsoft Office PowerPoint</Application>
  <PresentationFormat>Widescreen</PresentationFormat>
  <Paragraphs>183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Trebuchet MS</vt:lpstr>
      <vt:lpstr>Berlin</vt:lpstr>
      <vt:lpstr>HAZLO AHORA</vt:lpstr>
      <vt:lpstr>Bienvenidos a Nuestra Clase</vt:lpstr>
      <vt:lpstr>OBJETIVO Y DOL</vt:lpstr>
      <vt:lpstr>Repaso de calendario: Line Ups!</vt:lpstr>
      <vt:lpstr>Saquen un papel por favor!</vt:lpstr>
      <vt:lpstr>PowerPoint Presentation</vt:lpstr>
      <vt:lpstr>Como esta el clima hoy?</vt:lpstr>
      <vt:lpstr>PowerPoint Presentation</vt:lpstr>
      <vt:lpstr>Esta lloviendo o puedes decir…</vt:lpstr>
      <vt:lpstr>El prognostico del tiempo</vt:lpstr>
      <vt:lpstr>PowerPoint Presentation</vt:lpstr>
      <vt:lpstr>Máximo , mínimo   Hay un máximo de _______ y un mínimo de ____</vt:lpstr>
      <vt:lpstr>En Singapore en _________ hay un máximo de _______ y un mínimo de ____. </vt:lpstr>
      <vt:lpstr>CELSIUS VS FAHRENHIET </vt:lpstr>
      <vt:lpstr> Check for Understanding (Pg. 19, activity 1)</vt:lpstr>
      <vt:lpstr>PowerPoint Presentation</vt:lpstr>
      <vt:lpstr>¿Que tiempo hace en…?</vt:lpstr>
      <vt:lpstr>¿Qué tiempo hace…</vt:lpstr>
      <vt:lpstr>¿Qué tiempo hace…</vt:lpstr>
      <vt:lpstr>¿Qué tiempo hace…</vt:lpstr>
      <vt:lpstr>¿Qué tiempo hace…</vt:lpstr>
      <vt:lpstr>DOL: using sentence stems, write out complete sentences for the following pictures</vt:lpstr>
      <vt:lpstr>DOL: using sentence stems, write out complete sentences for the following pictures</vt:lpstr>
      <vt:lpstr>DOL: using sentence stems, write out complete sentences for the following pictures</vt:lpstr>
      <vt:lpstr>DOL: using sentence stems, write out complete sentences for the following pictures</vt:lpstr>
      <vt:lpstr>DOL: using sentence stems, write out complete sentences for the following pictures</vt:lpstr>
      <vt:lpstr>DOL: using sentence stems, write out complete sentences for the following pictures</vt:lpstr>
      <vt:lpstr>PowerPoint Presentation</vt:lpstr>
      <vt:lpstr>PowerPoint Presentation</vt:lpstr>
      <vt:lpstr>Bienvenidos a Nuestra Clase</vt:lpstr>
      <vt:lpstr>OBJETIVO Y DOL</vt:lpstr>
      <vt:lpstr>PowerPoint Presentation</vt:lpstr>
      <vt:lpstr>PowerPoint Presentation</vt:lpstr>
      <vt:lpstr>PowerPoint Presentation</vt:lpstr>
      <vt:lpstr>  SWBAT identify and describe the weather and seasons. 1NL.1.e Answer simple questions about very familiar topics. 1NL.1.d Use words and phrases without awareness of grammatical structures. </vt:lpstr>
      <vt:lpstr> . SWBAT identify and describe the weather and seasons. 1NL.1.e Answer simple questions about very familiar topics. 1NL.1.d Use words and phrases without awareness of grammatical structures. </vt:lpstr>
      <vt:lpstr>PowerPoint Presentation</vt:lpstr>
      <vt:lpstr>CONVERSIONS </vt:lpstr>
      <vt:lpstr>Weekly Weather Forecast  </vt:lpstr>
      <vt:lpstr>PowerPoint Presentation</vt:lpstr>
      <vt:lpstr>ORAL PORTION- In Spanish!</vt:lpstr>
      <vt:lpstr>PowerPoint Presentation</vt:lpstr>
      <vt:lpstr>PowerPoint Presentation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NUESTRA CLASE</dc:title>
  <dc:creator>Butler, Madison</dc:creator>
  <cp:lastModifiedBy>DeAlba, Debra</cp:lastModifiedBy>
  <cp:revision>54</cp:revision>
  <dcterms:created xsi:type="dcterms:W3CDTF">2017-09-09T18:25:04Z</dcterms:created>
  <dcterms:modified xsi:type="dcterms:W3CDTF">2018-09-10T03:51:52Z</dcterms:modified>
</cp:coreProperties>
</file>