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79" r:id="rId2"/>
    <p:sldId id="271" r:id="rId3"/>
    <p:sldId id="275" r:id="rId4"/>
    <p:sldId id="276" r:id="rId5"/>
    <p:sldId id="278" r:id="rId6"/>
    <p:sldId id="277" r:id="rId7"/>
    <p:sldId id="280" r:id="rId8"/>
    <p:sldId id="282" r:id="rId9"/>
    <p:sldId id="273" r:id="rId10"/>
    <p:sldId id="274" r:id="rId11"/>
    <p:sldId id="269" r:id="rId12"/>
    <p:sldId id="270" r:id="rId13"/>
    <p:sldId id="288" r:id="rId14"/>
    <p:sldId id="283" r:id="rId15"/>
    <p:sldId id="284" r:id="rId16"/>
    <p:sldId id="287" r:id="rId17"/>
    <p:sldId id="289" r:id="rId18"/>
    <p:sldId id="285" r:id="rId19"/>
    <p:sldId id="286" r:id="rId20"/>
    <p:sldId id="294" r:id="rId21"/>
    <p:sldId id="290" r:id="rId22"/>
    <p:sldId id="291" r:id="rId23"/>
    <p:sldId id="295" r:id="rId24"/>
    <p:sldId id="296" r:id="rId25"/>
    <p:sldId id="297" r:id="rId26"/>
    <p:sldId id="298" r:id="rId27"/>
    <p:sldId id="292" r:id="rId28"/>
    <p:sldId id="293" r:id="rId29"/>
    <p:sldId id="299" r:id="rId30"/>
    <p:sldId id="256" r:id="rId31"/>
    <p:sldId id="272" r:id="rId32"/>
    <p:sldId id="259" r:id="rId33"/>
    <p:sldId id="302" r:id="rId34"/>
    <p:sldId id="261" r:id="rId35"/>
    <p:sldId id="301" r:id="rId36"/>
    <p:sldId id="300" r:id="rId37"/>
    <p:sldId id="262" r:id="rId38"/>
    <p:sldId id="263" r:id="rId39"/>
    <p:sldId id="265" r:id="rId40"/>
    <p:sldId id="268" r:id="rId41"/>
    <p:sldId id="267" r:id="rId42"/>
    <p:sldId id="303" r:id="rId43"/>
    <p:sldId id="304" r:id="rId44"/>
    <p:sldId id="307" r:id="rId45"/>
    <p:sldId id="305" r:id="rId46"/>
    <p:sldId id="306" r:id="rId47"/>
    <p:sldId id="309" r:id="rId48"/>
    <p:sldId id="310" r:id="rId49"/>
    <p:sldId id="30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B5780-F0FA-4AA9-81F3-6804E75F5573}" type="datetimeFigureOut">
              <a:rPr lang="es-ES_tradnl" smtClean="0"/>
              <a:t>16/09/2018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4548A-AFD4-48AF-A970-8DD2ACBC998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480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548A-AFD4-48AF-A970-8DD2ACBC9989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370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548A-AFD4-48AF-A970-8DD2ACBC9989}" type="slidenum">
              <a:rPr lang="es-ES_tradnl" smtClean="0"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165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s.rocketlanguages.com/members/spanish/lessons/679/2-7-telling-the-time" TargetMode="External"/><Relationship Id="rId2" Type="http://schemas.openxmlformats.org/officeDocument/2006/relationships/hyperlink" Target="https://members.rocketlanguages.com/members/spanish/lessons/612/1-2-introductions-expanded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atin americ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88" y="181976"/>
            <a:ext cx="5635558" cy="649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2688" y="969264"/>
            <a:ext cx="52303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err="1" smtClean="0"/>
              <a:t>Warm</a:t>
            </a:r>
            <a:r>
              <a:rPr lang="es-MX" sz="2800" b="1" dirty="0" smtClean="0"/>
              <a:t> Up – HAZLO AHORA</a:t>
            </a:r>
          </a:p>
          <a:p>
            <a:r>
              <a:rPr lang="es-MX" sz="2800" dirty="0" smtClean="0"/>
              <a:t>Pick a </a:t>
            </a:r>
            <a:r>
              <a:rPr lang="es-MX" sz="2800" dirty="0" err="1" smtClean="0"/>
              <a:t>Latin</a:t>
            </a:r>
            <a:r>
              <a:rPr lang="es-MX" sz="2800" dirty="0" smtClean="0"/>
              <a:t> American country and use </a:t>
            </a:r>
            <a:r>
              <a:rPr lang="es-MX" sz="2800" dirty="0" err="1" smtClean="0"/>
              <a:t>your</a:t>
            </a:r>
            <a:r>
              <a:rPr lang="es-MX" sz="2800" dirty="0" smtClean="0"/>
              <a:t> laptop to </a:t>
            </a:r>
            <a:r>
              <a:rPr lang="es-MX" sz="2800" dirty="0" err="1" smtClean="0"/>
              <a:t>research</a:t>
            </a:r>
            <a:r>
              <a:rPr lang="es-MX" sz="2800" dirty="0" smtClean="0"/>
              <a:t> </a:t>
            </a:r>
            <a:r>
              <a:rPr lang="es-MX" sz="2800" dirty="0" err="1" smtClean="0"/>
              <a:t>it’s</a:t>
            </a:r>
            <a:r>
              <a:rPr lang="es-MX" sz="2800" dirty="0" smtClean="0"/>
              <a:t> Independence Day. </a:t>
            </a:r>
            <a:r>
              <a:rPr lang="es-MX" sz="2800" dirty="0" err="1" smtClean="0"/>
              <a:t>Write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date </a:t>
            </a:r>
            <a:r>
              <a:rPr lang="es-MX" sz="2800" dirty="0" err="1" smtClean="0"/>
              <a:t>out</a:t>
            </a:r>
            <a:r>
              <a:rPr lang="es-MX" sz="2800" dirty="0" smtClean="0"/>
              <a:t> in </a:t>
            </a:r>
            <a:r>
              <a:rPr lang="es-MX" sz="2800" dirty="0" err="1" smtClean="0"/>
              <a:t>Spanish</a:t>
            </a:r>
            <a:r>
              <a:rPr lang="es-MX" sz="2800" dirty="0" smtClean="0"/>
              <a:t>.</a:t>
            </a:r>
          </a:p>
          <a:p>
            <a:endParaRPr lang="es-MX" sz="2800" dirty="0"/>
          </a:p>
          <a:p>
            <a:r>
              <a:rPr lang="es-MX" sz="2800" dirty="0" smtClean="0"/>
              <a:t>Ex.</a:t>
            </a:r>
          </a:p>
          <a:p>
            <a:r>
              <a:rPr lang="es-MX" sz="2800" dirty="0" smtClean="0"/>
              <a:t>Día de independencia de Chile:</a:t>
            </a:r>
          </a:p>
          <a:p>
            <a:r>
              <a:rPr lang="es-MX" sz="2800" dirty="0" smtClean="0"/>
              <a:t>El dieciocho de septiembre, mil ochocientos diez. (18/9/1810)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25653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128016"/>
            <a:ext cx="10131425" cy="1133179"/>
          </a:xfrm>
        </p:spPr>
        <p:txBody>
          <a:bodyPr/>
          <a:lstStyle/>
          <a:p>
            <a:r>
              <a:rPr lang="es-MX" dirty="0" err="1" smtClean="0"/>
              <a:t>Dol</a:t>
            </a:r>
            <a:r>
              <a:rPr lang="es-MX" dirty="0" smtClean="0"/>
              <a:t> </a:t>
            </a:r>
            <a:r>
              <a:rPr lang="es-MX" dirty="0" err="1" smtClean="0"/>
              <a:t>key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9" y="767081"/>
            <a:ext cx="5513831" cy="671237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AutoNum type="arabicPeriod"/>
            </a:pPr>
            <a:r>
              <a:rPr lang="es-MX" sz="2000" dirty="0" smtClean="0"/>
              <a:t>Cual es la fecha? - </a:t>
            </a:r>
            <a:r>
              <a:rPr lang="es-MX" sz="2000" dirty="0" err="1"/>
              <a:t>What’s</a:t>
            </a:r>
            <a:r>
              <a:rPr lang="es-MX" sz="2000" dirty="0"/>
              <a:t> </a:t>
            </a:r>
            <a:r>
              <a:rPr lang="es-MX" sz="2000" dirty="0" err="1"/>
              <a:t>the</a:t>
            </a:r>
            <a:r>
              <a:rPr lang="es-MX" sz="2000" dirty="0"/>
              <a:t> date</a:t>
            </a:r>
            <a:r>
              <a:rPr lang="es-MX" sz="2000" dirty="0" smtClean="0"/>
              <a:t>?</a:t>
            </a:r>
          </a:p>
          <a:p>
            <a:pPr marL="342900" indent="-342900">
              <a:buFont typeface="Arial"/>
              <a:buAutoNum type="arabicPeriod"/>
            </a:pPr>
            <a:r>
              <a:rPr lang="es-MX" sz="2000" dirty="0" smtClean="0"/>
              <a:t>Hoy es.. </a:t>
            </a:r>
            <a:r>
              <a:rPr lang="es-MX" sz="2000" dirty="0" err="1"/>
              <a:t>Today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 smtClean="0"/>
              <a:t>..</a:t>
            </a:r>
          </a:p>
          <a:p>
            <a:pPr marL="342900" indent="-342900">
              <a:buFont typeface="Arial"/>
              <a:buAutoNum type="arabicPeriod"/>
            </a:pPr>
            <a:r>
              <a:rPr lang="es-MX" sz="2000" dirty="0" smtClean="0"/>
              <a:t>Me llamo... - </a:t>
            </a:r>
            <a:r>
              <a:rPr lang="es-MX" sz="2000" dirty="0" err="1"/>
              <a:t>My</a:t>
            </a:r>
            <a:r>
              <a:rPr lang="es-MX" sz="2000" dirty="0"/>
              <a:t> </a:t>
            </a:r>
            <a:r>
              <a:rPr lang="es-MX" sz="2000" dirty="0" err="1"/>
              <a:t>name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 smtClean="0"/>
              <a:t>..</a:t>
            </a:r>
          </a:p>
          <a:p>
            <a:pPr marL="342900" indent="-342900">
              <a:buFont typeface="Arial"/>
              <a:buAutoNum type="arabicPeriod"/>
            </a:pPr>
            <a:r>
              <a:rPr lang="es-MX" sz="2000" dirty="0" smtClean="0"/>
              <a:t>Pronóstico - </a:t>
            </a:r>
            <a:r>
              <a:rPr lang="es-MX" sz="2000" dirty="0" err="1" smtClean="0"/>
              <a:t>Forecast</a:t>
            </a:r>
            <a:endParaRPr lang="es-MX" sz="2000" dirty="0" smtClean="0"/>
          </a:p>
          <a:p>
            <a:pPr marL="342900" indent="-342900">
              <a:buFont typeface="Arial"/>
              <a:buAutoNum type="arabicPeriod"/>
            </a:pPr>
            <a:r>
              <a:rPr lang="es-MX" sz="2000" dirty="0" smtClean="0"/>
              <a:t>El clima/el tiempo - </a:t>
            </a:r>
            <a:r>
              <a:rPr lang="es-MX" sz="2000" dirty="0" err="1"/>
              <a:t>The</a:t>
            </a:r>
            <a:r>
              <a:rPr lang="es-MX" sz="2000" dirty="0"/>
              <a:t> </a:t>
            </a:r>
            <a:r>
              <a:rPr lang="es-MX" sz="2000" dirty="0" err="1" smtClean="0"/>
              <a:t>weather</a:t>
            </a:r>
            <a:endParaRPr lang="es-MX" sz="2000" dirty="0" smtClean="0"/>
          </a:p>
          <a:p>
            <a:pPr marL="342900" indent="-342900">
              <a:buFont typeface="Arial"/>
              <a:buAutoNum type="arabicPeriod"/>
            </a:pPr>
            <a:r>
              <a:rPr lang="es-MX" sz="2000" dirty="0" smtClean="0"/>
              <a:t>Hace calor - </a:t>
            </a:r>
            <a:r>
              <a:rPr lang="es-MX" sz="2000" dirty="0" err="1"/>
              <a:t>It’s</a:t>
            </a:r>
            <a:r>
              <a:rPr lang="es-MX" sz="2000" dirty="0"/>
              <a:t> </a:t>
            </a:r>
            <a:r>
              <a:rPr lang="es-MX" sz="2000" dirty="0" err="1" smtClean="0"/>
              <a:t>hot</a:t>
            </a:r>
            <a:endParaRPr lang="es-MX" sz="2000" dirty="0" smtClean="0"/>
          </a:p>
          <a:p>
            <a:pPr marL="342900" indent="-342900">
              <a:buFont typeface="Arial"/>
              <a:buAutoNum type="arabicPeriod"/>
            </a:pPr>
            <a:r>
              <a:rPr lang="es-MX" sz="2000" dirty="0" smtClean="0"/>
              <a:t>Hace frio - </a:t>
            </a:r>
            <a:r>
              <a:rPr lang="es-MX" sz="2000" dirty="0" err="1"/>
              <a:t>It’s</a:t>
            </a:r>
            <a:r>
              <a:rPr lang="es-MX" sz="2000" dirty="0"/>
              <a:t> </a:t>
            </a:r>
            <a:r>
              <a:rPr lang="es-MX" sz="2000" dirty="0" err="1" smtClean="0"/>
              <a:t>cold</a:t>
            </a:r>
            <a:endParaRPr lang="es-MX" sz="2000" dirty="0" smtClean="0"/>
          </a:p>
          <a:p>
            <a:pPr marL="342900" indent="-342900">
              <a:buFont typeface="Arial"/>
              <a:buAutoNum type="arabicPeriod"/>
            </a:pPr>
            <a:r>
              <a:rPr lang="es-MX" sz="2000" dirty="0" smtClean="0"/>
              <a:t>Esta nublado - </a:t>
            </a:r>
            <a:r>
              <a:rPr lang="es-MX" sz="2000" dirty="0" err="1"/>
              <a:t>It’s</a:t>
            </a:r>
            <a:r>
              <a:rPr lang="es-MX" sz="2000" dirty="0"/>
              <a:t> </a:t>
            </a:r>
            <a:r>
              <a:rPr lang="es-MX" sz="2000" dirty="0" err="1" smtClean="0"/>
              <a:t>cloudy</a:t>
            </a:r>
            <a:endParaRPr lang="es-MX" sz="2000" dirty="0" smtClean="0"/>
          </a:p>
          <a:p>
            <a:pPr marL="342900" indent="-342900">
              <a:buFont typeface="Arial"/>
              <a:buAutoNum type="arabicPeriod"/>
            </a:pPr>
            <a:r>
              <a:rPr lang="es-MX" sz="2000" dirty="0" smtClean="0"/>
              <a:t>Esta soleado - </a:t>
            </a:r>
            <a:r>
              <a:rPr lang="es-MX" sz="2000" dirty="0" err="1"/>
              <a:t>It’s</a:t>
            </a:r>
            <a:r>
              <a:rPr lang="es-MX" sz="2000" dirty="0"/>
              <a:t> </a:t>
            </a:r>
            <a:r>
              <a:rPr lang="es-MX" sz="2000" dirty="0" err="1" smtClean="0"/>
              <a:t>sunny</a:t>
            </a:r>
            <a:endParaRPr lang="es-MX" sz="2000" dirty="0" smtClean="0"/>
          </a:p>
          <a:p>
            <a:pPr marL="342900" indent="-342900">
              <a:buFont typeface="Arial"/>
              <a:buAutoNum type="arabicPeriod"/>
            </a:pPr>
            <a:r>
              <a:rPr lang="es-MX" sz="2000" dirty="0" smtClean="0"/>
              <a:t>Viento - </a:t>
            </a:r>
            <a:r>
              <a:rPr lang="es-MX" sz="2000" dirty="0" err="1" smtClean="0"/>
              <a:t>Wind</a:t>
            </a:r>
            <a:endParaRPr lang="es-MX" sz="2000" dirty="0" smtClean="0"/>
          </a:p>
          <a:p>
            <a:pPr marL="342900" indent="-342900">
              <a:buFont typeface="Arial"/>
              <a:buAutoNum type="arabicPeriod"/>
            </a:pPr>
            <a:r>
              <a:rPr lang="es-MX" sz="2000" dirty="0" smtClean="0"/>
              <a:t>Nieva - Snow</a:t>
            </a:r>
          </a:p>
          <a:p>
            <a:pPr marL="342900" indent="-342900">
              <a:buFont typeface="Arial"/>
              <a:buAutoNum type="arabicPeriod"/>
            </a:pPr>
            <a:r>
              <a:rPr lang="es-MX" sz="2000" dirty="0" smtClean="0"/>
              <a:t>Invierno - Winter</a:t>
            </a:r>
          </a:p>
          <a:p>
            <a:pPr marL="342900" indent="-342900">
              <a:buAutoNum type="arabicPeriod"/>
            </a:pPr>
            <a:endParaRPr lang="es-MX" sz="2000" dirty="0" smtClean="0"/>
          </a:p>
          <a:p>
            <a:pPr marL="342900" indent="-342900">
              <a:buAutoNum type="arabicPeriod"/>
            </a:pPr>
            <a:endParaRPr lang="es-MX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4960" y="1261195"/>
            <a:ext cx="5248656" cy="5615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lphaUcPeriod"/>
            </a:pPr>
            <a:endParaRPr lang="es-MX" sz="2000" dirty="0" smtClean="0"/>
          </a:p>
          <a:p>
            <a:pPr marL="342900" indent="-342900">
              <a:buFont typeface="Arial"/>
              <a:buAutoNum type="arabicPeriod"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46223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86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990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err="1" smtClean="0"/>
              <a:t>WarmUp</a:t>
            </a:r>
            <a:r>
              <a:rPr lang="es-MX" dirty="0" smtClean="0"/>
              <a:t> </a:t>
            </a:r>
            <a:br>
              <a:rPr lang="es-MX" dirty="0" smtClean="0"/>
            </a:br>
            <a:r>
              <a:rPr lang="es-MX" dirty="0" err="1" smtClean="0"/>
              <a:t>Group</a:t>
            </a:r>
            <a:r>
              <a:rPr lang="es-MX" dirty="0" smtClean="0"/>
              <a:t> </a:t>
            </a:r>
            <a:r>
              <a:rPr lang="es-MX" dirty="0" err="1" smtClean="0"/>
              <a:t>prep</a:t>
            </a:r>
            <a:r>
              <a:rPr lang="es-MX" dirty="0" smtClean="0"/>
              <a:t> time – 5 </a:t>
            </a:r>
            <a:r>
              <a:rPr lang="es-MX" dirty="0" err="1" smtClean="0"/>
              <a:t>mins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323575" cy="4350173"/>
          </a:xfrm>
        </p:spPr>
        <p:txBody>
          <a:bodyPr>
            <a:normAutofit lnSpcReduction="10000"/>
          </a:bodyPr>
          <a:lstStyle/>
          <a:p>
            <a:r>
              <a:rPr lang="es-MX" sz="2800" dirty="0" smtClean="0"/>
              <a:t>Use </a:t>
            </a:r>
            <a:r>
              <a:rPr lang="es-MX" sz="2800" dirty="0" err="1" smtClean="0"/>
              <a:t>this</a:t>
            </a:r>
            <a:r>
              <a:rPr lang="es-MX" sz="2800" dirty="0" smtClean="0"/>
              <a:t> time to </a:t>
            </a:r>
            <a:r>
              <a:rPr lang="es-MX" sz="2800" dirty="0" err="1" smtClean="0"/>
              <a:t>read</a:t>
            </a:r>
            <a:r>
              <a:rPr lang="es-MX" sz="2800" dirty="0" smtClean="0"/>
              <a:t> </a:t>
            </a:r>
            <a:r>
              <a:rPr lang="es-MX" sz="2800" dirty="0" err="1" smtClean="0"/>
              <a:t>over</a:t>
            </a:r>
            <a:r>
              <a:rPr lang="es-MX" sz="2800" dirty="0" smtClean="0"/>
              <a:t> </a:t>
            </a:r>
            <a:r>
              <a:rPr lang="es-MX" sz="2800" dirty="0" err="1" smtClean="0"/>
              <a:t>each</a:t>
            </a:r>
            <a:r>
              <a:rPr lang="es-MX" sz="2800" dirty="0" smtClean="0"/>
              <a:t> </a:t>
            </a:r>
            <a:r>
              <a:rPr lang="es-MX" sz="2800" dirty="0" err="1" smtClean="0"/>
              <a:t>other’s</a:t>
            </a:r>
            <a:r>
              <a:rPr lang="es-MX" sz="2800" dirty="0" smtClean="0"/>
              <a:t> scripts</a:t>
            </a:r>
          </a:p>
          <a:p>
            <a:r>
              <a:rPr lang="es-MX" sz="2800" dirty="0" err="1" smtClean="0"/>
              <a:t>Rehearse</a:t>
            </a:r>
            <a:r>
              <a:rPr lang="es-MX" sz="2800" dirty="0" smtClean="0"/>
              <a:t> and </a:t>
            </a:r>
            <a:r>
              <a:rPr lang="es-MX" sz="2800" dirty="0" err="1" smtClean="0"/>
              <a:t>have</a:t>
            </a:r>
            <a:r>
              <a:rPr lang="es-MX" sz="2800" dirty="0" smtClean="0"/>
              <a:t> </a:t>
            </a:r>
            <a:r>
              <a:rPr lang="es-MX" sz="2800" dirty="0" err="1" smtClean="0"/>
              <a:t>clean</a:t>
            </a:r>
            <a:r>
              <a:rPr lang="es-MX" sz="2800" dirty="0" smtClean="0"/>
              <a:t> </a:t>
            </a:r>
            <a:r>
              <a:rPr lang="es-MX" sz="2800" dirty="0" err="1" smtClean="0"/>
              <a:t>transitions</a:t>
            </a:r>
            <a:r>
              <a:rPr lang="es-MX" sz="2800" dirty="0"/>
              <a:t> </a:t>
            </a:r>
            <a:r>
              <a:rPr lang="es-MX" sz="2800" dirty="0" err="1" smtClean="0"/>
              <a:t>between</a:t>
            </a:r>
            <a:r>
              <a:rPr lang="es-MX" sz="2800" dirty="0" smtClean="0"/>
              <a:t> </a:t>
            </a:r>
            <a:r>
              <a:rPr lang="es-MX" sz="2800" dirty="0" err="1" smtClean="0"/>
              <a:t>group</a:t>
            </a:r>
            <a:r>
              <a:rPr lang="es-MX" sz="2800" dirty="0" smtClean="0"/>
              <a:t> </a:t>
            </a:r>
            <a:r>
              <a:rPr lang="es-MX" sz="2800" dirty="0" err="1" smtClean="0"/>
              <a:t>members</a:t>
            </a:r>
            <a:endParaRPr lang="es-MX" sz="2800" dirty="0" smtClean="0"/>
          </a:p>
          <a:p>
            <a:r>
              <a:rPr lang="es-MX" sz="2800" dirty="0" err="1" smtClean="0"/>
              <a:t>Fix</a:t>
            </a:r>
            <a:r>
              <a:rPr lang="es-MX" sz="2800" dirty="0" smtClean="0"/>
              <a:t> </a:t>
            </a:r>
            <a:r>
              <a:rPr lang="es-MX" sz="2800" dirty="0" err="1" smtClean="0"/>
              <a:t>any</a:t>
            </a:r>
            <a:r>
              <a:rPr lang="es-MX" sz="2800" dirty="0" smtClean="0"/>
              <a:t> MAJOR </a:t>
            </a:r>
            <a:r>
              <a:rPr lang="es-MX" sz="2800" dirty="0" err="1" smtClean="0"/>
              <a:t>problems</a:t>
            </a:r>
            <a:r>
              <a:rPr lang="es-MX" sz="2800" dirty="0" smtClean="0"/>
              <a:t> </a:t>
            </a:r>
            <a:r>
              <a:rPr lang="es-MX" sz="2800" dirty="0" err="1" smtClean="0"/>
              <a:t>with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poster </a:t>
            </a:r>
            <a:r>
              <a:rPr lang="es-MX" sz="2800" dirty="0" err="1" smtClean="0"/>
              <a:t>like</a:t>
            </a:r>
            <a:r>
              <a:rPr lang="es-MX" sz="2800" dirty="0" smtClean="0"/>
              <a:t> </a:t>
            </a:r>
            <a:r>
              <a:rPr lang="es-MX" sz="2800" dirty="0" err="1" smtClean="0"/>
              <a:t>it</a:t>
            </a:r>
            <a:r>
              <a:rPr lang="es-MX" sz="2800" dirty="0" smtClean="0"/>
              <a:t> </a:t>
            </a:r>
            <a:r>
              <a:rPr lang="es-MX" sz="2800" dirty="0" err="1" smtClean="0"/>
              <a:t>being</a:t>
            </a:r>
            <a:r>
              <a:rPr lang="es-MX" sz="2800" dirty="0" smtClean="0"/>
              <a:t> in Fahrenheit and </a:t>
            </a:r>
            <a:r>
              <a:rPr lang="es-MX" sz="2800" dirty="0" err="1" smtClean="0"/>
              <a:t>not</a:t>
            </a:r>
            <a:r>
              <a:rPr lang="es-MX" sz="2800" dirty="0" smtClean="0"/>
              <a:t> Celsius – </a:t>
            </a:r>
            <a:r>
              <a:rPr lang="es-MX" sz="2800" dirty="0" err="1" smtClean="0"/>
              <a:t>the</a:t>
            </a:r>
            <a:r>
              <a:rPr lang="es-MX" sz="2800" dirty="0" smtClean="0"/>
              <a:t> poster </a:t>
            </a:r>
            <a:r>
              <a:rPr lang="es-MX" sz="2800" dirty="0" err="1" smtClean="0"/>
              <a:t>should</a:t>
            </a:r>
            <a:r>
              <a:rPr lang="es-MX" sz="2800" dirty="0" smtClean="0"/>
              <a:t> be </a:t>
            </a:r>
            <a:r>
              <a:rPr lang="es-MX" sz="2800" dirty="0" err="1" smtClean="0"/>
              <a:t>completely</a:t>
            </a:r>
            <a:r>
              <a:rPr lang="es-MX" sz="2800" dirty="0" smtClean="0"/>
              <a:t> done. </a:t>
            </a:r>
            <a:r>
              <a:rPr lang="es-MX" sz="2800" dirty="0" err="1" smtClean="0"/>
              <a:t>This</a:t>
            </a:r>
            <a:r>
              <a:rPr lang="es-MX" sz="2800" dirty="0" smtClean="0"/>
              <a:t>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not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time to </a:t>
            </a:r>
            <a:r>
              <a:rPr lang="es-MX" sz="2800" dirty="0" err="1" smtClean="0"/>
              <a:t>put</a:t>
            </a:r>
            <a:r>
              <a:rPr lang="es-MX" sz="2800" dirty="0" smtClean="0"/>
              <a:t> </a:t>
            </a:r>
            <a:r>
              <a:rPr lang="es-MX" sz="2800" dirty="0" err="1" smtClean="0"/>
              <a:t>on</a:t>
            </a:r>
            <a:r>
              <a:rPr lang="es-MX" sz="2800" dirty="0" smtClean="0"/>
              <a:t> </a:t>
            </a:r>
            <a:r>
              <a:rPr lang="es-MX" sz="2800" dirty="0" err="1" smtClean="0"/>
              <a:t>artistic</a:t>
            </a:r>
            <a:r>
              <a:rPr lang="es-MX" sz="2800" dirty="0" smtClean="0"/>
              <a:t> </a:t>
            </a:r>
            <a:r>
              <a:rPr lang="es-MX" sz="2800" dirty="0" err="1" smtClean="0"/>
              <a:t>touches</a:t>
            </a:r>
            <a:r>
              <a:rPr lang="es-MX" sz="2800" dirty="0" smtClean="0"/>
              <a:t>, </a:t>
            </a:r>
            <a:r>
              <a:rPr lang="es-MX" sz="2800" dirty="0" err="1" smtClean="0"/>
              <a:t>you</a:t>
            </a:r>
            <a:r>
              <a:rPr lang="es-MX" sz="2800" dirty="0" smtClean="0"/>
              <a:t> </a:t>
            </a:r>
            <a:r>
              <a:rPr lang="es-MX" sz="2800" dirty="0" err="1" smtClean="0"/>
              <a:t>should</a:t>
            </a:r>
            <a:r>
              <a:rPr lang="es-MX" sz="2800" dirty="0" smtClean="0"/>
              <a:t> </a:t>
            </a:r>
            <a:r>
              <a:rPr lang="es-MX" sz="2800" dirty="0" err="1" smtClean="0"/>
              <a:t>focus</a:t>
            </a:r>
            <a:r>
              <a:rPr lang="es-MX" sz="2800" dirty="0" smtClean="0"/>
              <a:t> </a:t>
            </a:r>
            <a:r>
              <a:rPr lang="es-MX" sz="2800" dirty="0" err="1" smtClean="0"/>
              <a:t>on</a:t>
            </a:r>
            <a:r>
              <a:rPr lang="es-MX" sz="2800" dirty="0" smtClean="0"/>
              <a:t> </a:t>
            </a:r>
            <a:r>
              <a:rPr lang="es-MX" sz="2800" dirty="0" err="1" smtClean="0"/>
              <a:t>rehearsing</a:t>
            </a:r>
            <a:r>
              <a:rPr lang="es-MX" sz="2800" dirty="0" smtClean="0"/>
              <a:t>, </a:t>
            </a:r>
            <a:r>
              <a:rPr lang="es-MX" sz="2800" dirty="0" err="1" smtClean="0"/>
              <a:t>since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verbal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worth</a:t>
            </a:r>
            <a:r>
              <a:rPr lang="es-MX" sz="2800" dirty="0" smtClean="0"/>
              <a:t> more </a:t>
            </a:r>
            <a:r>
              <a:rPr lang="es-MX" sz="2800" dirty="0" err="1" smtClean="0"/>
              <a:t>points</a:t>
            </a:r>
            <a:r>
              <a:rPr lang="es-MX" sz="2800" dirty="0" smtClean="0"/>
              <a:t>.</a:t>
            </a:r>
          </a:p>
          <a:p>
            <a:r>
              <a:rPr lang="es-MX" sz="2800" dirty="0" err="1" smtClean="0"/>
              <a:t>Groups</a:t>
            </a:r>
            <a:r>
              <a:rPr lang="es-MX" sz="2800" dirty="0"/>
              <a:t> </a:t>
            </a:r>
            <a:r>
              <a:rPr lang="es-MX" sz="2800" dirty="0" err="1" smtClean="0"/>
              <a:t>will</a:t>
            </a:r>
            <a:r>
              <a:rPr lang="es-MX" sz="2800" dirty="0" smtClean="0"/>
              <a:t> be </a:t>
            </a:r>
            <a:r>
              <a:rPr lang="es-MX" sz="2800" dirty="0" err="1" smtClean="0"/>
              <a:t>called</a:t>
            </a:r>
            <a:r>
              <a:rPr lang="es-MX" sz="2800" dirty="0" smtClean="0"/>
              <a:t> </a:t>
            </a:r>
            <a:r>
              <a:rPr lang="es-MX" sz="2800" dirty="0" err="1" smtClean="0"/>
              <a:t>randomly</a:t>
            </a:r>
            <a:r>
              <a:rPr lang="es-MX" sz="2800" dirty="0" smtClean="0"/>
              <a:t>, </a:t>
            </a:r>
            <a:r>
              <a:rPr lang="es-MX" sz="2800" dirty="0" err="1" smtClean="0"/>
              <a:t>unless</a:t>
            </a:r>
            <a:r>
              <a:rPr lang="es-MX" sz="2800" dirty="0" smtClean="0"/>
              <a:t> I </a:t>
            </a:r>
            <a:r>
              <a:rPr lang="es-MX" sz="2800" dirty="0" err="1" smtClean="0"/>
              <a:t>have</a:t>
            </a:r>
            <a:r>
              <a:rPr lang="es-MX" sz="2800" dirty="0" smtClean="0"/>
              <a:t> </a:t>
            </a:r>
            <a:r>
              <a:rPr lang="es-MX" sz="2800" dirty="0" err="1" smtClean="0"/>
              <a:t>volunteers</a:t>
            </a:r>
            <a:r>
              <a:rPr lang="es-MX" sz="2800" dirty="0" smtClean="0"/>
              <a:t>. </a:t>
            </a:r>
            <a:r>
              <a:rPr lang="es-MX" sz="2800" dirty="0" err="1" smtClean="0"/>
              <a:t>If</a:t>
            </a:r>
            <a:r>
              <a:rPr lang="es-MX" sz="2800" dirty="0" smtClean="0"/>
              <a:t> </a:t>
            </a:r>
            <a:r>
              <a:rPr lang="es-MX" sz="2800" dirty="0" err="1" smtClean="0"/>
              <a:t>you</a:t>
            </a:r>
            <a:r>
              <a:rPr lang="es-MX" sz="2800" dirty="0" smtClean="0"/>
              <a:t> are </a:t>
            </a:r>
            <a:r>
              <a:rPr lang="es-MX" sz="2800" dirty="0" err="1" smtClean="0"/>
              <a:t>missing</a:t>
            </a:r>
            <a:r>
              <a:rPr lang="es-MX" sz="2800" dirty="0" smtClean="0"/>
              <a:t> a </a:t>
            </a:r>
            <a:r>
              <a:rPr lang="es-MX" sz="2800" dirty="0" err="1" smtClean="0"/>
              <a:t>group</a:t>
            </a:r>
            <a:r>
              <a:rPr lang="es-MX" sz="2800" dirty="0" smtClean="0"/>
              <a:t> </a:t>
            </a:r>
            <a:r>
              <a:rPr lang="es-MX" sz="2800" dirty="0" err="1" smtClean="0"/>
              <a:t>member</a:t>
            </a:r>
            <a:r>
              <a:rPr lang="es-MX" sz="2800" dirty="0" smtClean="0"/>
              <a:t> </a:t>
            </a:r>
            <a:r>
              <a:rPr lang="es-MX" sz="2800" dirty="0" err="1" smtClean="0"/>
              <a:t>they</a:t>
            </a:r>
            <a:r>
              <a:rPr lang="es-MX" sz="2800" dirty="0" smtClean="0"/>
              <a:t> </a:t>
            </a:r>
            <a:r>
              <a:rPr lang="es-MX" sz="2800" dirty="0" err="1" smtClean="0"/>
              <a:t>will</a:t>
            </a:r>
            <a:r>
              <a:rPr lang="es-MX" sz="2800" dirty="0" smtClean="0"/>
              <a:t> </a:t>
            </a:r>
            <a:r>
              <a:rPr lang="es-MX" sz="2800" dirty="0" err="1" smtClean="0"/>
              <a:t>make</a:t>
            </a:r>
            <a:r>
              <a:rPr lang="es-MX" sz="2800" dirty="0" smtClean="0"/>
              <a:t> up </a:t>
            </a:r>
            <a:r>
              <a:rPr lang="es-MX" sz="2800" dirty="0" err="1" smtClean="0"/>
              <a:t>their</a:t>
            </a:r>
            <a:r>
              <a:rPr lang="es-MX" sz="2800" dirty="0" smtClean="0"/>
              <a:t> </a:t>
            </a:r>
            <a:r>
              <a:rPr lang="es-MX" sz="2800" dirty="0" err="1" smtClean="0"/>
              <a:t>portion</a:t>
            </a:r>
            <a:r>
              <a:rPr lang="es-MX" sz="2800" dirty="0" smtClean="0"/>
              <a:t> </a:t>
            </a:r>
            <a:r>
              <a:rPr lang="es-MX" sz="2800" dirty="0" err="1" smtClean="0"/>
              <a:t>after</a:t>
            </a:r>
            <a:r>
              <a:rPr lang="es-MX" sz="2800" dirty="0" smtClean="0"/>
              <a:t> </a:t>
            </a:r>
            <a:r>
              <a:rPr lang="es-MX" sz="2800" dirty="0" err="1" smtClean="0"/>
              <a:t>school</a:t>
            </a:r>
            <a:r>
              <a:rPr lang="es-MX" sz="2800" dirty="0" smtClean="0"/>
              <a:t> </a:t>
            </a:r>
            <a:r>
              <a:rPr lang="es-MX" sz="2800" dirty="0" err="1" smtClean="0"/>
              <a:t>tomorrow</a:t>
            </a:r>
            <a:r>
              <a:rPr lang="es-MX" sz="2800" dirty="0" smtClean="0"/>
              <a:t>.</a:t>
            </a:r>
          </a:p>
          <a:p>
            <a:endParaRPr lang="es-MX" sz="28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293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944" y="1964267"/>
            <a:ext cx="11114467" cy="2421464"/>
          </a:xfrm>
        </p:spPr>
        <p:txBody>
          <a:bodyPr>
            <a:noAutofit/>
          </a:bodyPr>
          <a:lstStyle/>
          <a:p>
            <a:r>
              <a:rPr lang="es-ES_tradnl" sz="6600" dirty="0" smtClean="0"/>
              <a:t>BIENVENIDOS A NUESTRA CLASE</a:t>
            </a:r>
            <a:br>
              <a:rPr lang="es-ES_tradnl" sz="6600" dirty="0" smtClean="0"/>
            </a:br>
            <a:r>
              <a:rPr lang="es-ES_tradnl" sz="6600" dirty="0" smtClean="0"/>
              <a:t>ESPAÑOL 1</a:t>
            </a:r>
            <a:endParaRPr lang="es-ES_tradnl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8" y="4385732"/>
            <a:ext cx="8229601" cy="1960204"/>
          </a:xfrm>
        </p:spPr>
        <p:txBody>
          <a:bodyPr>
            <a:normAutofit fontScale="62500" lnSpcReduction="20000"/>
          </a:bodyPr>
          <a:lstStyle/>
          <a:p>
            <a:r>
              <a:rPr lang="es-ES_tradnl" sz="2200" dirty="0" smtClean="0"/>
              <a:t>Hoy es martes el dieciocho</a:t>
            </a:r>
            <a:r>
              <a:rPr lang="es-ES_tradnl" sz="2200" dirty="0" smtClean="0"/>
              <a:t> </a:t>
            </a:r>
            <a:r>
              <a:rPr lang="es-ES_tradnl" sz="2200" dirty="0" smtClean="0"/>
              <a:t>DE SEPTIEMBRE DOS MIL </a:t>
            </a:r>
            <a:r>
              <a:rPr lang="es-ES_tradnl" sz="2200" dirty="0" err="1" smtClean="0"/>
              <a:t>DIECIocho</a:t>
            </a:r>
            <a:r>
              <a:rPr lang="es-ES_tradnl" sz="2200" dirty="0" smtClean="0"/>
              <a:t> </a:t>
            </a:r>
            <a:endParaRPr lang="es-ES_tradnl" sz="2200" dirty="0" smtClean="0"/>
          </a:p>
          <a:p>
            <a:endParaRPr lang="es-ES_tradnl" dirty="0"/>
          </a:p>
          <a:p>
            <a:r>
              <a:rPr lang="es-ES_tradnl" sz="4000" dirty="0" smtClean="0"/>
              <a:t>Anuncios: examen este </a:t>
            </a:r>
            <a:r>
              <a:rPr lang="es-ES_tradnl" sz="4000" dirty="0" smtClean="0"/>
              <a:t>viernes</a:t>
            </a:r>
          </a:p>
          <a:p>
            <a:r>
              <a:rPr lang="es-ES_tradnl" sz="4000" dirty="0" smtClean="0"/>
              <a:t>Fiesta este viernes</a:t>
            </a:r>
          </a:p>
          <a:p>
            <a:r>
              <a:rPr lang="es-ES_tradnl" sz="4000" dirty="0" err="1" smtClean="0"/>
              <a:t>Bring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computers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tomorrow</a:t>
            </a:r>
            <a:r>
              <a:rPr lang="es-ES_tradnl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45833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dirty="0" smtClean="0"/>
              <a:t>OBJETIVO Y DOL</a:t>
            </a:r>
            <a:endParaRPr lang="es-ES_trad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OBJ: LLWBAT use </a:t>
            </a:r>
            <a:r>
              <a:rPr lang="es-ES_tradnl" sz="3600" dirty="0" err="1" smtClean="0"/>
              <a:t>weather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patterns</a:t>
            </a:r>
            <a:r>
              <a:rPr lang="es-ES_tradnl" sz="3600" dirty="0" smtClean="0"/>
              <a:t> in </a:t>
            </a:r>
            <a:r>
              <a:rPr lang="es-ES_tradnl" sz="3600" dirty="0" err="1" smtClean="0"/>
              <a:t>combination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with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season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vocabulary</a:t>
            </a:r>
            <a:r>
              <a:rPr lang="es-ES_tradnl" sz="3600" dirty="0" smtClean="0"/>
              <a:t>.</a:t>
            </a:r>
          </a:p>
          <a:p>
            <a:pPr marL="0" indent="0">
              <a:buNone/>
            </a:pPr>
            <a:r>
              <a:rPr lang="es-ES_tradnl" sz="3600" dirty="0" smtClean="0"/>
              <a:t>(NL1.1b)</a:t>
            </a:r>
            <a:r>
              <a:rPr lang="es-ES_tradnl" sz="3600" dirty="0" smtClean="0"/>
              <a:t> </a:t>
            </a:r>
            <a:endParaRPr lang="es-ES_tradnl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dirty="0" smtClean="0"/>
              <a:t>DOL: </a:t>
            </a:r>
            <a:r>
              <a:rPr lang="es-ES_tradnl" sz="3200" dirty="0" err="1" smtClean="0"/>
              <a:t>Given</a:t>
            </a:r>
            <a:r>
              <a:rPr lang="es-ES_tradnl" sz="3200" dirty="0" smtClean="0"/>
              <a:t> 5 </a:t>
            </a:r>
            <a:r>
              <a:rPr lang="es-ES_tradnl" sz="3200" dirty="0" err="1" smtClean="0"/>
              <a:t>images</a:t>
            </a:r>
            <a:r>
              <a:rPr lang="es-ES_tradnl" sz="3200" dirty="0" smtClean="0"/>
              <a:t>, 100% of LLW </a:t>
            </a:r>
            <a:r>
              <a:rPr lang="es-ES_tradnl" sz="3200" dirty="0" err="1" smtClean="0"/>
              <a:t>write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weather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that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is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occuring</a:t>
            </a:r>
            <a:r>
              <a:rPr lang="es-ES_tradnl" sz="3200" dirty="0" smtClean="0"/>
              <a:t> in </a:t>
            </a:r>
            <a:r>
              <a:rPr lang="es-ES_tradnl" sz="3200" dirty="0" err="1" smtClean="0"/>
              <a:t>that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location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on</a:t>
            </a:r>
            <a:r>
              <a:rPr lang="es-ES_tradnl" sz="3200" dirty="0" smtClean="0"/>
              <a:t> 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season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listed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80% </a:t>
            </a:r>
            <a:r>
              <a:rPr lang="es-ES_tradnl" sz="3200" dirty="0" err="1" smtClean="0"/>
              <a:t>accuracy</a:t>
            </a:r>
            <a:r>
              <a:rPr lang="es-ES_tradnl" sz="3200" dirty="0" smtClean="0"/>
              <a:t>. 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31420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presentaciones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err="1" smtClean="0"/>
              <a:t>Randomizer</a:t>
            </a:r>
            <a:r>
              <a:rPr lang="es-MX" dirty="0" smtClean="0"/>
              <a:t> 1-6: </a:t>
            </a:r>
          </a:p>
          <a:p>
            <a:pPr marL="0" indent="0">
              <a:buNone/>
            </a:pPr>
            <a:r>
              <a:rPr lang="es-MX" dirty="0" smtClean="0"/>
              <a:t>http</a:t>
            </a:r>
            <a:r>
              <a:rPr lang="es-MX" dirty="0"/>
              <a:t>://wheeldecide.com/index.php?c1=1&amp;c2=2&amp;c3=3&amp;c4=4&amp;c5=5&amp;c6=6&amp;t=grupos&amp;time=5</a:t>
            </a:r>
          </a:p>
        </p:txBody>
      </p:sp>
    </p:spTree>
    <p:extLst>
      <p:ext uri="{BB962C8B-B14F-4D97-AF65-F5344CB8AC3E}">
        <p14:creationId xmlns:p14="http://schemas.microsoft.com/office/powerpoint/2010/main" val="351492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DOL   										</a:t>
            </a:r>
            <a:r>
              <a:rPr lang="es-MX" sz="2800" dirty="0" smtClean="0"/>
              <a:t>responde en </a:t>
            </a:r>
            <a:r>
              <a:rPr lang="es-MX" sz="2800" dirty="0" err="1" smtClean="0"/>
              <a:t>espanol</a:t>
            </a:r>
            <a:endParaRPr lang="es-MX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600" dirty="0" smtClean="0"/>
              <a:t>Como estas?</a:t>
            </a:r>
          </a:p>
          <a:p>
            <a:r>
              <a:rPr lang="es-MX" sz="3600" dirty="0" smtClean="0"/>
              <a:t>Como esta tu grupo?</a:t>
            </a:r>
          </a:p>
          <a:p>
            <a:r>
              <a:rPr lang="es-MX" sz="3600" dirty="0" smtClean="0"/>
              <a:t>Cual es la fecha hoy?</a:t>
            </a:r>
          </a:p>
          <a:p>
            <a:r>
              <a:rPr lang="es-MX" sz="3600" dirty="0" smtClean="0"/>
              <a:t>Como esta el clima?</a:t>
            </a:r>
          </a:p>
          <a:p>
            <a:r>
              <a:rPr lang="es-MX" sz="3600" dirty="0" smtClean="0"/>
              <a:t>Que hora es?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6152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116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82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944" y="1964267"/>
            <a:ext cx="11114467" cy="2421464"/>
          </a:xfrm>
        </p:spPr>
        <p:txBody>
          <a:bodyPr>
            <a:noAutofit/>
          </a:bodyPr>
          <a:lstStyle/>
          <a:p>
            <a:r>
              <a:rPr lang="es-ES_tradnl" sz="6600" dirty="0" smtClean="0"/>
              <a:t>BIENVENIDOS A NUESTRA CLASE</a:t>
            </a:r>
            <a:br>
              <a:rPr lang="es-ES_tradnl" sz="6600" dirty="0" smtClean="0"/>
            </a:br>
            <a:r>
              <a:rPr lang="es-ES_tradnl" sz="6600" dirty="0" smtClean="0"/>
              <a:t>ESPAÑOL 1</a:t>
            </a:r>
            <a:endParaRPr lang="es-ES_tradnl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8" y="4385732"/>
            <a:ext cx="8229601" cy="1960204"/>
          </a:xfrm>
        </p:spPr>
        <p:txBody>
          <a:bodyPr>
            <a:normAutofit fontScale="92500" lnSpcReduction="20000"/>
          </a:bodyPr>
          <a:lstStyle/>
          <a:p>
            <a:r>
              <a:rPr lang="es-ES_tradnl" sz="2200" dirty="0" smtClean="0"/>
              <a:t>Hoy es lunes, diecisiete</a:t>
            </a:r>
            <a:r>
              <a:rPr lang="es-ES_tradnl" sz="2200" dirty="0" smtClean="0"/>
              <a:t> </a:t>
            </a:r>
            <a:r>
              <a:rPr lang="es-ES_tradnl" sz="2200" dirty="0" smtClean="0"/>
              <a:t>DE SEPTIEMBRE DOS MIL </a:t>
            </a:r>
            <a:r>
              <a:rPr lang="es-ES_tradnl" sz="2200" dirty="0" err="1" smtClean="0"/>
              <a:t>DIECIocho</a:t>
            </a:r>
            <a:r>
              <a:rPr lang="es-ES_tradnl" sz="2200" dirty="0" smtClean="0"/>
              <a:t> </a:t>
            </a:r>
            <a:endParaRPr lang="es-ES_tradnl" sz="2200" dirty="0" smtClean="0"/>
          </a:p>
          <a:p>
            <a:endParaRPr lang="es-ES_tradnl" dirty="0"/>
          </a:p>
          <a:p>
            <a:r>
              <a:rPr lang="es-ES_tradnl" sz="4000" dirty="0" smtClean="0"/>
              <a:t>Anuncios: examen este </a:t>
            </a:r>
            <a:r>
              <a:rPr lang="es-ES_tradnl" sz="4000" dirty="0" smtClean="0"/>
              <a:t>viernes</a:t>
            </a:r>
          </a:p>
          <a:p>
            <a:r>
              <a:rPr lang="es-ES_tradnl" sz="4000" dirty="0" smtClean="0"/>
              <a:t>Fiesta este viernes</a:t>
            </a:r>
            <a:r>
              <a:rPr lang="es-ES_tradnl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24342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Hazlo ahora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3200" dirty="0" err="1" smtClean="0"/>
              <a:t>Translate</a:t>
            </a:r>
            <a:r>
              <a:rPr lang="es-MX" sz="3200" dirty="0" smtClean="0"/>
              <a:t> </a:t>
            </a:r>
            <a:r>
              <a:rPr lang="es-MX" sz="3200" dirty="0" err="1" smtClean="0"/>
              <a:t>the</a:t>
            </a:r>
            <a:r>
              <a:rPr lang="es-MX" sz="3200" dirty="0" smtClean="0"/>
              <a:t> </a:t>
            </a:r>
            <a:r>
              <a:rPr lang="es-MX" sz="3200" dirty="0" err="1" smtClean="0"/>
              <a:t>following</a:t>
            </a:r>
            <a:r>
              <a:rPr lang="es-MX" sz="3200" dirty="0" smtClean="0"/>
              <a:t> </a:t>
            </a:r>
            <a:r>
              <a:rPr lang="es-MX" sz="3200" dirty="0" err="1" smtClean="0"/>
              <a:t>phrases</a:t>
            </a:r>
            <a:r>
              <a:rPr lang="es-MX" sz="3200" dirty="0" smtClean="0"/>
              <a:t> to English:</a:t>
            </a:r>
          </a:p>
          <a:p>
            <a:r>
              <a:rPr lang="es-MX" sz="3200" dirty="0" smtClean="0"/>
              <a:t>1. Ella tiene dos bolígrafos.</a:t>
            </a:r>
          </a:p>
          <a:p>
            <a:r>
              <a:rPr lang="es-MX" sz="3200" dirty="0" smtClean="0"/>
              <a:t>2. Son las nueve de la noche.</a:t>
            </a:r>
          </a:p>
          <a:p>
            <a:r>
              <a:rPr lang="es-MX" sz="3200" dirty="0" smtClean="0"/>
              <a:t>3. Hoy esta nublado y esta lloviendo.</a:t>
            </a:r>
          </a:p>
          <a:p>
            <a:r>
              <a:rPr lang="es-MX" sz="3200" dirty="0" smtClean="0"/>
              <a:t>4. En invierno hace mucho frio y nieva.</a:t>
            </a:r>
          </a:p>
          <a:p>
            <a:r>
              <a:rPr lang="es-MX" sz="3200" dirty="0" smtClean="0"/>
              <a:t>5. Hoy es miércoles, el diecinueve de septiembre.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67477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944" y="1964267"/>
            <a:ext cx="11114467" cy="2421464"/>
          </a:xfrm>
        </p:spPr>
        <p:txBody>
          <a:bodyPr>
            <a:noAutofit/>
          </a:bodyPr>
          <a:lstStyle/>
          <a:p>
            <a:r>
              <a:rPr lang="es-ES_tradnl" sz="6600" dirty="0" smtClean="0"/>
              <a:t>BIENVENIDOS A NUESTRA CLASE</a:t>
            </a:r>
            <a:br>
              <a:rPr lang="es-ES_tradnl" sz="6600" dirty="0" smtClean="0"/>
            </a:br>
            <a:r>
              <a:rPr lang="es-ES_tradnl" sz="6600" dirty="0" smtClean="0"/>
              <a:t>ESPAÑOL 1</a:t>
            </a:r>
            <a:endParaRPr lang="es-ES_tradnl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8" y="4385732"/>
            <a:ext cx="8229601" cy="1960204"/>
          </a:xfrm>
        </p:spPr>
        <p:txBody>
          <a:bodyPr>
            <a:normAutofit fontScale="62500" lnSpcReduction="20000"/>
          </a:bodyPr>
          <a:lstStyle/>
          <a:p>
            <a:r>
              <a:rPr lang="es-ES_tradnl" sz="2200" dirty="0" smtClean="0"/>
              <a:t>Hoy es </a:t>
            </a:r>
            <a:r>
              <a:rPr lang="es-ES_tradnl" sz="2200" dirty="0" err="1" smtClean="0"/>
              <a:t>miercoles</a:t>
            </a:r>
            <a:r>
              <a:rPr lang="es-ES_tradnl" sz="2200" dirty="0" smtClean="0"/>
              <a:t>, el diecinueve</a:t>
            </a:r>
            <a:r>
              <a:rPr lang="es-ES_tradnl" sz="2200" dirty="0" smtClean="0"/>
              <a:t> </a:t>
            </a:r>
            <a:r>
              <a:rPr lang="es-ES_tradnl" sz="2200" dirty="0" smtClean="0"/>
              <a:t>DE SEPTIEMBRE DOS MIL </a:t>
            </a:r>
            <a:r>
              <a:rPr lang="es-ES_tradnl" sz="2200" dirty="0" err="1" smtClean="0"/>
              <a:t>DIECIocho</a:t>
            </a:r>
            <a:r>
              <a:rPr lang="es-ES_tradnl" sz="2200" dirty="0" smtClean="0"/>
              <a:t> </a:t>
            </a:r>
            <a:endParaRPr lang="es-ES_tradnl" sz="2200" dirty="0" smtClean="0"/>
          </a:p>
          <a:p>
            <a:endParaRPr lang="es-ES_tradnl" dirty="0"/>
          </a:p>
          <a:p>
            <a:r>
              <a:rPr lang="es-ES_tradnl" sz="4000" dirty="0" smtClean="0"/>
              <a:t>Anuncios: </a:t>
            </a:r>
            <a:r>
              <a:rPr lang="es-ES_tradnl" sz="4000" dirty="0" err="1" smtClean="0"/>
              <a:t>finishing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presentations</a:t>
            </a:r>
            <a:endParaRPr lang="es-ES_tradnl" sz="4000" dirty="0" smtClean="0"/>
          </a:p>
          <a:p>
            <a:r>
              <a:rPr lang="es-ES_tradnl" sz="4000" dirty="0" smtClean="0"/>
              <a:t>Tarea hoy – “mi </a:t>
            </a:r>
            <a:r>
              <a:rPr lang="es-ES_tradnl" sz="4000" dirty="0" err="1" smtClean="0"/>
              <a:t>selfie</a:t>
            </a:r>
            <a:r>
              <a:rPr lang="es-ES_tradnl" sz="4000" dirty="0" smtClean="0"/>
              <a:t> cultural”</a:t>
            </a:r>
          </a:p>
          <a:p>
            <a:r>
              <a:rPr lang="es-ES_tradnl" sz="4000" dirty="0" smtClean="0"/>
              <a:t>Examen y fiesta el viernes</a:t>
            </a:r>
            <a:r>
              <a:rPr lang="es-ES_tradnl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9795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dirty="0" smtClean="0"/>
              <a:t>OBJETIVO Y DOL</a:t>
            </a:r>
            <a:endParaRPr lang="es-ES_trad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OBJ: LLWBAT use </a:t>
            </a:r>
            <a:r>
              <a:rPr lang="es-ES_tradnl" sz="3600" dirty="0" err="1" smtClean="0"/>
              <a:t>weather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patterns</a:t>
            </a:r>
            <a:r>
              <a:rPr lang="es-ES_tradnl" sz="3600" dirty="0" smtClean="0"/>
              <a:t> in </a:t>
            </a:r>
            <a:r>
              <a:rPr lang="es-ES_tradnl" sz="3600" dirty="0" err="1" smtClean="0"/>
              <a:t>combination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with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season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vocabulary</a:t>
            </a:r>
            <a:r>
              <a:rPr lang="es-ES_tradnl" sz="3600" dirty="0" smtClean="0"/>
              <a:t>.</a:t>
            </a:r>
          </a:p>
          <a:p>
            <a:pPr marL="0" indent="0">
              <a:buNone/>
            </a:pPr>
            <a:r>
              <a:rPr lang="es-ES_tradnl" sz="3600" dirty="0" smtClean="0"/>
              <a:t>(NL1.1b)</a:t>
            </a:r>
            <a:r>
              <a:rPr lang="es-ES_tradnl" sz="3600" dirty="0" smtClean="0"/>
              <a:t> </a:t>
            </a:r>
            <a:endParaRPr lang="es-ES_tradnl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dirty="0" smtClean="0"/>
              <a:t>DOL: </a:t>
            </a:r>
            <a:r>
              <a:rPr lang="es-ES_tradnl" sz="3200" dirty="0" err="1" smtClean="0"/>
              <a:t>Given</a:t>
            </a:r>
            <a:r>
              <a:rPr lang="es-ES_tradnl" sz="3200" dirty="0" smtClean="0"/>
              <a:t> 5 </a:t>
            </a:r>
            <a:r>
              <a:rPr lang="es-ES_tradnl" sz="3200" dirty="0" err="1" smtClean="0"/>
              <a:t>images</a:t>
            </a:r>
            <a:r>
              <a:rPr lang="es-ES_tradnl" sz="3200" dirty="0" smtClean="0"/>
              <a:t>, 100% of LLW </a:t>
            </a:r>
            <a:r>
              <a:rPr lang="es-ES_tradnl" sz="3200" dirty="0" err="1" smtClean="0"/>
              <a:t>write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weather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that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is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occuring</a:t>
            </a:r>
            <a:r>
              <a:rPr lang="es-ES_tradnl" sz="3200" dirty="0" smtClean="0"/>
              <a:t> in </a:t>
            </a:r>
            <a:r>
              <a:rPr lang="es-ES_tradnl" sz="3200" dirty="0" err="1" smtClean="0"/>
              <a:t>that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location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on</a:t>
            </a:r>
            <a:r>
              <a:rPr lang="es-ES_tradnl" sz="3200" dirty="0" smtClean="0"/>
              <a:t> 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season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listed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80% </a:t>
            </a:r>
            <a:r>
              <a:rPr lang="es-ES_tradnl" sz="3200" dirty="0" err="1" smtClean="0"/>
              <a:t>accuracy</a:t>
            </a:r>
            <a:r>
              <a:rPr lang="es-ES_tradnl" sz="3200" dirty="0" smtClean="0"/>
              <a:t>. 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4768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Finishing</a:t>
            </a:r>
            <a:r>
              <a:rPr lang="es-MX" dirty="0" smtClean="0"/>
              <a:t> </a:t>
            </a:r>
            <a:r>
              <a:rPr lang="es-MX" dirty="0" err="1" smtClean="0"/>
              <a:t>presentations</a:t>
            </a:r>
            <a:r>
              <a:rPr lang="es-MX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err="1" smtClean="0"/>
              <a:t>Last</a:t>
            </a:r>
            <a:r>
              <a:rPr lang="es-MX" sz="2800" dirty="0" smtClean="0"/>
              <a:t> </a:t>
            </a:r>
            <a:r>
              <a:rPr lang="es-MX" sz="2800" dirty="0" err="1" smtClean="0"/>
              <a:t>call</a:t>
            </a:r>
            <a:r>
              <a:rPr lang="es-MX" sz="2800" dirty="0" smtClean="0"/>
              <a:t> </a:t>
            </a:r>
            <a:r>
              <a:rPr lang="es-MX" sz="2800" dirty="0" err="1" smtClean="0"/>
              <a:t>for</a:t>
            </a:r>
            <a:r>
              <a:rPr lang="es-MX" sz="2800" dirty="0" smtClean="0"/>
              <a:t> </a:t>
            </a:r>
            <a:r>
              <a:rPr lang="es-MX" sz="2800" dirty="0" err="1" smtClean="0"/>
              <a:t>presentation</a:t>
            </a:r>
            <a:r>
              <a:rPr lang="es-MX" sz="2800" dirty="0" smtClean="0"/>
              <a:t> </a:t>
            </a:r>
            <a:r>
              <a:rPr lang="es-MX" sz="2800" dirty="0" err="1" smtClean="0"/>
              <a:t>make</a:t>
            </a:r>
            <a:r>
              <a:rPr lang="es-MX" sz="2800" dirty="0" smtClean="0"/>
              <a:t>-ups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after</a:t>
            </a:r>
            <a:r>
              <a:rPr lang="es-MX" sz="2800" dirty="0" smtClean="0"/>
              <a:t> </a:t>
            </a:r>
            <a:r>
              <a:rPr lang="es-MX" sz="2800" dirty="0" err="1" smtClean="0"/>
              <a:t>school</a:t>
            </a:r>
            <a:r>
              <a:rPr lang="es-MX" sz="2800" dirty="0" smtClean="0"/>
              <a:t> </a:t>
            </a:r>
            <a:r>
              <a:rPr lang="es-MX" sz="2800" dirty="0" err="1" smtClean="0"/>
              <a:t>today</a:t>
            </a:r>
            <a:r>
              <a:rPr lang="es-MX" sz="2800" dirty="0" smtClean="0"/>
              <a:t>!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88432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Mi </a:t>
            </a:r>
            <a:r>
              <a:rPr lang="es-MX" dirty="0" err="1" smtClean="0"/>
              <a:t>selfie</a:t>
            </a:r>
            <a:r>
              <a:rPr lang="es-MX" dirty="0" smtClean="0"/>
              <a:t> cultural</a:t>
            </a:r>
            <a:endParaRPr lang="es-MX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2025" y="2065867"/>
            <a:ext cx="11506199" cy="3352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/>
              <a:t>“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don’t</a:t>
            </a:r>
            <a:r>
              <a:rPr lang="es-MX" dirty="0" smtClean="0"/>
              <a:t> </a:t>
            </a:r>
            <a:r>
              <a:rPr lang="es-MX" dirty="0" err="1" smtClean="0"/>
              <a:t>know</a:t>
            </a:r>
            <a:r>
              <a:rPr lang="es-MX" dirty="0" smtClean="0"/>
              <a:t> a </a:t>
            </a:r>
            <a:r>
              <a:rPr lang="es-MX" dirty="0" err="1" smtClean="0"/>
              <a:t>language</a:t>
            </a:r>
            <a:r>
              <a:rPr lang="es-MX" dirty="0" smtClean="0"/>
              <a:t>,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live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. </a:t>
            </a:r>
          </a:p>
          <a:p>
            <a:pPr algn="ctr"/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don’t</a:t>
            </a:r>
            <a:r>
              <a:rPr lang="es-MX" dirty="0" smtClean="0"/>
              <a:t> </a:t>
            </a:r>
            <a:r>
              <a:rPr lang="es-MX" dirty="0" err="1" smtClean="0"/>
              <a:t>learn</a:t>
            </a:r>
            <a:r>
              <a:rPr lang="es-MX" dirty="0" smtClean="0"/>
              <a:t> a </a:t>
            </a:r>
            <a:r>
              <a:rPr lang="es-MX" dirty="0" err="1" smtClean="0"/>
              <a:t>language</a:t>
            </a:r>
            <a:r>
              <a:rPr lang="es-MX" dirty="0" smtClean="0"/>
              <a:t>,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get</a:t>
            </a:r>
            <a:r>
              <a:rPr lang="es-MX" dirty="0" smtClean="0"/>
              <a:t> </a:t>
            </a:r>
            <a:r>
              <a:rPr lang="es-MX" dirty="0" err="1" smtClean="0"/>
              <a:t>used</a:t>
            </a:r>
            <a:r>
              <a:rPr lang="es-MX" dirty="0" smtClean="0"/>
              <a:t> to </a:t>
            </a:r>
            <a:r>
              <a:rPr lang="es-MX" dirty="0" err="1" smtClean="0"/>
              <a:t>it</a:t>
            </a:r>
            <a:r>
              <a:rPr lang="es-MX" dirty="0" smtClean="0"/>
              <a:t>.”</a:t>
            </a:r>
          </a:p>
          <a:p>
            <a:pPr algn="ctr"/>
            <a:r>
              <a:rPr lang="es-MX" dirty="0"/>
              <a:t>	</a:t>
            </a:r>
            <a:r>
              <a:rPr lang="es-MX" dirty="0" smtClean="0"/>
              <a:t>								</a:t>
            </a:r>
            <a:r>
              <a:rPr lang="es-MX" sz="2400" dirty="0" smtClean="0"/>
              <a:t>-fluentin3months.com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Tienes Dos semanas – </a:t>
            </a:r>
            <a:r>
              <a:rPr lang="es-MX" dirty="0" err="1" smtClean="0"/>
              <a:t>due</a:t>
            </a:r>
            <a:r>
              <a:rPr lang="es-MX" dirty="0" smtClean="0"/>
              <a:t> viernes el 28 de septiembre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3812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3121152"/>
          </a:xfrm>
        </p:spPr>
        <p:txBody>
          <a:bodyPr>
            <a:normAutofit/>
          </a:bodyPr>
          <a:lstStyle/>
          <a:p>
            <a:pPr algn="ctr"/>
            <a:r>
              <a:rPr lang="es-MX" sz="7200" dirty="0" err="1" smtClean="0">
                <a:latin typeface="Bauhaus 93" panose="04030905020B02020C02" pitchFamily="82" charset="0"/>
              </a:rPr>
              <a:t>Quizlet</a:t>
            </a:r>
            <a:r>
              <a:rPr lang="es-MX" sz="7200" dirty="0" smtClean="0">
                <a:latin typeface="Bauhaus 93" panose="04030905020B02020C02" pitchFamily="82" charset="0"/>
              </a:rPr>
              <a:t> </a:t>
            </a:r>
            <a:r>
              <a:rPr lang="es-MX" sz="7200" dirty="0" err="1" smtClean="0">
                <a:latin typeface="Bauhaus 93" panose="04030905020B02020C02" pitchFamily="82" charset="0"/>
              </a:rPr>
              <a:t>review</a:t>
            </a:r>
            <a:endParaRPr lang="es-MX" sz="72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4828032"/>
            <a:ext cx="10131425" cy="96316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https://quizlet.com/_523okr</a:t>
            </a:r>
          </a:p>
        </p:txBody>
      </p:sp>
    </p:spTree>
    <p:extLst>
      <p:ext uri="{BB962C8B-B14F-4D97-AF65-F5344CB8AC3E}">
        <p14:creationId xmlns:p14="http://schemas.microsoft.com/office/powerpoint/2010/main" val="34384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2" y="335280"/>
            <a:ext cx="6120294" cy="2097024"/>
          </a:xfrm>
        </p:spPr>
        <p:txBody>
          <a:bodyPr>
            <a:normAutofit/>
          </a:bodyPr>
          <a:lstStyle/>
          <a:p>
            <a:pPr algn="ctr"/>
            <a:r>
              <a:rPr lang="es-MX" dirty="0" err="1" smtClean="0"/>
              <a:t>Dol</a:t>
            </a:r>
            <a:r>
              <a:rPr lang="es-MX" dirty="0" smtClean="0"/>
              <a:t>:</a:t>
            </a:r>
            <a:br>
              <a:rPr lang="es-MX" dirty="0" smtClean="0"/>
            </a:br>
            <a:r>
              <a:rPr lang="es-MX" dirty="0" smtClean="0"/>
              <a:t>Escribe las estaciones en </a:t>
            </a:r>
            <a:r>
              <a:rPr lang="es-MX" dirty="0" err="1" smtClean="0"/>
              <a:t>espanol</a:t>
            </a:r>
            <a:endParaRPr lang="es-MX" dirty="0"/>
          </a:p>
        </p:txBody>
      </p:sp>
      <p:pic>
        <p:nvPicPr>
          <p:cNvPr id="3074" name="Picture 2" descr="Image result for 4 sea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55" y="-217297"/>
            <a:ext cx="5934545" cy="707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5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7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870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Warmup</a:t>
            </a:r>
            <a:r>
              <a:rPr lang="es-MX" dirty="0" smtClean="0"/>
              <a:t> - Leer!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dirty="0" err="1" smtClean="0"/>
              <a:t>Read</a:t>
            </a:r>
            <a:r>
              <a:rPr lang="es-MX" sz="2400" dirty="0" smtClean="0"/>
              <a:t> </a:t>
            </a:r>
            <a:r>
              <a:rPr lang="es-MX" sz="2400" dirty="0" err="1" smtClean="0"/>
              <a:t>outloud</a:t>
            </a:r>
            <a:r>
              <a:rPr lang="es-MX" sz="2400" dirty="0" smtClean="0"/>
              <a:t> en </a:t>
            </a:r>
            <a:r>
              <a:rPr lang="es-MX" sz="2400" dirty="0" err="1" smtClean="0"/>
              <a:t>espanol</a:t>
            </a:r>
            <a:r>
              <a:rPr lang="es-MX" sz="2400" dirty="0" smtClean="0"/>
              <a:t> </a:t>
            </a:r>
            <a:r>
              <a:rPr lang="es-MX" sz="2400" dirty="0" err="1" smtClean="0"/>
              <a:t>with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shoulder</a:t>
            </a:r>
            <a:r>
              <a:rPr lang="es-MX" sz="2400" dirty="0" smtClean="0"/>
              <a:t> </a:t>
            </a:r>
            <a:r>
              <a:rPr lang="es-MX" sz="2400" dirty="0" err="1" smtClean="0"/>
              <a:t>partner</a:t>
            </a:r>
            <a:r>
              <a:rPr lang="es-MX" sz="2400" dirty="0" smtClean="0"/>
              <a:t> </a:t>
            </a:r>
            <a:r>
              <a:rPr lang="es-MX" sz="2400" dirty="0" err="1" smtClean="0"/>
              <a:t>for</a:t>
            </a:r>
            <a:r>
              <a:rPr lang="es-MX" sz="2400" dirty="0" smtClean="0"/>
              <a:t> 4 minutes.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8751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dirty="0" smtClean="0"/>
              <a:t>OBJETIVO Y DOL</a:t>
            </a:r>
            <a:endParaRPr lang="es-ES_trad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OBJ: LLWBAT use </a:t>
            </a:r>
            <a:r>
              <a:rPr lang="es-ES_tradnl" sz="3600" dirty="0" err="1" smtClean="0"/>
              <a:t>weather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patterns</a:t>
            </a:r>
            <a:r>
              <a:rPr lang="es-ES_tradnl" sz="3600" dirty="0" smtClean="0"/>
              <a:t> in </a:t>
            </a:r>
            <a:r>
              <a:rPr lang="es-ES_tradnl" sz="3600" dirty="0" err="1" smtClean="0"/>
              <a:t>combination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with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season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vocabulary</a:t>
            </a:r>
            <a:r>
              <a:rPr lang="es-ES_tradnl" sz="3600" dirty="0" smtClean="0"/>
              <a:t>.</a:t>
            </a:r>
          </a:p>
          <a:p>
            <a:pPr marL="0" indent="0">
              <a:buNone/>
            </a:pPr>
            <a:r>
              <a:rPr lang="es-ES_tradnl" sz="3600" dirty="0" smtClean="0"/>
              <a:t>(NL1.1b)</a:t>
            </a:r>
            <a:r>
              <a:rPr lang="es-ES_tradnl" sz="3600" dirty="0" smtClean="0"/>
              <a:t> </a:t>
            </a:r>
            <a:endParaRPr lang="es-ES_tradnl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dirty="0" smtClean="0"/>
              <a:t>DOL: </a:t>
            </a:r>
            <a:r>
              <a:rPr lang="es-ES_tradnl" sz="3200" dirty="0" err="1" smtClean="0"/>
              <a:t>Given</a:t>
            </a:r>
            <a:r>
              <a:rPr lang="es-ES_tradnl" sz="3200" dirty="0" smtClean="0"/>
              <a:t> 5 </a:t>
            </a:r>
            <a:r>
              <a:rPr lang="es-ES_tradnl" sz="3200" dirty="0" err="1" smtClean="0"/>
              <a:t>images</a:t>
            </a:r>
            <a:r>
              <a:rPr lang="es-ES_tradnl" sz="3200" dirty="0" smtClean="0"/>
              <a:t>, 100% of LLW </a:t>
            </a:r>
            <a:r>
              <a:rPr lang="es-ES_tradnl" sz="3200" dirty="0" err="1" smtClean="0"/>
              <a:t>write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weather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that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is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occuring</a:t>
            </a:r>
            <a:r>
              <a:rPr lang="es-ES_tradnl" sz="3200" dirty="0" smtClean="0"/>
              <a:t> in </a:t>
            </a:r>
            <a:r>
              <a:rPr lang="es-ES_tradnl" sz="3200" dirty="0" err="1" smtClean="0"/>
              <a:t>that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location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on</a:t>
            </a:r>
            <a:r>
              <a:rPr lang="es-ES_tradnl" sz="3200" dirty="0" smtClean="0"/>
              <a:t> 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season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listed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80% </a:t>
            </a:r>
            <a:r>
              <a:rPr lang="es-ES_tradnl" sz="3200" dirty="0" err="1" smtClean="0"/>
              <a:t>accuracy</a:t>
            </a:r>
            <a:r>
              <a:rPr lang="es-ES_tradnl" sz="3200" dirty="0" smtClean="0"/>
              <a:t>. 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38319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944" y="1964267"/>
            <a:ext cx="11114467" cy="2421464"/>
          </a:xfrm>
        </p:spPr>
        <p:txBody>
          <a:bodyPr>
            <a:noAutofit/>
          </a:bodyPr>
          <a:lstStyle/>
          <a:p>
            <a:r>
              <a:rPr lang="es-ES_tradnl" sz="6600" dirty="0" smtClean="0"/>
              <a:t>BIENVENIDOS A NUESTRA CLASE</a:t>
            </a:r>
            <a:br>
              <a:rPr lang="es-ES_tradnl" sz="6600" dirty="0" smtClean="0"/>
            </a:br>
            <a:r>
              <a:rPr lang="es-ES_tradnl" sz="6600" dirty="0" smtClean="0"/>
              <a:t>ESPAÑOL 1</a:t>
            </a:r>
            <a:endParaRPr lang="es-ES_tradnl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006" y="4385731"/>
            <a:ext cx="9971405" cy="2234524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Hoy es Jueves el veinte </a:t>
            </a:r>
            <a:r>
              <a:rPr lang="es-ES_tradnl" dirty="0" smtClean="0"/>
              <a:t>DE </a:t>
            </a:r>
            <a:r>
              <a:rPr lang="es-ES_tradnl" dirty="0" smtClean="0"/>
              <a:t>SEPTIEMBRE, </a:t>
            </a:r>
            <a:r>
              <a:rPr lang="es-ES_tradnl" dirty="0" smtClean="0"/>
              <a:t>DOS MIL </a:t>
            </a:r>
            <a:r>
              <a:rPr lang="es-ES_tradnl" dirty="0" err="1" smtClean="0"/>
              <a:t>DIECIocho</a:t>
            </a:r>
            <a:r>
              <a:rPr lang="es-ES_tradnl" dirty="0" smtClean="0"/>
              <a:t> </a:t>
            </a:r>
            <a:endParaRPr lang="es-ES_tradnl" dirty="0" smtClean="0"/>
          </a:p>
          <a:p>
            <a:endParaRPr lang="es-ES_tradnl" dirty="0"/>
          </a:p>
          <a:p>
            <a:r>
              <a:rPr lang="es-ES_tradnl" sz="4000" dirty="0" smtClean="0"/>
              <a:t>Anuncios</a:t>
            </a:r>
            <a:r>
              <a:rPr lang="es-ES_tradnl" sz="4000" dirty="0" smtClean="0"/>
              <a:t>: </a:t>
            </a:r>
            <a:r>
              <a:rPr lang="es-ES_tradnl" sz="4000" dirty="0" err="1" smtClean="0"/>
              <a:t>turn</a:t>
            </a:r>
            <a:r>
              <a:rPr lang="es-ES_tradnl" sz="4000" dirty="0" smtClean="0"/>
              <a:t> in </a:t>
            </a:r>
            <a:r>
              <a:rPr lang="es-ES_tradnl" sz="4000" dirty="0" err="1" smtClean="0"/>
              <a:t>your</a:t>
            </a:r>
            <a:r>
              <a:rPr lang="es-ES_tradnl" sz="4000" dirty="0" smtClean="0"/>
              <a:t> peer </a:t>
            </a:r>
            <a:r>
              <a:rPr lang="es-ES_tradnl" sz="4000" dirty="0" err="1" smtClean="0"/>
              <a:t>sheet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if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you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forgot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yesterday</a:t>
            </a:r>
            <a:r>
              <a:rPr lang="es-ES_tradnl" sz="4000" dirty="0" smtClean="0"/>
              <a:t>! </a:t>
            </a:r>
            <a:r>
              <a:rPr lang="es-ES_tradnl" sz="4000" dirty="0" err="1" smtClean="0"/>
              <a:t>It’s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part</a:t>
            </a:r>
            <a:r>
              <a:rPr lang="es-ES_tradnl" sz="4000" dirty="0" smtClean="0"/>
              <a:t> of </a:t>
            </a:r>
            <a:r>
              <a:rPr lang="es-ES_tradnl" sz="4000" dirty="0" err="1" smtClean="0"/>
              <a:t>your</a:t>
            </a:r>
            <a:r>
              <a:rPr lang="es-ES_tradnl" sz="4000" dirty="0" smtClean="0"/>
              <a:t> verbal grade.</a:t>
            </a:r>
            <a:r>
              <a:rPr lang="es-ES_tradnl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08067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7200" dirty="0" smtClean="0"/>
              <a:t>OBJETIVO Y DOL </a:t>
            </a:r>
            <a:endParaRPr lang="es-ES_tradnl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OBJ: LLWBAT SHOW MASTERY OF </a:t>
            </a:r>
            <a:r>
              <a:rPr lang="es-ES_tradnl" sz="2800" i="1" dirty="0" smtClean="0"/>
              <a:t>PARA EMPEZAR </a:t>
            </a:r>
            <a:r>
              <a:rPr lang="es-ES_tradnl" sz="2800" dirty="0" smtClean="0"/>
              <a:t>VOCABULARY IN PREPARATION FOR THE PARA EMPEZAR TEST</a:t>
            </a:r>
            <a:r>
              <a:rPr lang="es-ES_tradnl" sz="2800" dirty="0" smtClean="0"/>
              <a:t>. (NL1.1b)</a:t>
            </a:r>
            <a:endParaRPr lang="es-ES_tradnl" sz="2800" dirty="0" smtClean="0"/>
          </a:p>
          <a:p>
            <a:r>
              <a:rPr lang="es-ES_tradnl" sz="2800" dirty="0" smtClean="0"/>
              <a:t>DOL: LLW SHOW MASTERY OF PARA EMPEZAR VOCABULARY BY MATCHING 10 PARA EMPEZAR VOCABULARY WORDS  WITH 9/10 ACCURACY.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521424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ES_tradnl" sz="9600" dirty="0" smtClean="0"/>
              <a:t>Agenda </a:t>
            </a:r>
            <a:endParaRPr lang="es-ES_tradnl" sz="9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59440"/>
              </p:ext>
            </p:extLst>
          </p:nvPr>
        </p:nvGraphicFramePr>
        <p:xfrm>
          <a:off x="2032000" y="719666"/>
          <a:ext cx="8128000" cy="331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06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TIME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ACTIVITY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6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</a:t>
                      </a:r>
                      <a:r>
                        <a:rPr lang="es-ES_tradnl" baseline="0" dirty="0" smtClean="0"/>
                        <a:t> </a:t>
                      </a:r>
                      <a:r>
                        <a:rPr lang="es-ES_tradnl" dirty="0" smtClean="0"/>
                        <a:t>MINUTES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aseline="0" dirty="0" smtClean="0"/>
                        <a:t>WARM UP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6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10 </a:t>
                      </a:r>
                      <a:r>
                        <a:rPr lang="es-ES_tradnl" dirty="0" smtClean="0"/>
                        <a:t>MINUTES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TRASHQUETBOL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6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10 MINUTES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LISTENING PRACTICE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6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</a:t>
                      </a:r>
                      <a:r>
                        <a:rPr lang="es-ES_tradnl" dirty="0" smtClean="0"/>
                        <a:t>MINUTES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ROMPECABEZAS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06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15 </a:t>
                      </a:r>
                      <a:r>
                        <a:rPr lang="es-ES_tradnl" dirty="0" smtClean="0"/>
                        <a:t>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aseline="0" dirty="0" smtClean="0"/>
                        <a:t>MATAMOSCAS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06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</a:t>
                      </a:r>
                      <a:r>
                        <a:rPr lang="es-ES_tradnl" baseline="0" dirty="0" smtClean="0"/>
                        <a:t> MINUTES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DOL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710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1" y="2731008"/>
            <a:ext cx="10131425" cy="1456267"/>
          </a:xfrm>
        </p:spPr>
        <p:txBody>
          <a:bodyPr/>
          <a:lstStyle/>
          <a:p>
            <a:pPr algn="ctr"/>
            <a:r>
              <a:rPr lang="es-MX" dirty="0" smtClean="0"/>
              <a:t>Saquen sus pizarras por favor </a:t>
            </a:r>
            <a:r>
              <a:rPr lang="es-MX" dirty="0" smtClean="0">
                <a:sym typeface="Wingdings" panose="05000000000000000000" pitchFamily="2" charset="2"/>
              </a:rPr>
              <a:t>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8317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trashquetbol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478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2400" dirty="0" smtClean="0"/>
              <a:t>I </a:t>
            </a:r>
            <a:r>
              <a:rPr lang="es-ES_tradnl" sz="2400" dirty="0" err="1" smtClean="0"/>
              <a:t>will</a:t>
            </a:r>
            <a:r>
              <a:rPr lang="es-ES_tradnl" sz="2400" dirty="0"/>
              <a:t> </a:t>
            </a:r>
            <a:r>
              <a:rPr lang="es-ES_tradnl" sz="2400" dirty="0" smtClean="0"/>
              <a:t>divide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class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into</a:t>
            </a:r>
            <a:r>
              <a:rPr lang="es-ES_tradnl" sz="2400" dirty="0" smtClean="0"/>
              <a:t> 2 </a:t>
            </a:r>
            <a:r>
              <a:rPr lang="es-ES_tradnl" sz="2400" dirty="0" err="1" smtClean="0"/>
              <a:t>teams</a:t>
            </a:r>
            <a:r>
              <a:rPr lang="es-ES_tradnl" sz="2400" dirty="0" smtClean="0"/>
              <a:t> and pick 2 </a:t>
            </a:r>
            <a:r>
              <a:rPr lang="es-ES_tradnl" sz="2400" dirty="0" err="1" smtClean="0"/>
              <a:t>random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students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from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each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team</a:t>
            </a:r>
            <a:r>
              <a:rPr lang="es-ES_tradnl" sz="2400" dirty="0" smtClean="0"/>
              <a:t> to compete. </a:t>
            </a:r>
            <a:r>
              <a:rPr lang="es-ES_tradnl" sz="2400" dirty="0" err="1" smtClean="0"/>
              <a:t>When</a:t>
            </a:r>
            <a:r>
              <a:rPr lang="es-ES_tradnl" sz="2400" dirty="0" smtClean="0"/>
              <a:t> I </a:t>
            </a:r>
            <a:r>
              <a:rPr lang="es-ES_tradnl" sz="2400" dirty="0" err="1" smtClean="0"/>
              <a:t>say</a:t>
            </a:r>
            <a:r>
              <a:rPr lang="es-ES_tradnl" sz="2400" dirty="0" smtClean="0"/>
              <a:t> a </a:t>
            </a:r>
            <a:r>
              <a:rPr lang="es-ES_tradnl" sz="2400" dirty="0" err="1" smtClean="0"/>
              <a:t>vocab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word</a:t>
            </a:r>
            <a:r>
              <a:rPr lang="es-ES_tradnl" sz="2400" dirty="0" smtClean="0"/>
              <a:t> in English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first</a:t>
            </a:r>
            <a:r>
              <a:rPr lang="es-ES_tradnl" sz="2400" dirty="0" smtClean="0"/>
              <a:t> of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2 </a:t>
            </a:r>
            <a:r>
              <a:rPr lang="es-ES_tradnl" sz="2400" dirty="0" err="1" smtClean="0"/>
              <a:t>players</a:t>
            </a:r>
            <a:r>
              <a:rPr lang="es-ES_tradnl" sz="2400" dirty="0" smtClean="0"/>
              <a:t> to SAY </a:t>
            </a:r>
            <a:r>
              <a:rPr lang="es-ES_tradnl" sz="2400" dirty="0" err="1" smtClean="0"/>
              <a:t>it</a:t>
            </a:r>
            <a:r>
              <a:rPr lang="es-ES_tradnl" sz="2400" dirty="0" smtClean="0"/>
              <a:t> CORRECTLY in </a:t>
            </a:r>
            <a:r>
              <a:rPr lang="es-ES_tradnl" sz="2400" dirty="0" err="1" smtClean="0"/>
              <a:t>Spanish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get’s</a:t>
            </a:r>
            <a:r>
              <a:rPr lang="es-ES_tradnl" sz="2400" dirty="0" smtClean="0"/>
              <a:t> to </a:t>
            </a:r>
            <a:r>
              <a:rPr lang="es-ES_tradnl" sz="2400" dirty="0" err="1" smtClean="0"/>
              <a:t>make</a:t>
            </a:r>
            <a:r>
              <a:rPr lang="es-ES_tradnl" sz="2400" dirty="0" smtClean="0"/>
              <a:t> a </a:t>
            </a:r>
            <a:r>
              <a:rPr lang="es-ES_tradnl" sz="2400" dirty="0" err="1" smtClean="0"/>
              <a:t>shot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into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trashcan</a:t>
            </a:r>
            <a:r>
              <a:rPr lang="es-ES_tradnl" sz="2400" dirty="0" smtClean="0"/>
              <a:t>.</a:t>
            </a:r>
            <a:endParaRPr lang="es-ES_tradnl" sz="2400" dirty="0"/>
          </a:p>
          <a:p>
            <a:pPr marL="0" indent="0">
              <a:buNone/>
            </a:pPr>
            <a:r>
              <a:rPr lang="es-ES_tradnl" sz="2400" dirty="0" err="1" smtClean="0"/>
              <a:t>Teammates</a:t>
            </a:r>
            <a:r>
              <a:rPr lang="es-ES_tradnl" sz="2400" dirty="0" smtClean="0"/>
              <a:t> MAY NOT </a:t>
            </a:r>
            <a:r>
              <a:rPr lang="es-ES_tradnl" sz="2400" dirty="0" err="1" smtClean="0"/>
              <a:t>shout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ou</a:t>
            </a:r>
            <a:r>
              <a:rPr lang="es-ES_tradnl" sz="2400" dirty="0" err="1" smtClean="0"/>
              <a:t>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answer</a:t>
            </a:r>
            <a:r>
              <a:rPr lang="es-ES_tradnl" sz="2400" dirty="0" smtClean="0"/>
              <a:t> and </a:t>
            </a:r>
            <a:r>
              <a:rPr lang="es-ES_tradnl" sz="2400" dirty="0" err="1" smtClean="0"/>
              <a:t>disqualify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themselves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if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they</a:t>
            </a:r>
            <a:r>
              <a:rPr lang="es-ES_tradnl" sz="2400" dirty="0" smtClean="0"/>
              <a:t> do. </a:t>
            </a:r>
            <a:r>
              <a:rPr lang="es-ES_tradnl" sz="2400" dirty="0" err="1" smtClean="0"/>
              <a:t>Teammates</a:t>
            </a:r>
            <a:r>
              <a:rPr lang="es-ES_tradnl" sz="2400" dirty="0" smtClean="0"/>
              <a:t> MAY </a:t>
            </a:r>
            <a:r>
              <a:rPr lang="es-ES_tradnl" sz="2400" dirty="0" err="1" smtClean="0"/>
              <a:t>write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answer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on</a:t>
            </a:r>
            <a:r>
              <a:rPr lang="es-ES_tradnl" sz="2400" dirty="0" smtClean="0"/>
              <a:t> a </a:t>
            </a:r>
            <a:r>
              <a:rPr lang="es-ES_tradnl" sz="2400" dirty="0" err="1" smtClean="0"/>
              <a:t>whiteboard</a:t>
            </a:r>
            <a:r>
              <a:rPr lang="es-ES_tradnl" sz="2400" dirty="0" smtClean="0"/>
              <a:t> to show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current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player</a:t>
            </a:r>
            <a:r>
              <a:rPr lang="es-ES_tradnl" sz="2400" dirty="0" smtClean="0"/>
              <a:t>. </a:t>
            </a:r>
            <a:r>
              <a:rPr lang="es-ES_tradnl" sz="2400" dirty="0" err="1" smtClean="0"/>
              <a:t>If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you</a:t>
            </a:r>
            <a:r>
              <a:rPr lang="es-ES_tradnl" sz="2400" dirty="0"/>
              <a:t> </a:t>
            </a:r>
            <a:r>
              <a:rPr lang="es-ES_tradnl" sz="2400" dirty="0" err="1" smtClean="0"/>
              <a:t>don’t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know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vocab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word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write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it</a:t>
            </a:r>
            <a:r>
              <a:rPr lang="es-ES_tradnl" sz="2400" dirty="0" smtClean="0"/>
              <a:t> in </a:t>
            </a:r>
            <a:r>
              <a:rPr lang="es-ES_tradnl" sz="2400" dirty="0" err="1" smtClean="0"/>
              <a:t>your</a:t>
            </a:r>
            <a:r>
              <a:rPr lang="es-ES_tradnl" sz="2400" dirty="0" smtClean="0"/>
              <a:t> notes.</a:t>
            </a:r>
          </a:p>
          <a:p>
            <a:pPr marL="0" indent="0">
              <a:buNone/>
            </a:pPr>
            <a:endParaRPr lang="es-ES_tradnl" sz="2400" dirty="0" smtClean="0"/>
          </a:p>
          <a:p>
            <a:pPr marL="0" indent="0">
              <a:buNone/>
            </a:pPr>
            <a:r>
              <a:rPr lang="es-ES_tradnl" sz="2400" dirty="0" err="1" smtClean="0"/>
              <a:t>One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point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for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getting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vocab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correct</a:t>
            </a:r>
            <a:endParaRPr lang="es-ES_tradnl" sz="2400" dirty="0" smtClean="0"/>
          </a:p>
          <a:p>
            <a:pPr marL="0" indent="0">
              <a:buNone/>
            </a:pPr>
            <a:r>
              <a:rPr lang="es-ES_tradnl" sz="2400" dirty="0" err="1" smtClean="0"/>
              <a:t>Two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points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for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making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from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free </a:t>
            </a:r>
            <a:r>
              <a:rPr lang="es-ES_tradnl" sz="2400" dirty="0" err="1" smtClean="0"/>
              <a:t>throw</a:t>
            </a:r>
            <a:r>
              <a:rPr lang="es-ES_tradnl" sz="2400" dirty="0" smtClean="0"/>
              <a:t> line</a:t>
            </a:r>
          </a:p>
          <a:p>
            <a:pPr marL="0" indent="0">
              <a:buNone/>
            </a:pPr>
            <a:r>
              <a:rPr lang="es-ES_tradnl" sz="2400" dirty="0" err="1" smtClean="0"/>
              <a:t>Three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points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from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behind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last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chair</a:t>
            </a:r>
            <a:r>
              <a:rPr lang="es-ES_tradnl" sz="2400" dirty="0" smtClean="0"/>
              <a:t>.</a:t>
            </a:r>
            <a:endParaRPr lang="es-ES_tradnl" sz="2400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32985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Listening</a:t>
            </a:r>
            <a:r>
              <a:rPr lang="es-MX" dirty="0" smtClean="0"/>
              <a:t> </a:t>
            </a:r>
            <a:r>
              <a:rPr lang="es-MX" dirty="0" err="1" smtClean="0"/>
              <a:t>comprehension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De donde es Amy?</a:t>
            </a:r>
          </a:p>
          <a:p>
            <a:r>
              <a:rPr lang="es-MX" dirty="0" smtClean="0"/>
              <a:t>Habla español?</a:t>
            </a:r>
          </a:p>
          <a:p>
            <a:pPr marL="0" indent="0">
              <a:buNone/>
            </a:pPr>
            <a:r>
              <a:rPr lang="es-MX" dirty="0" smtClean="0">
                <a:hlinkClick r:id="rId2"/>
              </a:rPr>
              <a:t>https://members.rocketlanguages.com/members/spanish/lessons/612/1-2-introductions-expanded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members.rocketlanguages.com/members/spanish/lessons/679/2-7-telling-the-time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8516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7" y="1853184"/>
            <a:ext cx="10963530" cy="2901696"/>
          </a:xfrm>
        </p:spPr>
        <p:txBody>
          <a:bodyPr>
            <a:normAutofit/>
          </a:bodyPr>
          <a:lstStyle/>
          <a:p>
            <a:pPr algn="ctr"/>
            <a:r>
              <a:rPr lang="es-MX" sz="4400" dirty="0" err="1" smtClean="0"/>
              <a:t>Rompecabeza</a:t>
            </a:r>
            <a:r>
              <a:rPr lang="es-MX" sz="4400" dirty="0" smtClean="0"/>
              <a:t> – </a:t>
            </a:r>
            <a:r>
              <a:rPr lang="es-MX" sz="4400" dirty="0" err="1" smtClean="0"/>
              <a:t>vocab</a:t>
            </a:r>
            <a:r>
              <a:rPr lang="es-MX" sz="4400" dirty="0" smtClean="0"/>
              <a:t> </a:t>
            </a:r>
            <a:r>
              <a:rPr lang="es-MX" sz="4400" dirty="0" err="1" smtClean="0"/>
              <a:t>puzzles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552978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86936" y="5147309"/>
            <a:ext cx="3663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NOS VEMOS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766" y="314287"/>
            <a:ext cx="2020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ADIOS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 rot="648774">
            <a:off x="5636523" y="4579537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HOLA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308" y="5911280"/>
            <a:ext cx="4296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BUENOS DIAS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148" y="4061664"/>
            <a:ext cx="5111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BUENAS NOCHES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86323" y="3253923"/>
            <a:ext cx="3464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llamo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…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0706" y="3289119"/>
            <a:ext cx="4678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MUCHO GUSTO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9952" y="172064"/>
            <a:ext cx="3836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ENCANTADO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137" y="1404018"/>
            <a:ext cx="5749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COMO ESTA USTED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37009" y="2428360"/>
            <a:ext cx="3933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COMO ESTAS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06103" y="4321746"/>
            <a:ext cx="4038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IGUALMENTE</a:t>
            </a:r>
            <a:endParaRPr lang="es-ES_tradn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52627" y="2076053"/>
            <a:ext cx="19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TRECE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30998" y="542891"/>
            <a:ext cx="1575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521" y="2401352"/>
            <a:ext cx="5116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TRIENTA Y CINCO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38207" y="1071999"/>
            <a:ext cx="5712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CUARENTA Y OCHO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1078" y="4984994"/>
            <a:ext cx="5358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CINCUENTA Y SIES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25566" y="173319"/>
            <a:ext cx="2621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SESENTA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1971" y="5652455"/>
            <a:ext cx="2696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SETENTA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728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416" y="623380"/>
            <a:ext cx="4282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EL CUADERNO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1048" y="275651"/>
            <a:ext cx="2520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EL LAPIZ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1870" y="5646141"/>
            <a:ext cx="4724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EL PEGAMENTO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88830" y="1281684"/>
            <a:ext cx="2771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 CINTA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587" y="2220361"/>
            <a:ext cx="292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LA REGLA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6365" y="1546710"/>
            <a:ext cx="4414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EL BOLIGRAFO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78260" y="3837174"/>
            <a:ext cx="4059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MOCHILA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4905" y="3355677"/>
            <a:ext cx="274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EL MAPA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695" y="5826445"/>
            <a:ext cx="5575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 HOJA DE PAPEL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587" y="4581401"/>
            <a:ext cx="4528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PROFESORA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67521" y="2432347"/>
            <a:ext cx="4407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EL ESCRITORIO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5218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2998" y="340044"/>
            <a:ext cx="2001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LUNES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51589" y="5646140"/>
            <a:ext cx="259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MARTES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7911" y="2654552"/>
            <a:ext cx="3479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MIERCOLES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7674" y="523783"/>
            <a:ext cx="2665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VIERNES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121" y="5491594"/>
            <a:ext cx="2271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JUEVES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0775" y="4409769"/>
            <a:ext cx="324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DOMINGO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2998" y="3158544"/>
            <a:ext cx="262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SABADO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1654" y="5616432"/>
            <a:ext cx="2168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ENERO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99896" y="1612563"/>
            <a:ext cx="2760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FEBRERO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823" y="1693056"/>
            <a:ext cx="2327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MARZO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9771" y="4242860"/>
            <a:ext cx="1859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ABRIL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69103" y="2771659"/>
            <a:ext cx="195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MAYO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48810" y="4499299"/>
            <a:ext cx="1975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JUNIO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44262" y="3575969"/>
            <a:ext cx="177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JULIO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8645" y="66582"/>
            <a:ext cx="2617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AGOSTO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4102" y="1019433"/>
            <a:ext cx="3803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SEPTIEMBRE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26574" y="5616432"/>
            <a:ext cx="2934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OCTUBRE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6724" y="2005680"/>
            <a:ext cx="3808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NOVIEMBRE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01817" y="3429258"/>
            <a:ext cx="3416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DICIEMBRE</a:t>
            </a:r>
            <a:endParaRPr lang="es-ES_trad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09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err="1" smtClean="0"/>
              <a:t>Nerdy</a:t>
            </a:r>
            <a:r>
              <a:rPr lang="es-MX" dirty="0" smtClean="0"/>
              <a:t> </a:t>
            </a:r>
            <a:r>
              <a:rPr lang="es-MX" dirty="0" err="1" smtClean="0"/>
              <a:t>public</a:t>
            </a:r>
            <a:r>
              <a:rPr lang="es-MX" dirty="0" smtClean="0"/>
              <a:t> </a:t>
            </a:r>
            <a:r>
              <a:rPr lang="es-MX" dirty="0" err="1" smtClean="0"/>
              <a:t>speaking</a:t>
            </a:r>
            <a:r>
              <a:rPr lang="es-MX" dirty="0" smtClean="0"/>
              <a:t> </a:t>
            </a:r>
            <a:r>
              <a:rPr lang="es-MX" dirty="0" err="1" smtClean="0"/>
              <a:t>tips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hs</a:t>
            </a:r>
            <a:r>
              <a:rPr lang="es-MX" dirty="0" smtClean="0"/>
              <a:t> </a:t>
            </a:r>
            <a:r>
              <a:rPr lang="es-MX" dirty="0" err="1" smtClean="0"/>
              <a:t>speech</a:t>
            </a:r>
            <a:r>
              <a:rPr lang="es-MX" dirty="0" smtClean="0"/>
              <a:t> and debate </a:t>
            </a:r>
            <a:r>
              <a:rPr lang="es-MX" dirty="0" err="1" smtClean="0"/>
              <a:t>days</a:t>
            </a:r>
            <a:endParaRPr lang="es-MX" dirty="0"/>
          </a:p>
        </p:txBody>
      </p:sp>
      <p:pic>
        <p:nvPicPr>
          <p:cNvPr id="1026" name="Picture 2" descr="Image result for public spe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" y="1911215"/>
            <a:ext cx="4291585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ublic spea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8" y="1911215"/>
            <a:ext cx="4076827" cy="272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ublic spea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617" y="4153104"/>
            <a:ext cx="3642123" cy="255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ublic spea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76" y="4157790"/>
            <a:ext cx="5400420" cy="270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20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590" y="340044"/>
            <a:ext cx="2266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LLUEVE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13222" y="5646140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INVIERNO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7911" y="2654552"/>
            <a:ext cx="3479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MIERCOLES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48639" y="523783"/>
            <a:ext cx="2403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VIENTO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178" y="4953052"/>
            <a:ext cx="2558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Mañana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52098" y="4409769"/>
            <a:ext cx="200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Otoño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9550" y="3158544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CLIMA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3028" y="5616432"/>
            <a:ext cx="2666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VERANO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37518" y="1647721"/>
            <a:ext cx="3834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 FRESCO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782" y="1693056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NIEVE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3178" y="4242860"/>
            <a:ext cx="2492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TIEMPO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09513" y="2771659"/>
            <a:ext cx="2474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BONITO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44262" y="3575969"/>
            <a:ext cx="177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JULIO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76399" y="66582"/>
            <a:ext cx="3822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HACE CALOR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68056" y="1019433"/>
            <a:ext cx="325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HACE FRIO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47235" y="5708348"/>
            <a:ext cx="4188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MADRUGADA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50249" y="2005680"/>
            <a:ext cx="4521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ESTA SOLEADO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58006" y="3429258"/>
            <a:ext cx="150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MAL</a:t>
            </a:r>
            <a:endParaRPr lang="es-ES_trad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0033" y="4289671"/>
            <a:ext cx="3674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PRIMAVERA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846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0"/>
            <a:ext cx="10131425" cy="1456267"/>
          </a:xfrm>
        </p:spPr>
        <p:txBody>
          <a:bodyPr>
            <a:normAutofit/>
          </a:bodyPr>
          <a:lstStyle/>
          <a:p>
            <a:r>
              <a:rPr lang="es-ES_tradnl" sz="8800" dirty="0" err="1" smtClean="0"/>
              <a:t>Dol</a:t>
            </a:r>
            <a:r>
              <a:rPr lang="es-ES_tradnl" sz="8800" dirty="0" smtClean="0"/>
              <a:t> – </a:t>
            </a:r>
            <a:r>
              <a:rPr lang="es-ES_tradnl" sz="4900" dirty="0" smtClean="0"/>
              <a:t>TURN IT IN HOY</a:t>
            </a:r>
            <a:endParaRPr lang="es-ES_tradnl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1. EL CUADERNO</a:t>
            </a:r>
          </a:p>
          <a:p>
            <a:r>
              <a:rPr lang="es-ES_tradnl" sz="2800" dirty="0" smtClean="0"/>
              <a:t>2. </a:t>
            </a:r>
            <a:r>
              <a:rPr lang="es-ES_tradnl" sz="2800" dirty="0" smtClean="0"/>
              <a:t>ENERO</a:t>
            </a:r>
            <a:endParaRPr lang="es-ES_tradnl" sz="2800" dirty="0" smtClean="0"/>
          </a:p>
          <a:p>
            <a:r>
              <a:rPr lang="es-ES_tradnl" sz="2800" dirty="0" smtClean="0"/>
              <a:t>3. ¿COMO TE LLAMAS?</a:t>
            </a:r>
          </a:p>
          <a:p>
            <a:r>
              <a:rPr lang="es-ES_tradnl" sz="2800" dirty="0"/>
              <a:t>4</a:t>
            </a:r>
            <a:r>
              <a:rPr lang="es-ES_tradnl" sz="2800" dirty="0" smtClean="0"/>
              <a:t>. ¿CUAL ES LA FECHA?</a:t>
            </a:r>
          </a:p>
          <a:p>
            <a:r>
              <a:rPr lang="es-ES_tradnl" sz="2800" dirty="0"/>
              <a:t>5</a:t>
            </a:r>
            <a:r>
              <a:rPr lang="es-ES_tradnl" sz="2800" dirty="0" smtClean="0"/>
              <a:t>. </a:t>
            </a:r>
            <a:r>
              <a:rPr lang="es-ES_tradnl" sz="2800" dirty="0" smtClean="0"/>
              <a:t>LLUEVE</a:t>
            </a:r>
            <a:endParaRPr lang="es-ES_tradnl" sz="2800" dirty="0" smtClean="0"/>
          </a:p>
          <a:p>
            <a:r>
              <a:rPr lang="es-ES_tradnl" sz="2800" dirty="0"/>
              <a:t>6</a:t>
            </a:r>
            <a:r>
              <a:rPr lang="es-ES_tradnl" sz="2800" dirty="0" smtClean="0"/>
              <a:t>.  HOY </a:t>
            </a:r>
          </a:p>
          <a:p>
            <a:r>
              <a:rPr lang="es-ES_tradnl" sz="2800" dirty="0" smtClean="0"/>
              <a:t>7. MAÑANA</a:t>
            </a:r>
          </a:p>
          <a:p>
            <a:r>
              <a:rPr lang="es-ES_tradnl" sz="2800" dirty="0" smtClean="0"/>
              <a:t>8.  MUY BIEN</a:t>
            </a:r>
          </a:p>
          <a:p>
            <a:r>
              <a:rPr lang="es-ES_tradnl" sz="2800" dirty="0" smtClean="0"/>
              <a:t>9. AYER</a:t>
            </a:r>
          </a:p>
          <a:p>
            <a:r>
              <a:rPr lang="es-ES_tradnl" sz="2800" dirty="0" smtClean="0"/>
              <a:t>10. MUCHO GUSTO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A. NICE TO MEET YOU</a:t>
            </a:r>
          </a:p>
          <a:p>
            <a:r>
              <a:rPr lang="es-ES_tradnl" sz="2800" dirty="0" smtClean="0"/>
              <a:t>B. YESTERDAY</a:t>
            </a:r>
          </a:p>
          <a:p>
            <a:r>
              <a:rPr lang="es-ES_tradnl" sz="2800" dirty="0" smtClean="0"/>
              <a:t>C. VERY GOOD </a:t>
            </a:r>
          </a:p>
          <a:p>
            <a:r>
              <a:rPr lang="es-ES_tradnl" sz="2800" dirty="0" smtClean="0"/>
              <a:t>D. TOMORROW</a:t>
            </a:r>
          </a:p>
          <a:p>
            <a:r>
              <a:rPr lang="es-ES_tradnl" sz="2800" dirty="0" smtClean="0"/>
              <a:t>E. TODAY</a:t>
            </a:r>
          </a:p>
          <a:p>
            <a:r>
              <a:rPr lang="es-ES_tradnl" sz="2800" dirty="0" smtClean="0"/>
              <a:t>F. </a:t>
            </a:r>
            <a:r>
              <a:rPr lang="es-ES_tradnl" sz="2800" dirty="0" smtClean="0"/>
              <a:t>IT RAINS</a:t>
            </a:r>
            <a:endParaRPr lang="es-ES_tradnl" sz="2800" dirty="0" smtClean="0"/>
          </a:p>
          <a:p>
            <a:r>
              <a:rPr lang="es-ES_tradnl" sz="2800" dirty="0" smtClean="0"/>
              <a:t>G. WHAT IS THE DATE?</a:t>
            </a:r>
          </a:p>
          <a:p>
            <a:r>
              <a:rPr lang="es-ES_tradnl" sz="2800" dirty="0" smtClean="0"/>
              <a:t>H. WHAT IS YOUR NAME?</a:t>
            </a:r>
          </a:p>
          <a:p>
            <a:r>
              <a:rPr lang="es-ES_tradnl" sz="2800" dirty="0" smtClean="0"/>
              <a:t>I. </a:t>
            </a:r>
            <a:r>
              <a:rPr lang="es-ES_tradnl" sz="2800" dirty="0" smtClean="0"/>
              <a:t>JANUARY</a:t>
            </a:r>
            <a:endParaRPr lang="es-ES_tradnl" sz="2800" dirty="0" smtClean="0"/>
          </a:p>
          <a:p>
            <a:r>
              <a:rPr lang="es-ES_tradnl" sz="2800" dirty="0" smtClean="0"/>
              <a:t>J. THE NOTEBOOK</a:t>
            </a:r>
          </a:p>
        </p:txBody>
      </p:sp>
    </p:spTree>
    <p:extLst>
      <p:ext uri="{BB962C8B-B14F-4D97-AF65-F5344CB8AC3E}">
        <p14:creationId xmlns:p14="http://schemas.microsoft.com/office/powerpoint/2010/main" val="784382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242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891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35639" cy="5772912"/>
          </a:xfrm>
        </p:spPr>
        <p:txBody>
          <a:bodyPr>
            <a:normAutofit/>
          </a:bodyPr>
          <a:lstStyle/>
          <a:p>
            <a:r>
              <a:rPr lang="es-MX" dirty="0" smtClean="0"/>
              <a:t>TURN IN WARMUP/DOL SHEET NOW</a:t>
            </a:r>
            <a:br>
              <a:rPr lang="es-MX" dirty="0" smtClean="0"/>
            </a:br>
            <a:r>
              <a:rPr lang="es-MX" dirty="0" smtClean="0"/>
              <a:t>TAKE 5 MINS TO STUDY</a:t>
            </a:r>
            <a:br>
              <a:rPr lang="es-MX" dirty="0" smtClean="0"/>
            </a:br>
            <a:r>
              <a:rPr lang="es-MX" dirty="0" smtClean="0"/>
              <a:t>UNIT 1 EXAM TODAY – CLOSED NOTE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sz="2400" dirty="0" smtClean="0"/>
              <a:t>TESTING TIPS:</a:t>
            </a:r>
            <a:br>
              <a:rPr lang="es-MX" sz="2400" dirty="0" smtClean="0"/>
            </a:br>
            <a:r>
              <a:rPr lang="es-MX" sz="2400" dirty="0" smtClean="0"/>
              <a:t>- COME BACK TO QUESTIONS YOU CAN’T DO, YOU MIGHT FIND A HINT LATER ON IN THE TEST.</a:t>
            </a:r>
            <a:br>
              <a:rPr lang="es-MX" sz="2400" dirty="0" smtClean="0"/>
            </a:br>
            <a:r>
              <a:rPr lang="es-MX" sz="2400" dirty="0" smtClean="0"/>
              <a:t>-DON’T LEAVE ANYTHING BLANK, GUESS! USE PROCESS OF ELIMINATION WHERE POSSIBLE.</a:t>
            </a:r>
            <a:br>
              <a:rPr lang="es-MX" sz="2400" dirty="0" smtClean="0"/>
            </a:br>
            <a:r>
              <a:rPr lang="es-MX" sz="2400" dirty="0" smtClean="0"/>
              <a:t>-IF THE FORMATTING OR PHRASING IS CONFUSING, ASK.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7255657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944" y="1964267"/>
            <a:ext cx="11114467" cy="2421464"/>
          </a:xfrm>
        </p:spPr>
        <p:txBody>
          <a:bodyPr>
            <a:noAutofit/>
          </a:bodyPr>
          <a:lstStyle/>
          <a:p>
            <a:r>
              <a:rPr lang="es-ES_tradnl" sz="6600" dirty="0" smtClean="0"/>
              <a:t>BIENVENIDOS A NUESTRA CLASE</a:t>
            </a:r>
            <a:br>
              <a:rPr lang="es-ES_tradnl" sz="6600" dirty="0" smtClean="0"/>
            </a:br>
            <a:r>
              <a:rPr lang="es-ES_tradnl" sz="6600" dirty="0" smtClean="0"/>
              <a:t>ESPAÑOL 1</a:t>
            </a:r>
            <a:endParaRPr lang="es-ES_tradnl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006" y="4385731"/>
            <a:ext cx="9971405" cy="2234524"/>
          </a:xfrm>
        </p:spPr>
        <p:txBody>
          <a:bodyPr>
            <a:normAutofit/>
          </a:bodyPr>
          <a:lstStyle/>
          <a:p>
            <a:r>
              <a:rPr lang="es-ES_tradnl" dirty="0" smtClean="0"/>
              <a:t>Hoy es VIERNES el </a:t>
            </a:r>
            <a:r>
              <a:rPr lang="es-ES_tradnl" dirty="0" err="1" smtClean="0"/>
              <a:t>veintIUNO</a:t>
            </a:r>
            <a:r>
              <a:rPr lang="es-ES_tradnl" dirty="0" smtClean="0"/>
              <a:t> </a:t>
            </a:r>
            <a:r>
              <a:rPr lang="es-ES_tradnl" dirty="0" smtClean="0"/>
              <a:t>DE </a:t>
            </a:r>
            <a:r>
              <a:rPr lang="es-ES_tradnl" dirty="0" smtClean="0"/>
              <a:t>SEPTIEMBRE, </a:t>
            </a:r>
            <a:r>
              <a:rPr lang="es-ES_tradnl" dirty="0" smtClean="0"/>
              <a:t>DOS MIL </a:t>
            </a:r>
            <a:r>
              <a:rPr lang="es-ES_tradnl" dirty="0" err="1" smtClean="0"/>
              <a:t>DIECIocho</a:t>
            </a:r>
            <a:r>
              <a:rPr lang="es-ES_tradnl" dirty="0" smtClean="0"/>
              <a:t> </a:t>
            </a:r>
            <a:endParaRPr lang="es-ES_tradnl" dirty="0" smtClean="0"/>
          </a:p>
          <a:p>
            <a:endParaRPr lang="es-ES_tradnl" dirty="0"/>
          </a:p>
          <a:p>
            <a:r>
              <a:rPr lang="es-ES_tradnl" sz="4000" dirty="0" smtClean="0"/>
              <a:t>Anuncios</a:t>
            </a:r>
            <a:r>
              <a:rPr lang="es-ES_tradnl" sz="4000" dirty="0" smtClean="0"/>
              <a:t>: EXAM FIRST, CULTURAL DISCUSSIONS, THEN LA FIESTA!</a:t>
            </a:r>
            <a:r>
              <a:rPr lang="es-ES_tradnl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58769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7200" dirty="0" smtClean="0"/>
              <a:t>OBJETIVO Y DOL </a:t>
            </a:r>
            <a:endParaRPr lang="es-ES_tradnl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OBJ: LLWBAT SHOW MASTERY OF </a:t>
            </a:r>
            <a:r>
              <a:rPr lang="es-ES_tradnl" sz="2800" i="1" dirty="0" smtClean="0"/>
              <a:t>PARA EMPEZAR </a:t>
            </a:r>
            <a:r>
              <a:rPr lang="es-ES_tradnl" sz="2800" dirty="0" smtClean="0"/>
              <a:t>VOCABULARY IN PREPARATION FOR THE PARA EMPEZAR TEST</a:t>
            </a:r>
            <a:r>
              <a:rPr lang="es-ES_tradnl" sz="2800" dirty="0" smtClean="0"/>
              <a:t>. (NL1.1b)</a:t>
            </a:r>
            <a:endParaRPr lang="es-ES_tradnl" sz="2800" dirty="0" smtClean="0"/>
          </a:p>
          <a:p>
            <a:r>
              <a:rPr lang="es-ES_tradnl" sz="2800" dirty="0" smtClean="0"/>
              <a:t>DOL: LLW SHOW MASTERY OF PARA EMPEZAR VOCABULARY BY MATCHING 10 PARA EMPEZAR VOCABULARY WORDS  WITH 9/10 ACCURACY.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775644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9" y="188976"/>
            <a:ext cx="10131425" cy="1456267"/>
          </a:xfrm>
        </p:spPr>
        <p:txBody>
          <a:bodyPr/>
          <a:lstStyle/>
          <a:p>
            <a:pPr algn="ctr"/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Spanish</a:t>
            </a:r>
            <a:r>
              <a:rPr lang="es-MX" dirty="0" smtClean="0"/>
              <a:t> </a:t>
            </a:r>
            <a:r>
              <a:rPr lang="es-MX" dirty="0" err="1" smtClean="0"/>
              <a:t>empire</a:t>
            </a:r>
            <a:endParaRPr lang="es-MX" dirty="0"/>
          </a:p>
        </p:txBody>
      </p:sp>
      <p:pic>
        <p:nvPicPr>
          <p:cNvPr id="4098" name="Picture 2" descr="File:Diachronic map of the Spanish Empire 2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10" y="1508441"/>
            <a:ext cx="9994265" cy="513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662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338"/>
            <a:ext cx="10131425" cy="1456267"/>
          </a:xfrm>
        </p:spPr>
        <p:txBody>
          <a:bodyPr/>
          <a:lstStyle/>
          <a:p>
            <a:pPr algn="ctr"/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british</a:t>
            </a:r>
            <a:r>
              <a:rPr lang="es-MX" dirty="0" smtClean="0"/>
              <a:t> </a:t>
            </a:r>
            <a:r>
              <a:rPr lang="es-MX" dirty="0" err="1" smtClean="0"/>
              <a:t>empire</a:t>
            </a:r>
            <a:endParaRPr lang="es-MX" dirty="0"/>
          </a:p>
        </p:txBody>
      </p:sp>
      <p:sp>
        <p:nvSpPr>
          <p:cNvPr id="3" name="AutoShape 2" descr="Image result for the british emp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4" name="Picture 4" descr="File:British Empir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22895"/>
            <a:ext cx="10356850" cy="573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28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Video - EL GRITO DE INDEPENDENCIA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https://www.youtube.com/watch?v=C-0aiEhaHtM&amp;disable_polymer=true</a:t>
            </a:r>
          </a:p>
        </p:txBody>
      </p:sp>
    </p:spTree>
    <p:extLst>
      <p:ext uri="{BB962C8B-B14F-4D97-AF65-F5344CB8AC3E}">
        <p14:creationId xmlns:p14="http://schemas.microsoft.com/office/powerpoint/2010/main" val="361470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676887" cy="1456267"/>
          </a:xfrm>
        </p:spPr>
        <p:txBody>
          <a:bodyPr/>
          <a:lstStyle/>
          <a:p>
            <a:r>
              <a:rPr lang="es-MX" dirty="0" smtClean="0"/>
              <a:t>Leer en voz alta – </a:t>
            </a:r>
            <a:r>
              <a:rPr lang="es-MX" dirty="0" err="1" smtClean="0"/>
              <a:t>read</a:t>
            </a:r>
            <a:r>
              <a:rPr lang="es-MX" dirty="0" smtClean="0"/>
              <a:t> </a:t>
            </a:r>
            <a:r>
              <a:rPr lang="es-MX" dirty="0" err="1" smtClean="0"/>
              <a:t>outloud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a </a:t>
            </a:r>
            <a:r>
              <a:rPr lang="es-MX" dirty="0" err="1" smtClean="0"/>
              <a:t>partner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/>
              <a:t>Jorge: Buenos </a:t>
            </a:r>
            <a:r>
              <a:rPr lang="es-MX" sz="2800" dirty="0" err="1" smtClean="0"/>
              <a:t>Dias</a:t>
            </a:r>
            <a:r>
              <a:rPr lang="es-MX" sz="2800" dirty="0" smtClean="0"/>
              <a:t>, Santiago Chile! Me llamo Jorge Pacheco y estas viendo Noticias Canal 4. Hoy es lunes, el diecisiete de Septiembre. Y ahora es tiempo para tu pronostico del clima con Jaqueline.</a:t>
            </a:r>
            <a:endParaRPr lang="es-MX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1513" y="1928707"/>
            <a:ext cx="5260633" cy="4075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/>
              <a:t>Jacqueline: Gracias Jorge! El clima esta bonito y soleado esta semana. Hoy hay un máximo de treinta y tres grados Celsius y un mínimo de veintiocho.  Pero, sábado habrá lluvia. Espero que tengan una semana buena! Hasta luego.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1690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Group</a:t>
            </a:r>
            <a:r>
              <a:rPr lang="es-MX" dirty="0" smtClean="0"/>
              <a:t> </a:t>
            </a:r>
            <a:r>
              <a:rPr lang="es-MX" dirty="0" err="1" smtClean="0"/>
              <a:t>prep</a:t>
            </a:r>
            <a:r>
              <a:rPr lang="es-MX" dirty="0" smtClean="0"/>
              <a:t> time – 10 </a:t>
            </a:r>
            <a:r>
              <a:rPr lang="es-MX" dirty="0" err="1" smtClean="0"/>
              <a:t>mins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323575" cy="4350173"/>
          </a:xfrm>
        </p:spPr>
        <p:txBody>
          <a:bodyPr>
            <a:normAutofit lnSpcReduction="10000"/>
          </a:bodyPr>
          <a:lstStyle/>
          <a:p>
            <a:r>
              <a:rPr lang="es-MX" sz="2800" dirty="0" smtClean="0"/>
              <a:t>Use </a:t>
            </a:r>
            <a:r>
              <a:rPr lang="es-MX" sz="2800" dirty="0" err="1" smtClean="0"/>
              <a:t>this</a:t>
            </a:r>
            <a:r>
              <a:rPr lang="es-MX" sz="2800" dirty="0" smtClean="0"/>
              <a:t> time to </a:t>
            </a:r>
            <a:r>
              <a:rPr lang="es-MX" sz="2800" dirty="0" err="1" smtClean="0"/>
              <a:t>read</a:t>
            </a:r>
            <a:r>
              <a:rPr lang="es-MX" sz="2800" dirty="0" smtClean="0"/>
              <a:t> </a:t>
            </a:r>
            <a:r>
              <a:rPr lang="es-MX" sz="2800" dirty="0" err="1" smtClean="0"/>
              <a:t>over</a:t>
            </a:r>
            <a:r>
              <a:rPr lang="es-MX" sz="2800" dirty="0" smtClean="0"/>
              <a:t> </a:t>
            </a:r>
            <a:r>
              <a:rPr lang="es-MX" sz="2800" dirty="0" err="1" smtClean="0"/>
              <a:t>each</a:t>
            </a:r>
            <a:r>
              <a:rPr lang="es-MX" sz="2800" dirty="0" smtClean="0"/>
              <a:t> </a:t>
            </a:r>
            <a:r>
              <a:rPr lang="es-MX" sz="2800" dirty="0" err="1" smtClean="0"/>
              <a:t>other’s</a:t>
            </a:r>
            <a:r>
              <a:rPr lang="es-MX" sz="2800" dirty="0" smtClean="0"/>
              <a:t> scripts</a:t>
            </a:r>
          </a:p>
          <a:p>
            <a:r>
              <a:rPr lang="es-MX" sz="2800" dirty="0" err="1" smtClean="0"/>
              <a:t>Rehearse</a:t>
            </a:r>
            <a:r>
              <a:rPr lang="es-MX" sz="2800" dirty="0" smtClean="0"/>
              <a:t> and </a:t>
            </a:r>
            <a:r>
              <a:rPr lang="es-MX" sz="2800" dirty="0" err="1" smtClean="0"/>
              <a:t>have</a:t>
            </a:r>
            <a:r>
              <a:rPr lang="es-MX" sz="2800" dirty="0" smtClean="0"/>
              <a:t> </a:t>
            </a:r>
            <a:r>
              <a:rPr lang="es-MX" sz="2800" dirty="0" err="1" smtClean="0"/>
              <a:t>clean</a:t>
            </a:r>
            <a:r>
              <a:rPr lang="es-MX" sz="2800" dirty="0" smtClean="0"/>
              <a:t> </a:t>
            </a:r>
            <a:r>
              <a:rPr lang="es-MX" sz="2800" dirty="0" err="1" smtClean="0"/>
              <a:t>transitions</a:t>
            </a:r>
            <a:r>
              <a:rPr lang="es-MX" sz="2800" dirty="0"/>
              <a:t> </a:t>
            </a:r>
            <a:r>
              <a:rPr lang="es-MX" sz="2800" dirty="0" err="1" smtClean="0"/>
              <a:t>between</a:t>
            </a:r>
            <a:r>
              <a:rPr lang="es-MX" sz="2800" dirty="0" smtClean="0"/>
              <a:t> </a:t>
            </a:r>
            <a:r>
              <a:rPr lang="es-MX" sz="2800" dirty="0" err="1" smtClean="0"/>
              <a:t>group</a:t>
            </a:r>
            <a:r>
              <a:rPr lang="es-MX" sz="2800" dirty="0" smtClean="0"/>
              <a:t> </a:t>
            </a:r>
            <a:r>
              <a:rPr lang="es-MX" sz="2800" dirty="0" err="1" smtClean="0"/>
              <a:t>members</a:t>
            </a:r>
            <a:endParaRPr lang="es-MX" sz="2800" dirty="0" smtClean="0"/>
          </a:p>
          <a:p>
            <a:r>
              <a:rPr lang="es-MX" sz="2800" dirty="0" err="1" smtClean="0"/>
              <a:t>Fix</a:t>
            </a:r>
            <a:r>
              <a:rPr lang="es-MX" sz="2800" dirty="0" smtClean="0"/>
              <a:t> </a:t>
            </a:r>
            <a:r>
              <a:rPr lang="es-MX" sz="2800" dirty="0" err="1" smtClean="0"/>
              <a:t>any</a:t>
            </a:r>
            <a:r>
              <a:rPr lang="es-MX" sz="2800" dirty="0" smtClean="0"/>
              <a:t> MAJOR </a:t>
            </a:r>
            <a:r>
              <a:rPr lang="es-MX" sz="2800" dirty="0" err="1" smtClean="0"/>
              <a:t>problems</a:t>
            </a:r>
            <a:r>
              <a:rPr lang="es-MX" sz="2800" dirty="0" smtClean="0"/>
              <a:t> </a:t>
            </a:r>
            <a:r>
              <a:rPr lang="es-MX" sz="2800" dirty="0" err="1" smtClean="0"/>
              <a:t>with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poster </a:t>
            </a:r>
            <a:r>
              <a:rPr lang="es-MX" sz="2800" dirty="0" err="1" smtClean="0"/>
              <a:t>like</a:t>
            </a:r>
            <a:r>
              <a:rPr lang="es-MX" sz="2800" dirty="0" smtClean="0"/>
              <a:t> </a:t>
            </a:r>
            <a:r>
              <a:rPr lang="es-MX" sz="2800" dirty="0" err="1" smtClean="0"/>
              <a:t>it</a:t>
            </a:r>
            <a:r>
              <a:rPr lang="es-MX" sz="2800" dirty="0" smtClean="0"/>
              <a:t> </a:t>
            </a:r>
            <a:r>
              <a:rPr lang="es-MX" sz="2800" dirty="0" err="1" smtClean="0"/>
              <a:t>being</a:t>
            </a:r>
            <a:r>
              <a:rPr lang="es-MX" sz="2800" dirty="0" smtClean="0"/>
              <a:t> in Fahrenheit and </a:t>
            </a:r>
            <a:r>
              <a:rPr lang="es-MX" sz="2800" dirty="0" err="1" smtClean="0"/>
              <a:t>not</a:t>
            </a:r>
            <a:r>
              <a:rPr lang="es-MX" sz="2800" dirty="0" smtClean="0"/>
              <a:t> Celsius – </a:t>
            </a:r>
            <a:r>
              <a:rPr lang="es-MX" sz="2800" dirty="0" err="1" smtClean="0"/>
              <a:t>the</a:t>
            </a:r>
            <a:r>
              <a:rPr lang="es-MX" sz="2800" dirty="0" smtClean="0"/>
              <a:t> poster </a:t>
            </a:r>
            <a:r>
              <a:rPr lang="es-MX" sz="2800" dirty="0" err="1" smtClean="0"/>
              <a:t>should</a:t>
            </a:r>
            <a:r>
              <a:rPr lang="es-MX" sz="2800" dirty="0" smtClean="0"/>
              <a:t> be </a:t>
            </a:r>
            <a:r>
              <a:rPr lang="es-MX" sz="2800" dirty="0" err="1" smtClean="0"/>
              <a:t>completely</a:t>
            </a:r>
            <a:r>
              <a:rPr lang="es-MX" sz="2800" dirty="0" smtClean="0"/>
              <a:t> done. </a:t>
            </a:r>
            <a:r>
              <a:rPr lang="es-MX" sz="2800" dirty="0" err="1" smtClean="0"/>
              <a:t>This</a:t>
            </a:r>
            <a:r>
              <a:rPr lang="es-MX" sz="2800" dirty="0" smtClean="0"/>
              <a:t>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not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time to </a:t>
            </a:r>
            <a:r>
              <a:rPr lang="es-MX" sz="2800" dirty="0" err="1" smtClean="0"/>
              <a:t>put</a:t>
            </a:r>
            <a:r>
              <a:rPr lang="es-MX" sz="2800" dirty="0" smtClean="0"/>
              <a:t> </a:t>
            </a:r>
            <a:r>
              <a:rPr lang="es-MX" sz="2800" dirty="0" err="1" smtClean="0"/>
              <a:t>on</a:t>
            </a:r>
            <a:r>
              <a:rPr lang="es-MX" sz="2800" dirty="0" smtClean="0"/>
              <a:t> </a:t>
            </a:r>
            <a:r>
              <a:rPr lang="es-MX" sz="2800" dirty="0" err="1" smtClean="0"/>
              <a:t>artistic</a:t>
            </a:r>
            <a:r>
              <a:rPr lang="es-MX" sz="2800" dirty="0" smtClean="0"/>
              <a:t> </a:t>
            </a:r>
            <a:r>
              <a:rPr lang="es-MX" sz="2800" dirty="0" err="1" smtClean="0"/>
              <a:t>touches</a:t>
            </a:r>
            <a:r>
              <a:rPr lang="es-MX" sz="2800" dirty="0" smtClean="0"/>
              <a:t>, </a:t>
            </a:r>
            <a:r>
              <a:rPr lang="es-MX" sz="2800" dirty="0" err="1" smtClean="0"/>
              <a:t>you</a:t>
            </a:r>
            <a:r>
              <a:rPr lang="es-MX" sz="2800" dirty="0" smtClean="0"/>
              <a:t> </a:t>
            </a:r>
            <a:r>
              <a:rPr lang="es-MX" sz="2800" dirty="0" err="1" smtClean="0"/>
              <a:t>should</a:t>
            </a:r>
            <a:r>
              <a:rPr lang="es-MX" sz="2800" dirty="0" smtClean="0"/>
              <a:t> </a:t>
            </a:r>
            <a:r>
              <a:rPr lang="es-MX" sz="2800" dirty="0" err="1" smtClean="0"/>
              <a:t>focus</a:t>
            </a:r>
            <a:r>
              <a:rPr lang="es-MX" sz="2800" dirty="0" smtClean="0"/>
              <a:t> </a:t>
            </a:r>
            <a:r>
              <a:rPr lang="es-MX" sz="2800" dirty="0" err="1" smtClean="0"/>
              <a:t>on</a:t>
            </a:r>
            <a:r>
              <a:rPr lang="es-MX" sz="2800" dirty="0" smtClean="0"/>
              <a:t> </a:t>
            </a:r>
            <a:r>
              <a:rPr lang="es-MX" sz="2800" dirty="0" err="1" smtClean="0"/>
              <a:t>rehearsing</a:t>
            </a:r>
            <a:r>
              <a:rPr lang="es-MX" sz="2800" dirty="0" smtClean="0"/>
              <a:t>, </a:t>
            </a:r>
            <a:r>
              <a:rPr lang="es-MX" sz="2800" dirty="0" err="1" smtClean="0"/>
              <a:t>since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verbal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worth</a:t>
            </a:r>
            <a:r>
              <a:rPr lang="es-MX" sz="2800" dirty="0" smtClean="0"/>
              <a:t> more </a:t>
            </a:r>
            <a:r>
              <a:rPr lang="es-MX" sz="2800" dirty="0" err="1" smtClean="0"/>
              <a:t>points</a:t>
            </a:r>
            <a:r>
              <a:rPr lang="es-MX" sz="2800" dirty="0" smtClean="0"/>
              <a:t>.</a:t>
            </a:r>
          </a:p>
          <a:p>
            <a:r>
              <a:rPr lang="es-MX" sz="2800" dirty="0" err="1" smtClean="0"/>
              <a:t>Groups</a:t>
            </a:r>
            <a:r>
              <a:rPr lang="es-MX" sz="2800" dirty="0"/>
              <a:t> </a:t>
            </a:r>
            <a:r>
              <a:rPr lang="es-MX" sz="2800" dirty="0" err="1" smtClean="0"/>
              <a:t>will</a:t>
            </a:r>
            <a:r>
              <a:rPr lang="es-MX" sz="2800" dirty="0" smtClean="0"/>
              <a:t> be </a:t>
            </a:r>
            <a:r>
              <a:rPr lang="es-MX" sz="2800" dirty="0" err="1" smtClean="0"/>
              <a:t>called</a:t>
            </a:r>
            <a:r>
              <a:rPr lang="es-MX" sz="2800" dirty="0" smtClean="0"/>
              <a:t> </a:t>
            </a:r>
            <a:r>
              <a:rPr lang="es-MX" sz="2800" dirty="0" err="1" smtClean="0"/>
              <a:t>randomly</a:t>
            </a:r>
            <a:r>
              <a:rPr lang="es-MX" sz="2800" dirty="0" smtClean="0"/>
              <a:t>, </a:t>
            </a:r>
            <a:r>
              <a:rPr lang="es-MX" sz="2800" dirty="0" err="1" smtClean="0"/>
              <a:t>unless</a:t>
            </a:r>
            <a:r>
              <a:rPr lang="es-MX" sz="2800" dirty="0" smtClean="0"/>
              <a:t> I </a:t>
            </a:r>
            <a:r>
              <a:rPr lang="es-MX" sz="2800" dirty="0" err="1" smtClean="0"/>
              <a:t>have</a:t>
            </a:r>
            <a:r>
              <a:rPr lang="es-MX" sz="2800" dirty="0" smtClean="0"/>
              <a:t> </a:t>
            </a:r>
            <a:r>
              <a:rPr lang="es-MX" sz="2800" dirty="0" err="1" smtClean="0"/>
              <a:t>volunteers</a:t>
            </a:r>
            <a:r>
              <a:rPr lang="es-MX" sz="2800" dirty="0" smtClean="0"/>
              <a:t>. </a:t>
            </a:r>
            <a:r>
              <a:rPr lang="es-MX" sz="2800" dirty="0" err="1" smtClean="0"/>
              <a:t>If</a:t>
            </a:r>
            <a:r>
              <a:rPr lang="es-MX" sz="2800" dirty="0" smtClean="0"/>
              <a:t> </a:t>
            </a:r>
            <a:r>
              <a:rPr lang="es-MX" sz="2800" dirty="0" err="1" smtClean="0"/>
              <a:t>you</a:t>
            </a:r>
            <a:r>
              <a:rPr lang="es-MX" sz="2800" dirty="0" smtClean="0"/>
              <a:t> are </a:t>
            </a:r>
            <a:r>
              <a:rPr lang="es-MX" sz="2800" dirty="0" err="1" smtClean="0"/>
              <a:t>missing</a:t>
            </a:r>
            <a:r>
              <a:rPr lang="es-MX" sz="2800" dirty="0" smtClean="0"/>
              <a:t> a </a:t>
            </a:r>
            <a:r>
              <a:rPr lang="es-MX" sz="2800" dirty="0" err="1" smtClean="0"/>
              <a:t>group</a:t>
            </a:r>
            <a:r>
              <a:rPr lang="es-MX" sz="2800" dirty="0" smtClean="0"/>
              <a:t> </a:t>
            </a:r>
            <a:r>
              <a:rPr lang="es-MX" sz="2800" dirty="0" err="1" smtClean="0"/>
              <a:t>member</a:t>
            </a:r>
            <a:r>
              <a:rPr lang="es-MX" sz="2800" dirty="0" smtClean="0"/>
              <a:t> </a:t>
            </a:r>
            <a:r>
              <a:rPr lang="es-MX" sz="2800" dirty="0" err="1" smtClean="0"/>
              <a:t>they</a:t>
            </a:r>
            <a:r>
              <a:rPr lang="es-MX" sz="2800" dirty="0" smtClean="0"/>
              <a:t> </a:t>
            </a:r>
            <a:r>
              <a:rPr lang="es-MX" sz="2800" dirty="0" err="1" smtClean="0"/>
              <a:t>will</a:t>
            </a:r>
            <a:r>
              <a:rPr lang="es-MX" sz="2800" dirty="0" smtClean="0"/>
              <a:t> </a:t>
            </a:r>
            <a:r>
              <a:rPr lang="es-MX" sz="2800" dirty="0" err="1" smtClean="0"/>
              <a:t>make</a:t>
            </a:r>
            <a:r>
              <a:rPr lang="es-MX" sz="2800" dirty="0" smtClean="0"/>
              <a:t> up </a:t>
            </a:r>
            <a:r>
              <a:rPr lang="es-MX" sz="2800" dirty="0" err="1" smtClean="0"/>
              <a:t>their</a:t>
            </a:r>
            <a:r>
              <a:rPr lang="es-MX" sz="2800" dirty="0" smtClean="0"/>
              <a:t> </a:t>
            </a:r>
            <a:r>
              <a:rPr lang="es-MX" sz="2800" dirty="0" err="1" smtClean="0"/>
              <a:t>portion</a:t>
            </a:r>
            <a:r>
              <a:rPr lang="es-MX" sz="2800" dirty="0" smtClean="0"/>
              <a:t> </a:t>
            </a:r>
            <a:r>
              <a:rPr lang="es-MX" sz="2800" dirty="0" err="1" smtClean="0"/>
              <a:t>after</a:t>
            </a:r>
            <a:r>
              <a:rPr lang="es-MX" sz="2800" dirty="0" smtClean="0"/>
              <a:t> </a:t>
            </a:r>
            <a:r>
              <a:rPr lang="es-MX" sz="2800" dirty="0" err="1" smtClean="0"/>
              <a:t>school</a:t>
            </a:r>
            <a:r>
              <a:rPr lang="es-MX" sz="2800" dirty="0" smtClean="0"/>
              <a:t> </a:t>
            </a:r>
            <a:r>
              <a:rPr lang="es-MX" sz="2800" dirty="0" err="1" smtClean="0"/>
              <a:t>tomorrow</a:t>
            </a:r>
            <a:r>
              <a:rPr lang="es-MX" sz="2800" dirty="0" smtClean="0"/>
              <a:t>.</a:t>
            </a:r>
          </a:p>
          <a:p>
            <a:endParaRPr lang="es-MX" sz="28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740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Presentation</a:t>
            </a:r>
            <a:r>
              <a:rPr lang="es-MX" dirty="0" smtClean="0"/>
              <a:t> </a:t>
            </a:r>
            <a:r>
              <a:rPr lang="es-MX" dirty="0" err="1" smtClean="0"/>
              <a:t>worksheet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err="1" smtClean="0"/>
              <a:t>We</a:t>
            </a:r>
            <a:r>
              <a:rPr lang="es-MX" sz="2800" dirty="0" smtClean="0"/>
              <a:t> are </a:t>
            </a:r>
            <a:r>
              <a:rPr lang="es-MX" sz="2800" dirty="0" err="1" smtClean="0"/>
              <a:t>going</a:t>
            </a:r>
            <a:r>
              <a:rPr lang="es-MX" sz="2800" dirty="0" smtClean="0"/>
              <a:t> to </a:t>
            </a:r>
            <a:r>
              <a:rPr lang="es-MX" sz="2800" dirty="0" err="1" smtClean="0"/>
              <a:t>take</a:t>
            </a:r>
            <a:r>
              <a:rPr lang="es-MX" sz="2800" dirty="0" smtClean="0"/>
              <a:t> </a:t>
            </a:r>
            <a:r>
              <a:rPr lang="es-MX" sz="2800" dirty="0" err="1" smtClean="0"/>
              <a:t>this</a:t>
            </a:r>
            <a:r>
              <a:rPr lang="es-MX" sz="2800" dirty="0" smtClean="0"/>
              <a:t> </a:t>
            </a:r>
            <a:r>
              <a:rPr lang="es-MX" sz="2800" dirty="0" err="1" smtClean="0"/>
              <a:t>opportunity</a:t>
            </a:r>
            <a:r>
              <a:rPr lang="es-MX" sz="2800" dirty="0" smtClean="0"/>
              <a:t> to </a:t>
            </a:r>
            <a:r>
              <a:rPr lang="es-MX" sz="2800" dirty="0" err="1" smtClean="0"/>
              <a:t>improve</a:t>
            </a:r>
            <a:r>
              <a:rPr lang="es-MX" sz="2800" dirty="0" smtClean="0"/>
              <a:t> </a:t>
            </a:r>
            <a:r>
              <a:rPr lang="es-MX" sz="2800" dirty="0" err="1" smtClean="0"/>
              <a:t>our</a:t>
            </a:r>
            <a:r>
              <a:rPr lang="es-MX" sz="2800" dirty="0" smtClean="0"/>
              <a:t> </a:t>
            </a:r>
            <a:r>
              <a:rPr lang="es-MX" sz="2800" dirty="0" err="1" smtClean="0"/>
              <a:t>listening</a:t>
            </a:r>
            <a:r>
              <a:rPr lang="es-MX" sz="2800" dirty="0" smtClean="0"/>
              <a:t> </a:t>
            </a:r>
            <a:r>
              <a:rPr lang="es-MX" sz="2800" dirty="0" err="1" smtClean="0"/>
              <a:t>comprehension</a:t>
            </a:r>
            <a:r>
              <a:rPr lang="es-MX" sz="2800" dirty="0"/>
              <a:t>.</a:t>
            </a:r>
            <a:r>
              <a:rPr lang="es-MX" sz="2800" dirty="0" smtClean="0"/>
              <a:t> </a:t>
            </a:r>
            <a:r>
              <a:rPr lang="es-MX" sz="2800" dirty="0" err="1" smtClean="0"/>
              <a:t>Yay</a:t>
            </a:r>
            <a:r>
              <a:rPr lang="es-MX" sz="2800" dirty="0" smtClean="0"/>
              <a:t>!</a:t>
            </a:r>
          </a:p>
          <a:p>
            <a:r>
              <a:rPr lang="es-MX" sz="2800" dirty="0" smtClean="0"/>
              <a:t>Pick a </a:t>
            </a:r>
            <a:r>
              <a:rPr lang="es-MX" sz="2800" dirty="0" err="1" smtClean="0"/>
              <a:t>group</a:t>
            </a:r>
            <a:r>
              <a:rPr lang="es-MX" sz="2800" dirty="0" smtClean="0"/>
              <a:t> </a:t>
            </a:r>
            <a:r>
              <a:rPr lang="es-MX" sz="2800" dirty="0" err="1" smtClean="0"/>
              <a:t>today</a:t>
            </a:r>
            <a:r>
              <a:rPr lang="es-MX" sz="2800" dirty="0" smtClean="0"/>
              <a:t> and </a:t>
            </a:r>
            <a:r>
              <a:rPr lang="es-MX" sz="2800" dirty="0" err="1" smtClean="0"/>
              <a:t>two</a:t>
            </a:r>
            <a:r>
              <a:rPr lang="es-MX" sz="2800" dirty="0" smtClean="0"/>
              <a:t> </a:t>
            </a:r>
            <a:r>
              <a:rPr lang="es-MX" sz="2800" dirty="0" err="1" smtClean="0"/>
              <a:t>groups</a:t>
            </a:r>
            <a:r>
              <a:rPr lang="es-MX" sz="2800" dirty="0" smtClean="0"/>
              <a:t> </a:t>
            </a:r>
            <a:r>
              <a:rPr lang="es-MX" sz="2800" dirty="0" err="1" smtClean="0"/>
              <a:t>tomorrow</a:t>
            </a:r>
            <a:r>
              <a:rPr lang="es-MX" sz="2800" dirty="0" smtClean="0"/>
              <a:t> and </a:t>
            </a:r>
            <a:r>
              <a:rPr lang="es-MX" sz="2800" dirty="0" err="1" smtClean="0"/>
              <a:t>take</a:t>
            </a:r>
            <a:r>
              <a:rPr lang="es-MX" sz="2800" dirty="0" smtClean="0"/>
              <a:t> note of:</a:t>
            </a:r>
          </a:p>
          <a:p>
            <a:r>
              <a:rPr lang="es-MX" sz="2800" dirty="0" err="1" smtClean="0"/>
              <a:t>Who</a:t>
            </a:r>
            <a:r>
              <a:rPr lang="es-MX" sz="2800" dirty="0" smtClean="0"/>
              <a:t>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speaking</a:t>
            </a:r>
            <a:r>
              <a:rPr lang="es-MX" sz="2800" dirty="0" smtClean="0"/>
              <a:t>, </a:t>
            </a:r>
            <a:r>
              <a:rPr lang="es-MX" sz="2800" dirty="0" err="1" smtClean="0"/>
              <a:t>what</a:t>
            </a:r>
            <a:r>
              <a:rPr lang="es-MX" sz="2800" dirty="0" smtClean="0"/>
              <a:t> </a:t>
            </a:r>
            <a:r>
              <a:rPr lang="es-MX" sz="2800" dirty="0" err="1" smtClean="0"/>
              <a:t>they</a:t>
            </a:r>
            <a:r>
              <a:rPr lang="es-MX" sz="2800" dirty="0" smtClean="0"/>
              <a:t> are </a:t>
            </a:r>
            <a:r>
              <a:rPr lang="es-MX" sz="2800" dirty="0" err="1" smtClean="0"/>
              <a:t>saying</a:t>
            </a:r>
            <a:r>
              <a:rPr lang="es-MX" sz="2800" dirty="0" smtClean="0"/>
              <a:t> and </a:t>
            </a:r>
            <a:r>
              <a:rPr lang="es-MX" sz="2800" dirty="0" err="1" smtClean="0"/>
              <a:t>reflect</a:t>
            </a:r>
            <a:r>
              <a:rPr lang="es-MX" sz="2800" dirty="0" smtClean="0"/>
              <a:t> </a:t>
            </a:r>
            <a:r>
              <a:rPr lang="es-MX" sz="2800" dirty="0" err="1" smtClean="0"/>
              <a:t>on</a:t>
            </a:r>
            <a:r>
              <a:rPr lang="es-MX" sz="2800" dirty="0" smtClean="0"/>
              <a:t> </a:t>
            </a:r>
            <a:r>
              <a:rPr lang="es-MX" sz="2800" dirty="0" err="1" smtClean="0"/>
              <a:t>how</a:t>
            </a:r>
            <a:r>
              <a:rPr lang="es-MX" sz="2800" dirty="0" smtClean="0"/>
              <a:t> </a:t>
            </a:r>
            <a:r>
              <a:rPr lang="es-MX" sz="2800" dirty="0" err="1" smtClean="0"/>
              <a:t>you</a:t>
            </a:r>
            <a:r>
              <a:rPr lang="es-MX" sz="2800" dirty="0" smtClean="0"/>
              <a:t> </a:t>
            </a:r>
            <a:r>
              <a:rPr lang="es-MX" sz="2800" dirty="0" err="1" smtClean="0"/>
              <a:t>think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group</a:t>
            </a:r>
            <a:r>
              <a:rPr lang="es-MX" sz="2800" dirty="0" smtClean="0"/>
              <a:t> </a:t>
            </a:r>
            <a:r>
              <a:rPr lang="es-MX" sz="2800" dirty="0" err="1" smtClean="0"/>
              <a:t>did</a:t>
            </a:r>
            <a:r>
              <a:rPr lang="es-MX" sz="2800" dirty="0" smtClean="0"/>
              <a:t> </a:t>
            </a:r>
            <a:r>
              <a:rPr lang="es-MX" sz="2800" dirty="0" err="1" smtClean="0"/>
              <a:t>based</a:t>
            </a:r>
            <a:r>
              <a:rPr lang="es-MX" sz="2800" dirty="0" smtClean="0"/>
              <a:t> </a:t>
            </a:r>
            <a:r>
              <a:rPr lang="es-MX" sz="2800" dirty="0" err="1" smtClean="0"/>
              <a:t>on</a:t>
            </a:r>
            <a:r>
              <a:rPr lang="es-MX" sz="2800" dirty="0" smtClean="0"/>
              <a:t> </a:t>
            </a:r>
            <a:r>
              <a:rPr lang="es-MX" sz="2800" dirty="0" err="1" smtClean="0"/>
              <a:t>our</a:t>
            </a:r>
            <a:r>
              <a:rPr lang="es-MX" sz="2800" dirty="0" smtClean="0"/>
              <a:t> </a:t>
            </a:r>
            <a:r>
              <a:rPr lang="es-MX" sz="2800" dirty="0" err="1" smtClean="0"/>
              <a:t>rubric</a:t>
            </a:r>
            <a:r>
              <a:rPr lang="es-MX" sz="2800" dirty="0" smtClean="0"/>
              <a:t> of 1-8</a:t>
            </a:r>
          </a:p>
          <a:p>
            <a:r>
              <a:rPr lang="es-MX" sz="2800" dirty="0" err="1" smtClean="0"/>
              <a:t>We’ll</a:t>
            </a:r>
            <a:r>
              <a:rPr lang="es-MX" sz="2800" dirty="0" smtClean="0"/>
              <a:t> </a:t>
            </a:r>
            <a:r>
              <a:rPr lang="es-MX" sz="2800" dirty="0" err="1"/>
              <a:t>r</a:t>
            </a:r>
            <a:r>
              <a:rPr lang="es-MX" sz="2800" dirty="0" err="1" smtClean="0"/>
              <a:t>eview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rubric</a:t>
            </a:r>
            <a:r>
              <a:rPr lang="es-MX" sz="2800" dirty="0" smtClean="0"/>
              <a:t> </a:t>
            </a:r>
            <a:r>
              <a:rPr lang="es-MX" sz="2800" dirty="0" err="1" smtClean="0"/>
              <a:t>together</a:t>
            </a:r>
            <a:r>
              <a:rPr lang="es-MX" sz="2800" dirty="0" smtClean="0"/>
              <a:t> – copies </a:t>
            </a:r>
            <a:r>
              <a:rPr lang="es-MX" sz="2800" dirty="0" err="1" smtClean="0"/>
              <a:t>available</a:t>
            </a:r>
            <a:r>
              <a:rPr lang="es-MX" sz="2800" dirty="0" smtClean="0"/>
              <a:t> </a:t>
            </a:r>
            <a:r>
              <a:rPr lang="es-MX" sz="2800" dirty="0" err="1" smtClean="0"/>
              <a:t>upon</a:t>
            </a:r>
            <a:r>
              <a:rPr lang="es-MX" sz="2800" dirty="0" smtClean="0"/>
              <a:t> </a:t>
            </a:r>
            <a:r>
              <a:rPr lang="es-MX" sz="2800" dirty="0" err="1" smtClean="0"/>
              <a:t>request</a:t>
            </a:r>
            <a:r>
              <a:rPr lang="es-MX" sz="2800" dirty="0" smtClean="0"/>
              <a:t>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1451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presentaciones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err="1" smtClean="0"/>
              <a:t>Randomizer</a:t>
            </a:r>
            <a:r>
              <a:rPr lang="es-MX" dirty="0" smtClean="0"/>
              <a:t> 1-6: </a:t>
            </a:r>
          </a:p>
          <a:p>
            <a:pPr marL="0" indent="0">
              <a:buNone/>
            </a:pPr>
            <a:r>
              <a:rPr lang="es-MX" dirty="0" smtClean="0"/>
              <a:t>http</a:t>
            </a:r>
            <a:r>
              <a:rPr lang="es-MX" dirty="0"/>
              <a:t>://wheeldecide.com/index.php?c1=1&amp;c2=2&amp;c3=3&amp;c4=4&amp;c5=5&amp;c6=6&amp;t=grupos&amp;time=5</a:t>
            </a:r>
          </a:p>
        </p:txBody>
      </p:sp>
    </p:spTree>
    <p:extLst>
      <p:ext uri="{BB962C8B-B14F-4D97-AF65-F5344CB8AC3E}">
        <p14:creationId xmlns:p14="http://schemas.microsoft.com/office/powerpoint/2010/main" val="133709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128016"/>
            <a:ext cx="10131425" cy="1133179"/>
          </a:xfrm>
        </p:spPr>
        <p:txBody>
          <a:bodyPr/>
          <a:lstStyle/>
          <a:p>
            <a:r>
              <a:rPr lang="es-MX" dirty="0" err="1" smtClean="0"/>
              <a:t>DoL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9" y="767081"/>
            <a:ext cx="5513831" cy="671237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s-MX" sz="2000" dirty="0" smtClean="0"/>
              <a:t>Cual es la fecha?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Hoy es..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Me llamo...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Pronóstico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El clima/el tiempo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Hace calor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Hace frio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Esta nublado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Esta soleado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Viento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Nieva</a:t>
            </a:r>
          </a:p>
          <a:p>
            <a:pPr marL="342900" indent="-342900">
              <a:buAutoNum type="arabicPeriod"/>
            </a:pPr>
            <a:r>
              <a:rPr lang="es-MX" sz="2000" dirty="0" smtClean="0"/>
              <a:t>Invierno</a:t>
            </a:r>
          </a:p>
          <a:p>
            <a:pPr marL="342900" indent="-342900">
              <a:buAutoNum type="arabicPeriod"/>
            </a:pPr>
            <a:endParaRPr lang="es-MX" sz="2000" dirty="0" smtClean="0"/>
          </a:p>
          <a:p>
            <a:pPr marL="342900" indent="-342900">
              <a:buAutoNum type="arabicPeriod"/>
            </a:pPr>
            <a:endParaRPr lang="es-MX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4960" y="1261195"/>
            <a:ext cx="5248656" cy="5615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lphaUcPeriod"/>
            </a:pPr>
            <a:r>
              <a:rPr lang="es-MX" sz="2000" dirty="0" smtClean="0"/>
              <a:t>Winter</a:t>
            </a:r>
          </a:p>
          <a:p>
            <a:pPr marL="342900" indent="-342900">
              <a:buAutoNum type="alphaUcPeriod"/>
            </a:pPr>
            <a:r>
              <a:rPr lang="es-MX" sz="2000" dirty="0" err="1" smtClean="0"/>
              <a:t>Today</a:t>
            </a:r>
            <a:r>
              <a:rPr lang="es-MX" sz="2000" dirty="0" smtClean="0"/>
              <a:t> </a:t>
            </a:r>
            <a:r>
              <a:rPr lang="es-MX" sz="2000" dirty="0" err="1" smtClean="0"/>
              <a:t>is</a:t>
            </a:r>
            <a:r>
              <a:rPr lang="es-MX" sz="2000" dirty="0" smtClean="0"/>
              <a:t>..</a:t>
            </a:r>
          </a:p>
          <a:p>
            <a:pPr marL="342900" indent="-342900">
              <a:buAutoNum type="alphaUcPeriod"/>
            </a:pPr>
            <a:r>
              <a:rPr lang="es-MX" sz="2000" dirty="0" err="1" smtClean="0"/>
              <a:t>It’s</a:t>
            </a:r>
            <a:r>
              <a:rPr lang="es-MX" sz="2000" dirty="0" smtClean="0"/>
              <a:t> </a:t>
            </a:r>
            <a:r>
              <a:rPr lang="es-MX" sz="2000" dirty="0" err="1" smtClean="0"/>
              <a:t>cloudy</a:t>
            </a:r>
            <a:endParaRPr lang="es-MX" sz="2000" dirty="0" smtClean="0"/>
          </a:p>
          <a:p>
            <a:pPr marL="342900" indent="-342900">
              <a:buAutoNum type="alphaUcPeriod"/>
            </a:pPr>
            <a:r>
              <a:rPr lang="es-MX" sz="2000" dirty="0" err="1" smtClean="0"/>
              <a:t>Wind</a:t>
            </a:r>
            <a:endParaRPr lang="es-MX" sz="2000" dirty="0" smtClean="0"/>
          </a:p>
          <a:p>
            <a:pPr marL="342900" indent="-342900">
              <a:buAutoNum type="alphaUcPeriod"/>
            </a:pPr>
            <a:r>
              <a:rPr lang="es-MX" sz="2000" dirty="0" smtClean="0"/>
              <a:t>Snow</a:t>
            </a:r>
          </a:p>
          <a:p>
            <a:pPr marL="342900" indent="-342900">
              <a:buAutoNum type="alphaUcPeriod"/>
            </a:pPr>
            <a:r>
              <a:rPr lang="es-MX" sz="2000" dirty="0" err="1" smtClean="0"/>
              <a:t>My</a:t>
            </a:r>
            <a:r>
              <a:rPr lang="es-MX" sz="2000" dirty="0" smtClean="0"/>
              <a:t> </a:t>
            </a:r>
            <a:r>
              <a:rPr lang="es-MX" sz="2000" dirty="0" err="1" smtClean="0"/>
              <a:t>name</a:t>
            </a:r>
            <a:r>
              <a:rPr lang="es-MX" sz="2000" dirty="0" smtClean="0"/>
              <a:t> </a:t>
            </a:r>
            <a:r>
              <a:rPr lang="es-MX" sz="2000" dirty="0" err="1" smtClean="0"/>
              <a:t>is</a:t>
            </a:r>
            <a:r>
              <a:rPr lang="es-MX" sz="2000" dirty="0" smtClean="0"/>
              <a:t>..</a:t>
            </a:r>
          </a:p>
          <a:p>
            <a:pPr marL="342900" indent="-342900">
              <a:buAutoNum type="alphaUcPeriod"/>
            </a:pPr>
            <a:r>
              <a:rPr lang="es-MX" sz="2000" dirty="0" err="1" smtClean="0"/>
              <a:t>It’s</a:t>
            </a:r>
            <a:r>
              <a:rPr lang="es-MX" sz="2000" dirty="0" smtClean="0"/>
              <a:t> </a:t>
            </a:r>
            <a:r>
              <a:rPr lang="es-MX" sz="2000" dirty="0" err="1" smtClean="0"/>
              <a:t>cold</a:t>
            </a:r>
            <a:endParaRPr lang="es-MX" sz="2000" dirty="0" smtClean="0"/>
          </a:p>
          <a:p>
            <a:pPr marL="342900" indent="-342900">
              <a:buAutoNum type="alphaUcPeriod"/>
            </a:pPr>
            <a:r>
              <a:rPr lang="es-MX" sz="2000" dirty="0" err="1" smtClean="0"/>
              <a:t>It’s</a:t>
            </a:r>
            <a:r>
              <a:rPr lang="es-MX" sz="2000" dirty="0" smtClean="0"/>
              <a:t> </a:t>
            </a:r>
            <a:r>
              <a:rPr lang="es-MX" sz="2000" dirty="0" err="1" smtClean="0"/>
              <a:t>sunny</a:t>
            </a:r>
            <a:endParaRPr lang="es-MX" sz="2000" dirty="0" smtClean="0"/>
          </a:p>
          <a:p>
            <a:pPr marL="342900" indent="-342900">
              <a:buAutoNum type="alphaUcPeriod"/>
            </a:pPr>
            <a:r>
              <a:rPr lang="es-MX" sz="2000" dirty="0" err="1" smtClean="0"/>
              <a:t>It’s</a:t>
            </a:r>
            <a:r>
              <a:rPr lang="es-MX" sz="2000" dirty="0" smtClean="0"/>
              <a:t> </a:t>
            </a:r>
            <a:r>
              <a:rPr lang="es-MX" sz="2000" dirty="0" err="1" smtClean="0"/>
              <a:t>hot</a:t>
            </a:r>
            <a:endParaRPr lang="es-MX" sz="2000" dirty="0" smtClean="0"/>
          </a:p>
          <a:p>
            <a:pPr marL="342900" indent="-342900">
              <a:buAutoNum type="alphaUcPeriod"/>
            </a:pPr>
            <a:r>
              <a:rPr lang="es-MX" sz="2000" dirty="0" err="1" smtClean="0"/>
              <a:t>Forecast</a:t>
            </a:r>
            <a:endParaRPr lang="es-MX" sz="2000" dirty="0" smtClean="0"/>
          </a:p>
          <a:p>
            <a:pPr marL="342900" indent="-342900">
              <a:buAutoNum type="alphaUcPeriod"/>
            </a:pPr>
            <a:r>
              <a:rPr lang="es-MX" sz="2000" dirty="0" err="1" smtClean="0"/>
              <a:t>What’s</a:t>
            </a:r>
            <a:r>
              <a:rPr lang="es-MX" sz="2000" dirty="0" smtClean="0"/>
              <a:t> </a:t>
            </a:r>
            <a:r>
              <a:rPr lang="es-MX" sz="2000" dirty="0" err="1" smtClean="0"/>
              <a:t>the</a:t>
            </a:r>
            <a:r>
              <a:rPr lang="es-MX" sz="2000" dirty="0" smtClean="0"/>
              <a:t> date?</a:t>
            </a:r>
          </a:p>
          <a:p>
            <a:pPr marL="342900" indent="-342900">
              <a:buAutoNum type="alphaUcPeriod"/>
            </a:pP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weather</a:t>
            </a:r>
            <a:endParaRPr lang="es-MX" sz="2000" dirty="0" smtClean="0"/>
          </a:p>
          <a:p>
            <a:pPr marL="342900" indent="-342900">
              <a:buAutoNum type="alphaUcPeriod"/>
            </a:pPr>
            <a:endParaRPr lang="es-MX" sz="2000" dirty="0" smtClean="0"/>
          </a:p>
          <a:p>
            <a:pPr marL="342900" indent="-342900">
              <a:buFont typeface="Arial"/>
              <a:buAutoNum type="arabicPeriod"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638187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482</TotalTime>
  <Words>1428</Words>
  <Application>Microsoft Office PowerPoint</Application>
  <PresentationFormat>Widescreen</PresentationFormat>
  <Paragraphs>275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Bauhaus 93</vt:lpstr>
      <vt:lpstr>Calibri</vt:lpstr>
      <vt:lpstr>Calibri Light</vt:lpstr>
      <vt:lpstr>Wingdings</vt:lpstr>
      <vt:lpstr>Celestial</vt:lpstr>
      <vt:lpstr>PowerPoint Presentation</vt:lpstr>
      <vt:lpstr>BIENVENIDOS A NUESTRA CLASE ESPAÑOL 1</vt:lpstr>
      <vt:lpstr>OBJETIVO Y DOL</vt:lpstr>
      <vt:lpstr>Nerdy public speaking tips from my hs speech and debate days</vt:lpstr>
      <vt:lpstr>Leer en voz alta – read outloud with a partner</vt:lpstr>
      <vt:lpstr>Group prep time – 10 mins</vt:lpstr>
      <vt:lpstr>Presentation worksheet</vt:lpstr>
      <vt:lpstr>presentaciones</vt:lpstr>
      <vt:lpstr>DoL </vt:lpstr>
      <vt:lpstr>Dol key</vt:lpstr>
      <vt:lpstr>PowerPoint Presentation</vt:lpstr>
      <vt:lpstr>PowerPoint Presentation</vt:lpstr>
      <vt:lpstr>WarmUp  Group prep time – 5 mins</vt:lpstr>
      <vt:lpstr>BIENVENIDOS A NUESTRA CLASE ESPAÑOL 1</vt:lpstr>
      <vt:lpstr>OBJETIVO Y DOL</vt:lpstr>
      <vt:lpstr>presentaciones</vt:lpstr>
      <vt:lpstr>DOL             responde en espanol</vt:lpstr>
      <vt:lpstr>PowerPoint Presentation</vt:lpstr>
      <vt:lpstr>PowerPoint Presentation</vt:lpstr>
      <vt:lpstr>Hazlo ahora</vt:lpstr>
      <vt:lpstr>BIENVENIDOS A NUESTRA CLASE ESPAÑOL 1</vt:lpstr>
      <vt:lpstr>OBJETIVO Y DOL</vt:lpstr>
      <vt:lpstr>Finishing presentations </vt:lpstr>
      <vt:lpstr>Mi selfie cultural</vt:lpstr>
      <vt:lpstr>Quizlet review</vt:lpstr>
      <vt:lpstr>Dol: Escribe las estaciones en espanol</vt:lpstr>
      <vt:lpstr>PowerPoint Presentation</vt:lpstr>
      <vt:lpstr>PowerPoint Presentation</vt:lpstr>
      <vt:lpstr>Warmup - Leer!</vt:lpstr>
      <vt:lpstr>BIENVENIDOS A NUESTRA CLASE ESPAÑOL 1</vt:lpstr>
      <vt:lpstr>OBJETIVO Y DOL </vt:lpstr>
      <vt:lpstr>PowerPoint Presentation</vt:lpstr>
      <vt:lpstr>Saquen sus pizarras por favor </vt:lpstr>
      <vt:lpstr>trashquetbol </vt:lpstr>
      <vt:lpstr>Listening comprehension</vt:lpstr>
      <vt:lpstr>Rompecabeza – vocab puzzles</vt:lpstr>
      <vt:lpstr>PowerPoint Presentation</vt:lpstr>
      <vt:lpstr>PowerPoint Presentation</vt:lpstr>
      <vt:lpstr>PowerPoint Presentation</vt:lpstr>
      <vt:lpstr>PowerPoint Presentation</vt:lpstr>
      <vt:lpstr>Dol – TURN IT IN HOY</vt:lpstr>
      <vt:lpstr>PowerPoint Presentation</vt:lpstr>
      <vt:lpstr>PowerPoint Presentation</vt:lpstr>
      <vt:lpstr>TURN IN WARMUP/DOL SHEET NOW TAKE 5 MINS TO STUDY UNIT 1 EXAM TODAY – CLOSED NOTE  TESTING TIPS: - COME BACK TO QUESTIONS YOU CAN’T DO, YOU MIGHT FIND A HINT LATER ON IN THE TEST. -DON’T LEAVE ANYTHING BLANK, GUESS! USE PROCESS OF ELIMINATION WHERE POSSIBLE. -IF THE FORMATTING OR PHRASING IS CONFUSING, ASK. </vt:lpstr>
      <vt:lpstr>BIENVENIDOS A NUESTRA CLASE ESPAÑOL 1</vt:lpstr>
      <vt:lpstr>OBJETIVO Y DOL </vt:lpstr>
      <vt:lpstr>The Spanish empire</vt:lpstr>
      <vt:lpstr>The british empire</vt:lpstr>
      <vt:lpstr>Video - EL GRITO DE INDEPENDENCIA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HAGALO AHORA</dc:title>
  <dc:creator>Butler, Madison</dc:creator>
  <cp:lastModifiedBy>DeAlba, Debra</cp:lastModifiedBy>
  <cp:revision>82</cp:revision>
  <dcterms:created xsi:type="dcterms:W3CDTF">2016-09-14T01:03:56Z</dcterms:created>
  <dcterms:modified xsi:type="dcterms:W3CDTF">2018-09-17T06:50:25Z</dcterms:modified>
</cp:coreProperties>
</file>