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0"/>
  </p:notesMasterIdLst>
  <p:handoutMasterIdLst>
    <p:handoutMasterId r:id="rId121"/>
  </p:handoutMasterIdLst>
  <p:sldIdLst>
    <p:sldId id="396" r:id="rId2"/>
    <p:sldId id="327" r:id="rId3"/>
    <p:sldId id="393" r:id="rId4"/>
    <p:sldId id="392" r:id="rId5"/>
    <p:sldId id="394" r:id="rId6"/>
    <p:sldId id="414" r:id="rId7"/>
    <p:sldId id="397" r:id="rId8"/>
    <p:sldId id="398" r:id="rId9"/>
    <p:sldId id="395" r:id="rId10"/>
    <p:sldId id="317" r:id="rId11"/>
    <p:sldId id="321" r:id="rId12"/>
    <p:sldId id="318" r:id="rId13"/>
    <p:sldId id="399" r:id="rId14"/>
    <p:sldId id="400" r:id="rId15"/>
    <p:sldId id="322" r:id="rId16"/>
    <p:sldId id="271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272" r:id="rId38"/>
    <p:sldId id="415" r:id="rId39"/>
    <p:sldId id="330" r:id="rId40"/>
    <p:sldId id="331" r:id="rId41"/>
    <p:sldId id="333" r:id="rId42"/>
    <p:sldId id="416" r:id="rId43"/>
    <p:sldId id="340" r:id="rId44"/>
    <p:sldId id="387" r:id="rId45"/>
    <p:sldId id="341" r:id="rId46"/>
    <p:sldId id="388" r:id="rId47"/>
    <p:sldId id="405" r:id="rId48"/>
    <p:sldId id="343" r:id="rId49"/>
    <p:sldId id="344" r:id="rId50"/>
    <p:sldId id="406" r:id="rId51"/>
    <p:sldId id="407" r:id="rId52"/>
    <p:sldId id="408" r:id="rId53"/>
    <p:sldId id="413" r:id="rId54"/>
    <p:sldId id="334" r:id="rId55"/>
    <p:sldId id="335" r:id="rId56"/>
    <p:sldId id="336" r:id="rId57"/>
    <p:sldId id="337" r:id="rId58"/>
    <p:sldId id="338" r:id="rId59"/>
    <p:sldId id="339" r:id="rId60"/>
    <p:sldId id="419" r:id="rId61"/>
    <p:sldId id="348" r:id="rId62"/>
    <p:sldId id="320" r:id="rId63"/>
    <p:sldId id="304" r:id="rId64"/>
    <p:sldId id="305" r:id="rId65"/>
    <p:sldId id="306" r:id="rId66"/>
    <p:sldId id="307" r:id="rId67"/>
    <p:sldId id="308" r:id="rId68"/>
    <p:sldId id="309" r:id="rId69"/>
    <p:sldId id="310" r:id="rId70"/>
    <p:sldId id="311" r:id="rId71"/>
    <p:sldId id="312" r:id="rId72"/>
    <p:sldId id="313" r:id="rId73"/>
    <p:sldId id="314" r:id="rId74"/>
    <p:sldId id="315" r:id="rId75"/>
    <p:sldId id="347" r:id="rId76"/>
    <p:sldId id="357" r:id="rId77"/>
    <p:sldId id="417" r:id="rId78"/>
    <p:sldId id="358" r:id="rId79"/>
    <p:sldId id="359" r:id="rId80"/>
    <p:sldId id="360" r:id="rId81"/>
    <p:sldId id="364" r:id="rId82"/>
    <p:sldId id="362" r:id="rId83"/>
    <p:sldId id="363" r:id="rId84"/>
    <p:sldId id="361" r:id="rId85"/>
    <p:sldId id="365" r:id="rId86"/>
    <p:sldId id="366" r:id="rId87"/>
    <p:sldId id="401" r:id="rId88"/>
    <p:sldId id="369" r:id="rId89"/>
    <p:sldId id="402" r:id="rId90"/>
    <p:sldId id="367" r:id="rId91"/>
    <p:sldId id="371" r:id="rId92"/>
    <p:sldId id="372" r:id="rId93"/>
    <p:sldId id="370" r:id="rId94"/>
    <p:sldId id="368" r:id="rId95"/>
    <p:sldId id="324" r:id="rId96"/>
    <p:sldId id="403" r:id="rId97"/>
    <p:sldId id="404" r:id="rId98"/>
    <p:sldId id="349" r:id="rId99"/>
    <p:sldId id="353" r:id="rId100"/>
    <p:sldId id="384" r:id="rId101"/>
    <p:sldId id="409" r:id="rId102"/>
    <p:sldId id="410" r:id="rId103"/>
    <p:sldId id="422" r:id="rId104"/>
    <p:sldId id="420" r:id="rId105"/>
    <p:sldId id="421" r:id="rId106"/>
    <p:sldId id="352" r:id="rId107"/>
    <p:sldId id="276" r:id="rId108"/>
    <p:sldId id="316" r:id="rId109"/>
    <p:sldId id="418" r:id="rId110"/>
    <p:sldId id="378" r:id="rId111"/>
    <p:sldId id="379" r:id="rId112"/>
    <p:sldId id="385" r:id="rId113"/>
    <p:sldId id="389" r:id="rId114"/>
    <p:sldId id="411" r:id="rId115"/>
    <p:sldId id="412" r:id="rId116"/>
    <p:sldId id="374" r:id="rId117"/>
    <p:sldId id="326" r:id="rId118"/>
    <p:sldId id="350" r:id="rId1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86387" autoAdjust="0"/>
  </p:normalViewPr>
  <p:slideViewPr>
    <p:cSldViewPr>
      <p:cViewPr varScale="1">
        <p:scale>
          <a:sx n="63" d="100"/>
          <a:sy n="63" d="100"/>
        </p:scale>
        <p:origin x="2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1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-3128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11F59-434E-5A44-BF39-4B4441810E04}" type="datetimeFigureOut">
              <a:rPr lang="en-US" smtClean="0"/>
              <a:pPr/>
              <a:t>9/28/2018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397F1-AA46-6541-A3A6-36185C99B86D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936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3BCB3-83FA-2D4D-BAE4-D6CFB9F67CE9}" type="datetimeFigureOut">
              <a:rPr lang="en-US" smtClean="0"/>
              <a:pPr/>
              <a:t>9/28/2018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7EE5F-C534-E947-820D-BD670AA51B14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804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The whole class will fold the paper together </a:t>
            </a:r>
          </a:p>
          <a:p>
            <a:r>
              <a:rPr lang="en-US" dirty="0" smtClean="0"/>
              <a:t>2. Pass</a:t>
            </a:r>
            <a:r>
              <a:rPr lang="en-US" baseline="0" dirty="0" smtClean="0"/>
              <a:t> out scissors- one per row. Give students 3 minutes to make the cuts. 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7EE5F-C534-E947-820D-BD670AA51B14}" type="slidenum">
              <a:rPr lang="es-ES_tradnl" smtClean="0"/>
              <a:pPr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2085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7EE5F-C534-E947-820D-BD670AA51B14}" type="slidenum">
              <a:rPr lang="es-ES_tradnl" smtClean="0"/>
              <a:pPr/>
              <a:t>61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0362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Actividad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30,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Actividad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5---have 5 posters in room. Students write 5 sticky notes, one for each activity shown, and stick them on each category (1) me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gusta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no me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gusta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nada, me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gusta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mucho, Me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gusta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No me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gusta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___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____.  They fill out complete sentence PLUS their name. Students will then share which they put their sticky notes on.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7EE5F-C534-E947-820D-BD670AA51B14}" type="slidenum">
              <a:rPr lang="es-ES_tradnl" smtClean="0"/>
              <a:pPr/>
              <a:t>107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0146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Actividad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30,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Actividad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5---have 5 posters in room. Students write 5 sticky notes, one for each activity shown, and stick them on each category (1) me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gusta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no me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gusta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nada, me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gusta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mucho, Me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gusta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No me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gusta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___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____.  They fill out complete sentence PLUS their name. Students will then share which they put their sticky notes on.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7EE5F-C534-E947-820D-BD670AA51B14}" type="slidenum">
              <a:rPr lang="es-ES_tradnl" smtClean="0"/>
              <a:pPr/>
              <a:t>108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0146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7EE5F-C534-E947-820D-BD670AA51B14}" type="slidenum">
              <a:rPr lang="es-ES_tradnl" smtClean="0"/>
              <a:pPr/>
              <a:t>117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860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At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point</a:t>
            </a:r>
            <a:r>
              <a:rPr lang="es-ES" dirty="0" smtClean="0"/>
              <a:t>, </a:t>
            </a:r>
            <a:r>
              <a:rPr lang="es-ES" dirty="0" err="1" smtClean="0"/>
              <a:t>draw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chart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whiteboard</a:t>
            </a:r>
            <a:r>
              <a:rPr lang="es-ES" baseline="0" dirty="0" smtClean="0"/>
              <a:t>, and </a:t>
            </a:r>
            <a:r>
              <a:rPr lang="es-ES" baseline="0" dirty="0" err="1" smtClean="0"/>
              <a:t>ask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came</a:t>
            </a:r>
            <a:r>
              <a:rPr lang="es-ES" baseline="0" dirty="0" smtClean="0"/>
              <a:t> up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warm</a:t>
            </a:r>
            <a:r>
              <a:rPr lang="es-ES" baseline="0" dirty="0" smtClean="0"/>
              <a:t>-up, and </a:t>
            </a:r>
            <a:r>
              <a:rPr lang="es-ES" baseline="0" dirty="0" err="1" smtClean="0"/>
              <a:t>put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those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correct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category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92DBE-2F61-408F-8BF5-F1695CB05D2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5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At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point</a:t>
            </a:r>
            <a:r>
              <a:rPr lang="es-ES" dirty="0" smtClean="0"/>
              <a:t>, </a:t>
            </a:r>
            <a:r>
              <a:rPr lang="es-ES" dirty="0" err="1" smtClean="0"/>
              <a:t>draw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chart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whiteboard</a:t>
            </a:r>
            <a:r>
              <a:rPr lang="es-ES" baseline="0" dirty="0" smtClean="0"/>
              <a:t>, and </a:t>
            </a:r>
            <a:r>
              <a:rPr lang="es-ES" baseline="0" dirty="0" err="1" smtClean="0"/>
              <a:t>ask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came</a:t>
            </a:r>
            <a:r>
              <a:rPr lang="es-ES" baseline="0" dirty="0" smtClean="0"/>
              <a:t> up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warm</a:t>
            </a:r>
            <a:r>
              <a:rPr lang="es-ES" baseline="0" dirty="0" smtClean="0"/>
              <a:t>-up, and </a:t>
            </a:r>
            <a:r>
              <a:rPr lang="es-ES" baseline="0" dirty="0" err="1" smtClean="0"/>
              <a:t>put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those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correct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category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92DBE-2F61-408F-8BF5-F1695CB05D2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06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CFU: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Students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write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verb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whiteboards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92DBE-2F61-408F-8BF5-F1695CB05D2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08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CFU: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Students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write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verb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whiteboards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92DBE-2F61-408F-8BF5-F1695CB05D2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70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CFU: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Students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write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verb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whiteboards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92DBE-2F61-408F-8BF5-F1695CB05D2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3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CFU: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Students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write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verb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whiteboards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92DBE-2F61-408F-8BF5-F1695CB05D2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84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CFU: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Students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write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verb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whiteboards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92DBE-2F61-408F-8BF5-F1695CB05D2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1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CFU: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Students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write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verb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whiteboards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92DBE-2F61-408F-8BF5-F1695CB05D2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CE5F0FC-2052-41A7-B28B-46F380D83DD2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A192ECF-E69A-4F9A-AB8F-F08CD4B74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4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5A5-8304-4516-82A5-8C94158281A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723A-637E-4B65-84B8-648A0C0D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5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0FC-2052-41A7-B28B-46F380D83DD2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2ECF-E69A-4F9A-AB8F-F08CD4B74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CE5F0FC-2052-41A7-B28B-46F380D83DD2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A192ECF-E69A-4F9A-AB8F-F08CD4B74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ddealba@hsd2.org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00"/>
            <a:ext cx="7109910" cy="476353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ORGANIZAR: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3100" dirty="0" smtClean="0"/>
              <a:t>PLEASE TAKE THIS TIME TO ORGANIZE YOUR BINDERS AND STORE THE ASSIGNMENTS BEING HANDED BACK.</a:t>
            </a:r>
            <a:br>
              <a:rPr lang="es-MX" sz="3100" dirty="0" smtClean="0"/>
            </a:br>
            <a:r>
              <a:rPr lang="es-MX" sz="3100" dirty="0" smtClean="0"/>
              <a:t/>
            </a:r>
            <a:br>
              <a:rPr lang="es-MX" sz="3100" dirty="0" smtClean="0"/>
            </a:br>
            <a:r>
              <a:rPr lang="es-MX" sz="3100" dirty="0" smtClean="0"/>
              <a:t>I HAVE EXTRA DIVIDERS. THERE ARE 5 UNITS TOTAL. WE HAVE JUST FINISHED UNIT 1.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62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3048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HAZLO AHORA </a:t>
            </a:r>
            <a:endParaRPr lang="es-MX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¿</a:t>
            </a:r>
            <a:r>
              <a:rPr lang="en-US" sz="3000" dirty="0" err="1" smtClean="0"/>
              <a:t>Cuales</a:t>
            </a:r>
            <a:r>
              <a:rPr lang="en-US" sz="3000" dirty="0" smtClean="0"/>
              <a:t> son las </a:t>
            </a:r>
            <a:r>
              <a:rPr lang="en-US" sz="3000" dirty="0" err="1" smtClean="0"/>
              <a:t>cuatro</a:t>
            </a:r>
            <a:r>
              <a:rPr lang="en-US" sz="3000" dirty="0" smtClean="0"/>
              <a:t> </a:t>
            </a:r>
            <a:r>
              <a:rPr lang="en-US" sz="3000" dirty="0" err="1" smtClean="0"/>
              <a:t>estaciones</a:t>
            </a:r>
            <a:r>
              <a:rPr lang="en-US" sz="3000" dirty="0" smtClean="0"/>
              <a:t> </a:t>
            </a:r>
            <a:r>
              <a:rPr lang="en-US" sz="3000" dirty="0" err="1" smtClean="0"/>
              <a:t>en</a:t>
            </a:r>
            <a:r>
              <a:rPr lang="en-US" sz="3000" dirty="0" smtClean="0"/>
              <a:t> </a:t>
            </a:r>
            <a:r>
              <a:rPr lang="en-US" sz="3000" dirty="0" err="1" smtClean="0"/>
              <a:t>español</a:t>
            </a:r>
            <a:r>
              <a:rPr lang="en-US" sz="3000" dirty="0" smtClean="0"/>
              <a:t>? Write down the four seasons in Spanish: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sz="2600" dirty="0" smtClean="0"/>
              <a:t>The Spring-</a:t>
            </a:r>
          </a:p>
          <a:p>
            <a:pPr marL="6858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The winter-</a:t>
            </a:r>
          </a:p>
          <a:p>
            <a:pPr marL="6858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The summer-</a:t>
            </a:r>
          </a:p>
          <a:p>
            <a:pPr marL="68580" indent="0">
              <a:buNone/>
            </a:pPr>
            <a:r>
              <a:rPr lang="en-US" sz="2600" dirty="0"/>
              <a:t>	</a:t>
            </a:r>
            <a:r>
              <a:rPr lang="es-MX" sz="2600" dirty="0" err="1" smtClean="0"/>
              <a:t>The</a:t>
            </a:r>
            <a:r>
              <a:rPr lang="es-MX" sz="2600" dirty="0" smtClean="0"/>
              <a:t> </a:t>
            </a:r>
            <a:r>
              <a:rPr lang="es-MX" sz="2600" dirty="0" err="1" smtClean="0"/>
              <a:t>fall</a:t>
            </a:r>
            <a:r>
              <a:rPr lang="es-MX" sz="2600" dirty="0" smtClean="0"/>
              <a:t>-</a:t>
            </a:r>
            <a:endParaRPr lang="es-MX" sz="2200" dirty="0"/>
          </a:p>
          <a:p>
            <a:pPr marL="68580" indent="0">
              <a:buNone/>
            </a:pPr>
            <a:r>
              <a:rPr lang="en-US" sz="2600" dirty="0" smtClean="0"/>
              <a:t>¿Que </a:t>
            </a:r>
            <a:r>
              <a:rPr lang="en-US" sz="2600" dirty="0" err="1" smtClean="0"/>
              <a:t>te</a:t>
            </a:r>
            <a:r>
              <a:rPr lang="en-US" sz="2600" dirty="0" smtClean="0"/>
              <a:t> </a:t>
            </a:r>
            <a:r>
              <a:rPr lang="en-US" sz="2600" dirty="0" err="1" smtClean="0"/>
              <a:t>gusta</a:t>
            </a:r>
            <a:r>
              <a:rPr lang="en-US" sz="2600" dirty="0" smtClean="0"/>
              <a:t> </a:t>
            </a:r>
            <a:r>
              <a:rPr lang="en-US" sz="2600" dirty="0" err="1" smtClean="0"/>
              <a:t>hacer</a:t>
            </a:r>
            <a:r>
              <a:rPr lang="en-US" sz="2600" dirty="0" smtClean="0"/>
              <a:t>? </a:t>
            </a:r>
          </a:p>
          <a:p>
            <a:r>
              <a:rPr lang="en-US" dirty="0" smtClean="0"/>
              <a:t>Talk about two activities in English that you like to do in each season.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37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 Y DOL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_tradnl" dirty="0" smtClean="0"/>
              <a:t>LLWBAT use </a:t>
            </a:r>
            <a:r>
              <a:rPr lang="es-ES_tradnl" dirty="0" err="1" smtClean="0"/>
              <a:t>actions</a:t>
            </a:r>
            <a:r>
              <a:rPr lang="es-ES_tradnl" dirty="0" smtClean="0"/>
              <a:t> </a:t>
            </a:r>
            <a:r>
              <a:rPr lang="es-ES_tradnl" dirty="0" err="1" smtClean="0"/>
              <a:t>vocabulary</a:t>
            </a:r>
            <a:r>
              <a:rPr lang="es-ES_tradnl" dirty="0" smtClean="0"/>
              <a:t> in </a:t>
            </a:r>
            <a:r>
              <a:rPr lang="es-ES_tradnl" dirty="0" err="1" smtClean="0"/>
              <a:t>conjunction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seasons</a:t>
            </a:r>
            <a:r>
              <a:rPr lang="es-ES_tradnl" dirty="0" smtClean="0"/>
              <a:t> in Reading, </a:t>
            </a:r>
            <a:r>
              <a:rPr lang="es-ES_tradnl" dirty="0" err="1" smtClean="0"/>
              <a:t>writing</a:t>
            </a:r>
            <a:r>
              <a:rPr lang="es-ES_tradnl" dirty="0" smtClean="0"/>
              <a:t> and </a:t>
            </a:r>
            <a:r>
              <a:rPr lang="es-ES_tradnl" dirty="0" err="1" smtClean="0"/>
              <a:t>listening</a:t>
            </a:r>
            <a:r>
              <a:rPr lang="es-ES_tradnl" dirty="0" smtClean="0"/>
              <a:t>. 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_tradnl" dirty="0" err="1" smtClean="0"/>
              <a:t>Given</a:t>
            </a:r>
            <a:r>
              <a:rPr lang="es-ES_tradnl" dirty="0" smtClean="0"/>
              <a:t> 5 </a:t>
            </a:r>
            <a:r>
              <a:rPr lang="es-ES_tradnl" dirty="0" err="1" smtClean="0"/>
              <a:t>prompts</a:t>
            </a:r>
            <a:r>
              <a:rPr lang="es-ES_tradnl" dirty="0" smtClean="0"/>
              <a:t>, 100% of LLW </a:t>
            </a:r>
            <a:r>
              <a:rPr lang="es-ES_tradnl" dirty="0" err="1" smtClean="0"/>
              <a:t>read</a:t>
            </a:r>
            <a:r>
              <a:rPr lang="es-ES_tradnl" dirty="0" smtClean="0"/>
              <a:t>, listen and </a:t>
            </a:r>
            <a:r>
              <a:rPr lang="es-ES_tradnl" dirty="0" err="1" smtClean="0"/>
              <a:t>write</a:t>
            </a:r>
            <a:r>
              <a:rPr lang="es-ES_tradnl" dirty="0" smtClean="0"/>
              <a:t> a response </a:t>
            </a:r>
            <a:r>
              <a:rPr lang="es-ES_tradnl" dirty="0" err="1" smtClean="0"/>
              <a:t>if</a:t>
            </a:r>
            <a:r>
              <a:rPr lang="es-ES_tradnl" dirty="0" smtClean="0"/>
              <a:t> </a:t>
            </a:r>
            <a:r>
              <a:rPr lang="es-ES_tradnl" dirty="0" err="1" smtClean="0"/>
              <a:t>they</a:t>
            </a:r>
            <a:r>
              <a:rPr lang="es-ES_tradnl" dirty="0" smtClean="0"/>
              <a:t> </a:t>
            </a:r>
            <a:r>
              <a:rPr lang="es-ES_tradnl" dirty="0" err="1" smtClean="0"/>
              <a:t>like</a:t>
            </a:r>
            <a:r>
              <a:rPr lang="es-ES_tradnl" dirty="0" smtClean="0"/>
              <a:t> to do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activity</a:t>
            </a:r>
            <a:r>
              <a:rPr lang="es-ES_tradnl" dirty="0" smtClean="0"/>
              <a:t> in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season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90% </a:t>
            </a:r>
            <a:r>
              <a:rPr lang="es-ES_tradnl" dirty="0" err="1" smtClean="0"/>
              <a:t>accuracy</a:t>
            </a:r>
            <a:r>
              <a:rPr lang="es-ES_tradnl" dirty="0" smtClean="0"/>
              <a:t>.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910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ANUNCIOS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3652"/>
            <a:ext cx="8001000" cy="3848548"/>
          </a:xfrm>
        </p:spPr>
        <p:txBody>
          <a:bodyPr>
            <a:normAutofit/>
          </a:bodyPr>
          <a:lstStyle/>
          <a:p>
            <a:r>
              <a:rPr lang="es-MX" dirty="0" smtClean="0"/>
              <a:t>MI SELFIE CULTURAL IS DUE HOY! WARMUPS/DOLS DUE HOY.</a:t>
            </a:r>
          </a:p>
          <a:p>
            <a:r>
              <a:rPr lang="es-MX" dirty="0" err="1" smtClean="0"/>
              <a:t>There’s</a:t>
            </a:r>
            <a:r>
              <a:rPr lang="es-MX" dirty="0" smtClean="0"/>
              <a:t> </a:t>
            </a:r>
            <a:r>
              <a:rPr lang="es-MX" dirty="0" err="1" smtClean="0"/>
              <a:t>only</a:t>
            </a:r>
            <a:r>
              <a:rPr lang="es-MX" dirty="0" smtClean="0"/>
              <a:t> 1 </a:t>
            </a:r>
            <a:r>
              <a:rPr lang="es-MX" dirty="0" err="1" smtClean="0"/>
              <a:t>week</a:t>
            </a:r>
            <a:r>
              <a:rPr lang="es-MX" dirty="0" smtClean="0"/>
              <a:t> </a:t>
            </a:r>
            <a:r>
              <a:rPr lang="es-MX" dirty="0" err="1" smtClean="0"/>
              <a:t>left</a:t>
            </a:r>
            <a:r>
              <a:rPr lang="es-MX" dirty="0" smtClean="0"/>
              <a:t> in </a:t>
            </a: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quarter</a:t>
            </a:r>
            <a:r>
              <a:rPr lang="es-MX" dirty="0" smtClean="0"/>
              <a:t>! – </a:t>
            </a:r>
            <a:r>
              <a:rPr lang="es-MX" dirty="0" err="1" smtClean="0"/>
              <a:t>I’m</a:t>
            </a:r>
            <a:r>
              <a:rPr lang="es-MX" dirty="0" smtClean="0"/>
              <a:t> </a:t>
            </a:r>
            <a:r>
              <a:rPr lang="es-MX" dirty="0" err="1" smtClean="0"/>
              <a:t>sending</a:t>
            </a:r>
            <a:r>
              <a:rPr lang="es-MX" dirty="0" smtClean="0"/>
              <a:t> </a:t>
            </a:r>
            <a:r>
              <a:rPr lang="es-MX" dirty="0" err="1" smtClean="0"/>
              <a:t>an</a:t>
            </a:r>
            <a:r>
              <a:rPr lang="es-MX" dirty="0" smtClean="0"/>
              <a:t> email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Sunday</a:t>
            </a:r>
            <a:r>
              <a:rPr lang="es-MX" dirty="0" smtClean="0"/>
              <a:t> to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parents</a:t>
            </a:r>
            <a:r>
              <a:rPr lang="es-MX" dirty="0" smtClean="0"/>
              <a:t> of </a:t>
            </a:r>
            <a:r>
              <a:rPr lang="es-MX" dirty="0" err="1" smtClean="0"/>
              <a:t>students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D’s</a:t>
            </a:r>
            <a:r>
              <a:rPr lang="es-MX" dirty="0" smtClean="0"/>
              <a:t> and </a:t>
            </a:r>
            <a:r>
              <a:rPr lang="es-MX" dirty="0" err="1" smtClean="0"/>
              <a:t>F’s</a:t>
            </a:r>
            <a:r>
              <a:rPr lang="es-MX" dirty="0" smtClean="0"/>
              <a:t>. </a:t>
            </a:r>
            <a:r>
              <a:rPr lang="es-MX" dirty="0" err="1" smtClean="0"/>
              <a:t>Get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makeup</a:t>
            </a:r>
            <a:r>
              <a:rPr lang="es-MX" dirty="0" smtClean="0"/>
              <a:t> in.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98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505200"/>
            <a:ext cx="291891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 ESTRELLA DEL DIA</a:t>
            </a:r>
            <a:endParaRPr lang="es-MX" dirty="0"/>
          </a:p>
        </p:txBody>
      </p:sp>
      <p:pic>
        <p:nvPicPr>
          <p:cNvPr id="2050" name="Picture 2" descr="Image result for estr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98" y="1219200"/>
            <a:ext cx="4555862" cy="515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1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32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Saquen tu papel de </a:t>
            </a:r>
            <a:r>
              <a:rPr lang="es-MX" dirty="0" err="1" smtClean="0"/>
              <a:t>miercoles</a:t>
            </a:r>
            <a:r>
              <a:rPr lang="es-MX" dirty="0" smtClean="0"/>
              <a:t> por favor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82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804" y="2055812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Me gusta futbol mas que el futbol americano.</a:t>
            </a:r>
            <a:endParaRPr lang="es-ES_tradnl" dirty="0"/>
          </a:p>
        </p:txBody>
      </p:sp>
      <p:pic>
        <p:nvPicPr>
          <p:cNvPr id="4" name="Content Placeholder 3" descr="&lt;strong&gt;Soccer&lt;/strong&gt; Capital of America | Topeka &amp; Shawnee County Public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1625"/>
            <a:ext cx="3508375" cy="3508375"/>
          </a:xfrm>
        </p:spPr>
      </p:pic>
      <p:pic>
        <p:nvPicPr>
          <p:cNvPr id="5" name="Picture 4" descr="Friday Top 5 | Spark Consult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05" y="3429000"/>
            <a:ext cx="4800599" cy="294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6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804" y="2055812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No me gusta ni futbol ni el futbol americano.</a:t>
            </a:r>
            <a:endParaRPr lang="es-ES_tradnl" dirty="0"/>
          </a:p>
        </p:txBody>
      </p:sp>
      <p:pic>
        <p:nvPicPr>
          <p:cNvPr id="4" name="Content Placeholder 3" descr="&lt;strong&gt;Soccer&lt;/strong&gt; Capital of America | Topeka &amp; Shawnee County Public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1625"/>
            <a:ext cx="3508375" cy="3508375"/>
          </a:xfrm>
        </p:spPr>
      </p:pic>
      <p:pic>
        <p:nvPicPr>
          <p:cNvPr id="5" name="Picture 4" descr="Friday Top 5 | Spark Consult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05" y="3429000"/>
            <a:ext cx="4800599" cy="294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696200" cy="4495800"/>
          </a:xfrm>
        </p:spPr>
        <p:txBody>
          <a:bodyPr>
            <a:normAutofit/>
          </a:bodyPr>
          <a:lstStyle/>
          <a:p>
            <a:r>
              <a:rPr lang="es-ES_tradnl" dirty="0" smtClean="0"/>
              <a:t>In </a:t>
            </a:r>
            <a:r>
              <a:rPr lang="es-ES_tradnl" dirty="0" err="1" smtClean="0"/>
              <a:t>your</a:t>
            </a:r>
            <a:r>
              <a:rPr lang="es-ES_tradnl" dirty="0" smtClean="0"/>
              <a:t> notes, </a:t>
            </a:r>
            <a:r>
              <a:rPr lang="es-ES_tradnl" dirty="0" err="1"/>
              <a:t>w</a:t>
            </a:r>
            <a:r>
              <a:rPr lang="es-ES_tradnl" dirty="0" err="1" smtClean="0"/>
              <a:t>rite</a:t>
            </a:r>
            <a:r>
              <a:rPr lang="es-ES_tradnl" dirty="0" smtClean="0"/>
              <a:t> </a:t>
            </a:r>
            <a:r>
              <a:rPr lang="es-ES_tradnl" dirty="0" smtClean="0"/>
              <a:t>3 </a:t>
            </a:r>
            <a:r>
              <a:rPr lang="es-ES_tradnl" dirty="0" err="1" smtClean="0"/>
              <a:t>questions</a:t>
            </a:r>
            <a:r>
              <a:rPr lang="es-ES_tradnl" dirty="0" smtClean="0"/>
              <a:t> </a:t>
            </a:r>
            <a:r>
              <a:rPr lang="es-ES_tradnl" dirty="0" err="1" smtClean="0"/>
              <a:t>asking</a:t>
            </a:r>
            <a:r>
              <a:rPr lang="es-ES_tradnl" dirty="0" smtClean="0"/>
              <a:t> </a:t>
            </a:r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someone</a:t>
            </a:r>
            <a:r>
              <a:rPr lang="es-ES_tradnl" dirty="0" smtClean="0"/>
              <a:t> </a:t>
            </a:r>
            <a:r>
              <a:rPr lang="es-ES_tradnl" dirty="0" err="1" smtClean="0"/>
              <a:t>likes</a:t>
            </a:r>
            <a:r>
              <a:rPr lang="es-ES_tradnl" dirty="0" smtClean="0"/>
              <a:t> more..</a:t>
            </a:r>
          </a:p>
          <a:p>
            <a:r>
              <a:rPr lang="es-ES_tradnl" dirty="0" smtClean="0"/>
              <a:t>Que te gusta mas: _____ o ______?</a:t>
            </a:r>
            <a:endParaRPr lang="es-ES_tradnl" dirty="0"/>
          </a:p>
          <a:p>
            <a:r>
              <a:rPr lang="es-ES_tradnl" dirty="0" smtClean="0"/>
              <a:t>Ex. Que te gusta mas: hamburguesas o pizza?</a:t>
            </a:r>
          </a:p>
          <a:p>
            <a:pPr marL="68580" indent="0">
              <a:buNone/>
            </a:pPr>
            <a:endParaRPr lang="es-ES_tradnl" dirty="0"/>
          </a:p>
          <a:p>
            <a:pPr marL="68580" indent="0">
              <a:buNone/>
            </a:pPr>
            <a:r>
              <a:rPr lang="es-ES_tradnl" dirty="0" smtClean="0"/>
              <a:t>Once done, Exchange </a:t>
            </a:r>
            <a:r>
              <a:rPr lang="es-ES_tradnl" dirty="0" err="1" smtClean="0"/>
              <a:t>papers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person</a:t>
            </a:r>
            <a:r>
              <a:rPr lang="es-ES_tradnl" dirty="0" smtClean="0"/>
              <a:t> </a:t>
            </a:r>
            <a:r>
              <a:rPr lang="es-ES_tradnl" dirty="0" err="1" smtClean="0"/>
              <a:t>next</a:t>
            </a:r>
            <a:r>
              <a:rPr lang="es-ES_tradnl" dirty="0" smtClean="0"/>
              <a:t> to </a:t>
            </a:r>
            <a:r>
              <a:rPr lang="es-ES_tradnl" dirty="0" err="1" smtClean="0"/>
              <a:t>you</a:t>
            </a:r>
            <a:r>
              <a:rPr lang="es-ES_tradnl" dirty="0" smtClean="0"/>
              <a:t> and </a:t>
            </a:r>
            <a:r>
              <a:rPr lang="es-ES_tradnl" dirty="0" err="1" smtClean="0"/>
              <a:t>answer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three</a:t>
            </a:r>
            <a:r>
              <a:rPr lang="es-ES_tradnl" dirty="0" smtClean="0"/>
              <a:t> </a:t>
            </a:r>
            <a:r>
              <a:rPr lang="es-ES_tradnl" dirty="0" err="1" smtClean="0"/>
              <a:t>questions</a:t>
            </a:r>
            <a:r>
              <a:rPr lang="es-ES_tradnl" dirty="0" smtClean="0"/>
              <a:t>.</a:t>
            </a:r>
          </a:p>
          <a:p>
            <a:pPr marL="68580" indent="0">
              <a:buNone/>
            </a:pPr>
            <a:r>
              <a:rPr lang="es-ES_tradnl" dirty="0" smtClean="0"/>
              <a:t>Ex. Me gusta hamburguesas mas.</a:t>
            </a:r>
          </a:p>
          <a:p>
            <a:pPr marL="68580" indent="0">
              <a:buNone/>
            </a:pPr>
            <a:r>
              <a:rPr lang="es-ES_tradnl" dirty="0" smtClean="0"/>
              <a:t>OR  No me gusta ni Pizza ni hamburguesas.</a:t>
            </a:r>
          </a:p>
        </p:txBody>
      </p:sp>
    </p:spTree>
    <p:extLst>
      <p:ext uri="{BB962C8B-B14F-4D97-AF65-F5344CB8AC3E}">
        <p14:creationId xmlns:p14="http://schemas.microsoft.com/office/powerpoint/2010/main" val="2617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7024744" cy="5334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 </a:t>
            </a:r>
            <a:r>
              <a:rPr lang="en-US" sz="1800" dirty="0"/>
              <a:t>	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2000" dirty="0" smtClean="0">
                <a:solidFill>
                  <a:srgbClr val="292934"/>
                </a:solidFill>
              </a:rPr>
              <a:t/>
            </a:r>
            <a:br>
              <a:rPr lang="en-US" sz="2000" dirty="0" smtClean="0">
                <a:solidFill>
                  <a:srgbClr val="292934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s-ES_tradn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638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chemeClr val="accent1"/>
                </a:solidFill>
              </a:rPr>
              <a:t>Pr</a:t>
            </a:r>
            <a:r>
              <a:rPr lang="es-ES" sz="4000" b="1" dirty="0" err="1" smtClean="0">
                <a:solidFill>
                  <a:schemeClr val="accent1"/>
                </a:solidFill>
              </a:rPr>
              <a:t>áctica</a:t>
            </a:r>
            <a:r>
              <a:rPr lang="es-ES" sz="4000" b="1" dirty="0" smtClean="0">
                <a:solidFill>
                  <a:schemeClr val="accent1"/>
                </a:solidFill>
              </a:rPr>
              <a:t>:</a:t>
            </a:r>
            <a:endParaRPr lang="es-ES" sz="2000" b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smtClean="0"/>
              <a:t>Write </a:t>
            </a:r>
            <a:r>
              <a:rPr lang="en-US" sz="2800" b="1" smtClean="0"/>
              <a:t>the </a:t>
            </a:r>
            <a:r>
              <a:rPr lang="en-US" sz="2800" b="1" smtClean="0"/>
              <a:t>4 </a:t>
            </a:r>
            <a:r>
              <a:rPr lang="en-US" sz="2800" b="1" dirty="0" smtClean="0"/>
              <a:t>phrases on sticky notes </a:t>
            </a:r>
          </a:p>
          <a:p>
            <a:pPr lvl="1"/>
            <a:r>
              <a:rPr lang="en-US" sz="2800" b="1" dirty="0" smtClean="0">
                <a:solidFill>
                  <a:srgbClr val="000000"/>
                </a:solidFill>
              </a:rPr>
              <a:t>Me </a:t>
            </a:r>
            <a:r>
              <a:rPr lang="en-US" sz="2800" b="1" dirty="0" err="1" smtClean="0">
                <a:solidFill>
                  <a:srgbClr val="000000"/>
                </a:solidFill>
              </a:rPr>
              <a:t>gusta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lvl="1"/>
            <a:r>
              <a:rPr lang="en-US" sz="2800" b="1" dirty="0" smtClean="0">
                <a:solidFill>
                  <a:srgbClr val="000000"/>
                </a:solidFill>
              </a:rPr>
              <a:t>No me </a:t>
            </a:r>
            <a:r>
              <a:rPr lang="en-US" sz="2800" b="1" dirty="0" err="1" smtClean="0">
                <a:solidFill>
                  <a:srgbClr val="000000"/>
                </a:solidFill>
              </a:rPr>
              <a:t>gusta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lvl="1"/>
            <a:r>
              <a:rPr lang="en-US" sz="2800" b="1" dirty="0" smtClean="0">
                <a:solidFill>
                  <a:srgbClr val="000000"/>
                </a:solidFill>
              </a:rPr>
              <a:t>Me </a:t>
            </a:r>
            <a:r>
              <a:rPr lang="en-US" sz="2800" b="1" dirty="0" err="1" smtClean="0">
                <a:solidFill>
                  <a:srgbClr val="000000"/>
                </a:solidFill>
              </a:rPr>
              <a:t>gusta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mucho</a:t>
            </a:r>
          </a:p>
          <a:p>
            <a:pPr lvl="1"/>
            <a:r>
              <a:rPr lang="es-ES_tradnl" sz="2800" b="1" dirty="0"/>
              <a:t>No me gusta </a:t>
            </a:r>
            <a:r>
              <a:rPr lang="es-ES_tradnl" sz="2800" b="1" dirty="0" smtClean="0"/>
              <a:t>nada</a:t>
            </a:r>
            <a:endParaRPr lang="en-US" sz="1000" b="1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sz="2800" b="1" dirty="0" smtClean="0">
              <a:solidFill>
                <a:srgbClr val="000000"/>
              </a:solidFill>
            </a:endParaRPr>
          </a:p>
          <a:p>
            <a:r>
              <a:rPr lang="es-ES" sz="2800" b="1" dirty="0" smtClean="0">
                <a:solidFill>
                  <a:schemeClr val="accent1"/>
                </a:solidFill>
              </a:rPr>
              <a:t>Using the posters around the room, write a complete sentence to describe your like/dislike for the activity </a:t>
            </a:r>
          </a:p>
          <a:p>
            <a:pPr>
              <a:buNone/>
            </a:pPr>
            <a:endParaRPr lang="en-US" sz="4000" b="1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LLWBAT recognize vocabulary expressing likes/dislikes leisure activities. (1NL.1.e, 1NL.2.a,1NL.1.d)</a:t>
            </a:r>
          </a:p>
        </p:txBody>
      </p:sp>
    </p:spTree>
    <p:extLst>
      <p:ext uri="{BB962C8B-B14F-4D97-AF65-F5344CB8AC3E}">
        <p14:creationId xmlns:p14="http://schemas.microsoft.com/office/powerpoint/2010/main" val="13680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7024744" cy="5334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 </a:t>
            </a:r>
            <a:r>
              <a:rPr lang="en-US" sz="1800" dirty="0"/>
              <a:t>	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2000" dirty="0" smtClean="0">
                <a:solidFill>
                  <a:srgbClr val="292934"/>
                </a:solidFill>
              </a:rPr>
              <a:t/>
            </a:r>
            <a:br>
              <a:rPr lang="en-US" sz="2000" dirty="0" smtClean="0">
                <a:solidFill>
                  <a:srgbClr val="292934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s-ES_tradn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638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chemeClr val="accent1"/>
                </a:solidFill>
              </a:rPr>
              <a:t>Pr</a:t>
            </a:r>
            <a:r>
              <a:rPr lang="es-ES" sz="4000" b="1" dirty="0" err="1" smtClean="0">
                <a:solidFill>
                  <a:schemeClr val="accent1"/>
                </a:solidFill>
              </a:rPr>
              <a:t>áctica</a:t>
            </a:r>
            <a:r>
              <a:rPr lang="es-ES" sz="4000" b="1" dirty="0" smtClean="0">
                <a:solidFill>
                  <a:schemeClr val="accent1"/>
                </a:solidFill>
              </a:rPr>
              <a:t>:</a:t>
            </a:r>
            <a:endParaRPr lang="es-ES" sz="2000" b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 err="1" smtClean="0"/>
              <a:t>Levantense</a:t>
            </a:r>
            <a:r>
              <a:rPr lang="en-US" sz="4000" b="1" dirty="0" smtClean="0"/>
              <a:t>! </a:t>
            </a:r>
          </a:p>
          <a:p>
            <a:pPr lvl="1">
              <a:spcBef>
                <a:spcPts val="0"/>
              </a:spcBef>
            </a:pPr>
            <a:r>
              <a:rPr lang="en-US" sz="3400" b="1" dirty="0" smtClean="0">
                <a:solidFill>
                  <a:srgbClr val="000000"/>
                </a:solidFill>
              </a:rPr>
              <a:t>Place the sticky notes on the posters your sentences describe</a:t>
            </a:r>
            <a:r>
              <a:rPr lang="en-US" sz="2600" b="1" dirty="0" smtClean="0">
                <a:solidFill>
                  <a:srgbClr val="000000"/>
                </a:solidFill>
              </a:rPr>
              <a:t/>
            </a:r>
            <a:br>
              <a:rPr lang="en-US" sz="2600" b="1" dirty="0" smtClean="0">
                <a:solidFill>
                  <a:srgbClr val="000000"/>
                </a:solidFill>
              </a:rPr>
            </a:br>
            <a:endParaRPr lang="en-US" sz="800" b="1" dirty="0" smtClean="0">
              <a:solidFill>
                <a:srgbClr val="000000"/>
              </a:solidFill>
            </a:endParaRPr>
          </a:p>
          <a:p>
            <a:pPr lvl="2">
              <a:buNone/>
            </a:pPr>
            <a:endParaRPr lang="en-US" sz="2600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4000" b="1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LLWBAT recognize vocabulary expressing likes/dislikes leisure activities. (1NL.1.e, 1NL.2.a,1NL.1.d)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581400"/>
            <a:ext cx="171554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4384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Saquen una hoja de papel por favor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19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BIENVENIDOSA NUESTRA CLASE</a:t>
            </a:r>
            <a:br>
              <a:rPr lang="es-ES_tradnl" dirty="0" smtClean="0"/>
            </a:br>
            <a:r>
              <a:rPr lang="es-ES_tradnl" dirty="0" smtClean="0"/>
              <a:t>ESPAÑOL 1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sz="2000" dirty="0" smtClean="0"/>
              <a:t>Hoy es miércoles el veintiséis de septiembre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24809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3886200" cy="28956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4572000" y="457200"/>
            <a:ext cx="3886200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angle 3"/>
          <p:cNvSpPr/>
          <p:nvPr/>
        </p:nvSpPr>
        <p:spPr>
          <a:xfrm>
            <a:off x="533400" y="3581400"/>
            <a:ext cx="3886200" cy="28194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angle 4"/>
          <p:cNvSpPr/>
          <p:nvPr/>
        </p:nvSpPr>
        <p:spPr>
          <a:xfrm>
            <a:off x="4572000" y="3581400"/>
            <a:ext cx="3886200" cy="2819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2705100" y="2057400"/>
            <a:ext cx="3619500" cy="28956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24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95800"/>
            <a:ext cx="79248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u="sng" dirty="0" smtClean="0">
                <a:solidFill>
                  <a:srgbClr val="00B0F0"/>
                </a:solidFill>
              </a:rPr>
              <a:t>ESRCRIBIR Y HABLAR 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3600" dirty="0" err="1" smtClean="0"/>
              <a:t>Create</a:t>
            </a:r>
            <a:r>
              <a:rPr lang="es-ES_tradnl" sz="3600" dirty="0" smtClean="0"/>
              <a:t> 4 </a:t>
            </a:r>
            <a:r>
              <a:rPr lang="es-ES_tradnl" sz="3600" dirty="0" err="1" smtClean="0"/>
              <a:t>questions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about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activities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you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like</a:t>
            </a:r>
            <a:r>
              <a:rPr lang="es-ES_tradnl" sz="3600" dirty="0" smtClean="0"/>
              <a:t> to do and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seasons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you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like</a:t>
            </a:r>
            <a:r>
              <a:rPr lang="es-ES_tradnl" sz="3600" dirty="0" smtClean="0"/>
              <a:t> to do </a:t>
            </a:r>
            <a:r>
              <a:rPr lang="es-ES_tradnl" sz="3600" dirty="0" err="1" smtClean="0"/>
              <a:t>them</a:t>
            </a:r>
            <a:r>
              <a:rPr lang="es-ES_tradnl" sz="3600" dirty="0" smtClean="0"/>
              <a:t> in.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Ex: ¿Te gusta nadar en el invierno?</a:t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3600" dirty="0" err="1" smtClean="0"/>
              <a:t>Walk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around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room</a:t>
            </a:r>
            <a:r>
              <a:rPr lang="es-ES_tradnl" sz="3600" dirty="0" smtClean="0"/>
              <a:t> and </a:t>
            </a:r>
            <a:r>
              <a:rPr lang="es-ES_tradnl" sz="3600" dirty="0" err="1" smtClean="0"/>
              <a:t>ask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people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questions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when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music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stops</a:t>
            </a:r>
            <a:r>
              <a:rPr lang="es-ES_tradnl" sz="3600" dirty="0" smtClean="0"/>
              <a:t>.</a:t>
            </a:r>
            <a:br>
              <a:rPr lang="es-ES_tradnl" sz="3600" dirty="0" smtClean="0"/>
            </a:br>
            <a:r>
              <a:rPr lang="es-ES_tradnl" sz="3600" dirty="0" smtClean="0"/>
              <a:t> </a:t>
            </a:r>
            <a:br>
              <a:rPr lang="es-ES_tradnl" sz="3600" dirty="0" smtClean="0"/>
            </a:br>
            <a:r>
              <a:rPr lang="es-ES_tradnl" sz="3600" b="1" i="1" u="sng" dirty="0" smtClean="0"/>
              <a:t>Record </a:t>
            </a:r>
            <a:r>
              <a:rPr lang="es-ES_tradnl" sz="3600" b="1" i="1" u="sng" dirty="0" err="1" smtClean="0"/>
              <a:t>their</a:t>
            </a:r>
            <a:r>
              <a:rPr lang="es-ES_tradnl" sz="3600" b="1" i="1" u="sng" dirty="0" smtClean="0"/>
              <a:t> responses. </a:t>
            </a:r>
            <a:endParaRPr lang="es-ES_tradnl" b="1" i="1" u="sng" dirty="0"/>
          </a:p>
        </p:txBody>
      </p:sp>
    </p:spTree>
    <p:extLst>
      <p:ext uri="{BB962C8B-B14F-4D97-AF65-F5344CB8AC3E}">
        <p14:creationId xmlns:p14="http://schemas.microsoft.com/office/powerpoint/2010/main" val="34002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66" y="533400"/>
            <a:ext cx="8601634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DOL</a:t>
            </a:r>
            <a:br>
              <a:rPr lang="es-ES_tradnl" dirty="0" smtClean="0"/>
            </a:br>
            <a:r>
              <a:rPr lang="es-ES_tradnl" dirty="0" smtClean="0"/>
              <a:t>LEER </a:t>
            </a:r>
            <a:r>
              <a:rPr lang="es-ES_tradnl" dirty="0"/>
              <a:t>Y CONTESTAR LAS PREGUNTAS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1480" y="1676400"/>
            <a:ext cx="4617720" cy="5029200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es-ES_tradnl" sz="2900" dirty="0"/>
              <a:t>1. </a:t>
            </a:r>
            <a:r>
              <a:rPr lang="es-ES_tradnl" sz="2900" dirty="0" err="1"/>
              <a:t>Chet</a:t>
            </a:r>
            <a:r>
              <a:rPr lang="es-ES_tradnl" sz="2900" dirty="0"/>
              <a:t> le gusta </a:t>
            </a:r>
            <a:r>
              <a:rPr lang="es-ES_tradnl" sz="2900" dirty="0" err="1"/>
              <a:t>equiar</a:t>
            </a:r>
            <a:r>
              <a:rPr lang="es-ES_tradnl" sz="2900" dirty="0"/>
              <a:t> y jugar en la nieve. Vive (he </a:t>
            </a:r>
            <a:r>
              <a:rPr lang="es-ES_tradnl" sz="2900" dirty="0" err="1"/>
              <a:t>lives</a:t>
            </a:r>
            <a:r>
              <a:rPr lang="es-ES_tradnl" sz="2900" dirty="0"/>
              <a:t>) en Alaska. </a:t>
            </a:r>
          </a:p>
          <a:p>
            <a:pPr marL="68580" indent="0">
              <a:buNone/>
            </a:pPr>
            <a:endParaRPr lang="es-ES_tradnl" sz="2900" dirty="0"/>
          </a:p>
          <a:p>
            <a:pPr marL="68580" indent="0">
              <a:buNone/>
            </a:pPr>
            <a:r>
              <a:rPr lang="es-ES_tradnl" sz="2900" dirty="0"/>
              <a:t>2. Miguel le gusta los meses junio, julio y agosto. Miguel le gusta cuando hace calor. </a:t>
            </a:r>
          </a:p>
          <a:p>
            <a:pPr marL="68580" indent="0">
              <a:buNone/>
            </a:pPr>
            <a:endParaRPr lang="es-ES_tradnl" sz="2900" dirty="0"/>
          </a:p>
          <a:p>
            <a:pPr marL="68580" indent="0">
              <a:buNone/>
            </a:pPr>
            <a:r>
              <a:rPr lang="es-ES_tradnl" sz="2900" dirty="0"/>
              <a:t>3. Sarah y Susana les gusta pasar tiempo con amigos. Ellos le gusta ir de compras y hablar por teléfono. </a:t>
            </a:r>
          </a:p>
          <a:p>
            <a:pPr marL="68580" indent="0">
              <a:buNone/>
            </a:pPr>
            <a:endParaRPr lang="es-ES_tradnl" sz="2900" dirty="0"/>
          </a:p>
          <a:p>
            <a:pPr marL="68580" indent="0">
              <a:buNone/>
            </a:pPr>
            <a:r>
              <a:rPr lang="es-ES_tradnl" sz="2900" dirty="0"/>
              <a:t>4. Mis amigos les gusta practicar deportes como futbol y béisbol. No pueden jugar (</a:t>
            </a:r>
            <a:r>
              <a:rPr lang="es-ES_tradnl" sz="2900" dirty="0" err="1"/>
              <a:t>they</a:t>
            </a:r>
            <a:r>
              <a:rPr lang="es-ES_tradnl" sz="2900" dirty="0"/>
              <a:t> </a:t>
            </a:r>
            <a:r>
              <a:rPr lang="es-ES_tradnl" sz="2900" dirty="0" err="1"/>
              <a:t>cannot</a:t>
            </a:r>
            <a:r>
              <a:rPr lang="es-ES_tradnl" sz="2900" dirty="0"/>
              <a:t> </a:t>
            </a:r>
            <a:r>
              <a:rPr lang="es-ES_tradnl" sz="2900" dirty="0" err="1"/>
              <a:t>play</a:t>
            </a:r>
            <a:r>
              <a:rPr lang="es-ES_tradnl" sz="2900" dirty="0"/>
              <a:t>) cuando esta lloviendo o nevando</a:t>
            </a:r>
            <a:r>
              <a:rPr lang="es-ES_tradnl" dirty="0"/>
              <a:t>. </a:t>
            </a:r>
          </a:p>
          <a:p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76800" y="2362200"/>
            <a:ext cx="3898303" cy="559155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s-ES_tradnl" dirty="0" smtClean="0"/>
              <a:t>1. ¿Que estaciones no les gustan mis amigos?</a:t>
            </a:r>
          </a:p>
          <a:p>
            <a:pPr marL="68580" indent="0">
              <a:buNone/>
            </a:pPr>
            <a:r>
              <a:rPr lang="es-ES_tradnl" dirty="0"/>
              <a:t>2</a:t>
            </a:r>
            <a:r>
              <a:rPr lang="es-ES_tradnl" dirty="0" smtClean="0"/>
              <a:t>. ¿Que estación le gusta </a:t>
            </a:r>
            <a:r>
              <a:rPr lang="es-ES_tradnl" dirty="0" err="1" smtClean="0"/>
              <a:t>Chet</a:t>
            </a:r>
            <a:r>
              <a:rPr lang="es-ES_tradnl" dirty="0" smtClean="0"/>
              <a:t>?</a:t>
            </a:r>
          </a:p>
          <a:p>
            <a:pPr marL="68580" indent="0">
              <a:buNone/>
            </a:pPr>
            <a:r>
              <a:rPr lang="es-ES_tradnl" dirty="0" smtClean="0"/>
              <a:t>3. ¿Qué actividades le gustan Miguel? </a:t>
            </a:r>
          </a:p>
          <a:p>
            <a:pPr marL="68580" indent="0">
              <a:buNone/>
            </a:pPr>
            <a:r>
              <a:rPr lang="es-ES_tradnl" dirty="0" smtClean="0"/>
              <a:t>4. </a:t>
            </a:r>
            <a:r>
              <a:rPr lang="es-ES_tradnl" dirty="0" err="1" smtClean="0"/>
              <a:t>Does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matter</a:t>
            </a:r>
            <a:r>
              <a:rPr lang="es-ES_tradnl" dirty="0" smtClean="0"/>
              <a:t> </a:t>
            </a:r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season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Susana and Sarah? </a:t>
            </a:r>
            <a:r>
              <a:rPr lang="es-ES_tradnl" dirty="0" err="1" smtClean="0"/>
              <a:t>Why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why</a:t>
            </a:r>
            <a:r>
              <a:rPr lang="es-ES_tradnl" dirty="0" smtClean="0"/>
              <a:t> </a:t>
            </a:r>
            <a:r>
              <a:rPr lang="es-ES_tradnl" dirty="0" err="1" smtClean="0"/>
              <a:t>not</a:t>
            </a:r>
            <a:r>
              <a:rPr lang="es-ES_tradnl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33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2 review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https://create.kahoot.it/details/01f7f1ad-4a7a-4829-8140-040331d18a6c</a:t>
            </a:r>
          </a:p>
        </p:txBody>
      </p:sp>
    </p:spTree>
    <p:extLst>
      <p:ext uri="{BB962C8B-B14F-4D97-AF65-F5344CB8AC3E}">
        <p14:creationId xmlns:p14="http://schemas.microsoft.com/office/powerpoint/2010/main" val="112817957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43527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63804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EXTRA SLIDES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23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-13438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5400" dirty="0" smtClean="0"/>
              <a:t>HAZLO AHORA</a:t>
            </a:r>
            <a:endParaRPr lang="es-ES_tradnl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292" t="31493" r="47748" b="12036"/>
          <a:stretch/>
        </p:blipFill>
        <p:spPr>
          <a:xfrm>
            <a:off x="1047750" y="838200"/>
            <a:ext cx="8077200" cy="58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gustar actividad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t="11452" r="6985" b="19836"/>
          <a:stretch/>
        </p:blipFill>
        <p:spPr bwMode="auto">
          <a:xfrm rot="16200000">
            <a:off x="1147012" y="-1219202"/>
            <a:ext cx="6777790" cy="921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1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391400" cy="51054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Objective:</a:t>
            </a:r>
            <a:endParaRPr lang="en-US" sz="2600" dirty="0" smtClean="0"/>
          </a:p>
          <a:p>
            <a:r>
              <a:rPr lang="en-US" sz="2600" dirty="0" smtClean="0"/>
              <a:t>LLWBAT recognize vocabulary expressing activities and categorize the type of verb they are. (1NL.1.e, 1NL.2.a,1NL.1.d)</a:t>
            </a:r>
          </a:p>
          <a:p>
            <a:pPr marL="68580" indent="0"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DOL</a:t>
            </a:r>
          </a:p>
          <a:p>
            <a:r>
              <a:rPr lang="en-US" sz="2600" dirty="0" smtClean="0"/>
              <a:t>Given 10 matching , 100% of LLW recognize vocabulary about activities and correctly categorize its ending with (10/10 proficiency)</a:t>
            </a:r>
          </a:p>
          <a:p>
            <a:endParaRPr lang="en-US" sz="36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ANUNCIOS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3652"/>
            <a:ext cx="8001000" cy="3848548"/>
          </a:xfrm>
        </p:spPr>
        <p:txBody>
          <a:bodyPr>
            <a:normAutofit/>
          </a:bodyPr>
          <a:lstStyle/>
          <a:p>
            <a:r>
              <a:rPr lang="es-MX" dirty="0" smtClean="0"/>
              <a:t>DON’T FORGET TO FIND AND WRITE ABOUT A SPANISH-SPEAKING EXPERIENCE THIS WEEK – MI SELFIE CULTURAL IS DUE VIERNES.</a:t>
            </a:r>
          </a:p>
          <a:p>
            <a:r>
              <a:rPr lang="es-MX" dirty="0" err="1" smtClean="0"/>
              <a:t>There’s</a:t>
            </a:r>
            <a:r>
              <a:rPr lang="es-MX" dirty="0" smtClean="0"/>
              <a:t> </a:t>
            </a:r>
            <a:r>
              <a:rPr lang="es-MX" dirty="0" err="1" smtClean="0"/>
              <a:t>only</a:t>
            </a:r>
            <a:r>
              <a:rPr lang="es-MX" dirty="0" smtClean="0"/>
              <a:t> 1 </a:t>
            </a:r>
            <a:r>
              <a:rPr lang="es-MX" dirty="0" err="1" smtClean="0"/>
              <a:t>week</a:t>
            </a:r>
            <a:r>
              <a:rPr lang="es-MX" dirty="0" smtClean="0"/>
              <a:t> </a:t>
            </a:r>
            <a:r>
              <a:rPr lang="es-MX" dirty="0" err="1" smtClean="0"/>
              <a:t>left</a:t>
            </a:r>
            <a:r>
              <a:rPr lang="es-MX" dirty="0" smtClean="0"/>
              <a:t> in </a:t>
            </a: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quarter</a:t>
            </a:r>
            <a:r>
              <a:rPr lang="es-MX" dirty="0" smtClean="0"/>
              <a:t>! – </a:t>
            </a:r>
            <a:r>
              <a:rPr lang="es-MX" dirty="0" err="1" smtClean="0"/>
              <a:t>I’m</a:t>
            </a:r>
            <a:r>
              <a:rPr lang="es-MX" dirty="0" smtClean="0"/>
              <a:t> </a:t>
            </a:r>
            <a:r>
              <a:rPr lang="es-MX" dirty="0" err="1" smtClean="0"/>
              <a:t>sending</a:t>
            </a:r>
            <a:r>
              <a:rPr lang="es-MX" dirty="0" smtClean="0"/>
              <a:t> </a:t>
            </a:r>
            <a:r>
              <a:rPr lang="es-MX" dirty="0" err="1" smtClean="0"/>
              <a:t>an</a:t>
            </a:r>
            <a:r>
              <a:rPr lang="es-MX" dirty="0" smtClean="0"/>
              <a:t> email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Sunday</a:t>
            </a:r>
            <a:r>
              <a:rPr lang="es-MX" dirty="0" smtClean="0"/>
              <a:t> to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parents</a:t>
            </a:r>
            <a:r>
              <a:rPr lang="es-MX" dirty="0" smtClean="0"/>
              <a:t> of </a:t>
            </a:r>
            <a:r>
              <a:rPr lang="es-MX" dirty="0" err="1" smtClean="0"/>
              <a:t>students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D’s</a:t>
            </a:r>
            <a:r>
              <a:rPr lang="es-MX" dirty="0" smtClean="0"/>
              <a:t> and </a:t>
            </a:r>
            <a:r>
              <a:rPr lang="es-MX" dirty="0" err="1" smtClean="0"/>
              <a:t>F’s</a:t>
            </a:r>
            <a:r>
              <a:rPr lang="es-MX" dirty="0" smtClean="0"/>
              <a:t>. </a:t>
            </a:r>
            <a:r>
              <a:rPr lang="es-MX" dirty="0" err="1" smtClean="0"/>
              <a:t>Get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makeup</a:t>
            </a:r>
            <a:r>
              <a:rPr lang="es-MX" dirty="0" smtClean="0"/>
              <a:t> in.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49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505200"/>
            <a:ext cx="291891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 ESTRELLA DEL DIA</a:t>
            </a:r>
            <a:endParaRPr lang="es-MX" dirty="0"/>
          </a:p>
        </p:txBody>
      </p:sp>
      <p:pic>
        <p:nvPicPr>
          <p:cNvPr id="2050" name="Picture 2" descr="Image result for estr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98" y="1219200"/>
            <a:ext cx="4555862" cy="515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015898"/>
              </p:ext>
            </p:extLst>
          </p:nvPr>
        </p:nvGraphicFramePr>
        <p:xfrm>
          <a:off x="1295400" y="838200"/>
          <a:ext cx="6629400" cy="499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TIME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ACTIVITY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WARM UP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10 MINUTES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INTRODUCTION</a:t>
                      </a:r>
                      <a:r>
                        <a:rPr lang="es-ES_tradnl" baseline="0" dirty="0" smtClean="0"/>
                        <a:t> TO NEW VOCABULARY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ACT IT OUT! CFU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s-ES_tradnl" baseline="0" dirty="0" smtClean="0"/>
                        <a:t>5 MINUTES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INM </a:t>
                      </a:r>
                      <a:r>
                        <a:rPr lang="es-ES_tradnl" dirty="0" err="1" smtClean="0"/>
                        <a:t>Infinitive</a:t>
                      </a:r>
                      <a:r>
                        <a:rPr lang="es-ES_tradnl" baseline="0" dirty="0" smtClean="0"/>
                        <a:t> </a:t>
                      </a:r>
                      <a:r>
                        <a:rPr lang="es-ES_tradnl" baseline="0" dirty="0" err="1" smtClean="0"/>
                        <a:t>verbs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Chart</a:t>
                      </a:r>
                      <a:r>
                        <a:rPr lang="es-ES_tradnl" baseline="0" dirty="0" smtClean="0"/>
                        <a:t>- POST IT??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CFU:</a:t>
                      </a:r>
                      <a:r>
                        <a:rPr lang="es-ES_tradnl" baseline="0" dirty="0" smtClean="0"/>
                        <a:t> WHITEBOARDS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Practicar en líne</a:t>
                      </a:r>
                      <a:r>
                        <a:rPr lang="es-ES_tradnl" baseline="0" dirty="0" smtClean="0"/>
                        <a:t>a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10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Que hacen los españoles? Que haces</a:t>
                      </a:r>
                      <a:r>
                        <a:rPr lang="es-ES_tradnl" baseline="0" dirty="0" smtClean="0"/>
                        <a:t> tu?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63025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DOL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1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7024744" cy="5334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 </a:t>
            </a:r>
            <a:r>
              <a:rPr lang="en-US" sz="1800" dirty="0"/>
              <a:t>	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2000" dirty="0" smtClean="0">
                <a:solidFill>
                  <a:srgbClr val="292934"/>
                </a:solidFill>
              </a:rPr>
              <a:t/>
            </a:r>
            <a:br>
              <a:rPr lang="en-US" sz="2000" dirty="0" smtClean="0">
                <a:solidFill>
                  <a:srgbClr val="292934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s-ES_tradn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447800"/>
            <a:ext cx="7162800" cy="472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¡</a:t>
            </a:r>
            <a:r>
              <a:rPr lang="en-US" sz="2800" b="1" dirty="0" err="1" smtClean="0">
                <a:solidFill>
                  <a:schemeClr val="tx1"/>
                </a:solidFill>
              </a:rPr>
              <a:t>Vocabulario</a:t>
            </a:r>
            <a:r>
              <a:rPr lang="en-US" sz="2800" b="1" dirty="0" smtClean="0">
                <a:solidFill>
                  <a:schemeClr val="tx1"/>
                </a:solidFill>
              </a:rPr>
              <a:t>!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Highlight words/definitions 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Do a motion</a:t>
            </a:r>
            <a:endParaRPr lang="en-US" sz="2800" b="1" dirty="0">
              <a:solidFill>
                <a:schemeClr val="tx1"/>
              </a:solidFill>
            </a:endParaRPr>
          </a:p>
          <a:p>
            <a:endParaRPr lang="es-ES_tradnl" sz="2600" b="1" dirty="0" smtClean="0">
              <a:solidFill>
                <a:srgbClr val="000000"/>
              </a:solidFill>
            </a:endParaRPr>
          </a:p>
          <a:p>
            <a:endParaRPr lang="es-ES_tradnl" sz="2800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LLWBAT recognize vocabulary expressing likes/dislikes leisure activities. (1NL.1.e, 1NL.2.a,1NL.1.d)</a:t>
            </a:r>
          </a:p>
        </p:txBody>
      </p:sp>
    </p:spTree>
    <p:extLst>
      <p:ext uri="{BB962C8B-B14F-4D97-AF65-F5344CB8AC3E}">
        <p14:creationId xmlns:p14="http://schemas.microsoft.com/office/powerpoint/2010/main" val="4767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600"/>
              <a:t>bailar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/>
              <a:t>to dance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533400" y="1447800"/>
            <a:ext cx="30480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" y="3250840"/>
            <a:ext cx="5638800" cy="1397360"/>
          </a:xfrm>
        </p:spPr>
        <p:txBody>
          <a:bodyPr>
            <a:normAutofit fontScale="90000"/>
          </a:bodyPr>
          <a:lstStyle/>
          <a:p>
            <a:r>
              <a:rPr lang="en-US" sz="9600" dirty="0" err="1"/>
              <a:t>ver</a:t>
            </a:r>
            <a:r>
              <a:rPr lang="en-US" sz="9600" dirty="0"/>
              <a:t> la </a:t>
            </a:r>
            <a:r>
              <a:rPr lang="en-US" sz="9600" dirty="0" smtClean="0"/>
              <a:t>tele/ </a:t>
            </a:r>
            <a:r>
              <a:rPr lang="en-US" sz="9600" dirty="0" err="1" smtClean="0"/>
              <a:t>peliculas</a:t>
            </a:r>
            <a:r>
              <a:rPr lang="en-US" sz="9600" dirty="0" smtClean="0"/>
              <a:t> </a:t>
            </a:r>
            <a:endParaRPr lang="en-US" sz="96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4648200"/>
            <a:ext cx="3309803" cy="1260629"/>
          </a:xfrm>
        </p:spPr>
        <p:txBody>
          <a:bodyPr>
            <a:normAutofit fontScale="55000" lnSpcReduction="20000"/>
          </a:bodyPr>
          <a:lstStyle/>
          <a:p>
            <a:r>
              <a:rPr lang="en-US" sz="5400" dirty="0"/>
              <a:t>to watch </a:t>
            </a:r>
            <a:r>
              <a:rPr lang="en-US" sz="5400" dirty="0" smtClean="0"/>
              <a:t>television/ movies </a:t>
            </a:r>
            <a:endParaRPr lang="en-US" sz="5400" dirty="0"/>
          </a:p>
        </p:txBody>
      </p:sp>
      <p:sp>
        <p:nvSpPr>
          <p:cNvPr id="4" name="5-Point Star 3"/>
          <p:cNvSpPr/>
          <p:nvPr/>
        </p:nvSpPr>
        <p:spPr>
          <a:xfrm>
            <a:off x="5334000" y="304800"/>
            <a:ext cx="30480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1" y="2708476"/>
            <a:ext cx="5074920" cy="1702160"/>
          </a:xfrm>
        </p:spPr>
        <p:txBody>
          <a:bodyPr>
            <a:normAutofit/>
          </a:bodyPr>
          <a:lstStyle/>
          <a:p>
            <a:r>
              <a:rPr lang="en-US" sz="9600" dirty="0" err="1"/>
              <a:t>cantar</a:t>
            </a:r>
            <a:endParaRPr lang="en-US" sz="96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/>
              <a:t>to sing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228600" y="152400"/>
            <a:ext cx="30480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BIENVENIDOS A NUESTRA CLASE 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3142" y="4410636"/>
            <a:ext cx="3733800" cy="1751120"/>
          </a:xfrm>
        </p:spPr>
        <p:txBody>
          <a:bodyPr/>
          <a:lstStyle/>
          <a:p>
            <a:r>
              <a:rPr lang="es-ES_tradnl" dirty="0" smtClean="0"/>
              <a:t>ESPANOL 1 </a:t>
            </a:r>
          </a:p>
          <a:p>
            <a:r>
              <a:rPr lang="es-ES_tradnl" dirty="0" smtClean="0"/>
              <a:t>Hoy es martes, el veinticinco de septiembre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032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708476"/>
            <a:ext cx="7924799" cy="1702160"/>
          </a:xfrm>
        </p:spPr>
        <p:txBody>
          <a:bodyPr>
            <a:normAutofit fontScale="90000"/>
          </a:bodyPr>
          <a:lstStyle/>
          <a:p>
            <a:r>
              <a:rPr lang="en-US" sz="9600" dirty="0" err="1"/>
              <a:t>usar</a:t>
            </a:r>
            <a:r>
              <a:rPr lang="en-US" sz="9600" dirty="0"/>
              <a:t> la </a:t>
            </a:r>
            <a:r>
              <a:rPr lang="en-US" sz="9600" dirty="0" err="1"/>
              <a:t>computadora</a:t>
            </a:r>
            <a:endParaRPr lang="en-US" sz="96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sz="5400"/>
              <a:t>to use the computer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5257800" y="152400"/>
            <a:ext cx="30480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600"/>
              <a:t>correr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/>
              <a:t>to run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5240" y="533400"/>
            <a:ext cx="30480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8600" y="2708476"/>
            <a:ext cx="4495799" cy="1702160"/>
          </a:xfrm>
        </p:spPr>
        <p:txBody>
          <a:bodyPr>
            <a:normAutofit fontScale="90000"/>
          </a:bodyPr>
          <a:lstStyle/>
          <a:p>
            <a:r>
              <a:rPr lang="en-US" sz="9600" dirty="0" err="1"/>
              <a:t>trabajar</a:t>
            </a:r>
            <a:endParaRPr lang="en-US" sz="96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/>
              <a:t>to work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381000" y="533400"/>
            <a:ext cx="30480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1" y="2708476"/>
            <a:ext cx="4236720" cy="1702160"/>
          </a:xfrm>
        </p:spPr>
        <p:txBody>
          <a:bodyPr>
            <a:normAutofit fontScale="90000"/>
          </a:bodyPr>
          <a:lstStyle/>
          <a:p>
            <a:r>
              <a:rPr lang="en-US" sz="9600" dirty="0" err="1"/>
              <a:t>dibujar</a:t>
            </a:r>
            <a:endParaRPr lang="en-US" sz="96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/>
              <a:t>to draw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457200" y="0"/>
            <a:ext cx="30480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2004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sz="9600" dirty="0" err="1"/>
              <a:t>tocar</a:t>
            </a:r>
            <a:r>
              <a:rPr lang="en-US" sz="9600" dirty="0"/>
              <a:t> la </a:t>
            </a:r>
            <a:r>
              <a:rPr lang="en-US" sz="9600" dirty="0" err="1" smtClean="0"/>
              <a:t>guitarra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(un </a:t>
            </a:r>
            <a:r>
              <a:rPr lang="en-US" sz="9600" dirty="0" err="1" smtClean="0"/>
              <a:t>instrumento</a:t>
            </a:r>
            <a:r>
              <a:rPr lang="en-US" sz="9600" dirty="0" smtClean="0"/>
              <a:t>)</a:t>
            </a:r>
            <a:endParaRPr lang="en-US" sz="96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4724400"/>
            <a:ext cx="3309803" cy="1260629"/>
          </a:xfrm>
        </p:spPr>
        <p:txBody>
          <a:bodyPr>
            <a:normAutofit fontScale="55000" lnSpcReduction="20000"/>
          </a:bodyPr>
          <a:lstStyle/>
          <a:p>
            <a:r>
              <a:rPr lang="en-US" sz="5400" dirty="0"/>
              <a:t>to play the </a:t>
            </a:r>
            <a:r>
              <a:rPr lang="en-US" sz="5400" dirty="0" smtClean="0"/>
              <a:t>guitar (an instrument)</a:t>
            </a:r>
            <a:endParaRPr lang="en-US" sz="5400" dirty="0"/>
          </a:p>
        </p:txBody>
      </p:sp>
      <p:sp>
        <p:nvSpPr>
          <p:cNvPr id="4" name="5-Point Star 3"/>
          <p:cNvSpPr/>
          <p:nvPr/>
        </p:nvSpPr>
        <p:spPr>
          <a:xfrm>
            <a:off x="0" y="4343400"/>
            <a:ext cx="30480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3733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9600" dirty="0" err="1"/>
              <a:t>escribir</a:t>
            </a:r>
            <a:r>
              <a:rPr lang="en-US" sz="9600" dirty="0"/>
              <a:t> </a:t>
            </a:r>
            <a:r>
              <a:rPr lang="en-US" sz="9600" dirty="0" err="1"/>
              <a:t>cuentos</a:t>
            </a:r>
            <a:endParaRPr lang="en-US" sz="96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4724400"/>
            <a:ext cx="3309803" cy="1260629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/>
              <a:t>to write stories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228600" y="381000"/>
            <a:ext cx="30480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657600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sz="9600" dirty="0" err="1"/>
              <a:t>practicar</a:t>
            </a:r>
            <a:r>
              <a:rPr lang="en-US" sz="9600" dirty="0"/>
              <a:t> </a:t>
            </a:r>
            <a:r>
              <a:rPr lang="en-US" sz="9600" dirty="0" err="1"/>
              <a:t>deportes</a:t>
            </a:r>
            <a:endParaRPr lang="en-US" sz="9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4724400"/>
            <a:ext cx="3309803" cy="1260629"/>
          </a:xfrm>
        </p:spPr>
        <p:txBody>
          <a:bodyPr>
            <a:normAutofit fontScale="77500" lnSpcReduction="20000"/>
          </a:bodyPr>
          <a:lstStyle/>
          <a:p>
            <a:r>
              <a:rPr lang="en-US" sz="5400" dirty="0"/>
              <a:t>to practice sports</a:t>
            </a:r>
          </a:p>
        </p:txBody>
      </p:sp>
      <p:sp>
        <p:nvSpPr>
          <p:cNvPr id="4" name="5-Point Star 3"/>
          <p:cNvSpPr/>
          <p:nvPr/>
        </p:nvSpPr>
        <p:spPr>
          <a:xfrm rot="1132329">
            <a:off x="133128" y="190615"/>
            <a:ext cx="30480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3657600"/>
            <a:ext cx="518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/>
              <a:t>escuchar</a:t>
            </a:r>
            <a:r>
              <a:rPr lang="en-US" sz="9600" dirty="0"/>
              <a:t> </a:t>
            </a:r>
            <a:r>
              <a:rPr lang="en-US" sz="9600" dirty="0" err="1"/>
              <a:t>música</a:t>
            </a:r>
            <a:endParaRPr lang="en-US" sz="96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4800600"/>
            <a:ext cx="3309803" cy="1260629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/>
              <a:t>to listen to music</a:t>
            </a:r>
          </a:p>
        </p:txBody>
      </p:sp>
      <p:sp>
        <p:nvSpPr>
          <p:cNvPr id="4" name="5-Point Star 3"/>
          <p:cNvSpPr/>
          <p:nvPr/>
        </p:nvSpPr>
        <p:spPr>
          <a:xfrm rot="1095185">
            <a:off x="124321" y="103523"/>
            <a:ext cx="30480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2708476"/>
            <a:ext cx="4465321" cy="1702160"/>
          </a:xfrm>
        </p:spPr>
        <p:txBody>
          <a:bodyPr>
            <a:normAutofit/>
          </a:bodyPr>
          <a:lstStyle/>
          <a:p>
            <a:r>
              <a:rPr lang="en-US" sz="9600" dirty="0" err="1"/>
              <a:t>patinar</a:t>
            </a:r>
            <a:endParaRPr lang="en-US" sz="96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/>
              <a:t>to skate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381000" y="152400"/>
            <a:ext cx="30480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1" y="2708476"/>
            <a:ext cx="4617720" cy="1702160"/>
          </a:xfrm>
        </p:spPr>
        <p:txBody>
          <a:bodyPr>
            <a:normAutofit/>
          </a:bodyPr>
          <a:lstStyle/>
          <a:p>
            <a:r>
              <a:rPr lang="en-US" sz="9600" dirty="0" err="1"/>
              <a:t>esquiar</a:t>
            </a:r>
            <a:endParaRPr lang="en-US" sz="96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/>
              <a:t>to ski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381001" y="816356"/>
            <a:ext cx="30480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ANUNCIOS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3652"/>
            <a:ext cx="8001000" cy="3848548"/>
          </a:xfrm>
        </p:spPr>
        <p:txBody>
          <a:bodyPr>
            <a:normAutofit/>
          </a:bodyPr>
          <a:lstStyle/>
          <a:p>
            <a:r>
              <a:rPr lang="es-MX" dirty="0" smtClean="0"/>
              <a:t>GRADES ARE IN – PLEASE CHECK YOUR GRADE. MAKEUP WORK IS ACCEPTED AT A 10% DISCOUNT.</a:t>
            </a:r>
          </a:p>
          <a:p>
            <a:r>
              <a:rPr lang="es-MX" dirty="0" smtClean="0"/>
              <a:t>SEMINAR IS TODAY AFTER SCHOOL</a:t>
            </a:r>
          </a:p>
          <a:p>
            <a:r>
              <a:rPr lang="es-MX" dirty="0" smtClean="0"/>
              <a:t>WE WILL BE DOING TEST CORRECTIONS AND PROGRESS MONITORING TODAY</a:t>
            </a:r>
          </a:p>
          <a:p>
            <a:r>
              <a:rPr lang="es-MX" dirty="0" smtClean="0"/>
              <a:t>DON’T FORGET TO FIND AND WRITE ABOUT A SPANISH-SPEAKING EXPERIENCE THIS WEEK – MI SELFIE CULTURAL IS DUE VIERNES.</a:t>
            </a:r>
          </a:p>
          <a:p>
            <a:r>
              <a:rPr lang="es-MX" dirty="0" err="1" smtClean="0"/>
              <a:t>There’s</a:t>
            </a:r>
            <a:r>
              <a:rPr lang="es-MX" dirty="0" smtClean="0"/>
              <a:t> </a:t>
            </a:r>
            <a:r>
              <a:rPr lang="es-MX" dirty="0" err="1" smtClean="0"/>
              <a:t>only</a:t>
            </a:r>
            <a:r>
              <a:rPr lang="es-MX" dirty="0" smtClean="0"/>
              <a:t> 2 </a:t>
            </a:r>
            <a:r>
              <a:rPr lang="es-MX" dirty="0" err="1" smtClean="0"/>
              <a:t>weeks</a:t>
            </a:r>
            <a:r>
              <a:rPr lang="es-MX" dirty="0" smtClean="0"/>
              <a:t> </a:t>
            </a:r>
            <a:r>
              <a:rPr lang="es-MX" dirty="0" err="1" smtClean="0"/>
              <a:t>left</a:t>
            </a:r>
            <a:r>
              <a:rPr lang="es-MX" dirty="0" smtClean="0"/>
              <a:t> in </a:t>
            </a: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quarter</a:t>
            </a:r>
            <a:r>
              <a:rPr lang="es-MX" dirty="0" smtClean="0"/>
              <a:t>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6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9600" dirty="0" err="1"/>
              <a:t>pasar</a:t>
            </a:r>
            <a:r>
              <a:rPr lang="en-US" sz="9600" dirty="0"/>
              <a:t> </a:t>
            </a:r>
            <a:r>
              <a:rPr lang="en-US" sz="9600" dirty="0" err="1"/>
              <a:t>tiempo</a:t>
            </a:r>
            <a:r>
              <a:rPr lang="en-US" sz="9600" dirty="0"/>
              <a:t> con </a:t>
            </a:r>
            <a:r>
              <a:rPr lang="en-US" sz="9600" dirty="0" smtClean="0"/>
              <a:t>amigos/ </a:t>
            </a:r>
            <a:r>
              <a:rPr lang="en-US" sz="9600" dirty="0" err="1" smtClean="0"/>
              <a:t>salir</a:t>
            </a:r>
            <a:r>
              <a:rPr lang="en-US" sz="9600" dirty="0" smtClean="0"/>
              <a:t> con amigos</a:t>
            </a:r>
            <a:endParaRPr lang="en-US" sz="96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4800600"/>
            <a:ext cx="3309803" cy="1260629"/>
          </a:xfrm>
        </p:spPr>
        <p:txBody>
          <a:bodyPr>
            <a:normAutofit fontScale="55000" lnSpcReduction="20000"/>
          </a:bodyPr>
          <a:lstStyle/>
          <a:p>
            <a:r>
              <a:rPr lang="en-US" sz="5400" dirty="0"/>
              <a:t>to spend time with </a:t>
            </a:r>
            <a:r>
              <a:rPr lang="en-US" sz="5400" dirty="0" smtClean="0"/>
              <a:t>friends/ go out with friends</a:t>
            </a:r>
            <a:endParaRPr lang="en-US" sz="5400" dirty="0"/>
          </a:p>
        </p:txBody>
      </p:sp>
      <p:sp>
        <p:nvSpPr>
          <p:cNvPr id="4" name="5-Point Star 3"/>
          <p:cNvSpPr/>
          <p:nvPr/>
        </p:nvSpPr>
        <p:spPr>
          <a:xfrm rot="1591973">
            <a:off x="299798" y="4613028"/>
            <a:ext cx="30480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581400"/>
            <a:ext cx="579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/>
              <a:t>hablar</a:t>
            </a:r>
            <a:r>
              <a:rPr lang="en-US" sz="9600" dirty="0"/>
              <a:t> </a:t>
            </a:r>
            <a:r>
              <a:rPr lang="en-US" sz="9600" dirty="0" err="1"/>
              <a:t>por</a:t>
            </a:r>
            <a:r>
              <a:rPr lang="en-US" sz="9600" dirty="0"/>
              <a:t> </a:t>
            </a:r>
            <a:r>
              <a:rPr lang="en-US" sz="9600" dirty="0" err="1"/>
              <a:t>teléfono</a:t>
            </a:r>
            <a:endParaRPr lang="en-US" sz="96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4800600"/>
            <a:ext cx="3309803" cy="1260629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/>
              <a:t>to talk on the phone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52400" y="4136858"/>
            <a:ext cx="30480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1" y="2708476"/>
            <a:ext cx="4160520" cy="1702160"/>
          </a:xfrm>
        </p:spPr>
        <p:txBody>
          <a:bodyPr>
            <a:normAutofit/>
          </a:bodyPr>
          <a:lstStyle/>
          <a:p>
            <a:r>
              <a:rPr lang="en-US" sz="9600" dirty="0" err="1"/>
              <a:t>nadar</a:t>
            </a:r>
            <a:endParaRPr lang="en-US" sz="96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/>
              <a:t>to swim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457200" y="0"/>
            <a:ext cx="30480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5227321" cy="1702160"/>
          </a:xfrm>
        </p:spPr>
        <p:txBody>
          <a:bodyPr>
            <a:normAutofit fontScale="90000"/>
          </a:bodyPr>
          <a:lstStyle/>
          <a:p>
            <a:r>
              <a:rPr lang="en-US" sz="9600" dirty="0" err="1"/>
              <a:t>ir</a:t>
            </a:r>
            <a:r>
              <a:rPr lang="en-US" sz="9600" dirty="0"/>
              <a:t> a </a:t>
            </a:r>
            <a:r>
              <a:rPr lang="en-US" sz="9600" dirty="0" smtClean="0"/>
              <a:t>…</a:t>
            </a:r>
            <a:br>
              <a:rPr lang="en-US" sz="9600" dirty="0" smtClean="0"/>
            </a:br>
            <a:endParaRPr lang="en-US" sz="96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75080"/>
            <a:ext cx="3309803" cy="1260629"/>
          </a:xfrm>
        </p:spPr>
        <p:txBody>
          <a:bodyPr>
            <a:normAutofit fontScale="85000" lnSpcReduction="10000"/>
          </a:bodyPr>
          <a:lstStyle/>
          <a:p>
            <a:r>
              <a:rPr lang="en-US" sz="5400" dirty="0"/>
              <a:t>to go to </a:t>
            </a:r>
            <a:r>
              <a:rPr lang="en-US" sz="5400" dirty="0" smtClean="0"/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17721" y="2375080"/>
            <a:ext cx="335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La escuela- </a:t>
            </a:r>
            <a:r>
              <a:rPr lang="es-ES_tradnl" sz="2800" dirty="0" err="1" smtClean="0"/>
              <a:t>school</a:t>
            </a:r>
            <a:endParaRPr lang="es-ES_tradnl" sz="2800" dirty="0" smtClean="0"/>
          </a:p>
          <a:p>
            <a:endParaRPr lang="es-ES_tradnl" sz="2800" dirty="0" smtClean="0"/>
          </a:p>
          <a:p>
            <a:r>
              <a:rPr lang="es-ES_tradnl" sz="2800" dirty="0" smtClean="0"/>
              <a:t>el cine-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movie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theater</a:t>
            </a:r>
            <a:r>
              <a:rPr lang="es-ES_tradnl" sz="2800" dirty="0" smtClean="0"/>
              <a:t> </a:t>
            </a:r>
          </a:p>
          <a:p>
            <a:endParaRPr lang="es-ES_tradnl" sz="2800" dirty="0"/>
          </a:p>
          <a:p>
            <a:r>
              <a:rPr lang="es-ES_tradnl" sz="2800" dirty="0" smtClean="0"/>
              <a:t>De compras- shopping </a:t>
            </a:r>
          </a:p>
          <a:p>
            <a:endParaRPr lang="es-ES_tradnl" sz="2800" dirty="0" smtClean="0"/>
          </a:p>
          <a:p>
            <a:endParaRPr lang="es-ES_tradnl" dirty="0"/>
          </a:p>
        </p:txBody>
      </p:sp>
      <p:sp>
        <p:nvSpPr>
          <p:cNvPr id="5" name="5-Point Star 4"/>
          <p:cNvSpPr/>
          <p:nvPr/>
        </p:nvSpPr>
        <p:spPr>
          <a:xfrm>
            <a:off x="457200" y="3668642"/>
            <a:ext cx="30480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971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9600" dirty="0" err="1"/>
              <a:t>jugar</a:t>
            </a:r>
            <a:r>
              <a:rPr lang="en-US" sz="9600" dirty="0"/>
              <a:t> </a:t>
            </a:r>
            <a:r>
              <a:rPr lang="en-US" sz="9600" dirty="0" err="1"/>
              <a:t>videojuegos</a:t>
            </a:r>
            <a:endParaRPr lang="en-US" sz="96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5400" dirty="0"/>
              <a:t>to play video games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533400" y="4114800"/>
            <a:ext cx="30480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581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9600" dirty="0" err="1"/>
              <a:t>montar</a:t>
            </a:r>
            <a:r>
              <a:rPr lang="en-US" sz="9600" dirty="0"/>
              <a:t> </a:t>
            </a:r>
            <a:r>
              <a:rPr lang="en-US" sz="9600" dirty="0" err="1"/>
              <a:t>en</a:t>
            </a:r>
            <a:r>
              <a:rPr lang="en-US" sz="9600" dirty="0"/>
              <a:t> </a:t>
            </a:r>
            <a:r>
              <a:rPr lang="en-US" sz="9600" dirty="0" err="1" smtClean="0"/>
              <a:t>pantineta</a:t>
            </a:r>
            <a:r>
              <a:rPr lang="en-US" sz="9600" dirty="0" smtClean="0"/>
              <a:t>/ </a:t>
            </a:r>
            <a:r>
              <a:rPr lang="en-US" sz="9600" dirty="0" err="1" smtClean="0"/>
              <a:t>bicicleta</a:t>
            </a:r>
            <a:r>
              <a:rPr lang="en-US" sz="9600" dirty="0" smtClean="0"/>
              <a:t> </a:t>
            </a:r>
            <a:endParaRPr lang="en-US" sz="96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4876800"/>
            <a:ext cx="3309803" cy="1260629"/>
          </a:xfrm>
        </p:spPr>
        <p:txBody>
          <a:bodyPr>
            <a:normAutofit fontScale="55000" lnSpcReduction="20000"/>
          </a:bodyPr>
          <a:lstStyle/>
          <a:p>
            <a:r>
              <a:rPr lang="en-US" sz="5400" dirty="0"/>
              <a:t>to </a:t>
            </a:r>
            <a:r>
              <a:rPr lang="en-US" sz="5400" dirty="0" smtClean="0"/>
              <a:t>skateboard/ bike ride</a:t>
            </a:r>
            <a:endParaRPr lang="en-US" sz="5400" dirty="0"/>
          </a:p>
        </p:txBody>
      </p:sp>
      <p:sp>
        <p:nvSpPr>
          <p:cNvPr id="4" name="5-Point Star 3"/>
          <p:cNvSpPr/>
          <p:nvPr/>
        </p:nvSpPr>
        <p:spPr>
          <a:xfrm>
            <a:off x="20053" y="4724400"/>
            <a:ext cx="30480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3124200"/>
            <a:ext cx="5181599" cy="1702160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leer </a:t>
            </a:r>
            <a:r>
              <a:rPr lang="en-US" sz="9600" dirty="0" err="1"/>
              <a:t>revistas</a:t>
            </a:r>
            <a:endParaRPr lang="en-US" sz="96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4648200"/>
            <a:ext cx="3309803" cy="1260629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/>
              <a:t>to read magazines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533400" y="1447800"/>
            <a:ext cx="30480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7024744" cy="5334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 </a:t>
            </a:r>
            <a:r>
              <a:rPr lang="en-US" sz="1800" dirty="0"/>
              <a:t>	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2000" dirty="0" smtClean="0">
                <a:solidFill>
                  <a:srgbClr val="292934"/>
                </a:solidFill>
              </a:rPr>
              <a:t/>
            </a:r>
            <a:br>
              <a:rPr lang="en-US" sz="2000" dirty="0" smtClean="0">
                <a:solidFill>
                  <a:srgbClr val="292934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s-ES_tradn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447800"/>
            <a:ext cx="7162800" cy="4724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000" dirty="0" err="1" smtClean="0"/>
              <a:t>Práctica</a:t>
            </a:r>
            <a:r>
              <a:rPr lang="en-US" sz="4000" dirty="0" smtClean="0"/>
              <a:t>:</a:t>
            </a:r>
          </a:p>
          <a:p>
            <a:pPr marL="68580" indent="0">
              <a:buNone/>
            </a:pPr>
            <a:r>
              <a:rPr lang="en-US" sz="4000" dirty="0" smtClean="0"/>
              <a:t>Charades!</a:t>
            </a:r>
          </a:p>
          <a:p>
            <a:pPr marL="68580" indent="0">
              <a:buNone/>
            </a:pPr>
            <a:r>
              <a:rPr lang="en-US" sz="4000" dirty="0" smtClean="0"/>
              <a:t>Row 1 vs Row 2</a:t>
            </a:r>
          </a:p>
          <a:p>
            <a:pPr marL="68580" indent="0">
              <a:buNone/>
            </a:pPr>
            <a:r>
              <a:rPr lang="en-US" sz="4000" dirty="0" smtClean="0"/>
              <a:t>Row 3 vs Row 4</a:t>
            </a:r>
          </a:p>
          <a:p>
            <a:pPr marL="68580" indent="0">
              <a:buNone/>
            </a:pPr>
            <a:r>
              <a:rPr lang="en-US" sz="4000" dirty="0" smtClean="0"/>
              <a:t>Designate a score keeper. You must say it in Spanish for your team to get the point.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LLWBAT recognize vocabulary expressing likes/dislikes leisure activities. (1NL.1.e, 1NL.2.a,1NL.1.d)</a:t>
            </a:r>
          </a:p>
        </p:txBody>
      </p:sp>
    </p:spTree>
    <p:extLst>
      <p:ext uri="{BB962C8B-B14F-4D97-AF65-F5344CB8AC3E}">
        <p14:creationId xmlns:p14="http://schemas.microsoft.com/office/powerpoint/2010/main" val="7152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670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Saquen una hoja de papel por favor </a:t>
            </a:r>
            <a:r>
              <a:rPr lang="es-MX" dirty="0" smtClean="0">
                <a:sym typeface="Wingdings" panose="05000000000000000000" pitchFamily="2" charset="2"/>
              </a:rPr>
              <a:t>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52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0976" y="1600200"/>
            <a:ext cx="6619244" cy="1653180"/>
          </a:xfrm>
        </p:spPr>
        <p:txBody>
          <a:bodyPr>
            <a:normAutofit fontScale="90000"/>
          </a:bodyPr>
          <a:lstStyle/>
          <a:p>
            <a:r>
              <a:rPr lang="es-ES" sz="4950" b="1" dirty="0" err="1"/>
              <a:t>What</a:t>
            </a:r>
            <a:r>
              <a:rPr lang="es-ES" sz="4950" b="1" dirty="0"/>
              <a:t> do </a:t>
            </a:r>
            <a:r>
              <a:rPr lang="es-ES" sz="4950" b="1" dirty="0" err="1"/>
              <a:t>all</a:t>
            </a:r>
            <a:r>
              <a:rPr lang="es-ES" sz="4950" b="1" dirty="0"/>
              <a:t> of </a:t>
            </a:r>
            <a:r>
              <a:rPr lang="es-ES" sz="4950" b="1" dirty="0" err="1" smtClean="0"/>
              <a:t>these</a:t>
            </a:r>
            <a:r>
              <a:rPr lang="es-ES" sz="4950" b="1" dirty="0" smtClean="0"/>
              <a:t> </a:t>
            </a:r>
            <a:r>
              <a:rPr lang="es-ES" sz="4950" b="1" dirty="0" err="1" smtClean="0"/>
              <a:t>words</a:t>
            </a:r>
            <a:r>
              <a:rPr lang="es-ES" sz="4950" b="1" dirty="0" smtClean="0"/>
              <a:t> </a:t>
            </a:r>
            <a:r>
              <a:rPr lang="es-ES" sz="4950" b="1" dirty="0" err="1"/>
              <a:t>have</a:t>
            </a:r>
            <a:r>
              <a:rPr lang="es-ES" sz="4950" b="1" dirty="0"/>
              <a:t> in </a:t>
            </a:r>
            <a:r>
              <a:rPr lang="es-ES" sz="4950" b="1" dirty="0" err="1"/>
              <a:t>common</a:t>
            </a:r>
            <a:r>
              <a:rPr lang="es-ES" sz="4950" b="1" dirty="0"/>
              <a:t>???</a:t>
            </a:r>
            <a:endParaRPr lang="en-US" sz="4950" b="1" dirty="0"/>
          </a:p>
        </p:txBody>
      </p:sp>
    </p:spTree>
    <p:extLst>
      <p:ext uri="{BB962C8B-B14F-4D97-AF65-F5344CB8AC3E}">
        <p14:creationId xmlns:p14="http://schemas.microsoft.com/office/powerpoint/2010/main" val="34202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505200"/>
            <a:ext cx="291891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 ESTRELLA DEL DIA</a:t>
            </a:r>
            <a:endParaRPr lang="es-MX" dirty="0"/>
          </a:p>
        </p:txBody>
      </p:sp>
      <p:pic>
        <p:nvPicPr>
          <p:cNvPr id="2050" name="Picture 2" descr="Image result for estr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98" y="1219200"/>
            <a:ext cx="4555862" cy="515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1256448"/>
            <a:ext cx="7325916" cy="5372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/>
              <a:t>¡</a:t>
            </a:r>
            <a:r>
              <a:rPr lang="en-US" sz="4400" b="1" dirty="0" err="1"/>
              <a:t>Infinitivos</a:t>
            </a:r>
            <a:r>
              <a:rPr lang="en-US" sz="4400" b="1" dirty="0"/>
              <a:t>! (infinitives)</a:t>
            </a:r>
          </a:p>
          <a:p>
            <a:r>
              <a:rPr lang="en-US" sz="2700" b="1" dirty="0" smtClean="0"/>
              <a:t>Most basic form of the verb</a:t>
            </a:r>
          </a:p>
          <a:p>
            <a:r>
              <a:rPr lang="en-US" sz="2700" b="1" dirty="0" smtClean="0"/>
              <a:t>Infinitives in English infinitives have “to” in front of them: To skate, to write, to eat</a:t>
            </a:r>
          </a:p>
          <a:p>
            <a:r>
              <a:rPr lang="en-US" sz="2700" b="1" dirty="0" smtClean="0"/>
              <a:t>In Spanish, infinitives are only one word and ALWAYS end in </a:t>
            </a:r>
            <a:r>
              <a:rPr lang="en-US" sz="2700" b="1" u="sng" dirty="0" smtClean="0"/>
              <a:t>-</a:t>
            </a:r>
            <a:r>
              <a:rPr lang="en-US" sz="2700" b="1" u="sng" dirty="0" err="1" smtClean="0"/>
              <a:t>ar</a:t>
            </a:r>
            <a:r>
              <a:rPr lang="en-US" sz="2700" b="1" u="sng" dirty="0" smtClean="0"/>
              <a:t>, -</a:t>
            </a:r>
            <a:r>
              <a:rPr lang="en-US" sz="2700" b="1" u="sng" dirty="0" err="1" smtClean="0"/>
              <a:t>er</a:t>
            </a:r>
            <a:r>
              <a:rPr lang="en-US" sz="2700" b="1" u="sng" dirty="0" smtClean="0"/>
              <a:t>, or -</a:t>
            </a:r>
            <a:r>
              <a:rPr lang="en-US" sz="2700" b="1" u="sng" dirty="0" err="1" smtClean="0"/>
              <a:t>ir.</a:t>
            </a:r>
            <a:r>
              <a:rPr lang="en-US" sz="2700" b="1" u="sng" dirty="0" smtClean="0"/>
              <a:t> </a:t>
            </a:r>
          </a:p>
          <a:p>
            <a:pPr lvl="1"/>
            <a:r>
              <a:rPr lang="en-US" sz="2700" b="1" dirty="0" smtClean="0"/>
              <a:t> </a:t>
            </a:r>
            <a:r>
              <a:rPr lang="en-US" sz="2700" b="1" dirty="0" err="1" smtClean="0"/>
              <a:t>patinAR</a:t>
            </a:r>
            <a:r>
              <a:rPr lang="en-US" sz="2700" b="1" dirty="0" smtClean="0"/>
              <a:t>, </a:t>
            </a:r>
            <a:r>
              <a:rPr lang="en-US" sz="2700" b="1" dirty="0" err="1" smtClean="0"/>
              <a:t>escribIR</a:t>
            </a:r>
            <a:r>
              <a:rPr lang="en-US" sz="2700" b="1" dirty="0" smtClean="0"/>
              <a:t>, comer</a:t>
            </a:r>
          </a:p>
          <a:p>
            <a:r>
              <a:rPr lang="en-US" sz="2900" b="1" dirty="0" smtClean="0">
                <a:solidFill>
                  <a:srgbClr val="000000"/>
                </a:solidFill>
              </a:rPr>
              <a:t>When you remove the ending you are left with </a:t>
            </a:r>
            <a:r>
              <a:rPr lang="en-US" sz="2900" b="1" u="sng" dirty="0" smtClean="0">
                <a:solidFill>
                  <a:srgbClr val="000000"/>
                </a:solidFill>
              </a:rPr>
              <a:t>the stem of the verb</a:t>
            </a:r>
            <a:endParaRPr lang="es-ES_tradnl" sz="2900" b="1" u="sng" dirty="0" smtClean="0">
              <a:solidFill>
                <a:srgbClr val="000000"/>
              </a:solidFill>
            </a:endParaRPr>
          </a:p>
          <a:p>
            <a:endParaRPr lang="es-ES_tradnl" dirty="0"/>
          </a:p>
        </p:txBody>
      </p:sp>
      <p:sp>
        <p:nvSpPr>
          <p:cNvPr id="4" name="5-Point Star 3"/>
          <p:cNvSpPr/>
          <p:nvPr/>
        </p:nvSpPr>
        <p:spPr>
          <a:xfrm rot="1786396">
            <a:off x="189060" y="-216542"/>
            <a:ext cx="1854403" cy="21751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18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089929"/>
              </p:ext>
            </p:extLst>
          </p:nvPr>
        </p:nvGraphicFramePr>
        <p:xfrm>
          <a:off x="1097280" y="2572980"/>
          <a:ext cx="6925614" cy="3960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877">
                <a:tc>
                  <a:txBody>
                    <a:bodyPr/>
                    <a:lstStyle/>
                    <a:p>
                      <a:r>
                        <a:rPr lang="es-ES" sz="3300" b="1" dirty="0" smtClean="0"/>
                        <a:t>-AR</a:t>
                      </a:r>
                      <a:endParaRPr lang="en-US" sz="33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3300" dirty="0" smtClean="0"/>
                        <a:t>-ER</a:t>
                      </a:r>
                      <a:endParaRPr lang="en-US" sz="3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3300" dirty="0" smtClean="0"/>
                        <a:t>-IR</a:t>
                      </a:r>
                      <a:endParaRPr lang="en-US" sz="3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42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7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96977" y="328561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Dibujar</a:t>
            </a:r>
          </a:p>
          <a:p>
            <a:endParaRPr lang="es-ES_tradnl" dirty="0"/>
          </a:p>
        </p:txBody>
      </p:sp>
      <p:sp>
        <p:nvSpPr>
          <p:cNvPr id="3" name="TextBox 2"/>
          <p:cNvSpPr txBox="1"/>
          <p:nvPr/>
        </p:nvSpPr>
        <p:spPr>
          <a:xfrm>
            <a:off x="3759987" y="3352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Ver</a:t>
            </a:r>
            <a:endParaRPr lang="es-ES_tradnl" dirty="0"/>
          </a:p>
        </p:txBody>
      </p:sp>
      <p:sp>
        <p:nvSpPr>
          <p:cNvPr id="4" name="TextBox 3"/>
          <p:cNvSpPr txBox="1"/>
          <p:nvPr/>
        </p:nvSpPr>
        <p:spPr>
          <a:xfrm>
            <a:off x="5942634" y="3306633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Escribir</a:t>
            </a:r>
          </a:p>
          <a:p>
            <a:endParaRPr lang="en-US" b="1" dirty="0"/>
          </a:p>
          <a:p>
            <a:endParaRPr lang="es-ES_tradnl" dirty="0"/>
          </a:p>
        </p:txBody>
      </p:sp>
      <p:sp>
        <p:nvSpPr>
          <p:cNvPr id="5" name="Rectangle 4"/>
          <p:cNvSpPr/>
          <p:nvPr/>
        </p:nvSpPr>
        <p:spPr>
          <a:xfrm>
            <a:off x="144455" y="314494"/>
            <a:ext cx="883126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Create this chart in your notes.</a:t>
            </a:r>
          </a:p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Categorize our new vocabulary</a:t>
            </a:r>
          </a:p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into the correct category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422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089929"/>
              </p:ext>
            </p:extLst>
          </p:nvPr>
        </p:nvGraphicFramePr>
        <p:xfrm>
          <a:off x="1097280" y="2572980"/>
          <a:ext cx="6925614" cy="3960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877">
                <a:tc>
                  <a:txBody>
                    <a:bodyPr/>
                    <a:lstStyle/>
                    <a:p>
                      <a:r>
                        <a:rPr lang="es-ES" sz="3300" b="1" dirty="0" smtClean="0"/>
                        <a:t>-AR</a:t>
                      </a:r>
                      <a:endParaRPr lang="en-US" sz="33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3300" dirty="0" smtClean="0"/>
                        <a:t>-ER</a:t>
                      </a:r>
                      <a:endParaRPr lang="en-US" sz="3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3300" dirty="0" smtClean="0"/>
                        <a:t>-IR</a:t>
                      </a:r>
                      <a:endParaRPr lang="en-US" sz="3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42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7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96977" y="3285612"/>
            <a:ext cx="190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Dibujar</a:t>
            </a:r>
          </a:p>
          <a:p>
            <a:r>
              <a:rPr lang="es-ES" b="1" dirty="0"/>
              <a:t>Bailar</a:t>
            </a:r>
          </a:p>
          <a:p>
            <a:r>
              <a:rPr lang="es-ES" b="1" dirty="0"/>
              <a:t>Escuchar música</a:t>
            </a:r>
          </a:p>
          <a:p>
            <a:r>
              <a:rPr lang="es-ES" b="1" dirty="0"/>
              <a:t>Practicar deportes</a:t>
            </a:r>
          </a:p>
          <a:p>
            <a:r>
              <a:rPr lang="es-ES" b="1" dirty="0"/>
              <a:t>Nadar</a:t>
            </a:r>
          </a:p>
          <a:p>
            <a:r>
              <a:rPr lang="es-ES" b="1" dirty="0" smtClean="0"/>
              <a:t>Esquiar</a:t>
            </a:r>
            <a:endParaRPr lang="en-US" b="1" dirty="0"/>
          </a:p>
          <a:p>
            <a:endParaRPr lang="es-ES_tradnl" dirty="0"/>
          </a:p>
        </p:txBody>
      </p:sp>
      <p:sp>
        <p:nvSpPr>
          <p:cNvPr id="3" name="TextBox 2"/>
          <p:cNvSpPr txBox="1"/>
          <p:nvPr/>
        </p:nvSpPr>
        <p:spPr>
          <a:xfrm>
            <a:off x="3759987" y="33528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Ver la televisión</a:t>
            </a:r>
          </a:p>
          <a:p>
            <a:r>
              <a:rPr lang="es-ES" b="1" dirty="0"/>
              <a:t>Correr</a:t>
            </a:r>
            <a:endParaRPr lang="en-US" b="1" dirty="0"/>
          </a:p>
          <a:p>
            <a:endParaRPr lang="es-ES_tradnl" dirty="0"/>
          </a:p>
        </p:txBody>
      </p:sp>
      <p:sp>
        <p:nvSpPr>
          <p:cNvPr id="4" name="TextBox 3"/>
          <p:cNvSpPr txBox="1"/>
          <p:nvPr/>
        </p:nvSpPr>
        <p:spPr>
          <a:xfrm>
            <a:off x="5942634" y="3306633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Escribir</a:t>
            </a:r>
          </a:p>
          <a:p>
            <a:r>
              <a:rPr lang="es-ES" b="1" dirty="0" smtClean="0"/>
              <a:t>Salir</a:t>
            </a:r>
          </a:p>
          <a:p>
            <a:r>
              <a:rPr lang="es-ES" b="1" dirty="0" smtClean="0"/>
              <a:t>Ir </a:t>
            </a:r>
          </a:p>
          <a:p>
            <a:endParaRPr lang="en-US" b="1" dirty="0"/>
          </a:p>
          <a:p>
            <a:endParaRPr lang="es-ES_tradnl" dirty="0"/>
          </a:p>
        </p:txBody>
      </p:sp>
      <p:sp>
        <p:nvSpPr>
          <p:cNvPr id="5" name="Rectangle 4"/>
          <p:cNvSpPr/>
          <p:nvPr/>
        </p:nvSpPr>
        <p:spPr>
          <a:xfrm>
            <a:off x="144455" y="314494"/>
            <a:ext cx="883126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Create this chart in your notes.</a:t>
            </a:r>
          </a:p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Categorize our new vocabulary</a:t>
            </a:r>
          </a:p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into the correct category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74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65" y="2057400"/>
            <a:ext cx="7696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u="sng" dirty="0" smtClean="0"/>
              <a:t>¡Practicar!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err="1" smtClean="0"/>
              <a:t>Identify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stem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verbs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dirty="0" err="1" smtClean="0"/>
              <a:t>eliminating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ar</a:t>
            </a:r>
            <a:r>
              <a:rPr lang="es-ES_tradnl" dirty="0" smtClean="0"/>
              <a:t>, </a:t>
            </a:r>
            <a:r>
              <a:rPr lang="es-ES_tradnl" dirty="0" err="1" smtClean="0"/>
              <a:t>er</a:t>
            </a:r>
            <a:r>
              <a:rPr lang="es-ES_tradnl" dirty="0" smtClean="0"/>
              <a:t>, ir </a:t>
            </a:r>
            <a:r>
              <a:rPr lang="es-ES_tradnl" dirty="0" err="1" smtClean="0"/>
              <a:t>ending</a:t>
            </a:r>
            <a:r>
              <a:rPr lang="es-ES_tradnl" dirty="0" smtClean="0"/>
              <a:t>.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865" y="3733800"/>
            <a:ext cx="7702474" cy="3508977"/>
          </a:xfrm>
        </p:spPr>
        <p:txBody>
          <a:bodyPr/>
          <a:lstStyle/>
          <a:p>
            <a:r>
              <a:rPr lang="es-ES_tradnl" dirty="0"/>
              <a:t>http://www.spanishdict.com/topics/practice/29</a:t>
            </a:r>
          </a:p>
        </p:txBody>
      </p:sp>
    </p:spTree>
    <p:extLst>
      <p:ext uri="{BB962C8B-B14F-4D97-AF65-F5344CB8AC3E}">
        <p14:creationId xmlns:p14="http://schemas.microsoft.com/office/powerpoint/2010/main" val="36898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alidades ch 1 activid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5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8220" y="2286000"/>
            <a:ext cx="7706180" cy="1143000"/>
          </a:xfrm>
        </p:spPr>
        <p:txBody>
          <a:bodyPr>
            <a:noAutofit/>
          </a:bodyPr>
          <a:lstStyle/>
          <a:p>
            <a:r>
              <a:rPr lang="es-ES" sz="4400" dirty="0" smtClean="0"/>
              <a:t>DOL: </a:t>
            </a:r>
            <a:br>
              <a:rPr lang="es-ES" sz="4400" dirty="0" smtClean="0"/>
            </a:br>
            <a:r>
              <a:rPr lang="es-ES" sz="3600" dirty="0" err="1" smtClean="0"/>
              <a:t>Write</a:t>
            </a:r>
            <a:r>
              <a:rPr lang="es-ES" sz="3600" dirty="0" smtClean="0"/>
              <a:t> </a:t>
            </a:r>
            <a:r>
              <a:rPr lang="es-ES" sz="3600" dirty="0" err="1"/>
              <a:t>the</a:t>
            </a:r>
            <a:r>
              <a:rPr lang="es-ES" sz="3600" dirty="0"/>
              <a:t> </a:t>
            </a:r>
            <a:r>
              <a:rPr lang="es-ES" sz="3600" dirty="0" err="1"/>
              <a:t>following</a:t>
            </a:r>
            <a:r>
              <a:rPr lang="es-ES" sz="3600" dirty="0"/>
              <a:t> </a:t>
            </a:r>
            <a:r>
              <a:rPr lang="es-ES" sz="3600" dirty="0" err="1"/>
              <a:t>verb</a:t>
            </a:r>
            <a:r>
              <a:rPr lang="es-ES" sz="3600" dirty="0"/>
              <a:t> in </a:t>
            </a:r>
            <a:r>
              <a:rPr lang="es-ES" sz="3600" dirty="0" err="1"/>
              <a:t>spanish</a:t>
            </a:r>
            <a:r>
              <a:rPr lang="es-ES" sz="3600" dirty="0"/>
              <a:t> and </a:t>
            </a:r>
            <a:r>
              <a:rPr lang="es-ES" sz="3600" dirty="0" err="1"/>
              <a:t>underline</a:t>
            </a:r>
            <a:r>
              <a:rPr lang="es-ES" sz="3600" dirty="0"/>
              <a:t> </a:t>
            </a:r>
            <a:r>
              <a:rPr lang="es-ES" sz="3600" dirty="0" err="1"/>
              <a:t>its</a:t>
            </a:r>
            <a:r>
              <a:rPr lang="es-ES" sz="3600" dirty="0"/>
              <a:t>  </a:t>
            </a:r>
            <a:r>
              <a:rPr lang="es-ES" sz="3600" u="sng" dirty="0" err="1"/>
              <a:t>infinitive</a:t>
            </a:r>
            <a:r>
              <a:rPr lang="es-ES" sz="3600" u="sng" dirty="0"/>
              <a:t> </a:t>
            </a:r>
            <a:r>
              <a:rPr lang="es-ES" sz="3600" u="sng" dirty="0" err="1"/>
              <a:t>form</a:t>
            </a:r>
            <a:r>
              <a:rPr lang="es-ES" sz="3600" u="sng" dirty="0"/>
              <a:t> </a:t>
            </a:r>
            <a:r>
              <a:rPr lang="es-ES" sz="3600" u="sng" dirty="0" err="1"/>
              <a:t>ending</a:t>
            </a:r>
            <a:r>
              <a:rPr lang="es-ES" sz="3600" u="sng" dirty="0"/>
              <a:t> </a:t>
            </a:r>
            <a:r>
              <a:rPr lang="es-ES" sz="4400" dirty="0" smtClean="0"/>
              <a:t/>
            </a:r>
            <a:br>
              <a:rPr lang="es-ES" sz="4400" dirty="0" smtClean="0"/>
            </a:br>
            <a:endParaRPr lang="en-US" sz="44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2821405"/>
            <a:ext cx="6709906" cy="3810000"/>
          </a:xfrm>
        </p:spPr>
        <p:txBody>
          <a:bodyPr>
            <a:normAutofit fontScale="700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s-ES" sz="3400" b="1" dirty="0" smtClean="0"/>
              <a:t>To dance </a:t>
            </a:r>
          </a:p>
          <a:p>
            <a:pPr marL="525780" indent="-457200">
              <a:buFont typeface="+mj-lt"/>
              <a:buAutoNum type="arabicPeriod"/>
            </a:pPr>
            <a:r>
              <a:rPr lang="es-ES" sz="3400" b="1" dirty="0" smtClean="0"/>
              <a:t>To </a:t>
            </a:r>
            <a:r>
              <a:rPr lang="es-ES" sz="3400" b="1" dirty="0" err="1" smtClean="0"/>
              <a:t>practice</a:t>
            </a:r>
            <a:r>
              <a:rPr lang="es-ES" sz="3400" b="1" dirty="0" smtClean="0"/>
              <a:t> </a:t>
            </a:r>
            <a:r>
              <a:rPr lang="es-ES" sz="3400" b="1" dirty="0" err="1" smtClean="0"/>
              <a:t>sports</a:t>
            </a:r>
            <a:r>
              <a:rPr lang="es-ES" sz="3400" b="1" dirty="0" smtClean="0"/>
              <a:t> </a:t>
            </a:r>
          </a:p>
          <a:p>
            <a:pPr marL="525780" indent="-457200">
              <a:buFont typeface="+mj-lt"/>
              <a:buAutoNum type="arabicPeriod"/>
            </a:pPr>
            <a:r>
              <a:rPr lang="es-ES" sz="3400" b="1" dirty="0" smtClean="0"/>
              <a:t>To </a:t>
            </a:r>
            <a:r>
              <a:rPr lang="es-ES" sz="3400" b="1" dirty="0" err="1" smtClean="0"/>
              <a:t>draw</a:t>
            </a:r>
            <a:endParaRPr lang="es-ES" sz="3400" b="1" dirty="0" smtClean="0"/>
          </a:p>
          <a:p>
            <a:pPr marL="525780" indent="-457200">
              <a:buFont typeface="+mj-lt"/>
              <a:buAutoNum type="arabicPeriod"/>
            </a:pPr>
            <a:r>
              <a:rPr lang="es-ES" sz="3400" b="1" dirty="0" smtClean="0"/>
              <a:t>To </a:t>
            </a:r>
            <a:r>
              <a:rPr lang="es-ES" sz="3400" b="1" dirty="0" err="1" smtClean="0"/>
              <a:t>watch</a:t>
            </a:r>
            <a:r>
              <a:rPr lang="es-ES" sz="3400" b="1" dirty="0" smtClean="0"/>
              <a:t> televisión</a:t>
            </a:r>
          </a:p>
          <a:p>
            <a:pPr marL="525780" indent="-457200">
              <a:buFont typeface="+mj-lt"/>
              <a:buAutoNum type="arabicPeriod"/>
            </a:pPr>
            <a:r>
              <a:rPr lang="es-ES" sz="3400" b="1" dirty="0" smtClean="0"/>
              <a:t>To </a:t>
            </a:r>
            <a:r>
              <a:rPr lang="es-ES" sz="3400" b="1" dirty="0" err="1" smtClean="0"/>
              <a:t>swim</a:t>
            </a:r>
            <a:endParaRPr lang="es-ES" sz="3400" b="1" dirty="0" smtClean="0"/>
          </a:p>
          <a:p>
            <a:pPr marL="525780" indent="-457200">
              <a:buFont typeface="+mj-lt"/>
              <a:buAutoNum type="arabicPeriod"/>
            </a:pPr>
            <a:r>
              <a:rPr lang="es-ES" sz="3400" b="1" dirty="0" smtClean="0"/>
              <a:t>To </a:t>
            </a:r>
            <a:r>
              <a:rPr lang="es-ES" sz="3400" b="1" dirty="0" err="1" smtClean="0"/>
              <a:t>write</a:t>
            </a:r>
            <a:endParaRPr lang="es-ES" sz="3400" b="1" dirty="0" smtClean="0"/>
          </a:p>
          <a:p>
            <a:pPr marL="525780" indent="-457200">
              <a:buFont typeface="+mj-lt"/>
              <a:buAutoNum type="arabicPeriod"/>
            </a:pPr>
            <a:r>
              <a:rPr lang="es-ES" sz="3400" b="1" dirty="0" smtClean="0"/>
              <a:t>To run</a:t>
            </a:r>
          </a:p>
          <a:p>
            <a:pPr marL="525780" indent="-457200">
              <a:buFont typeface="+mj-lt"/>
              <a:buAutoNum type="arabicPeriod"/>
            </a:pPr>
            <a:r>
              <a:rPr lang="es-ES" sz="3400" b="1" dirty="0" smtClean="0"/>
              <a:t>To </a:t>
            </a:r>
            <a:r>
              <a:rPr lang="es-ES" sz="3400" b="1" dirty="0" err="1" smtClean="0"/>
              <a:t>ski</a:t>
            </a:r>
            <a:endParaRPr lang="es-ES" sz="3400" b="1" dirty="0" smtClean="0"/>
          </a:p>
          <a:p>
            <a:pPr marL="525780" indent="-457200">
              <a:buFont typeface="+mj-lt"/>
              <a:buAutoNum type="arabicPeriod"/>
            </a:pPr>
            <a:r>
              <a:rPr lang="es-ES" sz="3400" b="1" dirty="0" smtClean="0"/>
              <a:t>To </a:t>
            </a:r>
            <a:r>
              <a:rPr lang="es-ES" sz="3400" b="1" dirty="0" err="1" smtClean="0"/>
              <a:t>play</a:t>
            </a:r>
            <a:r>
              <a:rPr lang="es-ES" sz="3400" b="1" dirty="0" smtClean="0"/>
              <a:t> </a:t>
            </a:r>
          </a:p>
          <a:p>
            <a:pPr marL="525780" indent="-457200">
              <a:buFont typeface="+mj-lt"/>
              <a:buAutoNum type="arabicPeriod"/>
            </a:pPr>
            <a:r>
              <a:rPr lang="es-ES" sz="3400" b="1" dirty="0" smtClean="0"/>
              <a:t>To listen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8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7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Hazlo ahora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es-ES_tradnl" dirty="0" smtClean="0"/>
              <a:t>LEER</a:t>
            </a:r>
            <a:endParaRPr lang="es-ES_tradnl" dirty="0"/>
          </a:p>
          <a:p>
            <a:pPr marL="68580" indent="0" algn="ctr">
              <a:buNone/>
            </a:pPr>
            <a:r>
              <a:rPr lang="es-ES_tradnl" dirty="0" err="1" smtClean="0"/>
              <a:t>Take</a:t>
            </a:r>
            <a:r>
              <a:rPr lang="es-ES_tradnl" dirty="0" smtClean="0"/>
              <a:t> </a:t>
            </a:r>
            <a:r>
              <a:rPr lang="es-ES_tradnl" dirty="0" err="1" smtClean="0"/>
              <a:t>turns</a:t>
            </a:r>
            <a:r>
              <a:rPr lang="es-ES_tradnl" dirty="0" smtClean="0"/>
              <a:t> </a:t>
            </a:r>
            <a:r>
              <a:rPr lang="es-ES_tradnl" dirty="0" err="1" smtClean="0"/>
              <a:t>reading</a:t>
            </a:r>
            <a:r>
              <a:rPr lang="es-ES_tradnl" dirty="0" smtClean="0"/>
              <a:t> </a:t>
            </a:r>
            <a:r>
              <a:rPr lang="es-ES_tradnl" dirty="0" err="1" smtClean="0"/>
              <a:t>outloud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shoulder</a:t>
            </a:r>
            <a:r>
              <a:rPr lang="es-ES_tradnl" dirty="0" smtClean="0"/>
              <a:t> </a:t>
            </a:r>
            <a:r>
              <a:rPr lang="es-ES_tradnl" dirty="0" err="1" smtClean="0"/>
              <a:t>partner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4 </a:t>
            </a:r>
            <a:r>
              <a:rPr lang="es-ES_tradnl" dirty="0" err="1" smtClean="0"/>
              <a:t>mins</a:t>
            </a:r>
            <a:r>
              <a:rPr lang="es-ES_trad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7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BIENVENIDOS A NUESTRA CLASE 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err="1" smtClean="0"/>
              <a:t>Espanol</a:t>
            </a:r>
            <a:r>
              <a:rPr lang="es-ES_tradnl" dirty="0" smtClean="0"/>
              <a:t> 1 </a:t>
            </a:r>
          </a:p>
          <a:p>
            <a:r>
              <a:rPr lang="es-ES_tradnl" dirty="0" smtClean="0"/>
              <a:t>Hoy es jueves, el veintisiete de septiembre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235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1143000"/>
          </a:xfrm>
        </p:spPr>
        <p:txBody>
          <a:bodyPr/>
          <a:lstStyle/>
          <a:p>
            <a:r>
              <a:rPr lang="es-MX" dirty="0" smtClean="0"/>
              <a:t>DICHO DE LA SEMANA</a:t>
            </a:r>
            <a:endParaRPr lang="es-MX" dirty="0"/>
          </a:p>
        </p:txBody>
      </p:sp>
      <p:pic>
        <p:nvPicPr>
          <p:cNvPr id="1026" name="Picture 2" descr="Image result for que te pasa calabaza nada nada lim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698862" cy="45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391400" cy="51054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Objective:</a:t>
            </a:r>
            <a:endParaRPr lang="en-US" sz="2600" dirty="0" smtClean="0"/>
          </a:p>
          <a:p>
            <a:r>
              <a:rPr lang="en-US" sz="2600" dirty="0" smtClean="0"/>
              <a:t>LLWBAT recognize vocabulary expressing activities and categorize the type of verb they are. (1NL.1.e, 1NL.2.a,1NL.1.d)</a:t>
            </a:r>
          </a:p>
          <a:p>
            <a:pPr marL="68580" indent="0"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DOL</a:t>
            </a:r>
          </a:p>
          <a:p>
            <a:r>
              <a:rPr lang="en-US" sz="2600" dirty="0" smtClean="0"/>
              <a:t>Given 10 matching , 100% of LLW recognize vocabulary about activities and correctly categorize its ending with (10/10 proficiency)</a:t>
            </a:r>
          </a:p>
          <a:p>
            <a:endParaRPr lang="en-US" sz="36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ANUNCIOS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3652"/>
            <a:ext cx="8001000" cy="3848548"/>
          </a:xfrm>
        </p:spPr>
        <p:txBody>
          <a:bodyPr>
            <a:normAutofit/>
          </a:bodyPr>
          <a:lstStyle/>
          <a:p>
            <a:r>
              <a:rPr lang="es-MX" dirty="0" smtClean="0"/>
              <a:t>DON’T FORGET TO FIND AND WRITE ABOUT A SPANISH-SPEAKING EXPERIENCE THIS WEEK – MI SELFIE CULTURAL IS DUE VIERNES.</a:t>
            </a:r>
          </a:p>
          <a:p>
            <a:r>
              <a:rPr lang="es-MX" dirty="0" err="1" smtClean="0"/>
              <a:t>There’s</a:t>
            </a:r>
            <a:r>
              <a:rPr lang="es-MX" dirty="0" smtClean="0"/>
              <a:t> </a:t>
            </a:r>
            <a:r>
              <a:rPr lang="es-MX" dirty="0" err="1" smtClean="0"/>
              <a:t>only</a:t>
            </a:r>
            <a:r>
              <a:rPr lang="es-MX" dirty="0" smtClean="0"/>
              <a:t> 2 </a:t>
            </a:r>
            <a:r>
              <a:rPr lang="es-MX" dirty="0" err="1" smtClean="0"/>
              <a:t>weeks</a:t>
            </a:r>
            <a:r>
              <a:rPr lang="es-MX" dirty="0" smtClean="0"/>
              <a:t> </a:t>
            </a:r>
            <a:r>
              <a:rPr lang="es-MX" dirty="0" err="1" smtClean="0"/>
              <a:t>left</a:t>
            </a:r>
            <a:r>
              <a:rPr lang="es-MX" dirty="0" smtClean="0"/>
              <a:t> in </a:t>
            </a: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quarter</a:t>
            </a:r>
            <a:r>
              <a:rPr lang="es-MX" dirty="0" smtClean="0"/>
              <a:t>! – </a:t>
            </a:r>
            <a:r>
              <a:rPr lang="es-MX" dirty="0" err="1" smtClean="0"/>
              <a:t>I’m</a:t>
            </a:r>
            <a:r>
              <a:rPr lang="es-MX" dirty="0" smtClean="0"/>
              <a:t> </a:t>
            </a:r>
            <a:r>
              <a:rPr lang="es-MX" dirty="0" err="1" smtClean="0"/>
              <a:t>sending</a:t>
            </a:r>
            <a:r>
              <a:rPr lang="es-MX" dirty="0" smtClean="0"/>
              <a:t> </a:t>
            </a:r>
            <a:r>
              <a:rPr lang="es-MX" dirty="0" err="1" smtClean="0"/>
              <a:t>an</a:t>
            </a:r>
            <a:r>
              <a:rPr lang="es-MX" dirty="0" smtClean="0"/>
              <a:t> email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Sunday</a:t>
            </a:r>
            <a:r>
              <a:rPr lang="es-MX" dirty="0" smtClean="0"/>
              <a:t> to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parents</a:t>
            </a:r>
            <a:r>
              <a:rPr lang="es-MX" dirty="0" smtClean="0"/>
              <a:t> of </a:t>
            </a:r>
            <a:r>
              <a:rPr lang="es-MX" dirty="0" err="1" smtClean="0"/>
              <a:t>students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D’s</a:t>
            </a:r>
            <a:r>
              <a:rPr lang="es-MX" dirty="0" smtClean="0"/>
              <a:t> and </a:t>
            </a:r>
            <a:r>
              <a:rPr lang="es-MX" dirty="0" err="1" smtClean="0"/>
              <a:t>F’s</a:t>
            </a:r>
            <a:r>
              <a:rPr lang="es-MX" dirty="0" smtClean="0"/>
              <a:t>. </a:t>
            </a:r>
            <a:r>
              <a:rPr lang="es-MX" dirty="0" err="1" smtClean="0"/>
              <a:t>Get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makeup</a:t>
            </a:r>
            <a:r>
              <a:rPr lang="es-MX" dirty="0" smtClean="0"/>
              <a:t> in.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02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505200"/>
            <a:ext cx="291891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 ESTRELLA DEL DIA</a:t>
            </a:r>
            <a:endParaRPr lang="es-MX" dirty="0"/>
          </a:p>
        </p:txBody>
      </p:sp>
      <p:pic>
        <p:nvPicPr>
          <p:cNvPr id="2050" name="Picture 2" descr="Image result for estr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98" y="1219200"/>
            <a:ext cx="4555862" cy="515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194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Saquen sus pizarras y sus paquetes por favor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330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693" y="1614702"/>
            <a:ext cx="2364000" cy="257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7257" y="5113039"/>
            <a:ext cx="24668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/>
              <a:t>Esquiar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170667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7257" y="5113039"/>
            <a:ext cx="2466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/>
              <a:t>Escuchar la música</a:t>
            </a:r>
            <a:endParaRPr lang="en-US" sz="2700" b="1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83" y="857250"/>
            <a:ext cx="2800350" cy="335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31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7257" y="5113039"/>
            <a:ext cx="24668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/>
              <a:t>Bailar</a:t>
            </a:r>
            <a:endParaRPr lang="en-US" sz="2700" b="1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688" y="1601908"/>
            <a:ext cx="3407569" cy="238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57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7257" y="5113039"/>
            <a:ext cx="24668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/>
              <a:t>Correr</a:t>
            </a:r>
            <a:endParaRPr lang="en-US" sz="2700" b="1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80" y="1728148"/>
            <a:ext cx="25693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4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7257" y="5113039"/>
            <a:ext cx="24668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/>
              <a:t>usar</a:t>
            </a:r>
            <a:endParaRPr lang="en-US" sz="27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58" y="1887124"/>
            <a:ext cx="2143125" cy="196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9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7257" y="5113039"/>
            <a:ext cx="24668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/>
              <a:t>Dibujar</a:t>
            </a:r>
            <a:endParaRPr lang="en-US" sz="2700" b="1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580" y="166310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16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Notaste algo diferente en tu pupitre?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10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914400"/>
            <a:ext cx="6637468" cy="1362075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Hablar!</a:t>
            </a:r>
            <a:br>
              <a:rPr lang="es-ES_tradnl" dirty="0" smtClean="0"/>
            </a:br>
            <a:r>
              <a:rPr lang="es-ES_tradnl" dirty="0"/>
              <a:t> </a:t>
            </a:r>
            <a:r>
              <a:rPr lang="es-ES_tradnl" dirty="0" smtClean="0"/>
              <a:t>Con tu pareja, hablen sobre lo que haces </a:t>
            </a:r>
            <a:r>
              <a:rPr lang="es-ES_tradnl" u="sng" dirty="0" smtClean="0"/>
              <a:t>bien</a:t>
            </a:r>
            <a:r>
              <a:rPr lang="es-ES_tradnl" dirty="0" smtClean="0"/>
              <a:t> o </a:t>
            </a:r>
            <a:r>
              <a:rPr lang="es-ES_tradnl" u="sng" dirty="0" smtClean="0"/>
              <a:t>mal</a:t>
            </a:r>
            <a:r>
              <a:rPr lang="es-ES_tradnl" dirty="0" smtClean="0"/>
              <a:t>…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2276475"/>
            <a:ext cx="7391400" cy="2819400"/>
          </a:xfrm>
        </p:spPr>
        <p:txBody>
          <a:bodyPr>
            <a:noAutofit/>
          </a:bodyPr>
          <a:lstStyle/>
          <a:p>
            <a:r>
              <a:rPr lang="es-ES_tradnl" sz="3200" dirty="0" err="1" smtClean="0"/>
              <a:t>Talk</a:t>
            </a:r>
            <a:r>
              <a:rPr lang="es-ES_tradnl" sz="3200" dirty="0" smtClean="0"/>
              <a:t>!   (volumen 2)</a:t>
            </a:r>
          </a:p>
          <a:p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your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partner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discuss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what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you’re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talented</a:t>
            </a:r>
            <a:r>
              <a:rPr lang="es-ES_tradnl" sz="3200" dirty="0" smtClean="0"/>
              <a:t> at </a:t>
            </a:r>
            <a:r>
              <a:rPr lang="es-ES_tradnl" sz="3200" dirty="0" err="1" smtClean="0"/>
              <a:t>or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don’t</a:t>
            </a:r>
            <a:r>
              <a:rPr lang="es-ES_tradnl" sz="3200" dirty="0" smtClean="0"/>
              <a:t> do </a:t>
            </a:r>
            <a:r>
              <a:rPr lang="es-ES_tradnl" sz="3200" dirty="0" err="1" smtClean="0"/>
              <a:t>well</a:t>
            </a:r>
            <a:r>
              <a:rPr lang="es-ES_tradnl" sz="3200" dirty="0" smtClean="0"/>
              <a:t>.</a:t>
            </a:r>
          </a:p>
          <a:p>
            <a:endParaRPr lang="es-ES_tradnl" sz="3200" dirty="0"/>
          </a:p>
          <a:p>
            <a:r>
              <a:rPr lang="es-ES_tradnl" sz="3200" dirty="0" smtClean="0"/>
              <a:t>Ex. Jugar basquetbol – BIEN!</a:t>
            </a:r>
          </a:p>
          <a:p>
            <a:r>
              <a:rPr lang="es-ES_tradnl" sz="3200" dirty="0" smtClean="0"/>
              <a:t>     Tocar </a:t>
            </a:r>
            <a:r>
              <a:rPr lang="es-ES_tradnl" sz="3200" dirty="0"/>
              <a:t>la guitarra – </a:t>
            </a:r>
            <a:r>
              <a:rPr lang="es-ES_tradnl" sz="3200" dirty="0" smtClean="0"/>
              <a:t>Más </a:t>
            </a:r>
            <a:r>
              <a:rPr lang="es-ES_tradnl" sz="3200" dirty="0"/>
              <a:t>o menos.</a:t>
            </a:r>
          </a:p>
          <a:p>
            <a:r>
              <a:rPr lang="es-ES_tradnl" sz="3200" smtClean="0"/>
              <a:t>       Esquiar </a:t>
            </a:r>
            <a:r>
              <a:rPr lang="es-ES_tradnl" sz="3200" dirty="0" smtClean="0"/>
              <a:t>– MAL.</a:t>
            </a:r>
          </a:p>
          <a:p>
            <a:r>
              <a:rPr lang="es-ES_tradnl" sz="3200" dirty="0"/>
              <a:t>	</a:t>
            </a:r>
            <a:r>
              <a:rPr lang="es-ES_tradnl" sz="3200" dirty="0" smtClean="0"/>
              <a:t>	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16512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ealidades ch 1 actividad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12178" r="1290" b="7771"/>
          <a:stretch/>
        </p:blipFill>
        <p:spPr bwMode="auto">
          <a:xfrm>
            <a:off x="1371600" y="32084"/>
            <a:ext cx="6934200" cy="68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16002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angle 3"/>
          <p:cNvSpPr/>
          <p:nvPr/>
        </p:nvSpPr>
        <p:spPr>
          <a:xfrm>
            <a:off x="4191000" y="1596189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angle 4"/>
          <p:cNvSpPr/>
          <p:nvPr/>
        </p:nvSpPr>
        <p:spPr>
          <a:xfrm>
            <a:off x="5981700" y="1588167"/>
            <a:ext cx="2324100" cy="312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1828800" y="3292642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angle 6"/>
          <p:cNvSpPr/>
          <p:nvPr/>
        </p:nvSpPr>
        <p:spPr>
          <a:xfrm>
            <a:off x="4229100" y="3292642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angle 7"/>
          <p:cNvSpPr/>
          <p:nvPr/>
        </p:nvSpPr>
        <p:spPr>
          <a:xfrm>
            <a:off x="6000750" y="3304672"/>
            <a:ext cx="2305050" cy="292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angle 8"/>
          <p:cNvSpPr/>
          <p:nvPr/>
        </p:nvSpPr>
        <p:spPr>
          <a:xfrm>
            <a:off x="1676400" y="5075320"/>
            <a:ext cx="2286000" cy="334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angle 9"/>
          <p:cNvSpPr/>
          <p:nvPr/>
        </p:nvSpPr>
        <p:spPr>
          <a:xfrm>
            <a:off x="4381500" y="5105399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angle 10"/>
          <p:cNvSpPr/>
          <p:nvPr/>
        </p:nvSpPr>
        <p:spPr>
          <a:xfrm>
            <a:off x="6576261" y="5105399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1371600" y="76200"/>
            <a:ext cx="2819400" cy="163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angle 11"/>
          <p:cNvSpPr/>
          <p:nvPr/>
        </p:nvSpPr>
        <p:spPr>
          <a:xfrm>
            <a:off x="4286250" y="91238"/>
            <a:ext cx="1562100" cy="16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angle 12"/>
          <p:cNvSpPr/>
          <p:nvPr/>
        </p:nvSpPr>
        <p:spPr>
          <a:xfrm>
            <a:off x="6000750" y="118311"/>
            <a:ext cx="2305050" cy="1583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angle 13"/>
          <p:cNvSpPr/>
          <p:nvPr/>
        </p:nvSpPr>
        <p:spPr>
          <a:xfrm>
            <a:off x="1371600" y="1900989"/>
            <a:ext cx="2543175" cy="150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angle 14"/>
          <p:cNvSpPr/>
          <p:nvPr/>
        </p:nvSpPr>
        <p:spPr>
          <a:xfrm>
            <a:off x="4152900" y="1889961"/>
            <a:ext cx="1981200" cy="1555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ectangle 15"/>
          <p:cNvSpPr/>
          <p:nvPr/>
        </p:nvSpPr>
        <p:spPr>
          <a:xfrm>
            <a:off x="6324600" y="1900989"/>
            <a:ext cx="1981200" cy="1626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angle 16"/>
          <p:cNvSpPr/>
          <p:nvPr/>
        </p:nvSpPr>
        <p:spPr>
          <a:xfrm>
            <a:off x="1348539" y="3597442"/>
            <a:ext cx="2366211" cy="1645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angle 17"/>
          <p:cNvSpPr/>
          <p:nvPr/>
        </p:nvSpPr>
        <p:spPr>
          <a:xfrm>
            <a:off x="3939339" y="3557335"/>
            <a:ext cx="2118561" cy="1754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ectangle 18"/>
          <p:cNvSpPr/>
          <p:nvPr/>
        </p:nvSpPr>
        <p:spPr>
          <a:xfrm>
            <a:off x="6324600" y="3733800"/>
            <a:ext cx="2000250" cy="1508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Rectangle 19"/>
          <p:cNvSpPr/>
          <p:nvPr/>
        </p:nvSpPr>
        <p:spPr>
          <a:xfrm>
            <a:off x="1371600" y="5410199"/>
            <a:ext cx="2647950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angle 20"/>
          <p:cNvSpPr/>
          <p:nvPr/>
        </p:nvSpPr>
        <p:spPr>
          <a:xfrm>
            <a:off x="4286250" y="5410199"/>
            <a:ext cx="1809750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angle 21"/>
          <p:cNvSpPr/>
          <p:nvPr/>
        </p:nvSpPr>
        <p:spPr>
          <a:xfrm>
            <a:off x="6324600" y="5311441"/>
            <a:ext cx="1981200" cy="1546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15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4800" b="1" dirty="0" smtClean="0"/>
              <a:t>“GUSTAR”</a:t>
            </a:r>
            <a:endParaRPr lang="es-ES_tradnl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/>
              <a:t>TO LIKE</a:t>
            </a:r>
            <a:endParaRPr lang="es-ES_tradnl" sz="5400" dirty="0"/>
          </a:p>
        </p:txBody>
      </p:sp>
      <p:sp>
        <p:nvSpPr>
          <p:cNvPr id="4" name="5-Point Star 3"/>
          <p:cNvSpPr/>
          <p:nvPr/>
        </p:nvSpPr>
        <p:spPr>
          <a:xfrm>
            <a:off x="838200" y="2133600"/>
            <a:ext cx="2667000" cy="2514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angle 4"/>
          <p:cNvSpPr/>
          <p:nvPr/>
        </p:nvSpPr>
        <p:spPr>
          <a:xfrm>
            <a:off x="457200" y="228600"/>
            <a:ext cx="7890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HIGHLIGHT  SUBRAYAR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64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953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(A </a:t>
            </a:r>
            <a:r>
              <a:rPr lang="en-US" sz="9600" dirty="0" err="1"/>
              <a:t>mí</a:t>
            </a:r>
            <a:r>
              <a:rPr lang="en-US" sz="9600" dirty="0"/>
              <a:t>) no me </a:t>
            </a:r>
            <a:r>
              <a:rPr lang="en-US" sz="9600" dirty="0" err="1"/>
              <a:t>gusta</a:t>
            </a:r>
            <a:r>
              <a:rPr lang="en-US" sz="9600" dirty="0"/>
              <a:t> __ nada.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4800600"/>
            <a:ext cx="3309803" cy="1260629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/>
              <a:t>I don’t like ___ at all.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5181600" y="0"/>
            <a:ext cx="2196322" cy="2133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124200"/>
            <a:ext cx="5913121" cy="1702160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A </a:t>
            </a:r>
            <a:r>
              <a:rPr lang="en-US" sz="9600" dirty="0" err="1"/>
              <a:t>mí</a:t>
            </a:r>
            <a:r>
              <a:rPr lang="en-US" sz="9600" dirty="0"/>
              <a:t> </a:t>
            </a:r>
            <a:r>
              <a:rPr lang="en-US" sz="9600" dirty="0" err="1"/>
              <a:t>tampoco</a:t>
            </a:r>
            <a:r>
              <a:rPr lang="en-US" sz="9600" dirty="0"/>
              <a:t>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4876800"/>
            <a:ext cx="3309803" cy="1260629"/>
          </a:xfrm>
        </p:spPr>
        <p:txBody>
          <a:bodyPr>
            <a:normAutofit fontScale="47500" lnSpcReduction="20000"/>
          </a:bodyPr>
          <a:lstStyle/>
          <a:p>
            <a:r>
              <a:rPr lang="en-US" sz="5400" dirty="0"/>
              <a:t>Me neither.</a:t>
            </a:r>
          </a:p>
          <a:p>
            <a:r>
              <a:rPr lang="en-US" sz="5400" dirty="0"/>
              <a:t>(I don’t like to either.)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24063" y="152400"/>
            <a:ext cx="2667000" cy="2514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7808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¿</a:t>
            </a:r>
            <a:r>
              <a:rPr lang="en-US" sz="9600" dirty="0" err="1"/>
              <a:t>Qué</a:t>
            </a:r>
            <a:r>
              <a:rPr lang="en-US" sz="9600" dirty="0"/>
              <a:t> </a:t>
            </a:r>
            <a:r>
              <a:rPr lang="en-US" sz="9600" dirty="0" err="1"/>
              <a:t>te</a:t>
            </a:r>
            <a:r>
              <a:rPr lang="en-US" sz="9600" dirty="0"/>
              <a:t> </a:t>
            </a:r>
            <a:r>
              <a:rPr lang="en-US" sz="9600" dirty="0" err="1"/>
              <a:t>gusta</a:t>
            </a:r>
            <a:r>
              <a:rPr lang="en-US" sz="9600" dirty="0"/>
              <a:t> </a:t>
            </a:r>
            <a:r>
              <a:rPr lang="en-US" sz="9600" dirty="0" err="1"/>
              <a:t>hacer</a:t>
            </a:r>
            <a:r>
              <a:rPr lang="en-US" sz="9600" dirty="0"/>
              <a:t>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5400"/>
              <a:t>What do you like to do?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5867400" y="0"/>
            <a:ext cx="2667000" cy="2514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" y="327808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¿</a:t>
            </a:r>
            <a:r>
              <a:rPr lang="en-US" sz="9600" dirty="0" err="1"/>
              <a:t>Qué</a:t>
            </a:r>
            <a:r>
              <a:rPr lang="en-US" sz="9600" dirty="0"/>
              <a:t> </a:t>
            </a:r>
            <a:r>
              <a:rPr lang="en-US" sz="9600" dirty="0" err="1"/>
              <a:t>te</a:t>
            </a:r>
            <a:r>
              <a:rPr lang="en-US" sz="9600" dirty="0"/>
              <a:t> </a:t>
            </a:r>
            <a:r>
              <a:rPr lang="en-US" sz="9600" dirty="0" err="1"/>
              <a:t>gusta</a:t>
            </a:r>
            <a:r>
              <a:rPr lang="en-US" sz="9600" dirty="0"/>
              <a:t> </a:t>
            </a:r>
            <a:r>
              <a:rPr lang="en-US" sz="9600" dirty="0" err="1"/>
              <a:t>más</a:t>
            </a:r>
            <a:r>
              <a:rPr lang="en-US" sz="9600" dirty="0"/>
              <a:t>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5400"/>
              <a:t>What do you like more?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6172200" y="-1480"/>
            <a:ext cx="2667000" cy="2514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586280"/>
            <a:ext cx="8199120" cy="1702160"/>
          </a:xfrm>
        </p:spPr>
        <p:txBody>
          <a:bodyPr>
            <a:normAutofit/>
          </a:bodyPr>
          <a:lstStyle/>
          <a:p>
            <a:r>
              <a:rPr lang="en-US" sz="9600" dirty="0"/>
              <a:t>¿Te </a:t>
            </a:r>
            <a:r>
              <a:rPr lang="en-US" sz="9600" dirty="0" err="1"/>
              <a:t>gusta</a:t>
            </a:r>
            <a:r>
              <a:rPr lang="en-US" sz="9600" dirty="0"/>
              <a:t> __?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5400"/>
              <a:t>Do you like ___?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5054766" y="0"/>
            <a:ext cx="2667000" cy="2514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24400" y="312420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¿Y a </a:t>
            </a:r>
            <a:r>
              <a:rPr lang="en-US" sz="9600" dirty="0" err="1"/>
              <a:t>ti</a:t>
            </a:r>
            <a:r>
              <a:rPr lang="en-US" sz="9600" dirty="0"/>
              <a:t>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4800600"/>
            <a:ext cx="3309803" cy="1260629"/>
          </a:xfrm>
        </p:spPr>
        <p:txBody>
          <a:bodyPr>
            <a:normAutofit fontScale="85000" lnSpcReduction="20000"/>
          </a:bodyPr>
          <a:lstStyle/>
          <a:p>
            <a:r>
              <a:rPr lang="en-US" sz="5400"/>
              <a:t>And </a:t>
            </a:r>
            <a:r>
              <a:rPr lang="en-US" sz="5400" smtClean="0"/>
              <a:t>do you</a:t>
            </a:r>
            <a:r>
              <a:rPr lang="en-US" sz="5400" dirty="0"/>
              <a:t>?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685800" y="2233863"/>
            <a:ext cx="2667000" cy="2514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600"/>
              <a:t>ni…ni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5400"/>
              <a:t>neither…nor</a:t>
            </a:r>
          </a:p>
          <a:p>
            <a:r>
              <a:rPr lang="en-US" sz="5400"/>
              <a:t>not…or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838200" y="2133600"/>
            <a:ext cx="2667000" cy="2514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TEST CORRECTIONS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will</a:t>
            </a:r>
            <a:r>
              <a:rPr lang="es-MX" dirty="0" smtClean="0"/>
              <a:t> </a:t>
            </a:r>
            <a:r>
              <a:rPr lang="es-MX" dirty="0" err="1" smtClean="0"/>
              <a:t>earn</a:t>
            </a:r>
            <a:r>
              <a:rPr lang="es-MX" dirty="0" smtClean="0"/>
              <a:t> </a:t>
            </a:r>
            <a:r>
              <a:rPr lang="es-MX" dirty="0" err="1" smtClean="0"/>
              <a:t>half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value</a:t>
            </a:r>
            <a:r>
              <a:rPr lang="es-MX" dirty="0" smtClean="0"/>
              <a:t> of </a:t>
            </a:r>
            <a:r>
              <a:rPr lang="es-MX" dirty="0" err="1" smtClean="0"/>
              <a:t>each</a:t>
            </a:r>
            <a:r>
              <a:rPr lang="es-MX" dirty="0" smtClean="0"/>
              <a:t> </a:t>
            </a:r>
            <a:r>
              <a:rPr lang="es-MX" dirty="0" err="1" smtClean="0"/>
              <a:t>question</a:t>
            </a:r>
            <a:r>
              <a:rPr lang="es-MX" dirty="0"/>
              <a:t> </a:t>
            </a:r>
            <a:r>
              <a:rPr lang="es-MX" dirty="0" smtClean="0"/>
              <a:t>(so </a:t>
            </a:r>
            <a:r>
              <a:rPr lang="es-MX" dirty="0" err="1" smtClean="0"/>
              <a:t>half</a:t>
            </a:r>
            <a:r>
              <a:rPr lang="es-MX" dirty="0" smtClean="0"/>
              <a:t> a </a:t>
            </a:r>
            <a:r>
              <a:rPr lang="es-MX" dirty="0" err="1" smtClean="0"/>
              <a:t>point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MC and </a:t>
            </a:r>
            <a:r>
              <a:rPr lang="es-MX" dirty="0" err="1" smtClean="0"/>
              <a:t>one</a:t>
            </a:r>
            <a:r>
              <a:rPr lang="es-MX" dirty="0" smtClean="0"/>
              <a:t> </a:t>
            </a:r>
            <a:r>
              <a:rPr lang="es-MX" dirty="0" err="1" smtClean="0"/>
              <a:t>point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open response) </a:t>
            </a:r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:</a:t>
            </a:r>
          </a:p>
          <a:p>
            <a:pPr lvl="2"/>
            <a:r>
              <a:rPr lang="es-MX" dirty="0" err="1" smtClean="0"/>
              <a:t>Write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correct</a:t>
            </a:r>
            <a:r>
              <a:rPr lang="es-MX" dirty="0" smtClean="0"/>
              <a:t> </a:t>
            </a:r>
            <a:r>
              <a:rPr lang="es-MX" dirty="0" err="1" smtClean="0"/>
              <a:t>answer</a:t>
            </a:r>
            <a:endParaRPr lang="es-MX" dirty="0" smtClean="0"/>
          </a:p>
          <a:p>
            <a:pPr lvl="2"/>
            <a:r>
              <a:rPr lang="es-MX" dirty="0" err="1" smtClean="0"/>
              <a:t>Explain</a:t>
            </a:r>
            <a:r>
              <a:rPr lang="es-MX" dirty="0" smtClean="0"/>
              <a:t> </a:t>
            </a:r>
            <a:r>
              <a:rPr lang="es-MX" dirty="0" err="1" smtClean="0"/>
              <a:t>why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was</a:t>
            </a:r>
            <a:r>
              <a:rPr lang="es-MX" dirty="0" smtClean="0"/>
              <a:t> </a:t>
            </a:r>
            <a:r>
              <a:rPr lang="es-MX" dirty="0" err="1" smtClean="0"/>
              <a:t>correct</a:t>
            </a:r>
            <a:endParaRPr lang="es-MX" dirty="0" smtClean="0"/>
          </a:p>
          <a:p>
            <a:pPr lvl="2"/>
            <a:r>
              <a:rPr lang="es-MX" dirty="0" err="1" smtClean="0"/>
              <a:t>Turn</a:t>
            </a:r>
            <a:r>
              <a:rPr lang="es-MX" dirty="0" smtClean="0"/>
              <a:t> in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corrections</a:t>
            </a:r>
            <a:r>
              <a:rPr lang="es-MX" dirty="0" smtClean="0"/>
              <a:t> </a:t>
            </a:r>
            <a:r>
              <a:rPr lang="es-MX" u="sng" dirty="0" err="1" smtClean="0"/>
              <a:t>this</a:t>
            </a:r>
            <a:r>
              <a:rPr lang="es-MX" u="sng" dirty="0" smtClean="0"/>
              <a:t> </a:t>
            </a:r>
            <a:r>
              <a:rPr lang="es-MX" u="sng" dirty="0" err="1" smtClean="0"/>
              <a:t>week</a:t>
            </a:r>
            <a:endParaRPr lang="es-MX" u="sng" dirty="0" smtClean="0"/>
          </a:p>
          <a:p>
            <a:pPr lvl="2"/>
            <a:endParaRPr lang="es-MX" u="sng" dirty="0"/>
          </a:p>
          <a:p>
            <a:pPr marL="685800" lvl="2" indent="0">
              <a:buNone/>
            </a:pPr>
            <a:endParaRPr lang="es-MX" u="sng" dirty="0" smtClean="0"/>
          </a:p>
        </p:txBody>
      </p:sp>
    </p:spTree>
    <p:extLst>
      <p:ext uri="{BB962C8B-B14F-4D97-AF65-F5344CB8AC3E}">
        <p14:creationId xmlns:p14="http://schemas.microsoft.com/office/powerpoint/2010/main" val="41924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/>
              <a:t>o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/>
              <a:t>or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838200" y="2133600"/>
            <a:ext cx="2667000" cy="2514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/>
              <a:t>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/>
              <a:t>and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838200" y="2133600"/>
            <a:ext cx="2667000" cy="2514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2743200"/>
            <a:ext cx="3770555" cy="1702160"/>
          </a:xfrm>
        </p:spPr>
        <p:txBody>
          <a:bodyPr>
            <a:normAutofit fontScale="90000"/>
          </a:bodyPr>
          <a:lstStyle/>
          <a:p>
            <a:r>
              <a:rPr lang="en-US" sz="9600" dirty="0" err="1"/>
              <a:t>pues</a:t>
            </a:r>
            <a:r>
              <a:rPr lang="en-US" sz="9600" dirty="0"/>
              <a:t>...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4724400"/>
            <a:ext cx="3309803" cy="1260629"/>
          </a:xfrm>
        </p:spPr>
        <p:txBody>
          <a:bodyPr/>
          <a:lstStyle/>
          <a:p>
            <a:r>
              <a:rPr lang="en-US" sz="5400" dirty="0"/>
              <a:t>well...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838200" y="2133600"/>
            <a:ext cx="2667000" cy="2514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/>
              <a:t>sí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/>
              <a:t>yes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838200" y="2133600"/>
            <a:ext cx="2667000" cy="2514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2463620"/>
            <a:ext cx="4998720" cy="1702160"/>
          </a:xfrm>
        </p:spPr>
        <p:txBody>
          <a:bodyPr>
            <a:normAutofit fontScale="90000"/>
          </a:bodyPr>
          <a:lstStyle/>
          <a:p>
            <a:r>
              <a:rPr lang="en-US" sz="9600" dirty="0" err="1"/>
              <a:t>también</a:t>
            </a:r>
            <a:endParaRPr lang="en-US" sz="96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/>
              <a:t>also, too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457200" y="2057400"/>
            <a:ext cx="2667000" cy="2514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QUIZ</a:t>
            </a:r>
            <a:br>
              <a:rPr lang="es-ES_tradnl" dirty="0" smtClean="0"/>
            </a:br>
            <a:r>
              <a:rPr lang="es-ES_tradnl" dirty="0" err="1" smtClean="0"/>
              <a:t>QUIZ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TRADE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87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219200"/>
            <a:ext cx="811953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¿Te gusta o no te gusta?</a:t>
            </a:r>
            <a:br>
              <a:rPr lang="es-ES_tradn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s-ES_tradn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Show a </a:t>
            </a:r>
            <a:r>
              <a:rPr lang="es-ES_tradnl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thumbs</a:t>
            </a:r>
            <a:r>
              <a:rPr lang="es-ES_tradn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up </a:t>
            </a:r>
            <a:r>
              <a:rPr lang="es-ES_tradnl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</a:t>
            </a:r>
            <a:r>
              <a:rPr lang="es-ES_tradn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_tradnl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thumbs</a:t>
            </a:r>
            <a:r>
              <a:rPr lang="es-ES_tradn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_tradnl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down</a:t>
            </a:r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ctr"/>
            <a:r>
              <a:rPr lang="es-ES_tradn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Turn</a:t>
            </a:r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to </a:t>
            </a:r>
            <a:r>
              <a:rPr lang="es-ES_tradn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your</a:t>
            </a:r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_tradn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partner</a:t>
            </a:r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and share a complete </a:t>
            </a:r>
            <a:r>
              <a:rPr lang="es-ES_tradn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sentence</a:t>
            </a:r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</a:p>
          <a:p>
            <a:pPr algn="ctr"/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mi me gusta  _____</a:t>
            </a:r>
            <a:b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mi no me gusta _______.</a:t>
            </a:r>
            <a:r>
              <a:rPr lang="es-ES_tradn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s-ES_tradn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s-ES_tradn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 </a:t>
            </a:r>
            <a:r>
              <a:rPr lang="es-ES_tradnl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prepared</a:t>
            </a:r>
            <a:r>
              <a:rPr lang="es-ES_tradn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to </a:t>
            </a:r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share</a:t>
            </a:r>
          </a:p>
          <a:p>
            <a:pPr algn="ctr"/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_tradn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</a:t>
            </a:r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_tradn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sentence</a:t>
            </a:r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_tradn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outloud</a:t>
            </a:r>
            <a:endParaRPr lang="es-ES_tradnl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3840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Vocal response! Volumen 3.</a:t>
            </a:r>
            <a:br>
              <a:rPr lang="es-MX" dirty="0" smtClean="0"/>
            </a:br>
            <a:r>
              <a:rPr lang="es-MX" dirty="0"/>
              <a:t>S</a:t>
            </a:r>
            <a:r>
              <a:rPr lang="es-MX" dirty="0" smtClean="0"/>
              <a:t>i me gusta!</a:t>
            </a:r>
            <a:br>
              <a:rPr lang="es-MX" dirty="0" smtClean="0"/>
            </a:br>
            <a:r>
              <a:rPr lang="es-MX" dirty="0" smtClean="0"/>
              <a:t>No me gusta!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76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gginspage - courtne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701"/>
            <a:ext cx="9144000" cy="3643124"/>
          </a:xfrm>
        </p:spPr>
      </p:pic>
    </p:spTree>
    <p:extLst>
      <p:ext uri="{BB962C8B-B14F-4D97-AF65-F5344CB8AC3E}">
        <p14:creationId xmlns:p14="http://schemas.microsoft.com/office/powerpoint/2010/main" val="11121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le:Nuvola weather &lt;strong&gt;snow&lt;/strong&gt;.svg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24" y="457200"/>
            <a:ext cx="6137275" cy="6137275"/>
          </a:xfrm>
        </p:spPr>
      </p:pic>
    </p:spTree>
    <p:extLst>
      <p:ext uri="{BB962C8B-B14F-4D97-AF65-F5344CB8AC3E}">
        <p14:creationId xmlns:p14="http://schemas.microsoft.com/office/powerpoint/2010/main" val="24003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Progress</a:t>
            </a:r>
            <a:r>
              <a:rPr lang="es-MX" dirty="0" smtClean="0"/>
              <a:t> </a:t>
            </a:r>
            <a:r>
              <a:rPr lang="es-MX" dirty="0" err="1"/>
              <a:t>M</a:t>
            </a:r>
            <a:r>
              <a:rPr lang="es-MX" dirty="0" err="1" smtClean="0"/>
              <a:t>onitoring</a:t>
            </a:r>
            <a:r>
              <a:rPr lang="es-MX" dirty="0" smtClean="0"/>
              <a:t> &amp; </a:t>
            </a:r>
            <a:br>
              <a:rPr lang="es-MX" dirty="0" smtClean="0"/>
            </a:br>
            <a:r>
              <a:rPr lang="es-MX" dirty="0" smtClean="0"/>
              <a:t>Grade </a:t>
            </a:r>
            <a:r>
              <a:rPr lang="es-MX" dirty="0" err="1"/>
              <a:t>C</a:t>
            </a:r>
            <a:r>
              <a:rPr lang="es-MX" dirty="0" err="1" smtClean="0"/>
              <a:t>hecks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err="1" smtClean="0"/>
              <a:t>Keep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progress</a:t>
            </a:r>
            <a:r>
              <a:rPr lang="es-MX" dirty="0" smtClean="0"/>
              <a:t> </a:t>
            </a:r>
            <a:r>
              <a:rPr lang="es-MX" dirty="0" err="1" smtClean="0"/>
              <a:t>monitoring</a:t>
            </a:r>
            <a:r>
              <a:rPr lang="es-MX" dirty="0" smtClean="0"/>
              <a:t> </a:t>
            </a:r>
            <a:r>
              <a:rPr lang="es-MX" dirty="0" err="1" smtClean="0"/>
              <a:t>papers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very</a:t>
            </a:r>
            <a:r>
              <a:rPr lang="es-MX" dirty="0" smtClean="0"/>
              <a:t> </a:t>
            </a:r>
            <a:r>
              <a:rPr lang="es-MX" dirty="0" err="1" smtClean="0"/>
              <a:t>front</a:t>
            </a:r>
            <a:r>
              <a:rPr lang="es-MX" dirty="0" smtClean="0"/>
              <a:t> of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binder</a:t>
            </a:r>
            <a:r>
              <a:rPr lang="es-MX" dirty="0" smtClean="0"/>
              <a:t>, so </a:t>
            </a:r>
            <a:r>
              <a:rPr lang="es-MX" dirty="0" err="1" smtClean="0"/>
              <a:t>you</a:t>
            </a:r>
            <a:r>
              <a:rPr lang="es-MX" dirty="0" smtClean="0"/>
              <a:t> can </a:t>
            </a:r>
            <a:r>
              <a:rPr lang="es-MX" dirty="0" err="1" smtClean="0"/>
              <a:t>review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goals</a:t>
            </a:r>
            <a:r>
              <a:rPr lang="es-MX" dirty="0" smtClean="0"/>
              <a:t> </a:t>
            </a:r>
            <a:r>
              <a:rPr lang="es-MX" dirty="0" err="1" smtClean="0"/>
              <a:t>daily</a:t>
            </a:r>
            <a:r>
              <a:rPr lang="es-MX" dirty="0" smtClean="0"/>
              <a:t>.</a:t>
            </a:r>
          </a:p>
          <a:p>
            <a:pPr marL="68580" indent="0">
              <a:buNone/>
            </a:pPr>
            <a:endParaRPr lang="es-MX" dirty="0" smtClean="0"/>
          </a:p>
          <a:p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STILL </a:t>
            </a:r>
            <a:r>
              <a:rPr lang="es-MX" dirty="0" err="1" smtClean="0"/>
              <a:t>can’t</a:t>
            </a:r>
            <a:r>
              <a:rPr lang="es-MX" dirty="0" smtClean="0"/>
              <a:t> </a:t>
            </a:r>
            <a:r>
              <a:rPr lang="es-MX" dirty="0" err="1" smtClean="0"/>
              <a:t>access</a:t>
            </a:r>
            <a:r>
              <a:rPr lang="es-MX" dirty="0" smtClean="0"/>
              <a:t> </a:t>
            </a:r>
            <a:r>
              <a:rPr lang="es-MX" dirty="0" err="1" smtClean="0"/>
              <a:t>Infinite</a:t>
            </a:r>
            <a:r>
              <a:rPr lang="es-MX" dirty="0" smtClean="0"/>
              <a:t> Campus </a:t>
            </a:r>
            <a:r>
              <a:rPr lang="es-MX" dirty="0" err="1" smtClean="0"/>
              <a:t>or</a:t>
            </a:r>
            <a:r>
              <a:rPr lang="es-MX" dirty="0" smtClean="0"/>
              <a:t> CANVAS, </a:t>
            </a:r>
            <a:r>
              <a:rPr lang="es-MX" dirty="0" err="1" smtClean="0"/>
              <a:t>ask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help</a:t>
            </a:r>
            <a:r>
              <a:rPr lang="es-MX" dirty="0" smtClean="0"/>
              <a:t> and I </a:t>
            </a:r>
            <a:r>
              <a:rPr lang="es-MX" dirty="0" err="1" smtClean="0"/>
              <a:t>will</a:t>
            </a:r>
            <a:r>
              <a:rPr lang="es-MX" dirty="0" smtClean="0"/>
              <a:t> try once </a:t>
            </a:r>
            <a:r>
              <a:rPr lang="es-MX" dirty="0" err="1" smtClean="0"/>
              <a:t>myself</a:t>
            </a:r>
            <a:r>
              <a:rPr lang="es-MX" dirty="0" smtClean="0"/>
              <a:t>, </a:t>
            </a:r>
            <a:r>
              <a:rPr lang="es-MX" dirty="0" err="1" smtClean="0"/>
              <a:t>then</a:t>
            </a:r>
            <a:r>
              <a:rPr lang="es-MX" dirty="0" smtClean="0"/>
              <a:t> </a:t>
            </a:r>
            <a:r>
              <a:rPr lang="es-MX" dirty="0" err="1" smtClean="0"/>
              <a:t>add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name</a:t>
            </a:r>
            <a:r>
              <a:rPr lang="es-MX" dirty="0" smtClean="0"/>
              <a:t> to a </a:t>
            </a:r>
            <a:r>
              <a:rPr lang="es-MX" dirty="0" err="1" smtClean="0"/>
              <a:t>list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technician</a:t>
            </a:r>
            <a:r>
              <a:rPr lang="es-MX" dirty="0" smtClean="0"/>
              <a:t>/</a:t>
            </a:r>
            <a:r>
              <a:rPr lang="es-MX" dirty="0" err="1" smtClean="0"/>
              <a:t>district</a:t>
            </a:r>
            <a:r>
              <a:rPr lang="es-MX" dirty="0" smtClean="0"/>
              <a:t> IT. </a:t>
            </a:r>
          </a:p>
          <a:p>
            <a:pPr lvl="2"/>
            <a:r>
              <a:rPr lang="es-MX" dirty="0" smtClean="0"/>
              <a:t>SELF- ADVOCATE! El interés tiene pies.</a:t>
            </a:r>
          </a:p>
          <a:p>
            <a:pPr lvl="2"/>
            <a:endParaRPr lang="es-MX" dirty="0"/>
          </a:p>
          <a:p>
            <a:pPr lvl="2"/>
            <a:endParaRPr lang="es-MX" dirty="0" smtClean="0"/>
          </a:p>
          <a:p>
            <a:pPr lvl="2"/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you’re</a:t>
            </a:r>
            <a:r>
              <a:rPr lang="es-MX" dirty="0" smtClean="0"/>
              <a:t> </a:t>
            </a:r>
            <a:r>
              <a:rPr lang="es-MX" dirty="0" err="1" smtClean="0"/>
              <a:t>totally</a:t>
            </a:r>
            <a:r>
              <a:rPr lang="es-MX" dirty="0" smtClean="0"/>
              <a:t> done and </a:t>
            </a:r>
            <a:r>
              <a:rPr lang="es-MX" dirty="0" err="1" smtClean="0"/>
              <a:t>sooo</a:t>
            </a:r>
            <a:r>
              <a:rPr lang="es-MX" dirty="0" smtClean="0"/>
              <a:t> </a:t>
            </a:r>
            <a:r>
              <a:rPr lang="es-MX" dirty="0" err="1" smtClean="0"/>
              <a:t>bored</a:t>
            </a:r>
            <a:r>
              <a:rPr lang="es-MX" dirty="0" smtClean="0"/>
              <a:t>, </a:t>
            </a:r>
            <a:r>
              <a:rPr lang="es-MX" dirty="0" err="1" smtClean="0"/>
              <a:t>login</a:t>
            </a:r>
            <a:r>
              <a:rPr lang="es-MX" dirty="0" smtClean="0"/>
              <a:t> to </a:t>
            </a:r>
            <a:r>
              <a:rPr lang="es-MX" dirty="0" err="1" smtClean="0"/>
              <a:t>my</a:t>
            </a:r>
            <a:r>
              <a:rPr lang="es-MX" dirty="0" smtClean="0"/>
              <a:t> italki.com </a:t>
            </a:r>
            <a:r>
              <a:rPr lang="es-MX" dirty="0" err="1" smtClean="0"/>
              <a:t>account</a:t>
            </a:r>
            <a:r>
              <a:rPr lang="es-MX" dirty="0" smtClean="0"/>
              <a:t>. </a:t>
            </a:r>
            <a:r>
              <a:rPr lang="es-MX" dirty="0" smtClean="0">
                <a:hlinkClick r:id="rId2"/>
              </a:rPr>
              <a:t>ddealba@hsd2.org</a:t>
            </a:r>
            <a:r>
              <a:rPr lang="es-MX" dirty="0" smtClean="0"/>
              <a:t> Harrison1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44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Content Placeholder 3" descr="Clipart - &lt;strong&gt;Pink&lt;/strong&gt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62" y="685800"/>
            <a:ext cx="5037800" cy="5832475"/>
          </a:xfrm>
        </p:spPr>
      </p:pic>
    </p:spTree>
    <p:extLst>
      <p:ext uri="{BB962C8B-B14F-4D97-AF65-F5344CB8AC3E}">
        <p14:creationId xmlns:p14="http://schemas.microsoft.com/office/powerpoint/2010/main" val="35003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nset5thGrade - &lt;strong&gt;Math&lt;/strong&gt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35" y="1828800"/>
            <a:ext cx="6496054" cy="3953256"/>
          </a:xfrm>
        </p:spPr>
      </p:pic>
    </p:spTree>
    <p:extLst>
      <p:ext uri="{BB962C8B-B14F-4D97-AF65-F5344CB8AC3E}">
        <p14:creationId xmlns:p14="http://schemas.microsoft.com/office/powerpoint/2010/main" val="32164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 descr="&lt;strong&gt;Gatos&lt;/strong&gt;: Mitos x Verdades | Imagine um Click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77" y="762000"/>
            <a:ext cx="6446369" cy="5451475"/>
          </a:xfrm>
        </p:spPr>
      </p:pic>
    </p:spTree>
    <p:extLst>
      <p:ext uri="{BB962C8B-B14F-4D97-AF65-F5344CB8AC3E}">
        <p14:creationId xmlns:p14="http://schemas.microsoft.com/office/powerpoint/2010/main" val="7152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ipart - &lt;strong&gt;Halloween&lt;/strong&gt; Typography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11" y="2170664"/>
            <a:ext cx="8216902" cy="2920423"/>
          </a:xfrm>
        </p:spPr>
      </p:pic>
    </p:spTree>
    <p:extLst>
      <p:ext uri="{BB962C8B-B14F-4D97-AF65-F5344CB8AC3E}">
        <p14:creationId xmlns:p14="http://schemas.microsoft.com/office/powerpoint/2010/main" val="27496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r of &lt;strong&gt;pickles&lt;/strong&gt; | Flickr - Photo Sharing!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033" y="304800"/>
            <a:ext cx="4703657" cy="6271543"/>
          </a:xfrm>
        </p:spPr>
      </p:pic>
    </p:spTree>
    <p:extLst>
      <p:ext uri="{BB962C8B-B14F-4D97-AF65-F5344CB8AC3E}">
        <p14:creationId xmlns:p14="http://schemas.microsoft.com/office/powerpoint/2010/main" val="8857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 descr="Cowboy Icons Clip-art Free Stock Photo - Public Domain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0" y="609600"/>
            <a:ext cx="7090833" cy="5849937"/>
          </a:xfrm>
        </p:spPr>
      </p:pic>
    </p:spTree>
    <p:extLst>
      <p:ext uri="{BB962C8B-B14F-4D97-AF65-F5344CB8AC3E}">
        <p14:creationId xmlns:p14="http://schemas.microsoft.com/office/powerpoint/2010/main" val="41630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 descr="Gli spaghetti con le polpette e gli altri falsi miti della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0" y="1027664"/>
            <a:ext cx="8126104" cy="4537075"/>
          </a:xfrm>
        </p:spPr>
      </p:pic>
    </p:spTree>
    <p:extLst>
      <p:ext uri="{BB962C8B-B14F-4D97-AF65-F5344CB8AC3E}">
        <p14:creationId xmlns:p14="http://schemas.microsoft.com/office/powerpoint/2010/main" val="1838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err="1" smtClean="0"/>
              <a:t>Making</a:t>
            </a:r>
            <a:r>
              <a:rPr lang="es-MX" dirty="0" smtClean="0"/>
              <a:t> </a:t>
            </a:r>
            <a:r>
              <a:rPr lang="es-MX" dirty="0" err="1" smtClean="0"/>
              <a:t>Comparisons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Saquen tu hoja de papel </a:t>
            </a:r>
            <a:r>
              <a:rPr lang="es-MX" dirty="0" smtClean="0">
                <a:sym typeface="Wingdings" panose="05000000000000000000" pitchFamily="2" charset="2"/>
              </a:rPr>
              <a:t></a:t>
            </a:r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72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More </a:t>
            </a:r>
            <a:r>
              <a:rPr lang="es-MX" dirty="0" err="1" smtClean="0"/>
              <a:t>than</a:t>
            </a:r>
            <a:r>
              <a:rPr lang="es-MX" dirty="0" smtClean="0"/>
              <a:t> 5 </a:t>
            </a:r>
            <a:r>
              <a:rPr lang="es-MX" dirty="0" err="1" smtClean="0"/>
              <a:t>mins</a:t>
            </a:r>
            <a:r>
              <a:rPr lang="es-MX" dirty="0" smtClean="0"/>
              <a:t> </a:t>
            </a:r>
            <a:r>
              <a:rPr lang="es-MX" dirty="0" err="1" smtClean="0"/>
              <a:t>left</a:t>
            </a:r>
            <a:r>
              <a:rPr lang="es-MX" dirty="0" smtClean="0"/>
              <a:t>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00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804" y="2055812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Me gusta futbol mas que el futbol americano.</a:t>
            </a:r>
            <a:endParaRPr lang="es-ES_tradnl" dirty="0"/>
          </a:p>
        </p:txBody>
      </p:sp>
      <p:pic>
        <p:nvPicPr>
          <p:cNvPr id="4" name="Content Placeholder 3" descr="&lt;strong&gt;Soccer&lt;/strong&gt; Capital of America | Topeka &amp; Shawnee County Public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1625"/>
            <a:ext cx="3508375" cy="3508375"/>
          </a:xfrm>
        </p:spPr>
      </p:pic>
      <p:pic>
        <p:nvPicPr>
          <p:cNvPr id="5" name="Picture 4" descr="Friday Top 5 | Spark Consult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05" y="3429000"/>
            <a:ext cx="4800599" cy="294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804" y="2055812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No me gusta ni futbol ni el futbol americano.</a:t>
            </a:r>
            <a:endParaRPr lang="es-ES_tradnl" dirty="0"/>
          </a:p>
        </p:txBody>
      </p:sp>
      <p:pic>
        <p:nvPicPr>
          <p:cNvPr id="4" name="Content Placeholder 3" descr="&lt;strong&gt;Soccer&lt;/strong&gt; Capital of America | Topeka &amp; Shawnee County Public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1625"/>
            <a:ext cx="3508375" cy="3508375"/>
          </a:xfrm>
        </p:spPr>
      </p:pic>
      <p:pic>
        <p:nvPicPr>
          <p:cNvPr id="5" name="Picture 4" descr="Friday Top 5 | Spark Consult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05" y="3429000"/>
            <a:ext cx="4800599" cy="294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1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0262" y="1219200"/>
            <a:ext cx="762580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¿Qué te gusta mas?</a:t>
            </a:r>
            <a:r>
              <a:rPr lang="es-ES_tradn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s-ES_tradn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s-ES_tradn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Turn</a:t>
            </a:r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to </a:t>
            </a:r>
            <a:r>
              <a:rPr lang="es-ES_tradn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your</a:t>
            </a:r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_tradn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partner</a:t>
            </a:r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and share a complete </a:t>
            </a:r>
            <a:r>
              <a:rPr lang="es-ES_tradn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sentence</a:t>
            </a:r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</a:p>
          <a:p>
            <a:pPr algn="ctr"/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mi me gusta  _____ mas. </a:t>
            </a:r>
          </a:p>
          <a:p>
            <a:pPr algn="ctr"/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</a:t>
            </a:r>
          </a:p>
          <a:p>
            <a:pPr algn="ctr"/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 me gusta ni _____ ni _______.</a:t>
            </a:r>
            <a:r>
              <a:rPr lang="es-ES_tradn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s-ES_tradn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s-ES_tradn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 </a:t>
            </a:r>
            <a:r>
              <a:rPr lang="es-ES_tradnl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prepared</a:t>
            </a:r>
            <a:r>
              <a:rPr lang="es-ES_tradn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to </a:t>
            </a:r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share</a:t>
            </a:r>
          </a:p>
          <a:p>
            <a:pPr algn="ctr"/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_tradn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</a:t>
            </a:r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_tradn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sentence</a:t>
            </a:r>
            <a:r>
              <a:rPr lang="es-ES_tradn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_tradnl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outloud</a:t>
            </a:r>
            <a:endParaRPr lang="es-ES_tradnl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uatroestaciones - 4 - &lt;strong&gt;Verano&lt;/strong&gt;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2933"/>
            <a:ext cx="6030525" cy="3082267"/>
          </a:xfrm>
        </p:spPr>
      </p:pic>
      <p:pic>
        <p:nvPicPr>
          <p:cNvPr id="6" name="Content Placeholder 5" descr="La Ivys on wheels!: Tema: El &lt;strong&gt;INVIERNO&lt;/strong&gt;.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38500"/>
            <a:ext cx="5334000" cy="3619500"/>
          </a:xfrm>
        </p:spPr>
      </p:pic>
    </p:spTree>
    <p:extLst>
      <p:ext uri="{BB962C8B-B14F-4D97-AF65-F5344CB8AC3E}">
        <p14:creationId xmlns:p14="http://schemas.microsoft.com/office/powerpoint/2010/main" val="7849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&lt;strong&gt;Despacito&lt;/strong&gt; - Wikipedia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" y="-83243"/>
            <a:ext cx="4426643" cy="442664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252" y="2393744"/>
            <a:ext cx="4478250" cy="4464255"/>
          </a:xfrm>
        </p:spPr>
      </p:pic>
    </p:spTree>
    <p:extLst>
      <p:ext uri="{BB962C8B-B14F-4D97-AF65-F5344CB8AC3E}">
        <p14:creationId xmlns:p14="http://schemas.microsoft.com/office/powerpoint/2010/main" val="11282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7" name="Content Placeholder 6" descr="Michael Brown, &lt;strong&gt;Tupac&lt;/strong&gt; and God | Restoring Pangea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3904"/>
            <a:ext cx="5263954" cy="295889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8" name="Content Placeholder 7" descr="Tupac or Biggy? The once great debate.. | Revealed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66" y="1892401"/>
            <a:ext cx="4939358" cy="4667250"/>
          </a:xfrm>
        </p:spPr>
      </p:pic>
    </p:spTree>
    <p:extLst>
      <p:ext uri="{BB962C8B-B14F-4D97-AF65-F5344CB8AC3E}">
        <p14:creationId xmlns:p14="http://schemas.microsoft.com/office/powerpoint/2010/main" val="38629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&lt;strong&gt;Cardi B&lt;/strong&gt; Talks Her Body Count, Offset, Dark Chocolate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626026"/>
            <a:ext cx="5118531" cy="2879174"/>
          </a:xfrm>
        </p:spPr>
      </p:pic>
      <p:pic>
        <p:nvPicPr>
          <p:cNvPr id="5" name="Picture 4" descr="Audrey Allure: Save 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914" y="3505200"/>
            <a:ext cx="547624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900" y="17489"/>
            <a:ext cx="7024744" cy="1143000"/>
          </a:xfrm>
        </p:spPr>
        <p:txBody>
          <a:bodyPr>
            <a:normAutofit/>
          </a:bodyPr>
          <a:lstStyle/>
          <a:p>
            <a:r>
              <a:rPr lang="es-ES_tradnl" sz="5400" dirty="0" smtClean="0"/>
              <a:t>DOL </a:t>
            </a:r>
            <a:endParaRPr lang="es-ES_trad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371600"/>
            <a:ext cx="3419856" cy="4434840"/>
          </a:xfrm>
        </p:spPr>
        <p:txBody>
          <a:bodyPr>
            <a:normAutofit fontScale="92500"/>
          </a:bodyPr>
          <a:lstStyle/>
          <a:p>
            <a:r>
              <a:rPr lang="es-ES_tradnl" dirty="0" smtClean="0"/>
              <a:t>1.</a:t>
            </a:r>
            <a:r>
              <a:rPr lang="en-US" dirty="0"/>
              <a:t> </a:t>
            </a:r>
            <a:r>
              <a:rPr lang="en-US" dirty="0" err="1"/>
              <a:t>jugar</a:t>
            </a:r>
            <a:r>
              <a:rPr lang="en-US" dirty="0"/>
              <a:t> </a:t>
            </a:r>
            <a:r>
              <a:rPr lang="en-US" dirty="0" err="1"/>
              <a:t>videojuegos</a:t>
            </a:r>
            <a:endParaRPr lang="es-ES_tradnl" dirty="0" smtClean="0"/>
          </a:p>
          <a:p>
            <a:r>
              <a:rPr lang="es-ES_tradnl" dirty="0" smtClean="0"/>
              <a:t>2.</a:t>
            </a:r>
            <a:r>
              <a:rPr lang="en-US" dirty="0"/>
              <a:t> </a:t>
            </a:r>
            <a:r>
              <a:rPr lang="en-US" dirty="0" err="1"/>
              <a:t>tocar</a:t>
            </a:r>
            <a:r>
              <a:rPr lang="en-US" dirty="0"/>
              <a:t> la </a:t>
            </a:r>
            <a:r>
              <a:rPr lang="en-US" dirty="0" err="1"/>
              <a:t>guitarra</a:t>
            </a:r>
            <a:endParaRPr lang="es-ES_tradnl" dirty="0" smtClean="0"/>
          </a:p>
          <a:p>
            <a:r>
              <a:rPr lang="es-ES_tradnl" dirty="0" smtClean="0"/>
              <a:t>3.</a:t>
            </a:r>
            <a:r>
              <a:rPr lang="en-US" dirty="0"/>
              <a:t> (A </a:t>
            </a:r>
            <a:r>
              <a:rPr lang="en-US" dirty="0" err="1"/>
              <a:t>mí</a:t>
            </a:r>
            <a:r>
              <a:rPr lang="en-US" dirty="0"/>
              <a:t>) no me </a:t>
            </a:r>
            <a:r>
              <a:rPr lang="en-US" dirty="0" err="1"/>
              <a:t>gusta</a:t>
            </a:r>
            <a:r>
              <a:rPr lang="en-US" dirty="0"/>
              <a:t> __ nada.</a:t>
            </a:r>
            <a:endParaRPr lang="es-ES_tradnl" dirty="0" smtClean="0"/>
          </a:p>
          <a:p>
            <a:r>
              <a:rPr lang="es-ES_tradnl" dirty="0" smtClean="0"/>
              <a:t>4.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a la </a:t>
            </a:r>
            <a:r>
              <a:rPr lang="en-US" dirty="0" err="1"/>
              <a:t>escuela</a:t>
            </a:r>
            <a:endParaRPr lang="es-ES_tradnl" dirty="0" smtClean="0"/>
          </a:p>
          <a:p>
            <a:r>
              <a:rPr lang="es-ES_tradnl" dirty="0" smtClean="0"/>
              <a:t>5.</a:t>
            </a:r>
            <a:r>
              <a:rPr lang="en-US" dirty="0"/>
              <a:t> </a:t>
            </a:r>
            <a:r>
              <a:rPr lang="en-US" dirty="0" err="1"/>
              <a:t>hablar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teléfono</a:t>
            </a:r>
            <a:endParaRPr lang="es-ES_tradnl" dirty="0" smtClean="0"/>
          </a:p>
          <a:p>
            <a:r>
              <a:rPr lang="es-ES_tradnl" dirty="0" smtClean="0"/>
              <a:t>6.</a:t>
            </a:r>
            <a:r>
              <a:rPr lang="en-US" dirty="0"/>
              <a:t> </a:t>
            </a:r>
            <a:r>
              <a:rPr lang="en-US" dirty="0" err="1"/>
              <a:t>escuchar</a:t>
            </a:r>
            <a:r>
              <a:rPr lang="en-US" dirty="0"/>
              <a:t> </a:t>
            </a:r>
            <a:r>
              <a:rPr lang="en-US" dirty="0" err="1"/>
              <a:t>música</a:t>
            </a:r>
            <a:endParaRPr lang="es-ES_tradnl" dirty="0" smtClean="0"/>
          </a:p>
          <a:p>
            <a:r>
              <a:rPr lang="es-ES_tradnl" dirty="0" smtClean="0"/>
              <a:t>7. </a:t>
            </a:r>
            <a:r>
              <a:rPr lang="en-US" dirty="0" err="1"/>
              <a:t>usar</a:t>
            </a:r>
            <a:r>
              <a:rPr lang="en-US" dirty="0"/>
              <a:t> la </a:t>
            </a:r>
            <a:r>
              <a:rPr lang="en-US" dirty="0" err="1"/>
              <a:t>computadora</a:t>
            </a:r>
            <a:endParaRPr lang="es-ES_tradnl" dirty="0" smtClean="0"/>
          </a:p>
          <a:p>
            <a:r>
              <a:rPr lang="es-ES_tradnl" dirty="0" smtClean="0"/>
              <a:t>8. </a:t>
            </a:r>
            <a:r>
              <a:rPr lang="en-US" dirty="0"/>
              <a:t>¿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smtClean="0"/>
              <a:t>__?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371600"/>
            <a:ext cx="3419856" cy="4434839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A. </a:t>
            </a:r>
            <a:r>
              <a:rPr lang="es-ES_tradnl" dirty="0" err="1"/>
              <a:t>G</a:t>
            </a:r>
            <a:r>
              <a:rPr lang="es-ES_tradnl" dirty="0" err="1" smtClean="0"/>
              <a:t>o</a:t>
            </a:r>
            <a:r>
              <a:rPr lang="es-ES_tradnl" dirty="0" smtClean="0"/>
              <a:t> to </a:t>
            </a:r>
            <a:r>
              <a:rPr lang="es-ES_tradnl" dirty="0" err="1" smtClean="0"/>
              <a:t>school</a:t>
            </a:r>
            <a:r>
              <a:rPr lang="es-ES_tradnl" dirty="0" smtClean="0"/>
              <a:t> </a:t>
            </a:r>
          </a:p>
          <a:p>
            <a:r>
              <a:rPr lang="es-ES_tradnl" dirty="0" smtClean="0"/>
              <a:t>B. use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computer</a:t>
            </a:r>
            <a:endParaRPr lang="es-ES_tradnl" dirty="0" smtClean="0"/>
          </a:p>
          <a:p>
            <a:r>
              <a:rPr lang="es-ES_tradnl" dirty="0" smtClean="0"/>
              <a:t>C. </a:t>
            </a:r>
            <a:r>
              <a:rPr lang="es-ES_tradnl" dirty="0" err="1" smtClean="0"/>
              <a:t>talk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phone</a:t>
            </a:r>
            <a:endParaRPr lang="es-ES_tradnl" dirty="0" smtClean="0"/>
          </a:p>
          <a:p>
            <a:r>
              <a:rPr lang="es-ES_tradnl" dirty="0" err="1" smtClean="0"/>
              <a:t>D.Listen</a:t>
            </a:r>
            <a:r>
              <a:rPr lang="es-ES_tradnl" dirty="0" smtClean="0"/>
              <a:t> to </a:t>
            </a:r>
            <a:r>
              <a:rPr lang="es-ES_tradnl" dirty="0" err="1" smtClean="0"/>
              <a:t>music</a:t>
            </a:r>
            <a:r>
              <a:rPr lang="es-ES_tradnl" dirty="0" smtClean="0"/>
              <a:t> </a:t>
            </a:r>
          </a:p>
          <a:p>
            <a:r>
              <a:rPr lang="es-ES_tradnl" dirty="0" smtClean="0"/>
              <a:t>E. Do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like</a:t>
            </a:r>
            <a:r>
              <a:rPr lang="es-ES_tradnl" dirty="0" smtClean="0"/>
              <a:t>…?</a:t>
            </a:r>
          </a:p>
          <a:p>
            <a:r>
              <a:rPr lang="es-ES_tradnl" dirty="0" smtClean="0"/>
              <a:t>F. Play </a:t>
            </a:r>
            <a:r>
              <a:rPr lang="es-ES_tradnl" dirty="0" err="1" smtClean="0"/>
              <a:t>videogames</a:t>
            </a:r>
            <a:endParaRPr lang="es-ES_tradnl" dirty="0" smtClean="0"/>
          </a:p>
          <a:p>
            <a:r>
              <a:rPr lang="es-ES_tradnl" dirty="0" smtClean="0"/>
              <a:t>G. Play </a:t>
            </a:r>
            <a:r>
              <a:rPr lang="es-ES_tradnl" dirty="0" err="1" smtClean="0"/>
              <a:t>the</a:t>
            </a:r>
            <a:r>
              <a:rPr lang="es-ES_tradnl" dirty="0" smtClean="0"/>
              <a:t> guitar </a:t>
            </a:r>
          </a:p>
          <a:p>
            <a:r>
              <a:rPr lang="es-ES_tradnl" dirty="0" smtClean="0"/>
              <a:t>H.  I </a:t>
            </a:r>
            <a:r>
              <a:rPr lang="es-ES_tradnl" dirty="0" err="1" smtClean="0"/>
              <a:t>don’t</a:t>
            </a:r>
            <a:r>
              <a:rPr lang="es-ES_tradnl" dirty="0" smtClean="0"/>
              <a:t> </a:t>
            </a:r>
            <a:r>
              <a:rPr lang="es-ES_tradnl" dirty="0" err="1" smtClean="0"/>
              <a:t>like</a:t>
            </a:r>
            <a:r>
              <a:rPr lang="es-ES_tradnl" dirty="0" smtClean="0"/>
              <a:t> _____at </a:t>
            </a:r>
            <a:r>
              <a:rPr lang="es-ES_tradnl" dirty="0" err="1" smtClean="0"/>
              <a:t>all</a:t>
            </a:r>
            <a:r>
              <a:rPr lang="es-ES_tradnl" dirty="0" smtClean="0"/>
              <a:t>.</a:t>
            </a:r>
          </a:p>
          <a:p>
            <a:endParaRPr lang="es-ES_tradnl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49900" y="5943600"/>
            <a:ext cx="750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too</a:t>
            </a:r>
            <a:r>
              <a:rPr lang="es-MX" dirty="0" smtClean="0"/>
              <a:t> </a:t>
            </a:r>
            <a:r>
              <a:rPr lang="es-MX" dirty="0" err="1" smtClean="0"/>
              <a:t>easy</a:t>
            </a:r>
            <a:r>
              <a:rPr lang="es-MX" dirty="0" smtClean="0"/>
              <a:t>, escribe un párrafo!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76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7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6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ustar actividad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t="11452" r="6985" b="19836"/>
          <a:stretch/>
        </p:blipFill>
        <p:spPr bwMode="auto">
          <a:xfrm>
            <a:off x="0" y="0"/>
            <a:ext cx="6705600" cy="684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382120">
            <a:off x="4165481" y="1569282"/>
            <a:ext cx="508023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a complete sentence,</a:t>
            </a:r>
          </a:p>
          <a:p>
            <a:pPr algn="ctr"/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fill in the</a:t>
            </a:r>
          </a:p>
          <a:p>
            <a:pPr algn="ctr"/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following chart </a:t>
            </a:r>
          </a:p>
          <a:p>
            <a:pPr algn="ctr"/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based on your</a:t>
            </a:r>
          </a:p>
          <a:p>
            <a:pPr algn="ctr"/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own likes/dislikes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1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BIENVENIDOS A NUESTRA CLASE 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err="1" smtClean="0"/>
              <a:t>Espanol</a:t>
            </a:r>
            <a:r>
              <a:rPr lang="es-ES_tradnl" dirty="0" smtClean="0"/>
              <a:t> 1 </a:t>
            </a:r>
          </a:p>
          <a:p>
            <a:r>
              <a:rPr lang="es-ES_tradnl" dirty="0" smtClean="0"/>
              <a:t>Hoy es viernes, el veintiocho de septiembre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4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11569</TotalTime>
  <Words>1964</Words>
  <Application>Microsoft Office PowerPoint</Application>
  <PresentationFormat>On-screen Show (4:3)</PresentationFormat>
  <Paragraphs>353</Paragraphs>
  <Slides>118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3" baseType="lpstr">
      <vt:lpstr>Calibri</vt:lpstr>
      <vt:lpstr>Century Gothic</vt:lpstr>
      <vt:lpstr>Wingdings</vt:lpstr>
      <vt:lpstr>Wingdings 2</vt:lpstr>
      <vt:lpstr>Austin</vt:lpstr>
      <vt:lpstr>    ORGANIZAR:  PLEASE TAKE THIS TIME TO ORGANIZE YOUR BINDERS AND STORE THE ASSIGNMENTS BEING HANDED BACK.  I HAVE EXTRA DIVIDERS. THERE ARE 5 UNITS TOTAL. WE HAVE JUST FINISHED UNIT 1.  </vt:lpstr>
      <vt:lpstr>BIENVENIDOS A NUESTRA CLASE </vt:lpstr>
      <vt:lpstr>ANUNCIOS</vt:lpstr>
      <vt:lpstr>LA ESTRELLA DEL DIA</vt:lpstr>
      <vt:lpstr>DICHO DE LA SEMANA</vt:lpstr>
      <vt:lpstr>Notaste algo diferente en tu pupitre?</vt:lpstr>
      <vt:lpstr>TEST CORRECTIONS</vt:lpstr>
      <vt:lpstr>Progress Monitoring &amp;  Grade Checks</vt:lpstr>
      <vt:lpstr>PowerPoint Presentation</vt:lpstr>
      <vt:lpstr>HAZLO AHORA </vt:lpstr>
      <vt:lpstr>BIENVENIDOSA NUESTRA CLASE ESPAÑOL 1</vt:lpstr>
      <vt:lpstr>PowerPoint Presentation</vt:lpstr>
      <vt:lpstr>ANUNCIOS</vt:lpstr>
      <vt:lpstr>LA ESTRELLA DEL DIA</vt:lpstr>
      <vt:lpstr>PowerPoint Presentation</vt:lpstr>
      <vt:lpstr>                    </vt:lpstr>
      <vt:lpstr>bailar</vt:lpstr>
      <vt:lpstr>ver la tele/ peliculas </vt:lpstr>
      <vt:lpstr>cantar</vt:lpstr>
      <vt:lpstr>usar la computadora</vt:lpstr>
      <vt:lpstr>correr</vt:lpstr>
      <vt:lpstr>trabajar</vt:lpstr>
      <vt:lpstr>dibujar</vt:lpstr>
      <vt:lpstr>tocar la guitarra (un instrumento)</vt:lpstr>
      <vt:lpstr>escribir cuentos</vt:lpstr>
      <vt:lpstr>practicar deportes</vt:lpstr>
      <vt:lpstr>escuchar música</vt:lpstr>
      <vt:lpstr>patinar</vt:lpstr>
      <vt:lpstr>esquiar</vt:lpstr>
      <vt:lpstr>pasar tiempo con amigos/ salir con amigos</vt:lpstr>
      <vt:lpstr>hablar por teléfono</vt:lpstr>
      <vt:lpstr>nadar</vt:lpstr>
      <vt:lpstr>ir a … </vt:lpstr>
      <vt:lpstr>jugar videojuegos</vt:lpstr>
      <vt:lpstr>montar en pantineta/ bicicleta </vt:lpstr>
      <vt:lpstr>leer revistas</vt:lpstr>
      <vt:lpstr>                    </vt:lpstr>
      <vt:lpstr>Saquen una hoja de papel por favor </vt:lpstr>
      <vt:lpstr>What do all of these words have in common???</vt:lpstr>
      <vt:lpstr>PowerPoint Presentation</vt:lpstr>
      <vt:lpstr>PowerPoint Presentation</vt:lpstr>
      <vt:lpstr>PowerPoint Presentation</vt:lpstr>
      <vt:lpstr>¡Practicar! Identify the stem of the verbs by eliminating the ar, er, ir ending. </vt:lpstr>
      <vt:lpstr>PowerPoint Presentation</vt:lpstr>
      <vt:lpstr>DOL:  Write the following verb in spanish and underline its  infinitive form ending  </vt:lpstr>
      <vt:lpstr>PowerPoint Presentation</vt:lpstr>
      <vt:lpstr>PowerPoint Presentation</vt:lpstr>
      <vt:lpstr>Hazlo ahora </vt:lpstr>
      <vt:lpstr>BIENVENIDOS A NUESTRA CLASE </vt:lpstr>
      <vt:lpstr>PowerPoint Presentation</vt:lpstr>
      <vt:lpstr>ANUNCIOS</vt:lpstr>
      <vt:lpstr>LA ESTRELLA DEL DIA</vt:lpstr>
      <vt:lpstr>Saquen sus pizarras y sus paquetes por favor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Hablar!  Con tu pareja, hablen sobre lo que haces bien o mal…</vt:lpstr>
      <vt:lpstr>PowerPoint Presentation</vt:lpstr>
      <vt:lpstr>“GUSTAR”</vt:lpstr>
      <vt:lpstr>(A mí) no me gusta __ nada.</vt:lpstr>
      <vt:lpstr>A mí tampoco.</vt:lpstr>
      <vt:lpstr>¿Qué te gusta hacer?</vt:lpstr>
      <vt:lpstr>¿Qué te gusta más?</vt:lpstr>
      <vt:lpstr>¿Te gusta __?</vt:lpstr>
      <vt:lpstr>¿Y a ti?</vt:lpstr>
      <vt:lpstr>ni…ni</vt:lpstr>
      <vt:lpstr>o</vt:lpstr>
      <vt:lpstr>y</vt:lpstr>
      <vt:lpstr>pues...</vt:lpstr>
      <vt:lpstr>sí</vt:lpstr>
      <vt:lpstr>también</vt:lpstr>
      <vt:lpstr>QUIZ QUIZ TRADE </vt:lpstr>
      <vt:lpstr>PowerPoint Presentation</vt:lpstr>
      <vt:lpstr>Vocal response! Volumen 3. Si me gusta! No me gusta!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Comparisons  Saquen tu hoja de papel </vt:lpstr>
      <vt:lpstr>Me gusta futbol mas que el futbol americano.</vt:lpstr>
      <vt:lpstr>No me gusta ni futbol ni el futbol americano.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DOL </vt:lpstr>
      <vt:lpstr>PowerPoint Presentation</vt:lpstr>
      <vt:lpstr>PowerPoint Presentation</vt:lpstr>
      <vt:lpstr>PowerPoint Presentation</vt:lpstr>
      <vt:lpstr>BIENVENIDOS A NUESTRA CLASE </vt:lpstr>
      <vt:lpstr>OBJETIVO Y DOL </vt:lpstr>
      <vt:lpstr>ANUNCIOS</vt:lpstr>
      <vt:lpstr>LA ESTRELLA DEL DIA</vt:lpstr>
      <vt:lpstr>Saquen tu papel de miercoles por favor</vt:lpstr>
      <vt:lpstr>Me gusta futbol mas que el futbol americano.</vt:lpstr>
      <vt:lpstr>No me gusta ni futbol ni el futbol americano.</vt:lpstr>
      <vt:lpstr>PowerPoint Presentation</vt:lpstr>
      <vt:lpstr>                    </vt:lpstr>
      <vt:lpstr>                    </vt:lpstr>
      <vt:lpstr>Saquen una hoja de papel por favor</vt:lpstr>
      <vt:lpstr>PowerPoint Presentation</vt:lpstr>
      <vt:lpstr>ESRCRIBIR Y HABLAR  Create 4 questions about activities you like to do and the seasons you like to do them in. Ex: ¿Te gusta nadar en el invierno?  Walk around the room and ask people questions when the music stops.   Record their responses. </vt:lpstr>
      <vt:lpstr>DOL LEER Y CONTESTAR LAS PREGUNTAS </vt:lpstr>
      <vt:lpstr>Unit 2 review</vt:lpstr>
      <vt:lpstr>PowerPoint Presentation</vt:lpstr>
      <vt:lpstr>PowerPoint Presentation</vt:lpstr>
      <vt:lpstr>EXTRA SLIDES</vt:lpstr>
      <vt:lpstr>HAZLO AHORA</vt:lpstr>
      <vt:lpstr>PowerPoint Presentation</vt:lpstr>
    </vt:vector>
  </TitlesOfParts>
  <Company>Harrison School District 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16 de agosto</dc:title>
  <dc:creator>HSD2</dc:creator>
  <cp:lastModifiedBy>DeAlba, Debra</cp:lastModifiedBy>
  <cp:revision>168</cp:revision>
  <cp:lastPrinted>2017-10-02T19:36:11Z</cp:lastPrinted>
  <dcterms:created xsi:type="dcterms:W3CDTF">2013-08-29T03:27:38Z</dcterms:created>
  <dcterms:modified xsi:type="dcterms:W3CDTF">2018-09-28T15:30:58Z</dcterms:modified>
</cp:coreProperties>
</file>