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376" r:id="rId3"/>
    <p:sldId id="258" r:id="rId4"/>
    <p:sldId id="266" r:id="rId5"/>
    <p:sldId id="259" r:id="rId6"/>
    <p:sldId id="260" r:id="rId7"/>
    <p:sldId id="265" r:id="rId8"/>
    <p:sldId id="261" r:id="rId9"/>
    <p:sldId id="264" r:id="rId10"/>
    <p:sldId id="262" r:id="rId11"/>
    <p:sldId id="269" r:id="rId12"/>
    <p:sldId id="268" r:id="rId13"/>
    <p:sldId id="270" r:id="rId14"/>
    <p:sldId id="267" r:id="rId15"/>
    <p:sldId id="280" r:id="rId16"/>
    <p:sldId id="275" r:id="rId17"/>
    <p:sldId id="276" r:id="rId18"/>
    <p:sldId id="277" r:id="rId19"/>
    <p:sldId id="278" r:id="rId20"/>
    <p:sldId id="279" r:id="rId21"/>
    <p:sldId id="283" r:id="rId22"/>
    <p:sldId id="281" r:id="rId23"/>
    <p:sldId id="287" r:id="rId24"/>
    <p:sldId id="284" r:id="rId25"/>
    <p:sldId id="272" r:id="rId26"/>
    <p:sldId id="288" r:id="rId27"/>
    <p:sldId id="289" r:id="rId28"/>
    <p:sldId id="271" r:id="rId29"/>
    <p:sldId id="290" r:id="rId30"/>
    <p:sldId id="295" r:id="rId31"/>
    <p:sldId id="292" r:id="rId32"/>
    <p:sldId id="293" r:id="rId33"/>
    <p:sldId id="294" r:id="rId34"/>
    <p:sldId id="296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82" r:id="rId55"/>
    <p:sldId id="383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8" r:id="rId65"/>
    <p:sldId id="331" r:id="rId66"/>
    <p:sldId id="332" r:id="rId67"/>
    <p:sldId id="326" r:id="rId68"/>
    <p:sldId id="333" r:id="rId69"/>
    <p:sldId id="339" r:id="rId70"/>
    <p:sldId id="336" r:id="rId71"/>
    <p:sldId id="338" r:id="rId72"/>
    <p:sldId id="340" r:id="rId73"/>
    <p:sldId id="341" r:id="rId74"/>
    <p:sldId id="342" r:id="rId75"/>
    <p:sldId id="344" r:id="rId76"/>
    <p:sldId id="345" r:id="rId77"/>
    <p:sldId id="346" r:id="rId78"/>
    <p:sldId id="347" r:id="rId79"/>
    <p:sldId id="357" r:id="rId80"/>
    <p:sldId id="343" r:id="rId81"/>
    <p:sldId id="358" r:id="rId82"/>
    <p:sldId id="359" r:id="rId83"/>
    <p:sldId id="330" r:id="rId84"/>
    <p:sldId id="387" r:id="rId85"/>
    <p:sldId id="388" r:id="rId86"/>
    <p:sldId id="335" r:id="rId87"/>
    <p:sldId id="337" r:id="rId88"/>
    <p:sldId id="366" r:id="rId89"/>
    <p:sldId id="350" r:id="rId90"/>
    <p:sldId id="384" r:id="rId91"/>
    <p:sldId id="274" r:id="rId92"/>
    <p:sldId id="375" r:id="rId93"/>
    <p:sldId id="385" r:id="rId94"/>
    <p:sldId id="386" r:id="rId95"/>
    <p:sldId id="351" r:id="rId96"/>
    <p:sldId id="360" r:id="rId97"/>
    <p:sldId id="380" r:id="rId98"/>
    <p:sldId id="362" r:id="rId99"/>
    <p:sldId id="363" r:id="rId100"/>
    <p:sldId id="364" r:id="rId101"/>
    <p:sldId id="381" r:id="rId102"/>
    <p:sldId id="282" r:id="rId103"/>
    <p:sldId id="285" r:id="rId104"/>
    <p:sldId id="356" r:id="rId105"/>
    <p:sldId id="378" r:id="rId106"/>
    <p:sldId id="379" r:id="rId107"/>
    <p:sldId id="377" r:id="rId108"/>
    <p:sldId id="367" r:id="rId109"/>
    <p:sldId id="348" r:id="rId110"/>
    <p:sldId id="349" r:id="rId111"/>
    <p:sldId id="352" r:id="rId112"/>
    <p:sldId id="354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55" r:id="rId1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4" autoAdjust="0"/>
    <p:restoredTop sz="94660"/>
  </p:normalViewPr>
  <p:slideViewPr>
    <p:cSldViewPr snapToGrid="0">
      <p:cViewPr varScale="1">
        <p:scale>
          <a:sx n="50" d="100"/>
          <a:sy n="50" d="100"/>
        </p:scale>
        <p:origin x="5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780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7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0520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048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4733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46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4753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8713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8025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365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18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4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05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296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699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374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460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2F5DBDA-9224-413C-B62C-A0910EA9498C}" type="datetimeFigureOut">
              <a:rPr lang="es-MX" smtClean="0"/>
              <a:t>04/10/2018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ACCC055-9205-4073-B0CE-73A72147590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735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GsQaqViiwU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m.youtube.com/watch?v=8E0XIF2uJCQ" TargetMode="Externa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mailto:ddealba@hsd2.org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a01.safelinks.protection.outlook.com/?url=https://www.youtube.com/watch?v%3Du9L_O8uXSYM&amp;data=02|01|ddealba@hsd2.org|37d6d61abfe149446f5408d6268dfb84|5485c62b55af4fce807eff1a7e126fcc|0|0|636738788592426912&amp;sdata=QOPlGRUB0dx2RDoqnotOwMTjpOUJp7lWqoBq3fbcIII%3D&amp;reserved=0" TargetMode="External"/><Relationship Id="rId2" Type="http://schemas.openxmlformats.org/officeDocument/2006/relationships/hyperlink" Target="https://na01.safelinks.protection.outlook.com/?url=https://www.youtube.com/watch?v%3D8O8P73hVVUA&amp;data=02|01|ddealba@hsd2.org|37d6d61abfe149446f5408d6268dfb84|5485c62b55af4fce807eff1a7e126fcc|0|0|636738788592426912&amp;sdata=9dPEX7380td146m3ZmtZFErq53g5j2wLyGmFEwa8nmg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01.safelinks.protection.outlook.com/?url=https://www.youtube.com/watch?v%3D7agyvCgwDuc&amp;data=02|01|ddealba@hsd2.org|37d6d61abfe149446f5408d6268dfb84|5485c62b55af4fce807eff1a7e126fcc|0|0|636738788592436917&amp;sdata=LSjc5IRshFIZ2LQh0cdVRBAyAoviQmWErlTh9PquvSE%3D&amp;reserved=0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i_5dUB1Osk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GyLz5219L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5-52XFGkd0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6Ato_BSb_c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247649"/>
            <a:ext cx="9144000" cy="976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8000" dirty="0" smtClean="0">
                <a:solidFill>
                  <a:schemeClr val="accent3"/>
                </a:solidFill>
              </a:rPr>
              <a:t>HAZLO AHORA: </a:t>
            </a:r>
            <a:r>
              <a:rPr lang="es-MX" dirty="0" smtClean="0">
                <a:solidFill>
                  <a:schemeClr val="accent3"/>
                </a:solidFill>
              </a:rPr>
              <a:t/>
            </a:r>
            <a:br>
              <a:rPr lang="es-MX" dirty="0" smtClean="0">
                <a:solidFill>
                  <a:schemeClr val="accent3"/>
                </a:solidFill>
              </a:rPr>
            </a:br>
            <a:r>
              <a:rPr lang="es-ES_tradnl" sz="4000" b="1" dirty="0" smtClean="0">
                <a:solidFill>
                  <a:schemeClr val="accent3"/>
                </a:solidFill>
              </a:rPr>
              <a:t>¿Qué significan las siguientes palabras?</a:t>
            </a:r>
            <a:br>
              <a:rPr lang="es-ES_tradnl" sz="4000" b="1" dirty="0" smtClean="0">
                <a:solidFill>
                  <a:schemeClr val="accent3"/>
                </a:solidFill>
              </a:rPr>
            </a:br>
            <a:endParaRPr lang="es-MX" sz="4000" dirty="0">
              <a:solidFill>
                <a:schemeClr val="accent3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81000" y="292655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 smtClean="0">
                <a:solidFill>
                  <a:schemeClr val="accent5"/>
                </a:solidFill>
              </a:rPr>
              <a:t>1. No, no me gusta nada.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2. A mi también 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3. ¿Te gusta …?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4. ver la tele 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5. A mi me gusta mucho. 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6. A mi tampoco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7. Ni… Ni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8. ¿Que te gusta hacer? 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9. ¿Y a ti?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10. ir a la escuela</a:t>
            </a:r>
          </a:p>
        </p:txBody>
      </p:sp>
    </p:spTree>
    <p:extLst>
      <p:ext uri="{BB962C8B-B14F-4D97-AF65-F5344CB8AC3E}">
        <p14:creationId xmlns:p14="http://schemas.microsoft.com/office/powerpoint/2010/main" val="25553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400049"/>
            <a:ext cx="9144000" cy="976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dirty="0" smtClean="0">
                <a:solidFill>
                  <a:schemeClr val="accent3"/>
                </a:solidFill>
              </a:rPr>
              <a:t>HABLAR: </a:t>
            </a:r>
            <a:br>
              <a:rPr lang="es-MX" dirty="0" smtClean="0">
                <a:solidFill>
                  <a:schemeClr val="accent3"/>
                </a:solidFill>
              </a:rPr>
            </a:br>
            <a:r>
              <a:rPr lang="es-MX" sz="4000" dirty="0" smtClean="0">
                <a:solidFill>
                  <a:schemeClr val="accent3"/>
                </a:solidFill>
              </a:rPr>
              <a:t>Responde en español.</a:t>
            </a:r>
            <a:endParaRPr lang="es-MX" sz="4000" dirty="0">
              <a:solidFill>
                <a:schemeClr val="accent3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81000" y="1109662"/>
            <a:ext cx="5334000" cy="2093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s-MX" sz="4000" dirty="0" smtClean="0">
              <a:solidFill>
                <a:schemeClr val="accent5"/>
              </a:solidFill>
            </a:endParaRPr>
          </a:p>
          <a:p>
            <a:r>
              <a:rPr lang="es-MX" sz="4000" dirty="0" smtClean="0">
                <a:solidFill>
                  <a:schemeClr val="accent5"/>
                </a:solidFill>
              </a:rPr>
              <a:t>Compañero 1:</a:t>
            </a:r>
          </a:p>
          <a:p>
            <a:endParaRPr lang="es-MX" sz="4000" dirty="0" smtClean="0">
              <a:solidFill>
                <a:schemeClr val="accent5"/>
              </a:solidFill>
            </a:endParaRPr>
          </a:p>
          <a:p>
            <a:r>
              <a:rPr lang="es-MX" sz="4000" dirty="0" smtClean="0">
                <a:solidFill>
                  <a:schemeClr val="accent5"/>
                </a:solidFill>
              </a:rPr>
              <a:t>Hola cómo estás? </a:t>
            </a:r>
          </a:p>
          <a:p>
            <a:endParaRPr lang="es-MX" sz="4000" dirty="0" smtClean="0">
              <a:solidFill>
                <a:schemeClr val="accent5"/>
              </a:solidFill>
            </a:endParaRPr>
          </a:p>
          <a:p>
            <a:r>
              <a:rPr lang="es-MX" sz="4000" dirty="0" smtClean="0">
                <a:solidFill>
                  <a:schemeClr val="accent5"/>
                </a:solidFill>
              </a:rPr>
              <a:t>Qué te gusta hacer el fin de semana?</a:t>
            </a:r>
          </a:p>
          <a:p>
            <a:endParaRPr lang="es-MX" sz="4000" dirty="0" smtClean="0">
              <a:solidFill>
                <a:schemeClr val="accent5"/>
              </a:solidFill>
            </a:endParaRPr>
          </a:p>
          <a:p>
            <a:endParaRPr lang="es-MX" sz="4000" dirty="0" smtClean="0">
              <a:solidFill>
                <a:schemeClr val="accent5"/>
              </a:solidFill>
            </a:endParaRPr>
          </a:p>
          <a:p>
            <a:endParaRPr lang="es-MX" sz="4000" dirty="0">
              <a:solidFill>
                <a:schemeClr val="accent5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477000" y="1328737"/>
            <a:ext cx="533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4000" dirty="0" smtClean="0">
              <a:solidFill>
                <a:schemeClr val="accent5"/>
              </a:solidFill>
            </a:endParaRPr>
          </a:p>
          <a:p>
            <a:r>
              <a:rPr lang="es-MX" sz="4000" dirty="0" smtClean="0">
                <a:solidFill>
                  <a:schemeClr val="accent5"/>
                </a:solidFill>
              </a:rPr>
              <a:t>Compañero 2:</a:t>
            </a:r>
          </a:p>
          <a:p>
            <a:endParaRPr lang="es-MX" sz="4000" dirty="0" smtClean="0">
              <a:solidFill>
                <a:schemeClr val="accent5"/>
              </a:solidFill>
            </a:endParaRPr>
          </a:p>
          <a:p>
            <a:r>
              <a:rPr lang="es-MX" sz="4000" dirty="0" smtClean="0">
                <a:solidFill>
                  <a:schemeClr val="accent5"/>
                </a:solidFill>
              </a:rPr>
              <a:t>Y tu familia? Como están?</a:t>
            </a:r>
          </a:p>
          <a:p>
            <a:endParaRPr lang="es-MX" sz="4000" dirty="0" smtClean="0">
              <a:solidFill>
                <a:schemeClr val="accent5"/>
              </a:solidFill>
            </a:endParaRPr>
          </a:p>
          <a:p>
            <a:r>
              <a:rPr lang="es-MX" sz="4000" dirty="0" smtClean="0">
                <a:solidFill>
                  <a:schemeClr val="accent5"/>
                </a:solidFill>
              </a:rPr>
              <a:t>Cómo está el clima hoy?</a:t>
            </a:r>
          </a:p>
          <a:p>
            <a:endParaRPr lang="es-MX"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 latino 	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err="1" smtClean="0"/>
              <a:t>Listening</a:t>
            </a:r>
            <a:r>
              <a:rPr lang="es-MX" dirty="0" smtClean="0"/>
              <a:t> </a:t>
            </a:r>
            <a:r>
              <a:rPr lang="es-MX" dirty="0" err="1" smtClean="0"/>
              <a:t>Comprehension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>
                <a:hlinkClick r:id="rId2"/>
              </a:rPr>
              <a:t>https://</a:t>
            </a:r>
            <a:r>
              <a:rPr lang="es-MX" dirty="0" smtClean="0">
                <a:hlinkClick r:id="rId2"/>
              </a:rPr>
              <a:t>www.youtube.com/watch?v=fGsQaqViiwU</a:t>
            </a: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Que significan las letras?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96767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2247900"/>
            <a:ext cx="9905998" cy="1905000"/>
          </a:xfrm>
        </p:spPr>
        <p:txBody>
          <a:bodyPr/>
          <a:lstStyle/>
          <a:p>
            <a:pPr algn="ctr"/>
            <a:r>
              <a:rPr lang="es-MX" dirty="0" smtClean="0"/>
              <a:t>Escucha y repite por favor</a:t>
            </a:r>
            <a:endParaRPr lang="es-MX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6019800"/>
            <a:ext cx="687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>
                <a:hlinkClick r:id="rId2"/>
              </a:rPr>
              <a:t>https://m.youtube.com/watch?v=8E0XIF2uJCQ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60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</a:t>
            </a:r>
            <a:r>
              <a:rPr lang="es-MX" dirty="0" smtClean="0"/>
              <a:t>talki.com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3600" dirty="0" smtClean="0"/>
              <a:t>Email </a:t>
            </a:r>
            <a:r>
              <a:rPr lang="es-MX" sz="3600" dirty="0" smtClean="0">
                <a:hlinkClick r:id="rId2"/>
              </a:rPr>
              <a:t>ddealba@hsd2.org</a:t>
            </a:r>
            <a:endParaRPr lang="es-MX" sz="3600" dirty="0" smtClean="0"/>
          </a:p>
          <a:p>
            <a:pPr marL="0" indent="0">
              <a:buNone/>
            </a:pPr>
            <a:r>
              <a:rPr lang="es-MX" sz="3600" dirty="0" err="1" smtClean="0"/>
              <a:t>Password</a:t>
            </a:r>
            <a:r>
              <a:rPr lang="es-MX" sz="3600" dirty="0" smtClean="0"/>
              <a:t>  Harrison1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6694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Colorear por numero</a:t>
            </a:r>
            <a:br>
              <a:rPr lang="es-ES_tradnl" dirty="0" smtClean="0"/>
            </a:br>
            <a:r>
              <a:rPr lang="es-ES_tradnl" dirty="0"/>
              <a:t/>
            </a:r>
            <a:br>
              <a:rPr lang="es-ES_tradnl" dirty="0"/>
            </a:br>
            <a:r>
              <a:rPr lang="es-ES_tradnl" dirty="0" smtClean="0"/>
              <a:t>haz tu tarea – busca una </a:t>
            </a:r>
            <a:r>
              <a:rPr lang="es-ES_tradnl" dirty="0" err="1" smtClean="0"/>
              <a:t>cancion</a:t>
            </a:r>
            <a:r>
              <a:rPr lang="es-ES_tradnl" dirty="0" smtClean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687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1523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1375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8000" dirty="0" smtClean="0"/>
              <a:t>OBJETIVO Y DOL </a:t>
            </a:r>
            <a:endParaRPr lang="es-ES_tradnl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OBJETIVO: </a:t>
            </a:r>
            <a:r>
              <a:rPr lang="en-US" sz="3200" dirty="0"/>
              <a:t>LLWBAT </a:t>
            </a:r>
            <a:r>
              <a:rPr lang="en-US" sz="3200" dirty="0" smtClean="0"/>
              <a:t>use the correct noun adjective agreement in discussing clothing and color [NL.1.1c</a:t>
            </a:r>
            <a:r>
              <a:rPr lang="en-US" sz="3200" dirty="0"/>
              <a:t>, NL.2.2b, NL.1.e]</a:t>
            </a: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ES_tradnl" sz="3200" dirty="0" smtClean="0"/>
              <a:t>DOL: </a:t>
            </a:r>
            <a:r>
              <a:rPr lang="es-ES_tradnl" sz="3200" dirty="0" err="1" smtClean="0"/>
              <a:t>Given</a:t>
            </a:r>
            <a:r>
              <a:rPr lang="es-ES_tradnl" sz="3200" dirty="0" smtClean="0"/>
              <a:t> 10 </a:t>
            </a:r>
            <a:r>
              <a:rPr lang="es-ES_tradnl" sz="3200" dirty="0" err="1" smtClean="0"/>
              <a:t>written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descriptions</a:t>
            </a:r>
            <a:r>
              <a:rPr lang="es-ES_tradnl" sz="3200" dirty="0" smtClean="0"/>
              <a:t>, LLW </a:t>
            </a:r>
            <a:r>
              <a:rPr lang="es-ES_tradnl" sz="3200" dirty="0" err="1" smtClean="0"/>
              <a:t>correct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clothing</a:t>
            </a:r>
            <a:r>
              <a:rPr lang="es-ES_tradnl" sz="3200" dirty="0"/>
              <a:t> </a:t>
            </a:r>
            <a:r>
              <a:rPr lang="es-ES_tradnl" sz="3200" dirty="0" err="1" smtClean="0"/>
              <a:t>description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using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noun</a:t>
            </a:r>
            <a:r>
              <a:rPr lang="es-ES_tradnl" sz="3200" dirty="0" smtClean="0"/>
              <a:t>/ </a:t>
            </a:r>
            <a:r>
              <a:rPr lang="es-ES_tradnl" sz="3200" dirty="0" err="1" smtClean="0"/>
              <a:t>adjective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agreement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100% </a:t>
            </a:r>
            <a:r>
              <a:rPr lang="es-ES_tradnl" sz="3200" dirty="0" err="1" smtClean="0"/>
              <a:t>accuracy</a:t>
            </a:r>
            <a:r>
              <a:rPr lang="es-ES_tradnl" sz="3200" dirty="0" smtClean="0"/>
              <a:t>. 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9076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363" y="2228850"/>
            <a:ext cx="9905998" cy="1905000"/>
          </a:xfrm>
        </p:spPr>
        <p:txBody>
          <a:bodyPr/>
          <a:lstStyle/>
          <a:p>
            <a:r>
              <a:rPr lang="es-MX" dirty="0" smtClean="0"/>
              <a:t>Saquen una hoja de papel por favor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616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 </a:t>
            </a:r>
            <a:r>
              <a:rPr lang="es-ES_tradnl" dirty="0" err="1" smtClean="0"/>
              <a:t>spanish</a:t>
            </a:r>
            <a:r>
              <a:rPr lang="es-ES_tradnl" dirty="0" smtClean="0"/>
              <a:t>, </a:t>
            </a:r>
            <a:r>
              <a:rPr lang="es-ES_tradnl" dirty="0" err="1" smtClean="0"/>
              <a:t>adjectives</a:t>
            </a:r>
            <a:r>
              <a:rPr lang="es-ES_tradnl" dirty="0" smtClean="0"/>
              <a:t> are placed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nouns</a:t>
            </a:r>
            <a:r>
              <a:rPr lang="es-ES_tradnl" dirty="0" smtClean="0"/>
              <a:t> and </a:t>
            </a:r>
            <a:r>
              <a:rPr lang="es-ES_tradnl" dirty="0" err="1" smtClean="0"/>
              <a:t>must</a:t>
            </a:r>
            <a:r>
              <a:rPr lang="es-ES_tradnl" dirty="0" smtClean="0"/>
              <a:t> </a:t>
            </a:r>
            <a:r>
              <a:rPr lang="es-ES_tradnl" dirty="0" err="1" smtClean="0"/>
              <a:t>agree</a:t>
            </a:r>
            <a:r>
              <a:rPr lang="es-ES_tradnl" dirty="0" smtClean="0"/>
              <a:t> in </a:t>
            </a:r>
            <a:r>
              <a:rPr lang="es-ES_tradnl" dirty="0" err="1" smtClean="0"/>
              <a:t>gender</a:t>
            </a:r>
            <a:r>
              <a:rPr lang="es-ES_tradnl" dirty="0" smtClean="0"/>
              <a:t> and </a:t>
            </a:r>
            <a:r>
              <a:rPr lang="es-ES_tradnl" dirty="0" err="1" smtClean="0"/>
              <a:t>number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red </a:t>
            </a:r>
            <a:r>
              <a:rPr lang="es-ES_tradnl" sz="3600" dirty="0" err="1" smtClean="0"/>
              <a:t>skirt</a:t>
            </a:r>
            <a:endParaRPr lang="es-ES_tradnl" sz="3600" dirty="0" smtClean="0"/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black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suit</a:t>
            </a:r>
            <a:r>
              <a:rPr lang="es-ES_tradnl" sz="3600" dirty="0" smtClean="0"/>
              <a:t> </a:t>
            </a:r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blue pants </a:t>
            </a:r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yellow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shirts</a:t>
            </a:r>
            <a:r>
              <a:rPr lang="es-ES_tradnl" sz="3600" dirty="0" smtClean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43840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MX" dirty="0" smtClean="0"/>
              <a:t>Saquen una hoja de papel por favor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3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In </a:t>
            </a:r>
            <a:r>
              <a:rPr lang="es-ES_tradnl" dirty="0" err="1" smtClean="0"/>
              <a:t>spanish</a:t>
            </a:r>
            <a:r>
              <a:rPr lang="es-ES_tradnl" dirty="0" smtClean="0"/>
              <a:t>, </a:t>
            </a:r>
            <a:r>
              <a:rPr lang="es-ES_tradnl" dirty="0" err="1" smtClean="0"/>
              <a:t>adjectives</a:t>
            </a:r>
            <a:r>
              <a:rPr lang="es-ES_tradnl" dirty="0" smtClean="0"/>
              <a:t> are placed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nouns</a:t>
            </a:r>
            <a:r>
              <a:rPr lang="es-ES_tradnl" dirty="0" smtClean="0"/>
              <a:t> and </a:t>
            </a:r>
            <a:r>
              <a:rPr lang="es-ES_tradnl" dirty="0" err="1" smtClean="0"/>
              <a:t>must</a:t>
            </a:r>
            <a:r>
              <a:rPr lang="es-ES_tradnl" dirty="0" smtClean="0"/>
              <a:t> </a:t>
            </a:r>
            <a:r>
              <a:rPr lang="es-ES_tradnl" dirty="0" err="1" smtClean="0"/>
              <a:t>agree</a:t>
            </a:r>
            <a:r>
              <a:rPr lang="es-ES_tradnl" dirty="0" smtClean="0"/>
              <a:t> in </a:t>
            </a:r>
            <a:r>
              <a:rPr lang="es-ES_tradnl" dirty="0" err="1" smtClean="0"/>
              <a:t>gender</a:t>
            </a:r>
            <a:r>
              <a:rPr lang="es-ES_tradnl" dirty="0" smtClean="0"/>
              <a:t> and </a:t>
            </a:r>
            <a:r>
              <a:rPr lang="es-ES_tradnl" dirty="0" err="1" smtClean="0"/>
              <a:t>number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red </a:t>
            </a:r>
            <a:r>
              <a:rPr lang="es-ES_tradnl" sz="3600" dirty="0" err="1" smtClean="0"/>
              <a:t>skirt</a:t>
            </a:r>
            <a:endParaRPr lang="es-ES_tradnl" sz="3600" dirty="0" smtClean="0"/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black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suit</a:t>
            </a:r>
            <a:r>
              <a:rPr lang="es-ES_tradnl" sz="3600" dirty="0" smtClean="0"/>
              <a:t> </a:t>
            </a:r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blue pants </a:t>
            </a:r>
          </a:p>
          <a:p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yellow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shirts</a:t>
            </a:r>
            <a:r>
              <a:rPr lang="es-ES_tradnl" sz="3600" dirty="0" smtClean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3200" b="1" dirty="0" smtClean="0"/>
              <a:t>La</a:t>
            </a:r>
            <a:r>
              <a:rPr lang="es-ES_tradnl" sz="3200" dirty="0" smtClean="0"/>
              <a:t> fald</a:t>
            </a:r>
            <a:r>
              <a:rPr lang="es-ES_tradnl" sz="3200" b="1" dirty="0" smtClean="0"/>
              <a:t>a</a:t>
            </a:r>
            <a:r>
              <a:rPr lang="es-ES_tradnl" sz="3200" dirty="0" smtClean="0"/>
              <a:t> roj</a:t>
            </a:r>
            <a:r>
              <a:rPr lang="es-ES_tradnl" sz="3200" b="1" dirty="0" smtClean="0"/>
              <a:t>a</a:t>
            </a:r>
            <a:r>
              <a:rPr lang="es-ES_tradnl" sz="3200" dirty="0" smtClean="0"/>
              <a:t> </a:t>
            </a:r>
          </a:p>
          <a:p>
            <a:r>
              <a:rPr lang="es-ES_tradnl" sz="3200" b="1" dirty="0" smtClean="0"/>
              <a:t>El</a:t>
            </a:r>
            <a:r>
              <a:rPr lang="es-ES_tradnl" sz="3200" dirty="0" smtClean="0"/>
              <a:t> traje negr</a:t>
            </a:r>
            <a:r>
              <a:rPr lang="es-ES_tradnl" sz="3200" b="1" dirty="0" smtClean="0"/>
              <a:t>o</a:t>
            </a:r>
            <a:r>
              <a:rPr lang="es-ES_tradnl" sz="3200" dirty="0" smtClean="0"/>
              <a:t> </a:t>
            </a:r>
          </a:p>
          <a:p>
            <a:r>
              <a:rPr lang="es-ES_tradnl" sz="3200" b="1" dirty="0" smtClean="0"/>
              <a:t>Los</a:t>
            </a:r>
            <a:r>
              <a:rPr lang="es-ES_tradnl" sz="3200" dirty="0" smtClean="0"/>
              <a:t> pantalon</a:t>
            </a:r>
            <a:r>
              <a:rPr lang="es-ES_tradnl" sz="3200" b="1" dirty="0" smtClean="0"/>
              <a:t>es</a:t>
            </a:r>
            <a:r>
              <a:rPr lang="es-ES_tradnl" sz="3200" dirty="0" smtClean="0"/>
              <a:t> azul</a:t>
            </a:r>
            <a:r>
              <a:rPr lang="es-ES_tradnl" sz="3200" b="1" dirty="0" smtClean="0"/>
              <a:t>es</a:t>
            </a:r>
          </a:p>
          <a:p>
            <a:r>
              <a:rPr lang="es-ES_tradnl" sz="3200" b="1" dirty="0" smtClean="0"/>
              <a:t>Las</a:t>
            </a:r>
            <a:r>
              <a:rPr lang="es-ES_tradnl" sz="3200" dirty="0" smtClean="0"/>
              <a:t> camis</a:t>
            </a:r>
            <a:r>
              <a:rPr lang="es-ES_tradnl" sz="3200" b="1" dirty="0" smtClean="0"/>
              <a:t>as</a:t>
            </a:r>
            <a:r>
              <a:rPr lang="es-ES_tradnl" sz="3200" dirty="0" smtClean="0"/>
              <a:t> amarill</a:t>
            </a:r>
            <a:r>
              <a:rPr lang="es-ES_tradnl" sz="3200" b="1" dirty="0" smtClean="0"/>
              <a:t>as</a:t>
            </a:r>
            <a:r>
              <a:rPr lang="es-ES_tradnl" sz="3200" dirty="0" smtClean="0"/>
              <a:t> </a:t>
            </a:r>
            <a:endParaRPr lang="es-ES_tradnl" sz="3200" dirty="0"/>
          </a:p>
        </p:txBody>
      </p:sp>
      <p:sp>
        <p:nvSpPr>
          <p:cNvPr id="5" name="5-Point Star 4"/>
          <p:cNvSpPr/>
          <p:nvPr/>
        </p:nvSpPr>
        <p:spPr>
          <a:xfrm rot="19630745">
            <a:off x="9264711" y="1143863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14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206598"/>
            <a:ext cx="10058402" cy="1219200"/>
          </a:xfrm>
        </p:spPr>
        <p:txBody>
          <a:bodyPr/>
          <a:lstStyle/>
          <a:p>
            <a:r>
              <a:rPr lang="es-ES_tradnl" dirty="0" smtClean="0"/>
              <a:t>Singular to plural, </a:t>
            </a:r>
            <a:r>
              <a:rPr lang="es-ES_tradnl" dirty="0" err="1" smtClean="0"/>
              <a:t>feminine</a:t>
            </a:r>
            <a:r>
              <a:rPr lang="es-ES_tradnl" dirty="0" smtClean="0"/>
              <a:t> to </a:t>
            </a:r>
            <a:r>
              <a:rPr lang="es-ES_tradnl" dirty="0" err="1" smtClean="0"/>
              <a:t>masculine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120462"/>
            <a:ext cx="10058400" cy="4861238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Like</a:t>
            </a:r>
            <a:r>
              <a:rPr lang="es-ES_tradnl" dirty="0" smtClean="0"/>
              <a:t> </a:t>
            </a:r>
            <a:r>
              <a:rPr lang="es-ES_tradnl" dirty="0" err="1" smtClean="0"/>
              <a:t>articles</a:t>
            </a:r>
            <a:r>
              <a:rPr lang="es-ES_tradnl" dirty="0"/>
              <a:t> </a:t>
            </a:r>
            <a:r>
              <a:rPr lang="es-ES_tradnl" dirty="0" smtClean="0"/>
              <a:t>(la, el, los, las) </a:t>
            </a:r>
            <a:r>
              <a:rPr lang="es-ES_tradnl" dirty="0" err="1" smtClean="0"/>
              <a:t>adjectives</a:t>
            </a:r>
            <a:r>
              <a:rPr lang="es-ES_tradnl" dirty="0" smtClean="0"/>
              <a:t> </a:t>
            </a:r>
            <a:r>
              <a:rPr lang="es-ES_tradnl" dirty="0" err="1" smtClean="0"/>
              <a:t>need</a:t>
            </a:r>
            <a:r>
              <a:rPr lang="es-ES_tradnl" dirty="0" smtClean="0"/>
              <a:t> to match </a:t>
            </a:r>
            <a:r>
              <a:rPr lang="es-ES_tradnl" dirty="0" err="1" smtClean="0"/>
              <a:t>nouns</a:t>
            </a:r>
            <a:r>
              <a:rPr lang="es-ES_tradnl" dirty="0" smtClean="0"/>
              <a:t>. </a:t>
            </a:r>
          </a:p>
          <a:p>
            <a:r>
              <a:rPr lang="es-ES_tradnl" dirty="0" err="1" smtClean="0"/>
              <a:t>We</a:t>
            </a:r>
            <a:r>
              <a:rPr lang="es-ES_tradnl" dirty="0" smtClean="0"/>
              <a:t> can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endings</a:t>
            </a:r>
            <a:r>
              <a:rPr lang="es-ES_tradnl" dirty="0" smtClean="0"/>
              <a:t> to </a:t>
            </a:r>
            <a:r>
              <a:rPr lang="es-ES_tradnl" dirty="0" err="1" smtClean="0"/>
              <a:t>make</a:t>
            </a:r>
            <a:r>
              <a:rPr lang="es-ES_tradnl" dirty="0" smtClean="0"/>
              <a:t> </a:t>
            </a:r>
            <a:r>
              <a:rPr lang="es-ES_tradnl" dirty="0" err="1" smtClean="0"/>
              <a:t>them</a:t>
            </a:r>
            <a:r>
              <a:rPr lang="es-ES_tradnl" dirty="0" smtClean="0"/>
              <a:t> match! </a:t>
            </a:r>
          </a:p>
          <a:p>
            <a:r>
              <a:rPr lang="es-ES_tradnl" dirty="0" err="1" smtClean="0"/>
              <a:t>Colors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in “-o”</a:t>
            </a:r>
          </a:p>
          <a:p>
            <a:pPr lvl="1"/>
            <a:r>
              <a:rPr lang="es-ES_tradnl" dirty="0" err="1" smtClean="0"/>
              <a:t>Change</a:t>
            </a:r>
            <a:r>
              <a:rPr lang="es-ES_tradnl" dirty="0" smtClean="0"/>
              <a:t> to –a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feminine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err="1" smtClean="0"/>
              <a:t>Add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“s” to </a:t>
            </a:r>
            <a:r>
              <a:rPr lang="es-ES_tradnl" dirty="0" err="1" smtClean="0"/>
              <a:t>make</a:t>
            </a:r>
            <a:r>
              <a:rPr lang="es-ES_tradnl" dirty="0" smtClean="0"/>
              <a:t> plural.</a:t>
            </a:r>
          </a:p>
          <a:p>
            <a:r>
              <a:rPr lang="es-ES_tradnl" dirty="0" err="1" smtClean="0"/>
              <a:t>Colors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in </a:t>
            </a:r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 smtClean="0"/>
              <a:t>vowels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smtClean="0"/>
              <a:t>Do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masculine</a:t>
            </a:r>
            <a:r>
              <a:rPr lang="es-ES_tradnl" dirty="0" smtClean="0"/>
              <a:t> to </a:t>
            </a:r>
            <a:r>
              <a:rPr lang="es-ES_tradnl" dirty="0" err="1" smtClean="0"/>
              <a:t>feminine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err="1" smtClean="0"/>
              <a:t>Add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“s” </a:t>
            </a:r>
            <a:r>
              <a:rPr lang="es-ES_tradnl" dirty="0" err="1" smtClean="0"/>
              <a:t>for</a:t>
            </a:r>
            <a:r>
              <a:rPr lang="es-ES_tradnl" dirty="0" smtClean="0"/>
              <a:t> plural</a:t>
            </a:r>
          </a:p>
          <a:p>
            <a:r>
              <a:rPr lang="es-ES_tradnl" dirty="0" err="1" smtClean="0"/>
              <a:t>Colors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in a </a:t>
            </a:r>
            <a:r>
              <a:rPr lang="es-ES_tradnl" dirty="0" err="1" smtClean="0"/>
              <a:t>consonant</a:t>
            </a:r>
            <a:endParaRPr lang="es-ES_tradnl" dirty="0" smtClean="0"/>
          </a:p>
          <a:p>
            <a:pPr lvl="1"/>
            <a:r>
              <a:rPr lang="es-ES_tradnl" dirty="0" smtClean="0"/>
              <a:t>Do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feminine</a:t>
            </a:r>
            <a:r>
              <a:rPr lang="es-ES_tradnl" dirty="0" smtClean="0"/>
              <a:t> to </a:t>
            </a:r>
            <a:r>
              <a:rPr lang="es-ES_tradnl" dirty="0" err="1" smtClean="0"/>
              <a:t>masculine</a:t>
            </a:r>
            <a:r>
              <a:rPr lang="es-ES_tradnl" dirty="0" smtClean="0"/>
              <a:t> </a:t>
            </a:r>
          </a:p>
          <a:p>
            <a:pPr lvl="1"/>
            <a:r>
              <a:rPr lang="es-ES_tradnl" dirty="0" err="1" smtClean="0"/>
              <a:t>Add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“es” to </a:t>
            </a:r>
            <a:r>
              <a:rPr lang="es-ES_tradnl" dirty="0" err="1" smtClean="0"/>
              <a:t>make</a:t>
            </a:r>
            <a:r>
              <a:rPr lang="es-ES_tradnl" dirty="0" smtClean="0"/>
              <a:t> </a:t>
            </a:r>
            <a:r>
              <a:rPr lang="es-ES_tradnl" dirty="0" err="1" smtClean="0"/>
              <a:t>it</a:t>
            </a:r>
            <a:r>
              <a:rPr lang="es-ES_tradnl" dirty="0" smtClean="0"/>
              <a:t> plural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488707" y="3654463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73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WHITEBOARD: PRACTICAR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885950"/>
            <a:ext cx="10953750" cy="4591049"/>
          </a:xfrm>
        </p:spPr>
        <p:txBody>
          <a:bodyPr>
            <a:normAutofit/>
          </a:bodyPr>
          <a:lstStyle/>
          <a:p>
            <a:r>
              <a:rPr lang="es-ES_tradnl" dirty="0" smtClean="0"/>
              <a:t>1.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socks</a:t>
            </a:r>
            <a:r>
              <a:rPr lang="es-ES_tradnl" dirty="0" smtClean="0"/>
              <a:t>	BLUE				_______________________________</a:t>
            </a:r>
          </a:p>
          <a:p>
            <a:r>
              <a:rPr lang="es-ES_tradnl" dirty="0" smtClean="0"/>
              <a:t>2.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shirt</a:t>
            </a:r>
            <a:r>
              <a:rPr lang="es-ES_tradnl" dirty="0" smtClean="0"/>
              <a:t>	GREEN 				_______________________________	</a:t>
            </a:r>
          </a:p>
          <a:p>
            <a:r>
              <a:rPr lang="es-ES_tradnl" dirty="0" smtClean="0"/>
              <a:t>3. </a:t>
            </a:r>
            <a:r>
              <a:rPr lang="es-ES_tradnl" dirty="0" err="1" smtClean="0"/>
              <a:t>the</a:t>
            </a:r>
            <a:r>
              <a:rPr lang="es-ES_tradnl" dirty="0" smtClean="0"/>
              <a:t> sweater	ORANGE				_______________________________</a:t>
            </a:r>
          </a:p>
          <a:p>
            <a:r>
              <a:rPr lang="es-ES_tradnl" dirty="0" smtClean="0"/>
              <a:t>4. </a:t>
            </a:r>
            <a:r>
              <a:rPr lang="es-ES_tradnl" dirty="0" err="1" smtClean="0"/>
              <a:t>the</a:t>
            </a:r>
            <a:r>
              <a:rPr lang="es-ES_tradnl" dirty="0" smtClean="0"/>
              <a:t> pants	YELLOW				________________________________</a:t>
            </a:r>
          </a:p>
          <a:p>
            <a:r>
              <a:rPr lang="es-ES_tradnl" dirty="0" smtClean="0"/>
              <a:t>5.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shoes</a:t>
            </a:r>
            <a:r>
              <a:rPr lang="es-ES_tradnl" dirty="0" smtClean="0"/>
              <a:t>	PURPLE				________________________________</a:t>
            </a:r>
          </a:p>
          <a:p>
            <a:r>
              <a:rPr lang="es-ES_tradnl" dirty="0" smtClean="0"/>
              <a:t>6.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sweatshirt</a:t>
            </a:r>
            <a:r>
              <a:rPr lang="es-ES_tradnl" dirty="0" smtClean="0"/>
              <a:t>	PINK			________________________________</a:t>
            </a:r>
          </a:p>
          <a:p>
            <a:r>
              <a:rPr lang="es-ES_tradnl" dirty="0" smtClean="0"/>
              <a:t>7.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jeans</a:t>
            </a:r>
            <a:r>
              <a:rPr lang="es-ES_tradnl" dirty="0" smtClean="0"/>
              <a:t>		BLACK			________________________________</a:t>
            </a:r>
          </a:p>
          <a:p>
            <a:r>
              <a:rPr lang="es-ES_tradnl" dirty="0" smtClean="0"/>
              <a:t>8.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dress</a:t>
            </a:r>
            <a:r>
              <a:rPr lang="es-ES_tradnl" dirty="0" smtClean="0"/>
              <a:t>	WHITE 				________________________________</a:t>
            </a:r>
          </a:p>
          <a:p>
            <a:r>
              <a:rPr lang="es-ES_tradnl" dirty="0" smtClean="0"/>
              <a:t>9.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caps</a:t>
            </a:r>
            <a:r>
              <a:rPr lang="es-ES_tradnl" dirty="0" smtClean="0"/>
              <a:t>	GREY				________________________________</a:t>
            </a:r>
          </a:p>
          <a:p>
            <a:r>
              <a:rPr lang="es-ES_tradnl" dirty="0" smtClean="0"/>
              <a:t>10.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suit</a:t>
            </a:r>
            <a:r>
              <a:rPr lang="es-ES_tradnl" dirty="0" smtClean="0"/>
              <a:t>	BROWN 				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5388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FASHION POLICE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your</a:t>
            </a:r>
            <a:r>
              <a:rPr lang="es-ES_tradnl" dirty="0" smtClean="0"/>
              <a:t> </a:t>
            </a:r>
            <a:r>
              <a:rPr lang="es-ES_tradnl" dirty="0" err="1" smtClean="0"/>
              <a:t>whiteboard</a:t>
            </a:r>
            <a:r>
              <a:rPr lang="es-ES_tradnl" dirty="0" smtClean="0"/>
              <a:t>, </a:t>
            </a:r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outfit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like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best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clothing</a:t>
            </a:r>
            <a:r>
              <a:rPr lang="es-ES_tradnl" dirty="0" smtClean="0"/>
              <a:t> and color </a:t>
            </a:r>
            <a:r>
              <a:rPr lang="es-ES_tradnl" dirty="0" err="1" smtClean="0"/>
              <a:t>vocabulary</a:t>
            </a:r>
            <a:r>
              <a:rPr lang="es-ES_tradnl" dirty="0" smtClean="0"/>
              <a:t>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006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6104" y="-133619"/>
            <a:ext cx="10058402" cy="1219200"/>
          </a:xfrm>
        </p:spPr>
        <p:txBody>
          <a:bodyPr/>
          <a:lstStyle/>
          <a:p>
            <a:r>
              <a:rPr lang="es-ES_tradnl" dirty="0" smtClean="0"/>
              <a:t>¿Qué ropa te gusta más? </a:t>
            </a:r>
            <a:endParaRPr lang="es-ES_trad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505" y="875764"/>
            <a:ext cx="7680923" cy="57606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3571" y="2228045"/>
            <a:ext cx="426066" cy="34773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2379627" y="2228045"/>
            <a:ext cx="737060" cy="34773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25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0"/>
            <a:ext cx="9905998" cy="1905000"/>
          </a:xfrm>
        </p:spPr>
        <p:txBody>
          <a:bodyPr/>
          <a:lstStyle/>
          <a:p>
            <a:r>
              <a:rPr lang="es-ES_tradnl" dirty="0" smtClean="0"/>
              <a:t>¿Qué __________ te gusta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6" y="1524000"/>
            <a:ext cx="6929026" cy="5205080"/>
          </a:xfrm>
        </p:spPr>
      </p:pic>
      <p:sp>
        <p:nvSpPr>
          <p:cNvPr id="5" name="Rectangle 4"/>
          <p:cNvSpPr/>
          <p:nvPr/>
        </p:nvSpPr>
        <p:spPr>
          <a:xfrm>
            <a:off x="1532586" y="4995081"/>
            <a:ext cx="4561827" cy="173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6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980" y="-148988"/>
            <a:ext cx="10058402" cy="1219200"/>
          </a:xfrm>
        </p:spPr>
        <p:txBody>
          <a:bodyPr/>
          <a:lstStyle/>
          <a:p>
            <a:r>
              <a:rPr lang="es-ES_tradnl" dirty="0" smtClean="0"/>
              <a:t>¿Qué __________ te gusta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280" y="841612"/>
            <a:ext cx="8638348" cy="60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508" y="-104633"/>
            <a:ext cx="10058402" cy="1219200"/>
          </a:xfrm>
        </p:spPr>
        <p:txBody>
          <a:bodyPr/>
          <a:lstStyle/>
          <a:p>
            <a:r>
              <a:rPr lang="es-ES_tradnl" dirty="0" smtClean="0"/>
              <a:t>¿Qué __________ te gusta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8" y="1256991"/>
            <a:ext cx="9822898" cy="5601009"/>
          </a:xfrm>
        </p:spPr>
      </p:pic>
    </p:spTree>
    <p:extLst>
      <p:ext uri="{BB962C8B-B14F-4D97-AF65-F5344CB8AC3E}">
        <p14:creationId xmlns:p14="http://schemas.microsoft.com/office/powerpoint/2010/main" val="42161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962" y="0"/>
            <a:ext cx="10058402" cy="1219200"/>
          </a:xfrm>
        </p:spPr>
        <p:txBody>
          <a:bodyPr/>
          <a:lstStyle/>
          <a:p>
            <a:r>
              <a:rPr lang="es-ES_tradnl" dirty="0" smtClean="0"/>
              <a:t>¿Qué __________ te gustan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56" b="43983"/>
          <a:stretch/>
        </p:blipFill>
        <p:spPr>
          <a:xfrm>
            <a:off x="1065212" y="995967"/>
            <a:ext cx="9786395" cy="569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63" y="0"/>
            <a:ext cx="9905998" cy="1905000"/>
          </a:xfrm>
        </p:spPr>
        <p:txBody>
          <a:bodyPr/>
          <a:lstStyle/>
          <a:p>
            <a:r>
              <a:rPr lang="es-ES_tradnl" dirty="0" smtClean="0"/>
              <a:t>¿Qué ____________ te gustan más?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5763" y="1524000"/>
            <a:ext cx="850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457200"/>
            <a:ext cx="3886200" cy="28956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2"/>
          <p:cNvSpPr/>
          <p:nvPr/>
        </p:nvSpPr>
        <p:spPr>
          <a:xfrm>
            <a:off x="6096000" y="457200"/>
            <a:ext cx="3886200" cy="2895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2057400" y="3581400"/>
            <a:ext cx="3886200" cy="28194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/>
          <p:cNvSpPr/>
          <p:nvPr/>
        </p:nvSpPr>
        <p:spPr>
          <a:xfrm>
            <a:off x="6096000" y="3581400"/>
            <a:ext cx="3886200" cy="28194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4229100" y="2057400"/>
            <a:ext cx="3619500" cy="2895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41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374755"/>
            <a:ext cx="5200650" cy="4819649"/>
          </a:xfrm>
        </p:spPr>
        <p:txBody>
          <a:bodyPr>
            <a:noAutofit/>
          </a:bodyPr>
          <a:lstStyle/>
          <a:p>
            <a:r>
              <a:rPr lang="es-ES_tradnl" sz="2400" b="1" dirty="0" smtClean="0"/>
              <a:t>1. La camisa amarilla</a:t>
            </a:r>
          </a:p>
          <a:p>
            <a:r>
              <a:rPr lang="es-ES_tradnl" sz="2400" b="1" dirty="0" smtClean="0"/>
              <a:t>2. Los pantalones negros</a:t>
            </a:r>
          </a:p>
          <a:p>
            <a:r>
              <a:rPr lang="es-ES_tradnl" sz="2400" b="1" dirty="0" smtClean="0"/>
              <a:t>3. La blusa azul</a:t>
            </a:r>
          </a:p>
          <a:p>
            <a:r>
              <a:rPr lang="es-ES_tradnl" sz="2400" b="1" dirty="0" smtClean="0"/>
              <a:t>4. Los zapatos anaranjados</a:t>
            </a:r>
          </a:p>
          <a:p>
            <a:r>
              <a:rPr lang="es-ES_tradnl" sz="2400" b="1" dirty="0" smtClean="0"/>
              <a:t>5. La chaqueta gris </a:t>
            </a:r>
          </a:p>
          <a:p>
            <a:r>
              <a:rPr lang="es-ES_tradnl" sz="2400" b="1" dirty="0" smtClean="0"/>
              <a:t>6. Los calcetines morados </a:t>
            </a:r>
          </a:p>
          <a:p>
            <a:r>
              <a:rPr lang="es-ES_tradnl" sz="2400" b="1" dirty="0" smtClean="0"/>
              <a:t>7. El suéter rosado </a:t>
            </a:r>
          </a:p>
          <a:p>
            <a:r>
              <a:rPr lang="es-ES_tradnl" sz="2400" b="1" dirty="0" smtClean="0"/>
              <a:t>8. Los abrigos marrones </a:t>
            </a:r>
          </a:p>
          <a:p>
            <a:r>
              <a:rPr lang="es-ES_tradnl" sz="2400" b="1" dirty="0" smtClean="0"/>
              <a:t>9. Los vestidos rojos </a:t>
            </a:r>
          </a:p>
          <a:p>
            <a:r>
              <a:rPr lang="es-ES_tradnl" sz="2400" b="1" dirty="0" smtClean="0"/>
              <a:t>10. Los pantalones cortos verdes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350" y="1058749"/>
            <a:ext cx="4951414" cy="5957960"/>
          </a:xfrm>
        </p:spPr>
        <p:txBody>
          <a:bodyPr>
            <a:normAutofit/>
          </a:bodyPr>
          <a:lstStyle/>
          <a:p>
            <a:r>
              <a:rPr lang="es-ES_tradnl" sz="2400" b="1" dirty="0" smtClean="0"/>
              <a:t>A.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purple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socks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B.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brown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jackets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C.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pink</a:t>
            </a:r>
            <a:r>
              <a:rPr lang="es-ES_tradnl" sz="2400" b="1" dirty="0" smtClean="0"/>
              <a:t> sweater </a:t>
            </a:r>
          </a:p>
          <a:p>
            <a:r>
              <a:rPr lang="es-ES_tradnl" sz="2400" b="1" dirty="0" smtClean="0"/>
              <a:t>D.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Green shorts </a:t>
            </a:r>
          </a:p>
          <a:p>
            <a:r>
              <a:rPr lang="es-ES_tradnl" sz="2400" b="1" dirty="0" smtClean="0"/>
              <a:t>E.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yellow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shirt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F.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grey </a:t>
            </a:r>
            <a:r>
              <a:rPr lang="es-ES_tradnl" sz="2400" b="1" dirty="0" err="1" smtClean="0"/>
              <a:t>jacket</a:t>
            </a:r>
            <a:endParaRPr lang="es-ES_tradnl" sz="2400" b="1" dirty="0" smtClean="0"/>
          </a:p>
          <a:p>
            <a:r>
              <a:rPr lang="es-ES_tradnl" sz="2400" b="1" dirty="0" smtClean="0"/>
              <a:t>G.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black</a:t>
            </a:r>
            <a:r>
              <a:rPr lang="es-ES_tradnl" sz="2400" b="1" dirty="0" smtClean="0"/>
              <a:t> pants </a:t>
            </a:r>
          </a:p>
          <a:p>
            <a:r>
              <a:rPr lang="es-ES_tradnl" sz="2400" b="1" dirty="0" smtClean="0"/>
              <a:t>H.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red </a:t>
            </a:r>
            <a:r>
              <a:rPr lang="es-ES_tradnl" sz="2400" b="1" dirty="0" err="1" smtClean="0"/>
              <a:t>dresses</a:t>
            </a:r>
            <a:endParaRPr lang="es-ES_tradnl" sz="2400" b="1" dirty="0" smtClean="0"/>
          </a:p>
          <a:p>
            <a:r>
              <a:rPr lang="es-ES_tradnl" sz="2400" b="1" dirty="0" smtClean="0"/>
              <a:t>I.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orange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shoes</a:t>
            </a:r>
            <a:r>
              <a:rPr lang="es-ES_tradnl" sz="2400" b="1" dirty="0" smtClean="0"/>
              <a:t> </a:t>
            </a:r>
          </a:p>
          <a:p>
            <a:r>
              <a:rPr lang="es-ES_tradnl" sz="2400" b="1" dirty="0" smtClean="0"/>
              <a:t>J. </a:t>
            </a:r>
            <a:r>
              <a:rPr lang="es-ES_tradnl" sz="2400" b="1" dirty="0" err="1" smtClean="0"/>
              <a:t>The</a:t>
            </a:r>
            <a:r>
              <a:rPr lang="es-ES_tradnl" sz="2400" b="1" dirty="0" smtClean="0"/>
              <a:t> blue </a:t>
            </a:r>
            <a:r>
              <a:rPr lang="es-ES_tradnl" sz="2400" b="1" dirty="0" err="1" smtClean="0"/>
              <a:t>blouse</a:t>
            </a:r>
            <a:r>
              <a:rPr lang="es-ES_tradnl" sz="2400" b="1" dirty="0" smtClean="0"/>
              <a:t> </a:t>
            </a:r>
          </a:p>
          <a:p>
            <a:endParaRPr lang="es-ES_tradnl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730936" y="113102"/>
            <a:ext cx="5129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DOL: Matching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68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238751"/>
            <a:ext cx="79248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u="sng" dirty="0" smtClean="0">
                <a:solidFill>
                  <a:srgbClr val="00B0F0"/>
                </a:solidFill>
              </a:rPr>
              <a:t>ESRCRIBIR Y HABLAR 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3600" dirty="0" err="1"/>
              <a:t>Create</a:t>
            </a:r>
            <a:r>
              <a:rPr lang="es-ES_tradnl" sz="3600" dirty="0"/>
              <a:t> 4 </a:t>
            </a:r>
            <a:r>
              <a:rPr lang="es-ES_tradnl" sz="3600" dirty="0" err="1"/>
              <a:t>questions</a:t>
            </a:r>
            <a:r>
              <a:rPr lang="es-ES_tradnl" sz="3600" dirty="0"/>
              <a:t> </a:t>
            </a:r>
            <a:r>
              <a:rPr lang="es-ES_tradnl" sz="3600" dirty="0" err="1"/>
              <a:t>about</a:t>
            </a:r>
            <a:r>
              <a:rPr lang="es-ES_tradnl" sz="3600" dirty="0"/>
              <a:t> </a:t>
            </a:r>
            <a:r>
              <a:rPr lang="es-ES_tradnl" sz="3600" dirty="0" err="1"/>
              <a:t>activities</a:t>
            </a:r>
            <a:r>
              <a:rPr lang="es-ES_tradnl" sz="3600" dirty="0"/>
              <a:t> </a:t>
            </a:r>
            <a:r>
              <a:rPr lang="es-ES_tradnl" sz="3600" dirty="0" err="1"/>
              <a:t>you</a:t>
            </a:r>
            <a:r>
              <a:rPr lang="es-ES_tradnl" sz="3600" dirty="0"/>
              <a:t> </a:t>
            </a:r>
            <a:r>
              <a:rPr lang="es-ES_tradnl" sz="3600" dirty="0" err="1"/>
              <a:t>like</a:t>
            </a:r>
            <a:r>
              <a:rPr lang="es-ES_tradnl" sz="3600" dirty="0"/>
              <a:t> to do and </a:t>
            </a:r>
            <a:r>
              <a:rPr lang="es-ES_tradnl" sz="3600" dirty="0" err="1"/>
              <a:t>the</a:t>
            </a:r>
            <a:r>
              <a:rPr lang="es-ES_tradnl" sz="3600" dirty="0"/>
              <a:t> </a:t>
            </a:r>
            <a:r>
              <a:rPr lang="es-ES_tradnl" sz="3600" dirty="0" err="1"/>
              <a:t>seasons</a:t>
            </a:r>
            <a:r>
              <a:rPr lang="es-ES_tradnl" sz="3600" dirty="0"/>
              <a:t> </a:t>
            </a:r>
            <a:r>
              <a:rPr lang="es-ES_tradnl" sz="3600" dirty="0" err="1"/>
              <a:t>you</a:t>
            </a:r>
            <a:r>
              <a:rPr lang="es-ES_tradnl" sz="3600" dirty="0"/>
              <a:t> </a:t>
            </a:r>
            <a:r>
              <a:rPr lang="es-ES_tradnl" sz="3600" dirty="0" err="1"/>
              <a:t>like</a:t>
            </a:r>
            <a:r>
              <a:rPr lang="es-ES_tradnl" sz="3600" dirty="0"/>
              <a:t> to do </a:t>
            </a:r>
            <a:r>
              <a:rPr lang="es-ES_tradnl" sz="3600" dirty="0" err="1"/>
              <a:t>them</a:t>
            </a:r>
            <a:r>
              <a:rPr lang="es-ES_tradnl" sz="3600" dirty="0"/>
              <a:t> in.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Ex: ¿Te gusta nadar en el invierno?</a:t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3600" dirty="0" err="1"/>
              <a:t>Walk</a:t>
            </a:r>
            <a:r>
              <a:rPr lang="es-ES_tradnl" sz="3600" dirty="0"/>
              <a:t> </a:t>
            </a:r>
            <a:r>
              <a:rPr lang="es-ES_tradnl" sz="3600" dirty="0" err="1"/>
              <a:t>around</a:t>
            </a:r>
            <a:r>
              <a:rPr lang="es-ES_tradnl" sz="3600" dirty="0"/>
              <a:t> </a:t>
            </a:r>
            <a:r>
              <a:rPr lang="es-ES_tradnl" sz="3600" dirty="0" err="1"/>
              <a:t>the</a:t>
            </a:r>
            <a:r>
              <a:rPr lang="es-ES_tradnl" sz="3600" dirty="0"/>
              <a:t> </a:t>
            </a:r>
            <a:r>
              <a:rPr lang="es-ES_tradnl" sz="3600" dirty="0" err="1"/>
              <a:t>room</a:t>
            </a:r>
            <a:r>
              <a:rPr lang="es-ES_tradnl" sz="3600" dirty="0"/>
              <a:t> and </a:t>
            </a:r>
            <a:r>
              <a:rPr lang="es-ES_tradnl" sz="3600" dirty="0" err="1"/>
              <a:t>ask</a:t>
            </a:r>
            <a:r>
              <a:rPr lang="es-ES_tradnl" sz="3600" dirty="0"/>
              <a:t> </a:t>
            </a:r>
            <a:r>
              <a:rPr lang="es-ES_tradnl" sz="3600" dirty="0" err="1"/>
              <a:t>people</a:t>
            </a:r>
            <a:r>
              <a:rPr lang="es-ES_tradnl" sz="3600" dirty="0"/>
              <a:t> </a:t>
            </a:r>
            <a:r>
              <a:rPr lang="es-ES_tradnl" sz="3600" dirty="0" err="1"/>
              <a:t>questions</a:t>
            </a:r>
            <a:r>
              <a:rPr lang="es-ES_tradnl" sz="3600" dirty="0"/>
              <a:t> </a:t>
            </a:r>
            <a:r>
              <a:rPr lang="es-ES_tradnl" sz="3600" dirty="0" err="1"/>
              <a:t>when</a:t>
            </a:r>
            <a:r>
              <a:rPr lang="es-ES_tradnl" sz="3600" dirty="0"/>
              <a:t> </a:t>
            </a:r>
            <a:r>
              <a:rPr lang="es-ES_tradnl" sz="3600" dirty="0" err="1"/>
              <a:t>the</a:t>
            </a:r>
            <a:r>
              <a:rPr lang="es-ES_tradnl" sz="3600" dirty="0"/>
              <a:t> </a:t>
            </a:r>
            <a:r>
              <a:rPr lang="es-ES_tradnl" sz="3600" dirty="0" err="1"/>
              <a:t>music</a:t>
            </a:r>
            <a:r>
              <a:rPr lang="es-ES_tradnl" sz="3600" dirty="0"/>
              <a:t> </a:t>
            </a:r>
            <a:r>
              <a:rPr lang="es-ES_tradnl" sz="3600" dirty="0" err="1"/>
              <a:t>stops</a:t>
            </a:r>
            <a:r>
              <a:rPr lang="es-ES_tradnl" sz="3600" dirty="0"/>
              <a:t>.</a:t>
            </a:r>
            <a:br>
              <a:rPr lang="es-ES_tradnl" sz="3600" dirty="0"/>
            </a:br>
            <a:r>
              <a:rPr lang="es-ES_tradnl" sz="3600" dirty="0"/>
              <a:t> </a:t>
            </a:r>
            <a:br>
              <a:rPr lang="es-ES_tradnl" sz="3600" dirty="0"/>
            </a:br>
            <a:r>
              <a:rPr lang="es-ES_tradnl" sz="3600" b="1" i="1" u="sng" dirty="0"/>
              <a:t>Record </a:t>
            </a:r>
            <a:r>
              <a:rPr lang="es-ES_tradnl" sz="3600" b="1" i="1" u="sng" dirty="0" err="1"/>
              <a:t>their</a:t>
            </a:r>
            <a:r>
              <a:rPr lang="es-ES_tradnl" sz="3600" b="1" i="1" u="sng" dirty="0"/>
              <a:t> responses. </a:t>
            </a:r>
            <a:endParaRPr lang="es-ES_tradnl" b="1" i="1" u="sng" dirty="0"/>
          </a:p>
        </p:txBody>
      </p:sp>
    </p:spTree>
    <p:extLst>
      <p:ext uri="{BB962C8B-B14F-4D97-AF65-F5344CB8AC3E}">
        <p14:creationId xmlns:p14="http://schemas.microsoft.com/office/powerpoint/2010/main" val="299037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6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6008"/>
            <a:ext cx="10877549" cy="4836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 smtClean="0"/>
              <a:t>Use </a:t>
            </a:r>
            <a:r>
              <a:rPr lang="en-US" sz="3000" b="1" i="1" dirty="0"/>
              <a:t>the information provided to write complete sentences.</a:t>
            </a:r>
            <a:endParaRPr lang="en-US" sz="3000" dirty="0"/>
          </a:p>
          <a:p>
            <a:pPr marL="0" indent="0">
              <a:buNone/>
            </a:pPr>
            <a:r>
              <a:rPr lang="en-US" sz="3000" b="1" i="1" dirty="0"/>
              <a:t>Ex. “(+) </a:t>
            </a:r>
            <a:r>
              <a:rPr lang="en-US" sz="3000" b="1" i="1" dirty="0" err="1"/>
              <a:t>gustar</a:t>
            </a:r>
            <a:r>
              <a:rPr lang="es-ES" sz="3000" b="1" i="1" dirty="0"/>
              <a:t>, </a:t>
            </a:r>
            <a:r>
              <a:rPr lang="es-ES" sz="3000" b="1" i="1" dirty="0" smtClean="0"/>
              <a:t>correr” </a:t>
            </a:r>
            <a:r>
              <a:rPr lang="es-ES" sz="3000" b="1" i="1" dirty="0"/>
              <a:t>= a mí me </a:t>
            </a:r>
            <a:r>
              <a:rPr lang="es-ES" sz="3000" b="1" i="1" dirty="0" smtClean="0"/>
              <a:t>gusta correr</a:t>
            </a:r>
            <a:endParaRPr lang="en-US" sz="3000" dirty="0"/>
          </a:p>
          <a:p>
            <a:pPr lvl="0"/>
            <a:endParaRPr lang="es-ES" dirty="0" smtClean="0"/>
          </a:p>
          <a:p>
            <a:pPr lvl="0"/>
            <a:r>
              <a:rPr lang="es-ES" sz="2800" dirty="0" smtClean="0"/>
              <a:t>1. (+) </a:t>
            </a:r>
            <a:r>
              <a:rPr lang="es-ES" sz="2800" dirty="0"/>
              <a:t>gustar, </a:t>
            </a:r>
            <a:r>
              <a:rPr lang="es-ES" sz="2800" dirty="0" smtClean="0"/>
              <a:t>ver la tele</a:t>
            </a:r>
            <a:endParaRPr lang="en-US" sz="2800" dirty="0"/>
          </a:p>
          <a:p>
            <a:pPr lvl="0"/>
            <a:r>
              <a:rPr lang="es-ES" sz="2800" dirty="0"/>
              <a:t>2</a:t>
            </a:r>
            <a:r>
              <a:rPr lang="es-ES" sz="2800" dirty="0" smtClean="0"/>
              <a:t>. (-, nada) </a:t>
            </a:r>
            <a:r>
              <a:rPr lang="es-ES" sz="2800" dirty="0"/>
              <a:t>gustar, los </a:t>
            </a:r>
            <a:r>
              <a:rPr lang="es-ES" sz="2800" dirty="0" smtClean="0"/>
              <a:t>pantalones azules </a:t>
            </a:r>
          </a:p>
          <a:p>
            <a:pPr lvl="0"/>
            <a:r>
              <a:rPr lang="es-ES" sz="2800" dirty="0"/>
              <a:t>3</a:t>
            </a:r>
            <a:r>
              <a:rPr lang="es-ES" sz="2800" dirty="0" smtClean="0"/>
              <a:t>. </a:t>
            </a:r>
            <a:r>
              <a:rPr lang="es-ES" sz="2800" dirty="0" err="1" smtClean="0"/>
              <a:t>Write</a:t>
            </a:r>
            <a:r>
              <a:rPr lang="es-ES" sz="2800" dirty="0" smtClean="0"/>
              <a:t> </a:t>
            </a:r>
            <a:r>
              <a:rPr lang="es-ES" sz="2800" dirty="0" err="1" smtClean="0"/>
              <a:t>your</a:t>
            </a:r>
            <a:r>
              <a:rPr lang="es-ES" sz="2800" dirty="0" smtClean="0"/>
              <a:t> </a:t>
            </a:r>
            <a:r>
              <a:rPr lang="es-ES" sz="2800" dirty="0" err="1" smtClean="0"/>
              <a:t>own</a:t>
            </a:r>
            <a:r>
              <a:rPr lang="es-ES" sz="2800" dirty="0" smtClean="0"/>
              <a:t> (+)</a:t>
            </a:r>
          </a:p>
          <a:p>
            <a:pPr lvl="0"/>
            <a:r>
              <a:rPr lang="es-ES" sz="2800" dirty="0" smtClean="0"/>
              <a:t>4. </a:t>
            </a:r>
            <a:r>
              <a:rPr lang="es-ES" sz="2800" dirty="0" err="1"/>
              <a:t>Write</a:t>
            </a:r>
            <a:r>
              <a:rPr lang="es-ES" sz="2800" dirty="0"/>
              <a:t> </a:t>
            </a:r>
            <a:r>
              <a:rPr lang="es-ES" sz="2800" dirty="0" err="1"/>
              <a:t>your</a:t>
            </a:r>
            <a:r>
              <a:rPr lang="es-ES" sz="2800" dirty="0"/>
              <a:t> </a:t>
            </a:r>
            <a:r>
              <a:rPr lang="es-ES" sz="2800" dirty="0" err="1" smtClean="0"/>
              <a:t>own</a:t>
            </a:r>
            <a:r>
              <a:rPr lang="es-ES" sz="2800" dirty="0" smtClean="0"/>
              <a:t> (-)</a:t>
            </a:r>
            <a:endParaRPr lang="en-US" sz="2400" dirty="0"/>
          </a:p>
          <a:p>
            <a:endParaRPr lang="es-ES_tradnl" dirty="0"/>
          </a:p>
        </p:txBody>
      </p:sp>
      <p:sp>
        <p:nvSpPr>
          <p:cNvPr id="4" name="Rectangle 3"/>
          <p:cNvSpPr/>
          <p:nvPr/>
        </p:nvSpPr>
        <p:spPr>
          <a:xfrm>
            <a:off x="2253934" y="418012"/>
            <a:ext cx="768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600" dirty="0">
                <a:solidFill>
                  <a:schemeClr val="tx2"/>
                </a:solidFill>
              </a:rPr>
              <a:t>HAZLO AHORA </a:t>
            </a:r>
          </a:p>
        </p:txBody>
      </p:sp>
    </p:spTree>
    <p:extLst>
      <p:ext uri="{BB962C8B-B14F-4D97-AF65-F5344CB8AC3E}">
        <p14:creationId xmlns:p14="http://schemas.microsoft.com/office/powerpoint/2010/main" val="19748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martes, el dos de OCTUBRE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8277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LLWBAT </a:t>
            </a:r>
            <a:r>
              <a:rPr lang="es-MX" sz="4000" dirty="0" err="1" smtClean="0"/>
              <a:t>recall</a:t>
            </a:r>
            <a:r>
              <a:rPr lang="es-MX" sz="4000" dirty="0" smtClean="0"/>
              <a:t> </a:t>
            </a:r>
            <a:r>
              <a:rPr lang="es-MX" sz="4000" dirty="0" err="1" smtClean="0"/>
              <a:t>vocabulary</a:t>
            </a:r>
            <a:r>
              <a:rPr lang="es-MX" sz="4000" dirty="0"/>
              <a:t> </a:t>
            </a:r>
            <a:r>
              <a:rPr lang="es-MX" sz="4000" dirty="0" smtClean="0"/>
              <a:t>to créate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 </a:t>
            </a:r>
            <a:r>
              <a:rPr lang="es-MX" sz="4000" dirty="0" err="1" smtClean="0"/>
              <a:t>sentences</a:t>
            </a:r>
            <a:r>
              <a:rPr lang="es-MX" sz="4000" dirty="0" smtClean="0"/>
              <a:t>. </a:t>
            </a:r>
            <a:r>
              <a:rPr lang="es-MX" sz="4000" dirty="0"/>
              <a:t>(NL1.1B)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1771650"/>
            <a:ext cx="4876800" cy="4019550"/>
          </a:xfrm>
        </p:spPr>
        <p:txBody>
          <a:bodyPr>
            <a:noAutofit/>
          </a:bodyPr>
          <a:lstStyle/>
          <a:p>
            <a:r>
              <a:rPr lang="es-MX" sz="3600" dirty="0" smtClean="0"/>
              <a:t>DOL: </a:t>
            </a:r>
            <a:r>
              <a:rPr lang="es-MX" sz="3600" dirty="0" err="1" smtClean="0"/>
              <a:t>Llw</a:t>
            </a:r>
            <a:r>
              <a:rPr lang="es-MX" sz="3600" dirty="0" smtClean="0"/>
              <a:t> </a:t>
            </a:r>
            <a:r>
              <a:rPr lang="es-MX" sz="3600" dirty="0" err="1" smtClean="0"/>
              <a:t>recall</a:t>
            </a:r>
            <a:r>
              <a:rPr lang="es-MX" sz="3600" dirty="0" smtClean="0"/>
              <a:t> </a:t>
            </a:r>
            <a:r>
              <a:rPr lang="es-MX" sz="3600" dirty="0" err="1" smtClean="0"/>
              <a:t>spanish</a:t>
            </a:r>
            <a:r>
              <a:rPr lang="es-MX" sz="3600" dirty="0" smtClean="0"/>
              <a:t> </a:t>
            </a:r>
            <a:r>
              <a:rPr lang="es-MX" sz="3600" dirty="0" err="1" smtClean="0"/>
              <a:t>vocabulary</a:t>
            </a:r>
            <a:r>
              <a:rPr lang="es-MX" sz="3600" dirty="0" smtClean="0"/>
              <a:t> and </a:t>
            </a:r>
            <a:r>
              <a:rPr lang="es-MX" sz="3600" dirty="0" err="1" smtClean="0"/>
              <a:t>create</a:t>
            </a:r>
            <a:r>
              <a:rPr lang="es-MX" sz="3600" dirty="0"/>
              <a:t> </a:t>
            </a:r>
            <a:r>
              <a:rPr lang="es-MX" sz="3600" dirty="0" smtClean="0"/>
              <a:t>5 </a:t>
            </a:r>
            <a:r>
              <a:rPr lang="es-MX" sz="3600" dirty="0" err="1" smtClean="0"/>
              <a:t>text</a:t>
            </a:r>
            <a:r>
              <a:rPr lang="es-MX" sz="3600" dirty="0" smtClean="0"/>
              <a:t> </a:t>
            </a:r>
            <a:r>
              <a:rPr lang="es-MX" sz="3600" dirty="0" err="1" smtClean="0"/>
              <a:t>messages</a:t>
            </a:r>
            <a:r>
              <a:rPr lang="es-MX" sz="3600" dirty="0" smtClean="0"/>
              <a:t> </a:t>
            </a:r>
            <a:r>
              <a:rPr lang="es-MX" sz="3600" dirty="0" err="1" smtClean="0"/>
              <a:t>with</a:t>
            </a:r>
            <a:r>
              <a:rPr lang="es-MX" sz="3600" dirty="0" smtClean="0"/>
              <a:t> 80% </a:t>
            </a:r>
            <a:r>
              <a:rPr lang="es-MX" sz="3600" dirty="0" err="1" smtClean="0"/>
              <a:t>accuracy</a:t>
            </a:r>
            <a:r>
              <a:rPr lang="es-MX" sz="3600" dirty="0" smtClean="0"/>
              <a:t>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0012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err="1">
                <a:effectLst/>
              </a:rPr>
              <a:t>Makeup</a:t>
            </a:r>
            <a:r>
              <a:rPr lang="es-MX" sz="2800" dirty="0">
                <a:effectLst/>
              </a:rPr>
              <a:t> </a:t>
            </a:r>
            <a:r>
              <a:rPr lang="es-MX" sz="2800" dirty="0" err="1">
                <a:effectLst/>
              </a:rPr>
              <a:t>due</a:t>
            </a:r>
            <a:r>
              <a:rPr lang="es-MX" sz="2800" dirty="0">
                <a:effectLst/>
              </a:rPr>
              <a:t> jueves</a:t>
            </a:r>
          </a:p>
          <a:p>
            <a:r>
              <a:rPr lang="es-MX" sz="2800" dirty="0" err="1">
                <a:effectLst/>
              </a:rPr>
              <a:t>Seminar</a:t>
            </a:r>
            <a:r>
              <a:rPr lang="es-MX" sz="2800" dirty="0">
                <a:effectLst/>
              </a:rPr>
              <a:t> </a:t>
            </a:r>
            <a:r>
              <a:rPr lang="es-MX" sz="2800" dirty="0" smtClean="0">
                <a:effectLst/>
              </a:rPr>
              <a:t>hoy </a:t>
            </a:r>
            <a:r>
              <a:rPr lang="es-MX" sz="2800" dirty="0">
                <a:effectLst/>
              </a:rPr>
              <a:t>y </a:t>
            </a:r>
            <a:r>
              <a:rPr lang="es-MX" sz="2800" dirty="0" smtClean="0">
                <a:effectLst/>
              </a:rPr>
              <a:t>mañana</a:t>
            </a:r>
          </a:p>
          <a:p>
            <a:r>
              <a:rPr lang="es-MX" sz="2800" dirty="0" err="1" smtClean="0">
                <a:effectLst/>
              </a:rPr>
              <a:t>Haven’t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finished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checking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your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binders</a:t>
            </a:r>
            <a:r>
              <a:rPr lang="es-MX" sz="2800" dirty="0" smtClean="0">
                <a:effectLst/>
              </a:rPr>
              <a:t> </a:t>
            </a:r>
            <a:r>
              <a:rPr lang="es-MX" sz="2800" dirty="0" err="1" smtClean="0">
                <a:effectLst/>
              </a:rPr>
              <a:t>yet</a:t>
            </a:r>
            <a:r>
              <a:rPr lang="es-MX" sz="2800" dirty="0" smtClean="0">
                <a:effectLst/>
              </a:rPr>
              <a:t>…</a:t>
            </a:r>
            <a:endParaRPr lang="es-MX" sz="2800" dirty="0">
              <a:effectLst/>
            </a:endParaRP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3688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247649"/>
            <a:ext cx="9144000" cy="976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8000" dirty="0" smtClean="0">
                <a:solidFill>
                  <a:schemeClr val="accent3"/>
                </a:solidFill>
              </a:rPr>
              <a:t>HAZLO AHORA: </a:t>
            </a:r>
            <a:r>
              <a:rPr lang="es-MX" dirty="0" smtClean="0">
                <a:solidFill>
                  <a:schemeClr val="accent3"/>
                </a:solidFill>
              </a:rPr>
              <a:t/>
            </a:r>
            <a:br>
              <a:rPr lang="es-MX" dirty="0" smtClean="0">
                <a:solidFill>
                  <a:schemeClr val="accent3"/>
                </a:solidFill>
              </a:rPr>
            </a:br>
            <a:r>
              <a:rPr lang="es-ES_tradnl" sz="4000" b="1" dirty="0" smtClean="0">
                <a:solidFill>
                  <a:schemeClr val="accent3"/>
                </a:solidFill>
              </a:rPr>
              <a:t>¿Qué significan las siguientes palabras?</a:t>
            </a:r>
            <a:br>
              <a:rPr lang="es-ES_tradnl" sz="4000" b="1" dirty="0" smtClean="0">
                <a:solidFill>
                  <a:schemeClr val="accent3"/>
                </a:solidFill>
              </a:rPr>
            </a:br>
            <a:endParaRPr lang="es-MX" sz="4000" dirty="0">
              <a:solidFill>
                <a:schemeClr val="accent3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81000" y="292655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b="1" dirty="0" smtClean="0">
                <a:solidFill>
                  <a:schemeClr val="accent5"/>
                </a:solidFill>
              </a:rPr>
              <a:t>1. No, no me gusta nada.</a:t>
            </a:r>
          </a:p>
          <a:p>
            <a:endParaRPr lang="es-ES_tradnl" sz="2400" b="1" dirty="0" smtClean="0">
              <a:solidFill>
                <a:schemeClr val="accent5"/>
              </a:solidFill>
            </a:endParaRP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2. A mi también </a:t>
            </a:r>
          </a:p>
          <a:p>
            <a:endParaRPr lang="es-ES_tradnl" sz="2400" b="1" dirty="0" smtClean="0">
              <a:solidFill>
                <a:schemeClr val="accent5"/>
              </a:solidFill>
            </a:endParaRP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3. ¿Te gusta …?</a:t>
            </a:r>
          </a:p>
          <a:p>
            <a:r>
              <a:rPr lang="es-ES_tradnl" sz="2400" b="1" dirty="0" smtClean="0">
                <a:solidFill>
                  <a:schemeClr val="accent5"/>
                </a:solidFill>
              </a:rPr>
              <a:t>4. Pick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one</a:t>
            </a:r>
            <a:r>
              <a:rPr lang="es-ES_tradnl" sz="2400" b="1" dirty="0" smtClean="0">
                <a:solidFill>
                  <a:schemeClr val="accent5"/>
                </a:solidFill>
              </a:rPr>
              <a:t> and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put</a:t>
            </a:r>
            <a:r>
              <a:rPr lang="es-ES_tradnl" sz="2400" b="1" dirty="0" smtClean="0">
                <a:solidFill>
                  <a:schemeClr val="accent5"/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it</a:t>
            </a:r>
            <a:r>
              <a:rPr lang="es-ES_tradnl" sz="2400" b="1" dirty="0" smtClean="0">
                <a:solidFill>
                  <a:schemeClr val="accent5"/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into</a:t>
            </a:r>
            <a:r>
              <a:rPr lang="es-ES_tradnl" sz="2400" b="1" dirty="0" smtClean="0">
                <a:solidFill>
                  <a:schemeClr val="accent5"/>
                </a:solidFill>
              </a:rPr>
              <a:t> a complete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sentence</a:t>
            </a:r>
            <a:r>
              <a:rPr lang="es-ES_tradnl" sz="2400" b="1" dirty="0" smtClean="0">
                <a:solidFill>
                  <a:schemeClr val="accent5"/>
                </a:solidFill>
              </a:rPr>
              <a:t>,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then</a:t>
            </a:r>
            <a:r>
              <a:rPr lang="es-ES_tradnl" sz="2400" b="1" dirty="0" smtClean="0">
                <a:solidFill>
                  <a:schemeClr val="accent5"/>
                </a:solidFill>
              </a:rPr>
              <a:t> share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with</a:t>
            </a:r>
            <a:r>
              <a:rPr lang="es-ES_tradnl" sz="2400" b="1" dirty="0" smtClean="0">
                <a:solidFill>
                  <a:schemeClr val="accent5"/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your</a:t>
            </a:r>
            <a:r>
              <a:rPr lang="es-ES_tradnl" sz="2400" b="1" dirty="0" smtClean="0">
                <a:solidFill>
                  <a:schemeClr val="accent5"/>
                </a:solidFill>
              </a:rPr>
              <a:t>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neighbor</a:t>
            </a:r>
            <a:r>
              <a:rPr lang="es-ES_tradnl" sz="2400" b="1" dirty="0" smtClean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31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	 latino 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Hablar!</a:t>
            </a:r>
            <a:br>
              <a:rPr lang="es-MX" dirty="0" smtClean="0"/>
            </a:br>
            <a:r>
              <a:rPr lang="es-MX" dirty="0"/>
              <a:t>Cual </a:t>
            </a:r>
            <a:r>
              <a:rPr lang="es-MX" dirty="0" smtClean="0"/>
              <a:t>actor </a:t>
            </a:r>
            <a:r>
              <a:rPr lang="es-MX" dirty="0"/>
              <a:t>te gusta mas?</a:t>
            </a:r>
          </a:p>
        </p:txBody>
      </p:sp>
      <p:pic>
        <p:nvPicPr>
          <p:cNvPr id="4098" name="Picture 2" descr="Image result for kevin 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2" y="2095499"/>
            <a:ext cx="3598652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the r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10261"/>
            <a:ext cx="4137025" cy="23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will smi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2273861"/>
            <a:ext cx="3008953" cy="27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jack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19" y="4006850"/>
            <a:ext cx="3890163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err="1">
                <a:effectLst/>
              </a:rPr>
              <a:t>Jumanji</a:t>
            </a:r>
            <a:r>
              <a:rPr lang="es-MX" dirty="0">
                <a:effectLst/>
              </a:rPr>
              <a:t> - </a:t>
            </a:r>
            <a:r>
              <a:rPr lang="es-MX" dirty="0" err="1">
                <a:effectLst/>
              </a:rPr>
              <a:t>black</a:t>
            </a:r>
            <a:r>
              <a:rPr lang="es-MX" dirty="0">
                <a:effectLst/>
              </a:rPr>
              <a:t>, rock, </a:t>
            </a:r>
            <a:r>
              <a:rPr lang="es-MX" dirty="0" err="1">
                <a:effectLst/>
              </a:rPr>
              <a:t>hart</a:t>
            </a:r>
            <a:endParaRPr lang="es-MX" dirty="0">
              <a:effectLst/>
            </a:endParaRPr>
          </a:p>
          <a:p>
            <a:r>
              <a:rPr lang="es-MX" u="sng" dirty="0">
                <a:effectLst/>
                <a:hlinkClick r:id="rId2"/>
              </a:rPr>
              <a:t>https://www.youtube.com/watch?v=8O8P73hVVUA</a:t>
            </a:r>
            <a:endParaRPr lang="es-MX" dirty="0">
              <a:effectLst/>
            </a:endParaRPr>
          </a:p>
          <a:p>
            <a:endParaRPr lang="es-MX" dirty="0">
              <a:effectLst/>
            </a:endParaRPr>
          </a:p>
          <a:p>
            <a:r>
              <a:rPr lang="es-MX" dirty="0" err="1">
                <a:effectLst/>
              </a:rPr>
              <a:t>Will</a:t>
            </a:r>
            <a:r>
              <a:rPr lang="es-MX" dirty="0">
                <a:effectLst/>
              </a:rPr>
              <a:t> </a:t>
            </a:r>
            <a:r>
              <a:rPr lang="es-MX" dirty="0" err="1">
                <a:effectLst/>
              </a:rPr>
              <a:t>smith</a:t>
            </a:r>
            <a:r>
              <a:rPr lang="es-MX" dirty="0">
                <a:effectLst/>
              </a:rPr>
              <a:t> - la bamba</a:t>
            </a:r>
          </a:p>
          <a:p>
            <a:r>
              <a:rPr lang="es-MX" u="sng" dirty="0">
                <a:effectLst/>
                <a:hlinkClick r:id="rId3"/>
              </a:rPr>
              <a:t>https://www.youtube.com/watch?v=u9L_O8uXSYM</a:t>
            </a:r>
            <a:endParaRPr lang="es-MX" dirty="0">
              <a:effectLst/>
            </a:endParaRPr>
          </a:p>
          <a:p>
            <a:endParaRPr lang="es-MX" dirty="0">
              <a:effectLst/>
            </a:endParaRPr>
          </a:p>
          <a:p>
            <a:r>
              <a:rPr lang="es-MX" dirty="0">
                <a:effectLst/>
              </a:rPr>
              <a:t>15 </a:t>
            </a:r>
            <a:r>
              <a:rPr lang="es-MX" dirty="0" err="1">
                <a:effectLst/>
              </a:rPr>
              <a:t>Celeb</a:t>
            </a:r>
            <a:r>
              <a:rPr lang="es-MX" dirty="0">
                <a:effectLst/>
              </a:rPr>
              <a:t> </a:t>
            </a:r>
            <a:r>
              <a:rPr lang="es-MX" dirty="0" err="1" smtClean="0">
                <a:effectLst/>
              </a:rPr>
              <a:t>language</a:t>
            </a:r>
            <a:r>
              <a:rPr lang="es-MX" dirty="0" smtClean="0">
                <a:effectLst/>
              </a:rPr>
              <a:t> </a:t>
            </a:r>
            <a:r>
              <a:rPr lang="es-MX" dirty="0" err="1" smtClean="0">
                <a:effectLst/>
              </a:rPr>
              <a:t>learners</a:t>
            </a:r>
            <a:endParaRPr lang="es-MX" dirty="0">
              <a:effectLst/>
            </a:endParaRPr>
          </a:p>
          <a:p>
            <a:r>
              <a:rPr lang="es-MX" u="sng" dirty="0">
                <a:effectLst/>
                <a:hlinkClick r:id="rId4"/>
              </a:rPr>
              <a:t>https://www.youtube.com/watch?v=7agyvCgwDuc</a:t>
            </a:r>
            <a:endParaRPr lang="es-MX" dirty="0">
              <a:effectLst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88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5663" y="0"/>
            <a:ext cx="2668587" cy="1905000"/>
          </a:xfrm>
        </p:spPr>
        <p:txBody>
          <a:bodyPr/>
          <a:lstStyle/>
          <a:p>
            <a:r>
              <a:rPr lang="es-MX" dirty="0" smtClean="0"/>
              <a:t>Tarea</a:t>
            </a:r>
            <a:endParaRPr lang="es-MX" dirty="0"/>
          </a:p>
        </p:txBody>
      </p:sp>
      <p:pic>
        <p:nvPicPr>
          <p:cNvPr id="6146" name="Picture 2" descr="Image result for spoti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4657725"/>
            <a:ext cx="3905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488" y="1352550"/>
            <a:ext cx="100218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“Donde las palabras fallan, la música habla.”   “</a:t>
            </a:r>
            <a:r>
              <a:rPr lang="es-419" dirty="0" err="1"/>
              <a:t>Where</a:t>
            </a:r>
            <a:r>
              <a:rPr lang="es-419" dirty="0"/>
              <a:t> </a:t>
            </a:r>
            <a:r>
              <a:rPr lang="es-419" dirty="0" err="1"/>
              <a:t>words</a:t>
            </a:r>
            <a:r>
              <a:rPr lang="es-419" dirty="0"/>
              <a:t> </a:t>
            </a:r>
            <a:r>
              <a:rPr lang="es-419" dirty="0" err="1"/>
              <a:t>fail</a:t>
            </a:r>
            <a:r>
              <a:rPr lang="es-419" dirty="0"/>
              <a:t>, </a:t>
            </a:r>
            <a:r>
              <a:rPr lang="es-419" dirty="0" err="1"/>
              <a:t>music</a:t>
            </a:r>
            <a:r>
              <a:rPr lang="es-419" dirty="0"/>
              <a:t> </a:t>
            </a:r>
            <a:r>
              <a:rPr lang="es-419" dirty="0" err="1"/>
              <a:t>speaks</a:t>
            </a:r>
            <a:r>
              <a:rPr lang="es-419" dirty="0"/>
              <a:t>.”   –Hans Christian </a:t>
            </a:r>
            <a:r>
              <a:rPr lang="es-419" dirty="0" smtClean="0"/>
              <a:t>Andersen</a:t>
            </a:r>
          </a:p>
          <a:p>
            <a:endParaRPr lang="es-MX" dirty="0"/>
          </a:p>
          <a:p>
            <a:r>
              <a:rPr lang="es-419" b="1" dirty="0" err="1"/>
              <a:t>Goal</a:t>
            </a:r>
            <a:r>
              <a:rPr lang="es-419" b="1" dirty="0"/>
              <a:t>:</a:t>
            </a:r>
            <a:r>
              <a:rPr lang="es-419" dirty="0"/>
              <a:t> </a:t>
            </a:r>
            <a:r>
              <a:rPr lang="es-419" dirty="0" err="1"/>
              <a:t>Memorize</a:t>
            </a:r>
            <a:r>
              <a:rPr lang="es-419" dirty="0"/>
              <a:t> a </a:t>
            </a:r>
            <a:r>
              <a:rPr lang="es-419" dirty="0" err="1"/>
              <a:t>Spanish</a:t>
            </a:r>
            <a:r>
              <a:rPr lang="es-419" dirty="0"/>
              <a:t> </a:t>
            </a:r>
            <a:r>
              <a:rPr lang="es-419" dirty="0" err="1"/>
              <a:t>song</a:t>
            </a:r>
            <a:r>
              <a:rPr lang="es-419" dirty="0" smtClean="0"/>
              <a:t>.</a:t>
            </a:r>
          </a:p>
          <a:p>
            <a:endParaRPr lang="es-MX" dirty="0"/>
          </a:p>
          <a:p>
            <a:r>
              <a:rPr lang="es-419" b="1" dirty="0" err="1"/>
              <a:t>Reasoning</a:t>
            </a:r>
            <a:r>
              <a:rPr lang="es-419" b="1" dirty="0"/>
              <a:t>:</a:t>
            </a:r>
            <a:r>
              <a:rPr lang="es-419" dirty="0"/>
              <a:t> </a:t>
            </a:r>
            <a:r>
              <a:rPr lang="es-419" dirty="0" err="1"/>
              <a:t>It’s</a:t>
            </a:r>
            <a:r>
              <a:rPr lang="es-419" dirty="0"/>
              <a:t> </a:t>
            </a:r>
            <a:r>
              <a:rPr lang="es-419" dirty="0" err="1"/>
              <a:t>easier</a:t>
            </a:r>
            <a:r>
              <a:rPr lang="es-419" dirty="0"/>
              <a:t> and more </a:t>
            </a:r>
            <a:r>
              <a:rPr lang="es-419" dirty="0" err="1"/>
              <a:t>fun</a:t>
            </a:r>
            <a:r>
              <a:rPr lang="es-419" dirty="0"/>
              <a:t> to </a:t>
            </a:r>
            <a:r>
              <a:rPr lang="es-419" dirty="0" err="1"/>
              <a:t>learn</a:t>
            </a:r>
            <a:r>
              <a:rPr lang="es-419" dirty="0"/>
              <a:t> new </a:t>
            </a:r>
            <a:r>
              <a:rPr lang="es-419" dirty="0" err="1"/>
              <a:t>words</a:t>
            </a:r>
            <a:r>
              <a:rPr lang="es-419" dirty="0"/>
              <a:t> and </a:t>
            </a:r>
            <a:r>
              <a:rPr lang="es-419" dirty="0" err="1"/>
              <a:t>phrases</a:t>
            </a:r>
            <a:r>
              <a:rPr lang="es-419" dirty="0"/>
              <a:t> </a:t>
            </a:r>
            <a:r>
              <a:rPr lang="es-419" dirty="0" err="1"/>
              <a:t>through</a:t>
            </a:r>
            <a:r>
              <a:rPr lang="es-419" dirty="0"/>
              <a:t> </a:t>
            </a:r>
            <a:r>
              <a:rPr lang="es-419" dirty="0" err="1"/>
              <a:t>music</a:t>
            </a:r>
            <a:r>
              <a:rPr lang="es-419" dirty="0"/>
              <a:t>.  </a:t>
            </a:r>
            <a:r>
              <a:rPr lang="es-419" dirty="0" err="1"/>
              <a:t>It’s</a:t>
            </a:r>
            <a:r>
              <a:rPr lang="es-419" dirty="0"/>
              <a:t> </a:t>
            </a:r>
            <a:r>
              <a:rPr lang="es-419" dirty="0" err="1"/>
              <a:t>also</a:t>
            </a:r>
            <a:r>
              <a:rPr lang="es-419" dirty="0"/>
              <a:t> </a:t>
            </a:r>
            <a:r>
              <a:rPr lang="es-419" dirty="0" err="1"/>
              <a:t>something</a:t>
            </a:r>
            <a:r>
              <a:rPr lang="es-419" dirty="0"/>
              <a:t> </a:t>
            </a:r>
            <a:r>
              <a:rPr lang="es-419" dirty="0" err="1"/>
              <a:t>you</a:t>
            </a:r>
            <a:r>
              <a:rPr lang="es-419" dirty="0"/>
              <a:t> can show-off to </a:t>
            </a:r>
            <a:r>
              <a:rPr lang="es-419" dirty="0" err="1"/>
              <a:t>your</a:t>
            </a:r>
            <a:r>
              <a:rPr lang="es-419" dirty="0"/>
              <a:t> </a:t>
            </a:r>
            <a:r>
              <a:rPr lang="es-419" dirty="0" err="1"/>
              <a:t>siblings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parents</a:t>
            </a:r>
            <a:r>
              <a:rPr lang="es-419" dirty="0" smtClean="0"/>
              <a:t>.</a:t>
            </a:r>
          </a:p>
          <a:p>
            <a:endParaRPr lang="es-MX" dirty="0"/>
          </a:p>
          <a:p>
            <a:r>
              <a:rPr lang="es-419" b="1" dirty="0"/>
              <a:t>Plan:</a:t>
            </a:r>
            <a:endParaRPr lang="es-MX" dirty="0"/>
          </a:p>
          <a:p>
            <a:r>
              <a:rPr lang="es-419" dirty="0"/>
              <a:t>1. </a:t>
            </a:r>
            <a:r>
              <a:rPr lang="es-419" dirty="0" err="1"/>
              <a:t>Find</a:t>
            </a:r>
            <a:r>
              <a:rPr lang="es-419" dirty="0"/>
              <a:t> a </a:t>
            </a:r>
            <a:r>
              <a:rPr lang="es-419" dirty="0" err="1"/>
              <a:t>song</a:t>
            </a:r>
            <a:r>
              <a:rPr lang="es-419" dirty="0"/>
              <a:t> </a:t>
            </a:r>
            <a:r>
              <a:rPr lang="es-419" dirty="0" err="1"/>
              <a:t>chorus</a:t>
            </a:r>
            <a:r>
              <a:rPr lang="es-419" dirty="0"/>
              <a:t>, </a:t>
            </a:r>
            <a:r>
              <a:rPr lang="es-419" dirty="0" err="1"/>
              <a:t>rhyme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jingle </a:t>
            </a:r>
            <a:r>
              <a:rPr lang="es-419" dirty="0" err="1"/>
              <a:t>you</a:t>
            </a:r>
            <a:r>
              <a:rPr lang="es-419" dirty="0"/>
              <a:t> </a:t>
            </a:r>
            <a:r>
              <a:rPr lang="es-419" dirty="0" err="1"/>
              <a:t>want</a:t>
            </a:r>
            <a:r>
              <a:rPr lang="es-419" dirty="0"/>
              <a:t> to </a:t>
            </a:r>
            <a:r>
              <a:rPr lang="es-419" dirty="0" err="1"/>
              <a:t>learn</a:t>
            </a:r>
            <a:r>
              <a:rPr lang="es-419" dirty="0"/>
              <a:t> in </a:t>
            </a:r>
            <a:r>
              <a:rPr lang="es-419" dirty="0" err="1"/>
              <a:t>Spanish</a:t>
            </a:r>
            <a:r>
              <a:rPr lang="es-419" dirty="0"/>
              <a:t>. </a:t>
            </a:r>
            <a:endParaRPr lang="es-MX" dirty="0"/>
          </a:p>
          <a:p>
            <a:r>
              <a:rPr lang="es-419" dirty="0"/>
              <a:t>2. </a:t>
            </a:r>
            <a:r>
              <a:rPr lang="es-419" dirty="0" err="1"/>
              <a:t>Make</a:t>
            </a:r>
            <a:r>
              <a:rPr lang="es-419" dirty="0"/>
              <a:t> </a:t>
            </a:r>
            <a:r>
              <a:rPr lang="es-419" dirty="0" err="1"/>
              <a:t>sure</a:t>
            </a:r>
            <a:r>
              <a:rPr lang="es-419" dirty="0"/>
              <a:t> </a:t>
            </a:r>
            <a:r>
              <a:rPr lang="es-419" dirty="0" err="1"/>
              <a:t>it’s</a:t>
            </a:r>
            <a:r>
              <a:rPr lang="es-419" dirty="0"/>
              <a:t> at </a:t>
            </a:r>
            <a:r>
              <a:rPr lang="es-419" dirty="0" err="1"/>
              <a:t>least</a:t>
            </a:r>
            <a:r>
              <a:rPr lang="es-419" dirty="0"/>
              <a:t> 4 </a:t>
            </a:r>
            <a:r>
              <a:rPr lang="es-419" dirty="0" err="1"/>
              <a:t>lines</a:t>
            </a:r>
            <a:r>
              <a:rPr lang="es-419" dirty="0"/>
              <a:t> of </a:t>
            </a:r>
            <a:r>
              <a:rPr lang="es-419" dirty="0" err="1"/>
              <a:t>unique</a:t>
            </a:r>
            <a:r>
              <a:rPr lang="es-419" dirty="0"/>
              <a:t> </a:t>
            </a:r>
            <a:r>
              <a:rPr lang="es-419" dirty="0" err="1"/>
              <a:t>text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uses 25+ </a:t>
            </a:r>
            <a:r>
              <a:rPr lang="es-419" dirty="0" err="1"/>
              <a:t>different</a:t>
            </a:r>
            <a:r>
              <a:rPr lang="es-419" dirty="0"/>
              <a:t> </a:t>
            </a:r>
            <a:r>
              <a:rPr lang="es-419" dirty="0" err="1"/>
              <a:t>words</a:t>
            </a:r>
            <a:r>
              <a:rPr lang="es-419" dirty="0"/>
              <a:t> (</a:t>
            </a:r>
            <a:r>
              <a:rPr lang="es-419" dirty="0" err="1"/>
              <a:t>you</a:t>
            </a:r>
            <a:r>
              <a:rPr lang="es-419" dirty="0"/>
              <a:t> </a:t>
            </a:r>
            <a:r>
              <a:rPr lang="es-419" dirty="0" err="1"/>
              <a:t>may</a:t>
            </a:r>
            <a:r>
              <a:rPr lang="es-419" dirty="0"/>
              <a:t> NOT </a:t>
            </a:r>
            <a:r>
              <a:rPr lang="es-419" dirty="0" err="1"/>
              <a:t>just</a:t>
            </a:r>
            <a:r>
              <a:rPr lang="es-419" dirty="0"/>
              <a:t> </a:t>
            </a:r>
            <a:r>
              <a:rPr lang="es-419" dirty="0" err="1"/>
              <a:t>say</a:t>
            </a:r>
            <a:r>
              <a:rPr lang="es-419" dirty="0"/>
              <a:t> ‘despacito’ 25 times)</a:t>
            </a:r>
            <a:endParaRPr lang="es-MX" dirty="0"/>
          </a:p>
          <a:p>
            <a:r>
              <a:rPr lang="es-419" dirty="0"/>
              <a:t>3. </a:t>
            </a:r>
            <a:r>
              <a:rPr lang="es-419" dirty="0" err="1"/>
              <a:t>Print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write</a:t>
            </a:r>
            <a:r>
              <a:rPr lang="es-419" dirty="0"/>
              <a:t> </a:t>
            </a:r>
            <a:r>
              <a:rPr lang="es-419" dirty="0" err="1"/>
              <a:t>out</a:t>
            </a:r>
            <a:r>
              <a:rPr lang="es-419" dirty="0"/>
              <a:t> </a:t>
            </a:r>
            <a:r>
              <a:rPr lang="es-419" dirty="0" err="1"/>
              <a:t>your</a:t>
            </a:r>
            <a:r>
              <a:rPr lang="es-419" dirty="0"/>
              <a:t> </a:t>
            </a:r>
            <a:r>
              <a:rPr lang="es-419" dirty="0" err="1"/>
              <a:t>lyrics</a:t>
            </a:r>
            <a:r>
              <a:rPr lang="es-419" dirty="0"/>
              <a:t>, so </a:t>
            </a:r>
            <a:r>
              <a:rPr lang="es-419" dirty="0" err="1"/>
              <a:t>your</a:t>
            </a:r>
            <a:r>
              <a:rPr lang="es-419" dirty="0"/>
              <a:t> </a:t>
            </a:r>
            <a:r>
              <a:rPr lang="es-419" dirty="0" err="1"/>
              <a:t>classmates</a:t>
            </a:r>
            <a:r>
              <a:rPr lang="es-419" dirty="0"/>
              <a:t> can </a:t>
            </a:r>
            <a:r>
              <a:rPr lang="es-419" dirty="0" err="1"/>
              <a:t>quiz</a:t>
            </a:r>
            <a:r>
              <a:rPr lang="es-419" dirty="0"/>
              <a:t> </a:t>
            </a:r>
            <a:r>
              <a:rPr lang="es-419" dirty="0" err="1"/>
              <a:t>you</a:t>
            </a:r>
            <a:r>
              <a:rPr lang="es-419" dirty="0"/>
              <a:t> and </a:t>
            </a:r>
            <a:endParaRPr lang="es-419" dirty="0" smtClean="0"/>
          </a:p>
          <a:p>
            <a:r>
              <a:rPr lang="es-419" dirty="0" err="1" smtClean="0"/>
              <a:t>your</a:t>
            </a:r>
            <a:r>
              <a:rPr lang="es-419" dirty="0" smtClean="0"/>
              <a:t> </a:t>
            </a:r>
            <a:r>
              <a:rPr lang="es-419" dirty="0" err="1"/>
              <a:t>teacher</a:t>
            </a:r>
            <a:r>
              <a:rPr lang="es-419" dirty="0"/>
              <a:t> can </a:t>
            </a:r>
            <a:r>
              <a:rPr lang="es-419" dirty="0" err="1"/>
              <a:t>make</a:t>
            </a:r>
            <a:r>
              <a:rPr lang="es-419" dirty="0"/>
              <a:t> </a:t>
            </a:r>
            <a:r>
              <a:rPr lang="es-419" dirty="0" err="1"/>
              <a:t>sure</a:t>
            </a:r>
            <a:r>
              <a:rPr lang="es-419" dirty="0"/>
              <a:t> </a:t>
            </a:r>
            <a:r>
              <a:rPr lang="es-419" dirty="0" err="1"/>
              <a:t>you</a:t>
            </a:r>
            <a:r>
              <a:rPr lang="es-419" dirty="0"/>
              <a:t> </a:t>
            </a:r>
            <a:r>
              <a:rPr lang="es-419" dirty="0" err="1"/>
              <a:t>recited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sang</a:t>
            </a:r>
            <a:r>
              <a:rPr lang="es-419" dirty="0"/>
              <a:t> </a:t>
            </a:r>
            <a:r>
              <a:rPr lang="es-419" dirty="0" err="1"/>
              <a:t>it</a:t>
            </a:r>
            <a:r>
              <a:rPr lang="es-419" dirty="0"/>
              <a:t> </a:t>
            </a:r>
            <a:r>
              <a:rPr lang="es-419" dirty="0" err="1"/>
              <a:t>correctly</a:t>
            </a:r>
            <a:r>
              <a:rPr lang="es-419" dirty="0"/>
              <a:t>.</a:t>
            </a:r>
            <a:endParaRPr lang="es-MX" dirty="0"/>
          </a:p>
          <a:p>
            <a:r>
              <a:rPr lang="es-419" dirty="0"/>
              <a:t>4. </a:t>
            </a:r>
            <a:r>
              <a:rPr lang="es-419" dirty="0" err="1"/>
              <a:t>Memorize</a:t>
            </a:r>
            <a:r>
              <a:rPr lang="es-419" dirty="0"/>
              <a:t> </a:t>
            </a:r>
            <a:r>
              <a:rPr lang="es-419" dirty="0" err="1"/>
              <a:t>it</a:t>
            </a:r>
            <a:r>
              <a:rPr lang="es-419" dirty="0"/>
              <a:t>. No </a:t>
            </a:r>
            <a:r>
              <a:rPr lang="es-419" dirty="0" err="1"/>
              <a:t>reading</a:t>
            </a:r>
            <a:r>
              <a:rPr lang="es-419" dirty="0"/>
              <a:t>. </a:t>
            </a:r>
            <a:r>
              <a:rPr lang="es-419" dirty="0" err="1"/>
              <a:t>You</a:t>
            </a:r>
            <a:r>
              <a:rPr lang="es-419" dirty="0"/>
              <a:t> can </a:t>
            </a:r>
            <a:r>
              <a:rPr lang="es-419" dirty="0" err="1"/>
              <a:t>sing</a:t>
            </a:r>
            <a:r>
              <a:rPr lang="es-419" dirty="0"/>
              <a:t> </a:t>
            </a:r>
            <a:r>
              <a:rPr lang="es-419" dirty="0" err="1"/>
              <a:t>it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chant</a:t>
            </a:r>
            <a:r>
              <a:rPr lang="es-419" dirty="0"/>
              <a:t> </a:t>
            </a:r>
            <a:r>
              <a:rPr lang="es-419" dirty="0" err="1"/>
              <a:t>it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recite </a:t>
            </a:r>
            <a:r>
              <a:rPr lang="es-419" dirty="0" err="1"/>
              <a:t>it</a:t>
            </a:r>
            <a:r>
              <a:rPr lang="es-419" dirty="0" smtClean="0"/>
              <a:t>.</a:t>
            </a:r>
          </a:p>
          <a:p>
            <a:endParaRPr lang="es-419" dirty="0"/>
          </a:p>
          <a:p>
            <a:endParaRPr lang="es-MX" dirty="0"/>
          </a:p>
          <a:p>
            <a:r>
              <a:rPr lang="es-419" b="1" dirty="0"/>
              <a:t>Be </a:t>
            </a:r>
            <a:r>
              <a:rPr lang="es-419" b="1" dirty="0" err="1"/>
              <a:t>ready</a:t>
            </a:r>
            <a:r>
              <a:rPr lang="es-419" b="1" dirty="0"/>
              <a:t> to </a:t>
            </a:r>
            <a:r>
              <a:rPr lang="es-419" b="1" dirty="0" err="1"/>
              <a:t>present</a:t>
            </a:r>
            <a:r>
              <a:rPr lang="es-419" b="1" dirty="0"/>
              <a:t> 1-on-1: </a:t>
            </a:r>
            <a:r>
              <a:rPr lang="es-419" dirty="0"/>
              <a:t>próximo Martes el 9 de octubre.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79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13" y="1104900"/>
            <a:ext cx="9905998" cy="508635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Saquen sus computadoras por favor</a:t>
            </a:r>
            <a:br>
              <a:rPr lang="es-MX" dirty="0" smtClean="0"/>
            </a:br>
            <a:r>
              <a:rPr lang="es-MX" dirty="0" smtClean="0"/>
              <a:t>y entren al </a:t>
            </a:r>
            <a:r>
              <a:rPr lang="es-MX" dirty="0" err="1" smtClean="0"/>
              <a:t>canvas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hsd2.org</a:t>
            </a:r>
            <a:br>
              <a:rPr lang="es-MX" dirty="0" smtClean="0"/>
            </a:br>
            <a:r>
              <a:rPr lang="es-MX" dirty="0" err="1" smtClean="0"/>
              <a:t>select</a:t>
            </a:r>
            <a:r>
              <a:rPr lang="es-MX" dirty="0" smtClean="0"/>
              <a:t> </a:t>
            </a:r>
            <a:r>
              <a:rPr lang="es-MX" dirty="0" err="1" smtClean="0"/>
              <a:t>school</a:t>
            </a:r>
            <a:r>
              <a:rPr lang="es-MX" dirty="0" smtClean="0"/>
              <a:t>: Harrison</a:t>
            </a:r>
            <a:br>
              <a:rPr lang="es-MX" dirty="0" smtClean="0"/>
            </a:br>
            <a:r>
              <a:rPr lang="es-MX" dirty="0" err="1" smtClean="0"/>
              <a:t>canvas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lunch#</a:t>
            </a:r>
            <a:br>
              <a:rPr lang="es-MX" dirty="0" smtClean="0"/>
            </a:br>
            <a:r>
              <a:rPr lang="es-MX" dirty="0" err="1" smtClean="0"/>
              <a:t>initials</a:t>
            </a:r>
            <a:r>
              <a:rPr lang="es-MX" dirty="0" smtClean="0"/>
              <a:t> </a:t>
            </a:r>
            <a:r>
              <a:rPr lang="es-MX" dirty="0" err="1" smtClean="0"/>
              <a:t>uppercase</a:t>
            </a:r>
            <a:r>
              <a:rPr lang="es-MX" dirty="0" smtClean="0"/>
              <a:t>/</a:t>
            </a:r>
            <a:r>
              <a:rPr lang="es-MX" dirty="0" err="1" smtClean="0"/>
              <a:t>lowercase</a:t>
            </a:r>
            <a:r>
              <a:rPr lang="es-MX" dirty="0" smtClean="0"/>
              <a:t>  </a:t>
            </a:r>
            <a:r>
              <a:rPr lang="es-MX" dirty="0" err="1" smtClean="0"/>
              <a:t>bday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spa 1</a:t>
            </a:r>
            <a:br>
              <a:rPr lang="es-MX" dirty="0" smtClean="0"/>
            </a:br>
            <a:r>
              <a:rPr lang="es-MX" dirty="0" err="1" smtClean="0"/>
              <a:t>discussions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88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Kahoot</a:t>
            </a:r>
            <a:r>
              <a:rPr lang="en-US" dirty="0" smtClean="0"/>
              <a:t> - Unit 2 review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https://create.kahoot.it/details/01f7f1ad-4a7a-4829-8140-040331d18a6c</a:t>
            </a:r>
          </a:p>
        </p:txBody>
      </p:sp>
    </p:spTree>
    <p:extLst>
      <p:ext uri="{BB962C8B-B14F-4D97-AF65-F5344CB8AC3E}">
        <p14:creationId xmlns:p14="http://schemas.microsoft.com/office/powerpoint/2010/main" val="38020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3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9075"/>
            <a:ext cx="9963150" cy="74295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>LEER </a:t>
            </a:r>
            <a:r>
              <a:rPr lang="es-ES_tradnl" dirty="0"/>
              <a:t>Y CONTESTAR LAS PREGUNTAS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66700" y="1419225"/>
            <a:ext cx="5638800" cy="5743575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es-ES_tradnl" sz="2900" dirty="0"/>
              <a:t>1</a:t>
            </a:r>
            <a:r>
              <a:rPr lang="es-ES_tradnl" sz="2900" dirty="0" smtClean="0"/>
              <a:t>. </a:t>
            </a:r>
            <a:r>
              <a:rPr lang="es-ES_tradnl" sz="2900" dirty="0"/>
              <a:t>Mis amigos les gusta practicar deportes como futbol y béisbol. No pueden jugar (</a:t>
            </a:r>
            <a:r>
              <a:rPr lang="es-ES_tradnl" sz="2900" dirty="0" err="1"/>
              <a:t>they</a:t>
            </a:r>
            <a:r>
              <a:rPr lang="es-ES_tradnl" sz="2900" dirty="0"/>
              <a:t> </a:t>
            </a:r>
            <a:r>
              <a:rPr lang="es-ES_tradnl" sz="2900" dirty="0" err="1"/>
              <a:t>cannot</a:t>
            </a:r>
            <a:r>
              <a:rPr lang="es-ES_tradnl" sz="2900" dirty="0"/>
              <a:t> </a:t>
            </a:r>
            <a:r>
              <a:rPr lang="es-ES_tradnl" sz="2900" dirty="0" err="1"/>
              <a:t>play</a:t>
            </a:r>
            <a:r>
              <a:rPr lang="es-ES_tradnl" sz="2900" dirty="0"/>
              <a:t>) cuando esta lloviendo o nevando</a:t>
            </a:r>
            <a:r>
              <a:rPr lang="es-ES_tradnl" sz="3200" dirty="0"/>
              <a:t>. </a:t>
            </a:r>
          </a:p>
          <a:p>
            <a:pPr marL="68580" indent="0">
              <a:buNone/>
            </a:pPr>
            <a:endParaRPr lang="es-ES_tradnl" sz="2900" dirty="0" smtClean="0"/>
          </a:p>
          <a:p>
            <a:pPr marL="68580" indent="0">
              <a:buNone/>
            </a:pPr>
            <a:r>
              <a:rPr lang="es-ES_tradnl" sz="2900" dirty="0"/>
              <a:t>2</a:t>
            </a:r>
            <a:r>
              <a:rPr lang="es-ES_tradnl" sz="2900" dirty="0" smtClean="0"/>
              <a:t>. </a:t>
            </a:r>
            <a:r>
              <a:rPr lang="es-ES_tradnl" sz="2900" dirty="0" err="1"/>
              <a:t>Chet</a:t>
            </a:r>
            <a:r>
              <a:rPr lang="es-ES_tradnl" sz="2900" dirty="0"/>
              <a:t> le gusta </a:t>
            </a:r>
            <a:r>
              <a:rPr lang="es-ES_tradnl" sz="2900" dirty="0" smtClean="0"/>
              <a:t>esquiar </a:t>
            </a:r>
            <a:r>
              <a:rPr lang="es-ES_tradnl" sz="2900" dirty="0"/>
              <a:t>y jugar en la nieve. Vive (he </a:t>
            </a:r>
            <a:r>
              <a:rPr lang="es-ES_tradnl" sz="2900" dirty="0" err="1"/>
              <a:t>lives</a:t>
            </a:r>
            <a:r>
              <a:rPr lang="es-ES_tradnl" sz="2900" dirty="0"/>
              <a:t>) en Alaska. </a:t>
            </a:r>
          </a:p>
          <a:p>
            <a:pPr marL="68580" indent="0">
              <a:buNone/>
            </a:pPr>
            <a:endParaRPr lang="es-ES_tradnl" sz="2900" dirty="0"/>
          </a:p>
          <a:p>
            <a:pPr marL="68580" indent="0">
              <a:buNone/>
            </a:pPr>
            <a:r>
              <a:rPr lang="es-ES_tradnl" sz="2900" dirty="0"/>
              <a:t>3</a:t>
            </a:r>
            <a:r>
              <a:rPr lang="es-ES_tradnl" sz="2900" dirty="0" smtClean="0"/>
              <a:t>. </a:t>
            </a:r>
            <a:r>
              <a:rPr lang="es-ES_tradnl" sz="2900" dirty="0"/>
              <a:t>Miguel le gusta los meses junio, julio y agosto. Miguel le gusta cuando hace calor. </a:t>
            </a:r>
          </a:p>
          <a:p>
            <a:pPr marL="68580" indent="0">
              <a:buNone/>
            </a:pPr>
            <a:endParaRPr lang="es-ES_tradnl" sz="2900" dirty="0"/>
          </a:p>
          <a:p>
            <a:pPr marL="68580" indent="0">
              <a:buNone/>
            </a:pPr>
            <a:r>
              <a:rPr lang="es-ES_tradnl" sz="2900" dirty="0"/>
              <a:t>4</a:t>
            </a:r>
            <a:r>
              <a:rPr lang="es-ES_tradnl" sz="2900" dirty="0" smtClean="0"/>
              <a:t>. </a:t>
            </a:r>
            <a:r>
              <a:rPr lang="es-ES_tradnl" sz="2900" dirty="0"/>
              <a:t>Sarah y Susana les gusta pasar tiempo con amigos. Ellos le gusta ir de compras y hablar por teléfono. </a:t>
            </a:r>
          </a:p>
          <a:p>
            <a:pPr marL="68580" indent="0">
              <a:buNone/>
            </a:pPr>
            <a:endParaRPr lang="es-ES_tradnl" sz="2900" dirty="0"/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515101" y="1600200"/>
            <a:ext cx="4895849" cy="434340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s-ES_tradnl" sz="2800" dirty="0" smtClean="0"/>
              <a:t>1. ¿Que estaciones no les gustan mis amigos?</a:t>
            </a:r>
          </a:p>
          <a:p>
            <a:pPr marL="68580" indent="0">
              <a:buNone/>
            </a:pPr>
            <a:r>
              <a:rPr lang="es-ES_tradnl" sz="2800" dirty="0"/>
              <a:t>2</a:t>
            </a:r>
            <a:r>
              <a:rPr lang="es-ES_tradnl" sz="2800" dirty="0" smtClean="0"/>
              <a:t>. ¿Que estación le gusta </a:t>
            </a:r>
            <a:r>
              <a:rPr lang="es-ES_tradnl" sz="2800" dirty="0" err="1" smtClean="0"/>
              <a:t>Chet</a:t>
            </a:r>
            <a:r>
              <a:rPr lang="es-ES_tradnl" sz="2800" dirty="0" smtClean="0"/>
              <a:t>?</a:t>
            </a:r>
          </a:p>
          <a:p>
            <a:pPr marL="68580" indent="0">
              <a:buNone/>
            </a:pPr>
            <a:r>
              <a:rPr lang="es-ES_tradnl" sz="2800" dirty="0" smtClean="0"/>
              <a:t>3. ¿Qué actividades le gustan Miguel? </a:t>
            </a:r>
          </a:p>
          <a:p>
            <a:pPr marL="68580" indent="0">
              <a:buNone/>
            </a:pPr>
            <a:r>
              <a:rPr lang="es-ES_tradnl" sz="2800" dirty="0" smtClean="0"/>
              <a:t>4. </a:t>
            </a:r>
            <a:r>
              <a:rPr lang="es-ES_tradnl" sz="2800" dirty="0" err="1" smtClean="0"/>
              <a:t>Does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it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matter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what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season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it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is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for</a:t>
            </a:r>
            <a:r>
              <a:rPr lang="es-ES_tradnl" sz="2800" dirty="0" smtClean="0"/>
              <a:t> Susana and Sarah? </a:t>
            </a:r>
            <a:r>
              <a:rPr lang="es-ES_tradnl" sz="2800" dirty="0" err="1" smtClean="0"/>
              <a:t>Why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or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why</a:t>
            </a:r>
            <a:r>
              <a:rPr lang="es-ES_tradnl" sz="2800" dirty="0" smtClean="0"/>
              <a:t> </a:t>
            </a:r>
            <a:r>
              <a:rPr lang="es-ES_tradnl" sz="2800" dirty="0" err="1" smtClean="0"/>
              <a:t>not</a:t>
            </a:r>
            <a:r>
              <a:rPr lang="es-ES_tradnl" sz="28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858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miércoles, el tres de OCTUBRE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0103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LUNES, el Primero de OCTUBRE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3605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6600" dirty="0" smtClean="0"/>
              <a:t>OBJETIVO Y DOL </a:t>
            </a:r>
            <a:endParaRPr lang="es-ES_tradnl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sz="3600" dirty="0" smtClean="0"/>
              <a:t>OBJ: </a:t>
            </a:r>
            <a:r>
              <a:rPr lang="en-US" sz="3600" dirty="0"/>
              <a:t>LLWBAT understand and utilize </a:t>
            </a:r>
            <a:r>
              <a:rPr lang="en-US" sz="3600" dirty="0" smtClean="0"/>
              <a:t>basic </a:t>
            </a:r>
            <a:r>
              <a:rPr lang="en-US" sz="3600" dirty="0"/>
              <a:t>clothing </a:t>
            </a:r>
            <a:r>
              <a:rPr lang="en-US" sz="3600" dirty="0" smtClean="0"/>
              <a:t>and articles vocabulary with activities and seasons. </a:t>
            </a:r>
            <a:r>
              <a:rPr lang="en-US" sz="3600" dirty="0"/>
              <a:t>[NL.1.1c, NL.2.2b, NL.1.e]</a:t>
            </a:r>
            <a:r>
              <a:rPr lang="es-ES_tradnl" dirty="0" smtClean="0"/>
              <a:t>		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sz="3600" dirty="0" smtClean="0"/>
              <a:t>DOL: </a:t>
            </a:r>
            <a:r>
              <a:rPr lang="es-ES_tradnl" sz="3600" dirty="0" err="1" smtClean="0"/>
              <a:t>Given</a:t>
            </a:r>
            <a:r>
              <a:rPr lang="es-ES_tradnl" sz="3600" dirty="0" smtClean="0"/>
              <a:t> 7 </a:t>
            </a:r>
            <a:r>
              <a:rPr lang="es-ES_tradnl" sz="3600" dirty="0" err="1" smtClean="0"/>
              <a:t>activities</a:t>
            </a:r>
            <a:r>
              <a:rPr lang="es-ES_tradnl" sz="3600" dirty="0" smtClean="0"/>
              <a:t> and </a:t>
            </a:r>
            <a:r>
              <a:rPr lang="es-ES_tradnl" sz="3600" dirty="0" err="1" smtClean="0"/>
              <a:t>seasons</a:t>
            </a:r>
            <a:r>
              <a:rPr lang="es-ES_tradnl" sz="3600" dirty="0" smtClean="0"/>
              <a:t>, 100% of LLW </a:t>
            </a:r>
            <a:r>
              <a:rPr lang="es-ES_tradnl" sz="3600" dirty="0" err="1" smtClean="0"/>
              <a:t>write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clothing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articles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they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would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wear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with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the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article</a:t>
            </a:r>
            <a:r>
              <a:rPr lang="es-ES_tradnl" sz="3600" dirty="0" smtClean="0"/>
              <a:t> </a:t>
            </a:r>
            <a:r>
              <a:rPr lang="es-ES_tradnl" sz="3600" dirty="0" err="1" smtClean="0"/>
              <a:t>with</a:t>
            </a:r>
            <a:r>
              <a:rPr lang="es-ES_tradnl" sz="3600" dirty="0" smtClean="0"/>
              <a:t> 90% </a:t>
            </a:r>
            <a:r>
              <a:rPr lang="es-ES_tradnl" sz="3600" dirty="0" err="1" smtClean="0"/>
              <a:t>accuracy</a:t>
            </a:r>
            <a:r>
              <a:rPr lang="es-ES_tradnl" sz="3600" dirty="0" smtClean="0"/>
              <a:t>. 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37862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err="1">
                <a:effectLst/>
              </a:rPr>
              <a:t>Makeup</a:t>
            </a:r>
            <a:r>
              <a:rPr lang="es-MX" sz="2800" dirty="0">
                <a:effectLst/>
              </a:rPr>
              <a:t> </a:t>
            </a:r>
            <a:r>
              <a:rPr lang="es-MX" sz="2800" dirty="0" err="1">
                <a:effectLst/>
              </a:rPr>
              <a:t>due</a:t>
            </a:r>
            <a:r>
              <a:rPr lang="es-MX" sz="2800" dirty="0">
                <a:effectLst/>
              </a:rPr>
              <a:t> </a:t>
            </a:r>
            <a:r>
              <a:rPr lang="es-MX" sz="2800" dirty="0" smtClean="0">
                <a:effectLst/>
              </a:rPr>
              <a:t>mañana</a:t>
            </a:r>
            <a:endParaRPr lang="es-MX" sz="2800" dirty="0">
              <a:effectLst/>
            </a:endParaRPr>
          </a:p>
          <a:p>
            <a:r>
              <a:rPr lang="es-MX" sz="2800" dirty="0" err="1">
                <a:effectLst/>
              </a:rPr>
              <a:t>Seminar</a:t>
            </a:r>
            <a:r>
              <a:rPr lang="es-MX" sz="2800" dirty="0">
                <a:effectLst/>
              </a:rPr>
              <a:t> </a:t>
            </a:r>
            <a:r>
              <a:rPr lang="es-MX" sz="2800" dirty="0" smtClean="0">
                <a:effectLst/>
              </a:rPr>
              <a:t>hoy</a:t>
            </a:r>
            <a:endParaRPr lang="es-MX" sz="2800" dirty="0">
              <a:effectLst/>
            </a:endParaRP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55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	 latino 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9850"/>
            <a:ext cx="9905998" cy="1905000"/>
          </a:xfrm>
        </p:spPr>
        <p:txBody>
          <a:bodyPr/>
          <a:lstStyle/>
          <a:p>
            <a:r>
              <a:rPr lang="es-MX" dirty="0" smtClean="0"/>
              <a:t>Saquen sus paquetes y un marcador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37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Ropa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clothing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96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blusa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blouse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70794" y="26556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 descr="Image result for blu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1"/>
            <a:ext cx="2812924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Las botas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boots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2" name="Picture 4" descr="Image result for boo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76526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Los calcetines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socks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265563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74" name="Picture 2" descr="Image result for crazy soc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6950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998" y="2452910"/>
            <a:ext cx="6858002" cy="1828800"/>
          </a:xfrm>
        </p:spPr>
        <p:txBody>
          <a:bodyPr/>
          <a:lstStyle/>
          <a:p>
            <a:r>
              <a:rPr lang="es-ES_tradnl" dirty="0" smtClean="0"/>
              <a:t>La camisa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5778" y="4083955"/>
            <a:ext cx="8676222" cy="1905000"/>
          </a:xfrm>
        </p:spPr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shirt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100" name="Picture 4" descr="Image result for funny shirt long slee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31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LLWBAT describe </a:t>
            </a:r>
            <a:r>
              <a:rPr lang="es-MX" sz="4000" dirty="0" err="1" smtClean="0"/>
              <a:t>the</a:t>
            </a:r>
            <a:r>
              <a:rPr lang="es-MX" sz="4000" dirty="0" smtClean="0"/>
              <a:t> </a:t>
            </a:r>
            <a:r>
              <a:rPr lang="es-MX" sz="4000" dirty="0" err="1" smtClean="0"/>
              <a:t>activites</a:t>
            </a:r>
            <a:r>
              <a:rPr lang="es-MX" sz="4000" dirty="0" smtClean="0"/>
              <a:t> </a:t>
            </a:r>
            <a:r>
              <a:rPr lang="es-MX" sz="4000" dirty="0" err="1" smtClean="0"/>
              <a:t>they</a:t>
            </a:r>
            <a:r>
              <a:rPr lang="es-MX" sz="4000" dirty="0" smtClean="0"/>
              <a:t> </a:t>
            </a:r>
            <a:r>
              <a:rPr lang="es-MX" sz="4000" dirty="0" err="1" smtClean="0"/>
              <a:t>like</a:t>
            </a:r>
            <a:r>
              <a:rPr lang="es-MX" sz="4000" dirty="0" smtClean="0"/>
              <a:t> and </a:t>
            </a:r>
            <a:r>
              <a:rPr lang="es-MX" sz="4000" dirty="0" err="1" smtClean="0"/>
              <a:t>dislike</a:t>
            </a:r>
            <a:r>
              <a:rPr lang="es-MX" sz="4000" dirty="0" smtClean="0"/>
              <a:t> in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. </a:t>
            </a:r>
            <a:r>
              <a:rPr lang="es-MX" sz="4000" dirty="0"/>
              <a:t>(NL1.1B)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Given</a:t>
            </a:r>
            <a:r>
              <a:rPr lang="es-MX" sz="3200" dirty="0" smtClean="0"/>
              <a:t> a </a:t>
            </a:r>
            <a:r>
              <a:rPr lang="es-MX" sz="3200" dirty="0" err="1" smtClean="0"/>
              <a:t>list</a:t>
            </a:r>
            <a:r>
              <a:rPr lang="es-MX" sz="3200" dirty="0" smtClean="0"/>
              <a:t> of </a:t>
            </a:r>
            <a:r>
              <a:rPr lang="es-MX" sz="3200" dirty="0" err="1" smtClean="0"/>
              <a:t>useful</a:t>
            </a:r>
            <a:r>
              <a:rPr lang="es-MX" sz="3200" dirty="0" smtClean="0"/>
              <a:t> </a:t>
            </a:r>
            <a:r>
              <a:rPr lang="es-MX" sz="3200" dirty="0" err="1" smtClean="0"/>
              <a:t>phrases</a:t>
            </a:r>
            <a:r>
              <a:rPr lang="es-MX" sz="3200" dirty="0" smtClean="0"/>
              <a:t>, LLWBAT </a:t>
            </a:r>
            <a:r>
              <a:rPr lang="es-MX" sz="3200" dirty="0" err="1" smtClean="0"/>
              <a:t>write</a:t>
            </a:r>
            <a:r>
              <a:rPr lang="es-MX" sz="3200" dirty="0"/>
              <a:t> </a:t>
            </a:r>
            <a:r>
              <a:rPr lang="es-MX" sz="3200" dirty="0" smtClean="0"/>
              <a:t>and </a:t>
            </a:r>
            <a:r>
              <a:rPr lang="es-MX" sz="3200" dirty="0" err="1" smtClean="0"/>
              <a:t>read</a:t>
            </a:r>
            <a:r>
              <a:rPr lang="es-MX" sz="3200" dirty="0" smtClean="0"/>
              <a:t> a 4-5 </a:t>
            </a:r>
            <a:r>
              <a:rPr lang="es-MX" sz="3200" dirty="0" err="1" smtClean="0"/>
              <a:t>sentence</a:t>
            </a:r>
            <a:r>
              <a:rPr lang="es-MX" sz="3200" dirty="0" smtClean="0"/>
              <a:t> </a:t>
            </a:r>
            <a:r>
              <a:rPr lang="es-MX" sz="3200" dirty="0" err="1" smtClean="0"/>
              <a:t>paragraph</a:t>
            </a:r>
            <a:r>
              <a:rPr lang="es-MX" sz="3200" dirty="0" smtClean="0"/>
              <a:t> </a:t>
            </a:r>
            <a:r>
              <a:rPr lang="es-MX" sz="3200" dirty="0" err="1" smtClean="0"/>
              <a:t>describing</a:t>
            </a:r>
            <a:r>
              <a:rPr lang="es-MX" sz="3200" dirty="0" smtClean="0"/>
              <a:t> </a:t>
            </a:r>
            <a:r>
              <a:rPr lang="es-MX" sz="3200" dirty="0" err="1" smtClean="0"/>
              <a:t>their</a:t>
            </a:r>
            <a:r>
              <a:rPr lang="es-MX" sz="3200" dirty="0" smtClean="0"/>
              <a:t> </a:t>
            </a:r>
            <a:r>
              <a:rPr lang="es-MX" sz="3200" dirty="0" err="1" smtClean="0"/>
              <a:t>likes</a:t>
            </a:r>
            <a:r>
              <a:rPr lang="es-MX" sz="3200" dirty="0" smtClean="0"/>
              <a:t> and </a:t>
            </a:r>
            <a:r>
              <a:rPr lang="es-MX" sz="3200" dirty="0" err="1" smtClean="0"/>
              <a:t>dislikes</a:t>
            </a:r>
            <a:r>
              <a:rPr lang="es-MX" sz="3200" dirty="0" smtClean="0"/>
              <a:t> </a:t>
            </a:r>
            <a:r>
              <a:rPr lang="es-MX" sz="3200" dirty="0" err="1" smtClean="0"/>
              <a:t>with</a:t>
            </a:r>
            <a:r>
              <a:rPr lang="es-MX" sz="3200" dirty="0" smtClean="0"/>
              <a:t> a peer score of 80% of </a:t>
            </a:r>
            <a:r>
              <a:rPr lang="es-MX" sz="3200" dirty="0" err="1" smtClean="0"/>
              <a:t>higher</a:t>
            </a:r>
            <a:r>
              <a:rPr lang="es-MX" sz="3200" dirty="0" smtClean="0"/>
              <a:t>. 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1271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5778" y="830471"/>
            <a:ext cx="8676222" cy="3200400"/>
          </a:xfrm>
        </p:spPr>
        <p:txBody>
          <a:bodyPr/>
          <a:lstStyle/>
          <a:p>
            <a:r>
              <a:rPr lang="es-ES_tradnl" dirty="0" smtClean="0"/>
              <a:t>La camiseta/la playera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T-</a:t>
            </a:r>
            <a:r>
              <a:rPr lang="es-ES_tradnl" dirty="0" err="1" smtClean="0"/>
              <a:t>shirt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2" descr="Image result for funny shi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4750" cy="44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chaqueta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jacket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146" name="Picture 2" descr="Image result for chaqu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abrigo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coat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82754"/>
            <a:ext cx="47625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Los guantes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gloves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1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falda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skirt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43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gorra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cap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93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Los pantalones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pants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91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Los pantalones cortos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shorts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283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La sudadera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sweatshirt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33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suéter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sweater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11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err="1">
                <a:effectLst/>
              </a:rPr>
              <a:t>Makeup</a:t>
            </a:r>
            <a:r>
              <a:rPr lang="es-MX" sz="2800" dirty="0">
                <a:effectLst/>
              </a:rPr>
              <a:t> </a:t>
            </a:r>
            <a:r>
              <a:rPr lang="es-MX" sz="2800" dirty="0" err="1">
                <a:effectLst/>
              </a:rPr>
              <a:t>due</a:t>
            </a:r>
            <a:r>
              <a:rPr lang="es-MX" sz="2800" dirty="0">
                <a:effectLst/>
              </a:rPr>
              <a:t> jueves</a:t>
            </a:r>
          </a:p>
          <a:p>
            <a:r>
              <a:rPr lang="es-MX" sz="2800" dirty="0" err="1">
                <a:effectLst/>
              </a:rPr>
              <a:t>Seminar</a:t>
            </a:r>
            <a:r>
              <a:rPr lang="es-MX" sz="2800" dirty="0">
                <a:effectLst/>
              </a:rPr>
              <a:t> mañana y miércoles</a:t>
            </a:r>
          </a:p>
          <a:p>
            <a:r>
              <a:rPr lang="es-MX" sz="2800" dirty="0">
                <a:effectLst/>
              </a:rPr>
              <a:t>Recibiste mi email? </a:t>
            </a:r>
            <a:r>
              <a:rPr lang="es-MX" sz="2800" dirty="0" err="1">
                <a:effectLst/>
              </a:rPr>
              <a:t>Song</a:t>
            </a:r>
            <a:r>
              <a:rPr lang="es-MX" sz="2800" dirty="0">
                <a:effectLst/>
              </a:rPr>
              <a:t> of </a:t>
            </a:r>
            <a:r>
              <a:rPr lang="es-MX" sz="2800" dirty="0" err="1">
                <a:effectLst/>
              </a:rPr>
              <a:t>the</a:t>
            </a:r>
            <a:r>
              <a:rPr lang="es-MX" sz="2800" dirty="0">
                <a:effectLst/>
              </a:rPr>
              <a:t> </a:t>
            </a:r>
            <a:r>
              <a:rPr lang="es-MX" sz="2800" dirty="0" err="1">
                <a:effectLst/>
              </a:rPr>
              <a:t>day</a:t>
            </a:r>
            <a:endParaRPr lang="es-MX" sz="2800" dirty="0">
              <a:effectLst/>
            </a:endParaRPr>
          </a:p>
          <a:p>
            <a:r>
              <a:rPr lang="es-MX" sz="2800" dirty="0">
                <a:effectLst/>
              </a:rPr>
              <a:t>Entrega su </a:t>
            </a:r>
            <a:r>
              <a:rPr lang="es-MX" sz="2800" dirty="0" err="1">
                <a:effectLst/>
              </a:rPr>
              <a:t>selfie</a:t>
            </a:r>
            <a:r>
              <a:rPr lang="es-MX" sz="2800" dirty="0">
                <a:effectLst/>
              </a:rPr>
              <a:t> cultural HOY</a:t>
            </a:r>
          </a:p>
          <a:p>
            <a:r>
              <a:rPr lang="es-MX" sz="2800" dirty="0">
                <a:effectLst/>
              </a:rPr>
              <a:t>Computadoras esta semana </a:t>
            </a:r>
          </a:p>
          <a:p>
            <a:r>
              <a:rPr lang="es-MX" sz="2800" dirty="0">
                <a:effectLst/>
              </a:rPr>
              <a:t>Notebook </a:t>
            </a:r>
            <a:r>
              <a:rPr lang="es-MX" sz="2800" dirty="0" err="1">
                <a:effectLst/>
              </a:rPr>
              <a:t>check</a:t>
            </a:r>
            <a:r>
              <a:rPr lang="es-MX" sz="2800" dirty="0">
                <a:effectLst/>
              </a:rPr>
              <a:t> hoy</a:t>
            </a:r>
          </a:p>
        </p:txBody>
      </p:sp>
    </p:spTree>
    <p:extLst>
      <p:ext uri="{BB962C8B-B14F-4D97-AF65-F5344CB8AC3E}">
        <p14:creationId xmlns:p14="http://schemas.microsoft.com/office/powerpoint/2010/main" val="27916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traje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suit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4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traje de baño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bathing</a:t>
            </a:r>
            <a:r>
              <a:rPr lang="es-ES_tradnl" dirty="0" smtClean="0"/>
              <a:t> </a:t>
            </a:r>
            <a:r>
              <a:rPr lang="es-ES_tradnl" dirty="0" err="1" smtClean="0"/>
              <a:t>suit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96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vestido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dress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25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Los zapatos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shoes</a:t>
            </a:r>
            <a:endParaRPr lang="es-ES_tradnl" dirty="0"/>
          </a:p>
        </p:txBody>
      </p:sp>
      <p:sp>
        <p:nvSpPr>
          <p:cNvPr id="4" name="5-Point Star 3"/>
          <p:cNvSpPr/>
          <p:nvPr/>
        </p:nvSpPr>
        <p:spPr>
          <a:xfrm rot="19630745">
            <a:off x="8584442" y="163772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73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kahoot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https://create.kahoot.it/details/ropa/7e6360ab-10ff-4cfd-a065-d870986110d2</a:t>
            </a:r>
          </a:p>
        </p:txBody>
      </p:sp>
    </p:spTree>
    <p:extLst>
      <p:ext uri="{BB962C8B-B14F-4D97-AF65-F5344CB8AC3E}">
        <p14:creationId xmlns:p14="http://schemas.microsoft.com/office/powerpoint/2010/main" val="16379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3988526"/>
          </a:xfrm>
        </p:spPr>
        <p:txBody>
          <a:bodyPr>
            <a:normAutofit/>
          </a:bodyPr>
          <a:lstStyle/>
          <a:p>
            <a:pPr algn="ctr"/>
            <a:r>
              <a:rPr lang="es-MX" sz="4800" dirty="0" err="1" smtClean="0"/>
              <a:t>Choral</a:t>
            </a:r>
            <a:r>
              <a:rPr lang="es-MX" sz="4800" dirty="0" smtClean="0"/>
              <a:t> response</a:t>
            </a:r>
            <a:br>
              <a:rPr lang="es-MX" sz="4800" dirty="0" smtClean="0"/>
            </a:br>
            <a:r>
              <a:rPr lang="es-MX" sz="4800" dirty="0" smtClean="0"/>
              <a:t>responde en voz alta</a:t>
            </a:r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val="28362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¿Qué actividad ves? ¿Qué ropa ves para cada actividad?  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4" y="2715904"/>
            <a:ext cx="6124064" cy="3422271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5431809" y="2715904"/>
            <a:ext cx="4244454" cy="6277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3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062518"/>
            <a:ext cx="9763125" cy="422910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69791" y="5199797"/>
            <a:ext cx="2402006" cy="10918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8" y="1674065"/>
            <a:ext cx="4262012" cy="4534055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3712191" y="4585648"/>
            <a:ext cx="3821373" cy="4640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57600" y="2811439"/>
            <a:ext cx="3903260" cy="9689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9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27" y="1752600"/>
            <a:ext cx="5371372" cy="42291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1065212" y="3867150"/>
            <a:ext cx="2497541" cy="8734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8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87" y="914400"/>
            <a:ext cx="3493748" cy="5601198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7110484" y="3384645"/>
            <a:ext cx="3302758" cy="6960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5" y="1953707"/>
            <a:ext cx="2261971" cy="4391994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4339988" y="4367284"/>
            <a:ext cx="2743200" cy="1364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3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53" y="1626499"/>
            <a:ext cx="7026346" cy="4409245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7942997" y="4681182"/>
            <a:ext cx="2347415" cy="2866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8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¿Qué actividad </a:t>
            </a:r>
            <a:r>
              <a:rPr lang="es-ES_tradnl" dirty="0" smtClean="0"/>
              <a:t>ves? </a:t>
            </a:r>
            <a:r>
              <a:rPr lang="es-ES_tradnl" dirty="0"/>
              <a:t>¿Qué ropa </a:t>
            </a:r>
            <a:r>
              <a:rPr lang="es-ES_tradnl" dirty="0" smtClean="0"/>
              <a:t>ves </a:t>
            </a:r>
            <a:r>
              <a:rPr lang="es-ES_tradnl" dirty="0"/>
              <a:t>para cada actividad?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53" y="1752600"/>
            <a:ext cx="6112520" cy="42291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333767" y="5486400"/>
            <a:ext cx="3480179" cy="545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584442" y="1419367"/>
            <a:ext cx="1637731" cy="6414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4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63" y="0"/>
            <a:ext cx="9905998" cy="1905000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DIBUJAR – DRAW AND ANNOTATE A FIGURE’S CLOTHING IN YOUR NOTES</a:t>
            </a:r>
            <a:endParaRPr lang="es-ES_tradnl" sz="4400" dirty="0"/>
          </a:p>
        </p:txBody>
      </p:sp>
      <p:pic>
        <p:nvPicPr>
          <p:cNvPr id="8194" name="Picture 2" descr="Image result for stickman clot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2343150"/>
            <a:ext cx="436626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8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44" t="20600" r="18672" b="47017"/>
          <a:stretch/>
        </p:blipFill>
        <p:spPr>
          <a:xfrm>
            <a:off x="0" y="457201"/>
            <a:ext cx="7759337" cy="60219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9177" y="6032310"/>
            <a:ext cx="3794078" cy="232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extBox 1"/>
          <p:cNvSpPr txBox="1"/>
          <p:nvPr/>
        </p:nvSpPr>
        <p:spPr>
          <a:xfrm rot="183756">
            <a:off x="7641770" y="579791"/>
            <a:ext cx="46984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¿Que cuesta…? = </a:t>
            </a:r>
            <a:r>
              <a:rPr lang="es-ES_tradnl" sz="2000" dirty="0" err="1"/>
              <a:t>W</a:t>
            </a:r>
            <a:r>
              <a:rPr lang="es-ES_tradnl" sz="2000" dirty="0" err="1" smtClean="0"/>
              <a:t>hat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costs</a:t>
            </a:r>
            <a:r>
              <a:rPr lang="es-ES_tradnl" sz="2000" dirty="0" smtClean="0"/>
              <a:t>…?</a:t>
            </a:r>
          </a:p>
          <a:p>
            <a:r>
              <a:rPr lang="es-ES_tradnl" sz="2000" dirty="0" err="1" smtClean="0"/>
              <a:t>Answer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questions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with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clothing</a:t>
            </a:r>
            <a:r>
              <a:rPr lang="es-ES_tradnl" sz="2000" dirty="0" smtClean="0"/>
              <a:t> and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correct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article</a:t>
            </a:r>
            <a:r>
              <a:rPr lang="es-ES_tradnl" sz="2000" dirty="0" smtClean="0"/>
              <a:t>. </a:t>
            </a:r>
          </a:p>
          <a:p>
            <a:endParaRPr lang="es-ES_tradnl" sz="2000" dirty="0"/>
          </a:p>
          <a:p>
            <a:r>
              <a:rPr lang="es-ES_tradnl" sz="2000" dirty="0" smtClean="0"/>
              <a:t>1.</a:t>
            </a:r>
            <a:r>
              <a:rPr lang="es-ES_tradnl" sz="2000" dirty="0"/>
              <a:t> ¿Que </a:t>
            </a:r>
            <a:r>
              <a:rPr lang="es-ES_tradnl" sz="2000" dirty="0" smtClean="0"/>
              <a:t>cuesta dieciocho dólares?</a:t>
            </a:r>
          </a:p>
          <a:p>
            <a:r>
              <a:rPr lang="es-ES_tradnl" sz="2000" dirty="0" smtClean="0"/>
              <a:t>2. </a:t>
            </a:r>
            <a:r>
              <a:rPr lang="es-ES_tradnl" sz="2000" dirty="0"/>
              <a:t>¿Que </a:t>
            </a:r>
            <a:r>
              <a:rPr lang="es-ES_tradnl" sz="2000" dirty="0" smtClean="0"/>
              <a:t>cuesta doscientos dólares?</a:t>
            </a:r>
          </a:p>
          <a:p>
            <a:r>
              <a:rPr lang="es-ES_tradnl" sz="2000" dirty="0" smtClean="0"/>
              <a:t>3. </a:t>
            </a:r>
            <a:r>
              <a:rPr lang="es-ES_tradnl" sz="2000" dirty="0"/>
              <a:t>¿Que </a:t>
            </a:r>
            <a:r>
              <a:rPr lang="es-ES_tradnl" sz="2000" dirty="0" smtClean="0"/>
              <a:t>cuesta treinta y cinco dólares? </a:t>
            </a:r>
          </a:p>
          <a:p>
            <a:r>
              <a:rPr lang="es-ES_tradnl" sz="2000" dirty="0" smtClean="0"/>
              <a:t>4. </a:t>
            </a:r>
            <a:r>
              <a:rPr lang="es-ES_tradnl" sz="2000" dirty="0"/>
              <a:t>¿Que </a:t>
            </a:r>
            <a:r>
              <a:rPr lang="es-ES_tradnl" sz="2000" dirty="0" smtClean="0"/>
              <a:t>cuesta sesenta y cinco dólares? </a:t>
            </a:r>
          </a:p>
          <a:p>
            <a:r>
              <a:rPr lang="es-ES_tradnl" sz="2000" dirty="0" smtClean="0"/>
              <a:t>5. </a:t>
            </a:r>
            <a:r>
              <a:rPr lang="es-ES_tradnl" sz="2000" dirty="0"/>
              <a:t>¿Que </a:t>
            </a:r>
            <a:r>
              <a:rPr lang="es-ES_tradnl" sz="2000" dirty="0" smtClean="0"/>
              <a:t>cuesta tres dólares y noventa y nueve centavos? </a:t>
            </a:r>
          </a:p>
          <a:p>
            <a:r>
              <a:rPr lang="es-ES_tradnl" sz="2000" dirty="0" smtClean="0"/>
              <a:t>6. </a:t>
            </a:r>
            <a:r>
              <a:rPr lang="es-ES_tradnl" sz="2000" dirty="0"/>
              <a:t>¿Que </a:t>
            </a:r>
            <a:r>
              <a:rPr lang="es-ES_tradnl" sz="2000" dirty="0" smtClean="0"/>
              <a:t>cuesta veinticinco dólares? </a:t>
            </a:r>
          </a:p>
        </p:txBody>
      </p:sp>
    </p:spTree>
    <p:extLst>
      <p:ext uri="{BB962C8B-B14F-4D97-AF65-F5344CB8AC3E}">
        <p14:creationId xmlns:p14="http://schemas.microsoft.com/office/powerpoint/2010/main" val="38705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</a:t>
            </a:r>
            <a:r>
              <a:rPr lang="es-ES_tradnl" sz="2800" dirty="0"/>
              <a:t> </a:t>
            </a:r>
            <a:r>
              <a:rPr lang="es-ES_tradnl" sz="2800" dirty="0" smtClean="0"/>
              <a:t>       </a:t>
            </a:r>
            <a:r>
              <a:rPr lang="es-ES_tradnl" sz="2800" dirty="0" smtClean="0"/>
              <a:t>, el            </a:t>
            </a:r>
            <a:r>
              <a:rPr lang="es-ES_tradnl" sz="2800" dirty="0" smtClean="0"/>
              <a:t>de OCTUBRE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6455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8000" dirty="0" smtClean="0"/>
              <a:t>OBJETIVOS Y DOL </a:t>
            </a:r>
            <a:endParaRPr lang="es-ES_tradnl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ES_tradnl" sz="3600" dirty="0" smtClean="0"/>
              <a:t>OBJETIVO: </a:t>
            </a:r>
            <a:r>
              <a:rPr lang="en-US" sz="3600" dirty="0"/>
              <a:t>LLWBAT discuss likes and dislikes about basic clothing, colors in the target language [NL.1.1c, NL.2.2b, NL.1.e]</a:t>
            </a:r>
            <a:endParaRPr lang="es-ES_tradnl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/>
              <a:t>DOL: LLW </a:t>
            </a:r>
            <a:r>
              <a:rPr lang="es-ES_tradnl" sz="4000" dirty="0" err="1" smtClean="0"/>
              <a:t>answer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questions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about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their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likes</a:t>
            </a:r>
            <a:r>
              <a:rPr lang="es-ES_tradnl" sz="4000" dirty="0" smtClean="0"/>
              <a:t> and </a:t>
            </a:r>
            <a:r>
              <a:rPr lang="es-ES_tradnl" sz="4000" dirty="0" err="1" smtClean="0"/>
              <a:t>dislikes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about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clothing</a:t>
            </a:r>
            <a:r>
              <a:rPr lang="es-ES_tradnl" sz="4000" dirty="0" smtClean="0"/>
              <a:t> and </a:t>
            </a:r>
            <a:r>
              <a:rPr lang="es-ES_tradnl" sz="4000" dirty="0" err="1" smtClean="0"/>
              <a:t>their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colors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100% </a:t>
            </a:r>
            <a:r>
              <a:rPr lang="es-ES_tradnl" sz="4000" dirty="0" err="1" smtClean="0"/>
              <a:t>accuracy</a:t>
            </a:r>
            <a:r>
              <a:rPr lang="es-ES_tradnl" sz="4000" dirty="0" smtClean="0"/>
              <a:t>.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8500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pop	 latino cumbia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77" y="0"/>
            <a:ext cx="9905998" cy="1905000"/>
          </a:xfrm>
        </p:spPr>
        <p:txBody>
          <a:bodyPr>
            <a:normAutofit/>
          </a:bodyPr>
          <a:lstStyle/>
          <a:p>
            <a:r>
              <a:rPr lang="es-ES_tradnl" sz="6600" dirty="0" smtClean="0"/>
              <a:t>HABLAR </a:t>
            </a:r>
            <a:endParaRPr lang="es-ES_tradnl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2839" y="1199826"/>
            <a:ext cx="8689075" cy="753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/>
              <a:t>Describe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photos</a:t>
            </a:r>
            <a:r>
              <a:rPr lang="es-ES_tradnl" dirty="0" smtClean="0"/>
              <a:t> – </a:t>
            </a:r>
            <a:r>
              <a:rPr lang="es-ES_tradnl" dirty="0" err="1" smtClean="0"/>
              <a:t>clothing</a:t>
            </a:r>
            <a:r>
              <a:rPr lang="es-ES_tradnl" dirty="0" smtClean="0"/>
              <a:t> ítem and </a:t>
            </a:r>
            <a:r>
              <a:rPr lang="es-ES_tradnl" dirty="0" err="1" smtClean="0"/>
              <a:t>article</a:t>
            </a:r>
            <a:r>
              <a:rPr lang="es-ES_tradnl" dirty="0" smtClean="0"/>
              <a:t>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8" y="1581706"/>
            <a:ext cx="1841761" cy="184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8" y="4230948"/>
            <a:ext cx="2785557" cy="1845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32" y="2434145"/>
            <a:ext cx="1872143" cy="2296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05" y="2175526"/>
            <a:ext cx="2148835" cy="1611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27" y="4134901"/>
            <a:ext cx="2381250" cy="2381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37" y="2424096"/>
            <a:ext cx="2381035" cy="31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363" y="0"/>
            <a:ext cx="9905998" cy="1905000"/>
          </a:xfrm>
        </p:spPr>
        <p:txBody>
          <a:bodyPr/>
          <a:lstStyle/>
          <a:p>
            <a:r>
              <a:rPr lang="es-ES_tradnl" dirty="0" smtClean="0"/>
              <a:t>LOS COLORES </a:t>
            </a:r>
            <a:endParaRPr lang="es-ES_tradnl" dirty="0"/>
          </a:p>
        </p:txBody>
      </p:sp>
      <p:pic>
        <p:nvPicPr>
          <p:cNvPr id="4" name="Gi_5dUB1Os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5325" y="1428750"/>
            <a:ext cx="9066727" cy="510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1" y="528034"/>
            <a:ext cx="7347645" cy="6329966"/>
          </a:xfrm>
        </p:spPr>
        <p:txBody>
          <a:bodyPr>
            <a:normAutofit fontScale="70000" lnSpcReduction="20000"/>
          </a:bodyPr>
          <a:lstStyle/>
          <a:p>
            <a:r>
              <a:rPr lang="es-ES_tradnl" sz="8000" b="1" dirty="0" smtClean="0"/>
              <a:t>¿De que color es…</a:t>
            </a:r>
            <a:endParaRPr lang="es-ES_tradnl" b="1" dirty="0"/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Los colores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Rosado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Blanco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Negro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Amarillo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Gris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Marrón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Morado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Verde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Rojo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Azul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Anaranjado</a:t>
            </a:r>
            <a:endParaRPr lang="es-ES_tradnl" sz="3400" b="1" dirty="0"/>
          </a:p>
        </p:txBody>
      </p:sp>
      <p:sp>
        <p:nvSpPr>
          <p:cNvPr id="5" name="5-Point Star 4"/>
          <p:cNvSpPr/>
          <p:nvPr/>
        </p:nvSpPr>
        <p:spPr>
          <a:xfrm rot="19630745">
            <a:off x="9234380" y="1169614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026" y="635351"/>
            <a:ext cx="5504098" cy="5883436"/>
          </a:xfrm>
        </p:spPr>
        <p:txBody>
          <a:bodyPr>
            <a:normAutofit fontScale="55000" lnSpcReduction="20000"/>
          </a:bodyPr>
          <a:lstStyle/>
          <a:p>
            <a:r>
              <a:rPr lang="es-ES_tradnl" sz="8000" b="1" dirty="0" smtClean="0"/>
              <a:t>¿De que color es…?</a:t>
            </a:r>
            <a:endParaRPr lang="es-ES_tradnl" b="1" dirty="0"/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Los colores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Rosado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Blanco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Negro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Amarillo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Gris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Marrón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Morado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Verde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Rojo (a)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Azul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400" b="1" dirty="0" smtClean="0"/>
              <a:t>Anaranjado</a:t>
            </a:r>
            <a:endParaRPr lang="es-ES_tradnl" sz="3400" b="1" dirty="0"/>
          </a:p>
        </p:txBody>
      </p:sp>
      <p:sp>
        <p:nvSpPr>
          <p:cNvPr id="5" name="5-Point Star 4"/>
          <p:cNvSpPr/>
          <p:nvPr/>
        </p:nvSpPr>
        <p:spPr>
          <a:xfrm rot="19630745">
            <a:off x="9234380" y="1169614"/>
            <a:ext cx="2757534" cy="26692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73262" y="465744"/>
            <a:ext cx="4741607" cy="6222649"/>
          </a:xfrm>
        </p:spPr>
        <p:txBody>
          <a:bodyPr>
            <a:normAutofit fontScale="55000" lnSpcReduction="20000"/>
          </a:bodyPr>
          <a:lstStyle/>
          <a:p>
            <a:r>
              <a:rPr lang="es-ES_tradnl" sz="8000" b="1" dirty="0" err="1" smtClean="0"/>
              <a:t>What</a:t>
            </a:r>
            <a:r>
              <a:rPr lang="es-ES_tradnl" sz="8000" b="1" dirty="0" smtClean="0"/>
              <a:t> color </a:t>
            </a:r>
            <a:r>
              <a:rPr lang="es-ES_tradnl" sz="8000" b="1" dirty="0" err="1" smtClean="0"/>
              <a:t>is</a:t>
            </a:r>
            <a:r>
              <a:rPr lang="es-ES_tradnl" sz="8000" b="1" dirty="0" smtClean="0"/>
              <a:t>…?</a:t>
            </a:r>
          </a:p>
          <a:p>
            <a:pPr marL="0" indent="0">
              <a:buNone/>
            </a:pPr>
            <a:endParaRPr lang="es-ES_tradnl" b="1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err="1" smtClean="0"/>
              <a:t>The</a:t>
            </a:r>
            <a:r>
              <a:rPr lang="es-ES_tradnl" sz="3500" b="1" dirty="0" smtClean="0"/>
              <a:t> </a:t>
            </a:r>
            <a:r>
              <a:rPr lang="es-ES_tradnl" sz="3500" b="1" dirty="0" err="1" smtClean="0"/>
              <a:t>colors</a:t>
            </a:r>
            <a:r>
              <a:rPr lang="es-ES_tradnl" sz="3500" b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Pink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White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Black 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err="1" smtClean="0"/>
              <a:t>Yellow</a:t>
            </a:r>
            <a:endParaRPr lang="es-ES_tradnl" sz="3500" b="1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Grey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Brown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err="1" smtClean="0"/>
              <a:t>Purple</a:t>
            </a:r>
            <a:endParaRPr lang="es-ES_tradnl" sz="3500" b="1" dirty="0" smtClean="0"/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Green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Red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Blue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3500" b="1" dirty="0" smtClean="0"/>
              <a:t>Orange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04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507" y="2571220"/>
            <a:ext cx="10625070" cy="2405130"/>
          </a:xfrm>
        </p:spPr>
        <p:txBody>
          <a:bodyPr>
            <a:normAutofit fontScale="90000"/>
          </a:bodyPr>
          <a:lstStyle/>
          <a:p>
            <a:r>
              <a:rPr lang="es-ES" sz="7200" b="1" dirty="0" smtClean="0"/>
              <a:t>¿Que colores ves…?</a:t>
            </a:r>
            <a:br>
              <a:rPr lang="es-ES" sz="7200" b="1" dirty="0" smtClean="0"/>
            </a:br>
            <a:r>
              <a:rPr lang="es-ES" sz="7200" b="1" dirty="0" smtClean="0"/>
              <a:t/>
            </a:r>
            <a:br>
              <a:rPr lang="es-ES" sz="7200" b="1" dirty="0" smtClean="0"/>
            </a:br>
            <a:r>
              <a:rPr lang="es-ES" sz="7200" b="1" dirty="0" smtClean="0"/>
              <a:t>Look at </a:t>
            </a:r>
            <a:r>
              <a:rPr lang="es-ES" sz="7200" b="1" dirty="0" err="1" smtClean="0"/>
              <a:t>the</a:t>
            </a:r>
            <a:r>
              <a:rPr lang="es-ES" sz="7200" b="1" dirty="0" smtClean="0"/>
              <a:t> </a:t>
            </a:r>
            <a:r>
              <a:rPr lang="es-ES" sz="7200" b="1" dirty="0" err="1" smtClean="0"/>
              <a:t>following</a:t>
            </a:r>
            <a:r>
              <a:rPr lang="es-ES" sz="7200" b="1" dirty="0" smtClean="0"/>
              <a:t> </a:t>
            </a:r>
            <a:r>
              <a:rPr lang="es-ES" sz="7200" b="1" dirty="0" err="1" smtClean="0"/>
              <a:t>images</a:t>
            </a:r>
            <a:r>
              <a:rPr lang="es-ES" sz="7200" b="1" dirty="0" smtClean="0"/>
              <a:t> and STATE </a:t>
            </a:r>
            <a:r>
              <a:rPr lang="es-ES" sz="7200" b="1" dirty="0" err="1" smtClean="0"/>
              <a:t>all</a:t>
            </a:r>
            <a:r>
              <a:rPr lang="es-ES" sz="7200" b="1" dirty="0" smtClean="0"/>
              <a:t> </a:t>
            </a:r>
            <a:r>
              <a:rPr lang="es-ES" sz="7200" b="1" dirty="0" err="1" smtClean="0"/>
              <a:t>the</a:t>
            </a:r>
            <a:r>
              <a:rPr lang="es-ES" sz="7200" b="1" dirty="0" smtClean="0"/>
              <a:t> </a:t>
            </a:r>
            <a:r>
              <a:rPr lang="es-ES" sz="7200" b="1" dirty="0" err="1" smtClean="0"/>
              <a:t>colors</a:t>
            </a:r>
            <a:r>
              <a:rPr lang="es-ES" sz="7200" b="1" dirty="0" smtClean="0"/>
              <a:t> </a:t>
            </a:r>
            <a:r>
              <a:rPr lang="es-ES" sz="7200" b="1" dirty="0" err="1" smtClean="0"/>
              <a:t>you</a:t>
            </a:r>
            <a:r>
              <a:rPr lang="es-ES" sz="7200" b="1" dirty="0" smtClean="0"/>
              <a:t> </a:t>
            </a:r>
            <a:r>
              <a:rPr lang="es-ES" sz="7200" b="1" dirty="0" err="1" smtClean="0"/>
              <a:t>see</a:t>
            </a:r>
            <a:r>
              <a:rPr lang="es-ES" sz="7200" b="1" dirty="0" smtClean="0"/>
              <a:t> in SPANISH. </a:t>
            </a:r>
            <a:endParaRPr lang="es-ES_tradnl" sz="7200" b="1" dirty="0"/>
          </a:p>
        </p:txBody>
      </p:sp>
    </p:spTree>
    <p:extLst>
      <p:ext uri="{BB962C8B-B14F-4D97-AF65-F5344CB8AC3E}">
        <p14:creationId xmlns:p14="http://schemas.microsoft.com/office/powerpoint/2010/main" val="15061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825" y="0"/>
            <a:ext cx="9905998" cy="1905000"/>
          </a:xfrm>
        </p:spPr>
        <p:txBody>
          <a:bodyPr/>
          <a:lstStyle/>
          <a:p>
            <a:r>
              <a:rPr lang="es-ES_tradnl" dirty="0" smtClean="0"/>
              <a:t>¿Que colores ven… ? </a:t>
            </a:r>
            <a:endParaRPr lang="es-ES_tradnl" dirty="0"/>
          </a:p>
        </p:txBody>
      </p:sp>
      <p:pic>
        <p:nvPicPr>
          <p:cNvPr id="4" name="rGyLz5219L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2462" y="1596980"/>
            <a:ext cx="9031549" cy="50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63" y="228600"/>
            <a:ext cx="9905998" cy="1905000"/>
          </a:xfrm>
        </p:spPr>
        <p:txBody>
          <a:bodyPr/>
          <a:lstStyle/>
          <a:p>
            <a:r>
              <a:rPr lang="es-ES_tradnl" dirty="0" smtClean="0"/>
              <a:t>¿Que colores ven …? </a:t>
            </a:r>
            <a:endParaRPr lang="es-ES_tradnl" dirty="0"/>
          </a:p>
        </p:txBody>
      </p:sp>
      <p:pic>
        <p:nvPicPr>
          <p:cNvPr id="6" name="i5-52XFGkd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31156" y="1828801"/>
            <a:ext cx="7237091" cy="40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3" y="0"/>
            <a:ext cx="9905998" cy="1905000"/>
          </a:xfrm>
        </p:spPr>
        <p:txBody>
          <a:bodyPr/>
          <a:lstStyle/>
          <a:p>
            <a:r>
              <a:rPr lang="es-ES_tradnl" dirty="0" smtClean="0"/>
              <a:t>¿Qué color ven…?</a:t>
            </a:r>
            <a:endParaRPr lang="es-ES_tradnl" dirty="0"/>
          </a:p>
        </p:txBody>
      </p:sp>
      <p:pic>
        <p:nvPicPr>
          <p:cNvPr id="4" name="t6Ato_BSb_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6978" y="1431970"/>
            <a:ext cx="9235822" cy="519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U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122682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56" y="476250"/>
            <a:ext cx="7024744" cy="1143000"/>
          </a:xfrm>
        </p:spPr>
        <p:txBody>
          <a:bodyPr/>
          <a:lstStyle/>
          <a:p>
            <a:r>
              <a:rPr lang="es-MX" dirty="0" smtClean="0"/>
              <a:t>DICHO DE LA SEMANA</a:t>
            </a:r>
            <a:endParaRPr lang="es-MX" dirty="0"/>
          </a:p>
        </p:txBody>
      </p:sp>
      <p:pic>
        <p:nvPicPr>
          <p:cNvPr id="3" name="Picture 2" descr="Image result for echale ga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350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32" y="252308"/>
            <a:ext cx="9905998" cy="1905000"/>
          </a:xfrm>
        </p:spPr>
        <p:txBody>
          <a:bodyPr/>
          <a:lstStyle/>
          <a:p>
            <a:r>
              <a:rPr lang="es-ES_tradnl" dirty="0" err="1" smtClean="0"/>
              <a:t>dol</a:t>
            </a:r>
            <a:r>
              <a:rPr lang="es-ES_tradnl" dirty="0" smtClean="0"/>
              <a:t>: WRITE THE FOLLOWING COLORS IN SPANISH. 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395471"/>
            <a:ext cx="4447786" cy="3665112"/>
          </a:xfrm>
        </p:spPr>
        <p:txBody>
          <a:bodyPr>
            <a:normAutofit fontScale="32500" lnSpcReduction="20000"/>
          </a:bodyPr>
          <a:lstStyle/>
          <a:p>
            <a:r>
              <a:rPr lang="es-ES_tradnl" sz="5600" dirty="0" smtClean="0"/>
              <a:t>1. </a:t>
            </a:r>
          </a:p>
          <a:p>
            <a:pPr marL="0" indent="0">
              <a:buNone/>
            </a:pPr>
            <a:endParaRPr lang="es-ES_tradnl" sz="5600" dirty="0" smtClean="0"/>
          </a:p>
          <a:p>
            <a:r>
              <a:rPr lang="es-ES_tradnl" sz="5600" dirty="0" smtClean="0"/>
              <a:t>2.</a:t>
            </a:r>
          </a:p>
          <a:p>
            <a:pPr marL="0" indent="0">
              <a:buNone/>
            </a:pPr>
            <a:r>
              <a:rPr lang="es-ES_tradnl" sz="5600" dirty="0" smtClean="0"/>
              <a:t>  </a:t>
            </a:r>
          </a:p>
          <a:p>
            <a:r>
              <a:rPr lang="es-ES_tradnl" sz="5600" dirty="0" smtClean="0"/>
              <a:t>3.</a:t>
            </a:r>
          </a:p>
          <a:p>
            <a:pPr marL="0" indent="0">
              <a:buNone/>
            </a:pPr>
            <a:endParaRPr lang="es-ES_tradnl" sz="5600" dirty="0" smtClean="0"/>
          </a:p>
          <a:p>
            <a:pPr marL="0" indent="0">
              <a:buNone/>
            </a:pPr>
            <a:endParaRPr lang="es-ES_tradnl" sz="5600" dirty="0" smtClean="0"/>
          </a:p>
          <a:p>
            <a:r>
              <a:rPr lang="es-ES_tradnl" sz="5600" dirty="0" smtClean="0"/>
              <a:t>4. </a:t>
            </a:r>
          </a:p>
          <a:p>
            <a:pPr marL="0" indent="0">
              <a:buNone/>
            </a:pPr>
            <a:endParaRPr lang="es-ES_tradnl" sz="5600" dirty="0" smtClean="0"/>
          </a:p>
          <a:p>
            <a:r>
              <a:rPr lang="es-ES_tradnl" sz="5600" dirty="0" smtClean="0"/>
              <a:t>5. 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2644" y="1471365"/>
            <a:ext cx="4447786" cy="3845417"/>
          </a:xfrm>
        </p:spPr>
        <p:txBody>
          <a:bodyPr>
            <a:noAutofit/>
          </a:bodyPr>
          <a:lstStyle/>
          <a:p>
            <a:r>
              <a:rPr lang="es-ES_tradnl" sz="1400" dirty="0" smtClean="0"/>
              <a:t>6. </a:t>
            </a:r>
          </a:p>
          <a:p>
            <a:pPr marL="0" indent="0">
              <a:buNone/>
            </a:pPr>
            <a:endParaRPr lang="es-ES_tradnl" sz="1400" dirty="0" smtClean="0"/>
          </a:p>
          <a:p>
            <a:r>
              <a:rPr lang="es-ES_tradnl" sz="1400" dirty="0" smtClean="0"/>
              <a:t>7. </a:t>
            </a:r>
          </a:p>
          <a:p>
            <a:pPr marL="0" indent="0">
              <a:buNone/>
            </a:pPr>
            <a:endParaRPr lang="es-ES_tradnl" sz="1400" dirty="0" smtClean="0"/>
          </a:p>
          <a:p>
            <a:pPr marL="0" indent="0">
              <a:buNone/>
            </a:pPr>
            <a:endParaRPr lang="es-ES_tradnl" sz="1400" dirty="0" smtClean="0"/>
          </a:p>
          <a:p>
            <a:r>
              <a:rPr lang="es-ES_tradnl" sz="1400" dirty="0" smtClean="0"/>
              <a:t>8. </a:t>
            </a:r>
          </a:p>
          <a:p>
            <a:pPr marL="0" indent="0">
              <a:buNone/>
            </a:pPr>
            <a:endParaRPr lang="es-ES_tradnl" sz="1400" dirty="0" smtClean="0"/>
          </a:p>
          <a:p>
            <a:pPr marL="0" indent="0">
              <a:buNone/>
            </a:pPr>
            <a:endParaRPr lang="es-ES_tradnl" sz="1400" dirty="0" smtClean="0"/>
          </a:p>
          <a:p>
            <a:r>
              <a:rPr lang="es-ES_tradnl" sz="1400" dirty="0" smtClean="0"/>
              <a:t>9. </a:t>
            </a:r>
          </a:p>
          <a:p>
            <a:pPr marL="0" indent="0">
              <a:buNone/>
            </a:pPr>
            <a:endParaRPr lang="es-ES_tradnl" sz="1400" dirty="0" smtClean="0"/>
          </a:p>
          <a:p>
            <a:r>
              <a:rPr lang="es-ES_tradnl" sz="1400" dirty="0" smtClean="0"/>
              <a:t>10. </a:t>
            </a:r>
            <a:endParaRPr lang="es-ES_tradnl" sz="1400" dirty="0"/>
          </a:p>
        </p:txBody>
      </p:sp>
      <p:sp>
        <p:nvSpPr>
          <p:cNvPr id="5" name="5-Point Star 4"/>
          <p:cNvSpPr/>
          <p:nvPr/>
        </p:nvSpPr>
        <p:spPr>
          <a:xfrm>
            <a:off x="2034858" y="1795228"/>
            <a:ext cx="1133341" cy="85000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Heart 5"/>
          <p:cNvSpPr/>
          <p:nvPr/>
        </p:nvSpPr>
        <p:spPr>
          <a:xfrm>
            <a:off x="2260237" y="2832662"/>
            <a:ext cx="1043189" cy="682580"/>
          </a:xfrm>
          <a:prstGeom prst="hear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Quad Arrow Callout 6"/>
          <p:cNvSpPr/>
          <p:nvPr/>
        </p:nvSpPr>
        <p:spPr>
          <a:xfrm>
            <a:off x="2163646" y="3613059"/>
            <a:ext cx="1004553" cy="927279"/>
          </a:xfrm>
          <a:prstGeom prst="quad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Lightning Bolt 7"/>
          <p:cNvSpPr/>
          <p:nvPr/>
        </p:nvSpPr>
        <p:spPr>
          <a:xfrm>
            <a:off x="1880311" y="4612009"/>
            <a:ext cx="1442434" cy="896155"/>
          </a:xfrm>
          <a:prstGeom prst="lightningBol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loud 8"/>
          <p:cNvSpPr/>
          <p:nvPr/>
        </p:nvSpPr>
        <p:spPr>
          <a:xfrm>
            <a:off x="2034858" y="5794954"/>
            <a:ext cx="2163655" cy="842493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&quot;No&quot; Symbol 9"/>
          <p:cNvSpPr/>
          <p:nvPr/>
        </p:nvSpPr>
        <p:spPr>
          <a:xfrm>
            <a:off x="7308759" y="1392237"/>
            <a:ext cx="914400" cy="914400"/>
          </a:xfrm>
          <a:prstGeom prst="noSmoking">
            <a:avLst/>
          </a:prstGeom>
          <a:solidFill>
            <a:srgbClr val="FF1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1" name="Sun 10"/>
          <p:cNvSpPr/>
          <p:nvPr/>
        </p:nvSpPr>
        <p:spPr>
          <a:xfrm>
            <a:off x="7308759" y="2329011"/>
            <a:ext cx="1068947" cy="870009"/>
          </a:xfrm>
          <a:prstGeom prst="sun">
            <a:avLst/>
          </a:prstGeom>
          <a:solidFill>
            <a:srgbClr val="FFF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Explosion 2 11"/>
          <p:cNvSpPr/>
          <p:nvPr/>
        </p:nvSpPr>
        <p:spPr>
          <a:xfrm>
            <a:off x="7138791" y="3013074"/>
            <a:ext cx="2168736" cy="1043189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Moon 12"/>
          <p:cNvSpPr/>
          <p:nvPr/>
        </p:nvSpPr>
        <p:spPr>
          <a:xfrm>
            <a:off x="7308759" y="4147093"/>
            <a:ext cx="1706452" cy="1077832"/>
          </a:xfrm>
          <a:prstGeom prst="mo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13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697865"/>
            <a:ext cx="10058402" cy="1219200"/>
          </a:xfrm>
        </p:spPr>
        <p:txBody>
          <a:bodyPr>
            <a:normAutofit fontScale="90000"/>
          </a:bodyPr>
          <a:lstStyle/>
          <a:p>
            <a:r>
              <a:rPr lang="es-ES_tradnl" dirty="0" err="1" smtClean="0"/>
              <a:t>warmup</a:t>
            </a:r>
            <a:r>
              <a:rPr lang="es-ES_tradnl" dirty="0" smtClean="0"/>
              <a:t>: </a:t>
            </a:r>
            <a:r>
              <a:rPr lang="es-ES_tradnl" dirty="0" smtClean="0"/>
              <a:t>Escribir. </a:t>
            </a:r>
            <a:br>
              <a:rPr lang="es-ES_tradnl" dirty="0" smtClean="0"/>
            </a:br>
            <a:r>
              <a:rPr lang="es-ES_tradnl" dirty="0" err="1" smtClean="0"/>
              <a:t>Write</a:t>
            </a:r>
            <a:r>
              <a:rPr lang="es-ES_tradnl" dirty="0" smtClean="0"/>
              <a:t> </a:t>
            </a:r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clothing</a:t>
            </a:r>
            <a:r>
              <a:rPr lang="es-ES_tradnl" dirty="0" smtClean="0"/>
              <a:t> </a:t>
            </a:r>
            <a:r>
              <a:rPr lang="es-ES_tradnl" dirty="0" err="1" smtClean="0"/>
              <a:t>you</a:t>
            </a:r>
            <a:r>
              <a:rPr lang="es-ES_tradnl" dirty="0" smtClean="0"/>
              <a:t> </a:t>
            </a:r>
            <a:r>
              <a:rPr lang="es-ES_tradnl" dirty="0" err="1" smtClean="0"/>
              <a:t>would</a:t>
            </a:r>
            <a:r>
              <a:rPr lang="es-ES_tradnl" dirty="0" smtClean="0"/>
              <a:t> </a:t>
            </a:r>
            <a:r>
              <a:rPr lang="es-ES_tradnl" dirty="0" err="1" smtClean="0"/>
              <a:t>wear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 smtClean="0"/>
              <a:t> </a:t>
            </a:r>
            <a:r>
              <a:rPr lang="es-ES_tradnl" dirty="0" err="1" smtClean="0"/>
              <a:t>activities</a:t>
            </a:r>
            <a:r>
              <a:rPr lang="es-ES_tradnl" dirty="0" smtClean="0"/>
              <a:t> and </a:t>
            </a:r>
            <a:r>
              <a:rPr lang="es-ES_tradnl" dirty="0" err="1" smtClean="0"/>
              <a:t>seasons</a:t>
            </a:r>
            <a:r>
              <a:rPr lang="es-ES_tradnl" dirty="0" smtClean="0"/>
              <a:t>. Use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correct</a:t>
            </a:r>
            <a:r>
              <a:rPr lang="es-ES_tradnl" dirty="0" smtClean="0"/>
              <a:t> </a:t>
            </a:r>
            <a:r>
              <a:rPr lang="es-ES_tradnl" dirty="0" err="1" smtClean="0"/>
              <a:t>articles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612264"/>
            <a:ext cx="6650038" cy="556958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_tradnl" sz="2800" dirty="0" smtClean="0"/>
              <a:t>Esquiar, invierno </a:t>
            </a:r>
            <a:r>
              <a:rPr lang="es-ES_tradnl" sz="2800" dirty="0" smtClean="0">
                <a:sym typeface="Wingdings" panose="05000000000000000000" pitchFamily="2" charset="2"/>
              </a:rPr>
              <a:t>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>
                <a:sym typeface="Wingdings" panose="05000000000000000000" pitchFamily="2" charset="2"/>
              </a:rPr>
              <a:t>Nadar, verano 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>
                <a:sym typeface="Wingdings" panose="05000000000000000000" pitchFamily="2" charset="2"/>
              </a:rPr>
              <a:t>Practicar deportes, otoño 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/>
              <a:t>Jugar videojuegos, primavera</a:t>
            </a:r>
            <a:r>
              <a:rPr lang="es-ES_tradnl" sz="2800" dirty="0" smtClean="0">
                <a:sym typeface="Wingdings" panose="05000000000000000000" pitchFamily="2" charset="2"/>
              </a:rPr>
              <a:t> 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>
                <a:sym typeface="Wingdings" panose="05000000000000000000" pitchFamily="2" charset="2"/>
              </a:rPr>
              <a:t>Montar en bicicleta, invierno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>
                <a:sym typeface="Wingdings" panose="05000000000000000000" pitchFamily="2" charset="2"/>
              </a:rPr>
              <a:t>Bailar, otoño 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>
                <a:sym typeface="Wingdings" panose="05000000000000000000" pitchFamily="2" charset="2"/>
              </a:rPr>
              <a:t>Ir a la escuela, primavera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675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jueves, el cuatro de OCTUBRE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5431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8000" dirty="0" smtClean="0"/>
              <a:t>OBJETIVOS Y DOL </a:t>
            </a:r>
            <a:endParaRPr lang="es-ES_tradnl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ES_tradnl" sz="3600" dirty="0" smtClean="0"/>
              <a:t>OBJETIVO: </a:t>
            </a:r>
            <a:r>
              <a:rPr lang="en-US" sz="3600" dirty="0"/>
              <a:t>LLWBAT discuss likes and dislikes about basic clothing, colors in the target language [NL.1.1c, NL.2.2b, NL.1.e]</a:t>
            </a:r>
            <a:endParaRPr lang="es-ES_tradnl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ES_tradnl" sz="4000" dirty="0" smtClean="0"/>
              <a:t>DOL: LLW </a:t>
            </a:r>
            <a:r>
              <a:rPr lang="es-ES_tradnl" sz="4000" dirty="0" err="1" smtClean="0"/>
              <a:t>answer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questions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about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their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likes</a:t>
            </a:r>
            <a:r>
              <a:rPr lang="es-ES_tradnl" sz="4000" dirty="0" smtClean="0"/>
              <a:t> and </a:t>
            </a:r>
            <a:r>
              <a:rPr lang="es-ES_tradnl" sz="4000" dirty="0" err="1" smtClean="0"/>
              <a:t>dislikes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about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clothing</a:t>
            </a:r>
            <a:r>
              <a:rPr lang="es-ES_tradnl" sz="4000" dirty="0" smtClean="0"/>
              <a:t> and </a:t>
            </a:r>
            <a:r>
              <a:rPr lang="es-ES_tradnl" sz="4000" dirty="0" err="1" smtClean="0"/>
              <a:t>their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colors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with</a:t>
            </a:r>
            <a:r>
              <a:rPr lang="es-ES_tradnl" sz="4000" dirty="0" smtClean="0"/>
              <a:t> 100% </a:t>
            </a:r>
            <a:r>
              <a:rPr lang="es-ES_tradnl" sz="4000" dirty="0" err="1" smtClean="0"/>
              <a:t>accuracy</a:t>
            </a:r>
            <a:r>
              <a:rPr lang="es-ES_tradnl" sz="4000" dirty="0" smtClean="0"/>
              <a:t>. 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41676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err="1">
                <a:effectLst/>
              </a:rPr>
              <a:t>Makeup</a:t>
            </a:r>
            <a:r>
              <a:rPr lang="es-MX" sz="2800" dirty="0">
                <a:effectLst/>
              </a:rPr>
              <a:t> </a:t>
            </a:r>
            <a:r>
              <a:rPr lang="es-MX" sz="2800" dirty="0" err="1">
                <a:effectLst/>
              </a:rPr>
              <a:t>due</a:t>
            </a:r>
            <a:r>
              <a:rPr lang="es-MX" sz="2800" dirty="0">
                <a:effectLst/>
              </a:rPr>
              <a:t> </a:t>
            </a:r>
            <a:r>
              <a:rPr lang="es-MX" sz="2800" dirty="0" smtClean="0">
                <a:effectLst/>
              </a:rPr>
              <a:t>hoy</a:t>
            </a:r>
          </a:p>
          <a:p>
            <a:r>
              <a:rPr lang="es-MX" sz="2800" dirty="0" smtClean="0">
                <a:effectLst/>
              </a:rPr>
              <a:t>Extra </a:t>
            </a:r>
            <a:r>
              <a:rPr lang="es-MX" sz="2800" dirty="0" err="1" smtClean="0">
                <a:effectLst/>
              </a:rPr>
              <a:t>credit</a:t>
            </a:r>
            <a:r>
              <a:rPr lang="es-MX" sz="2800" dirty="0" smtClean="0">
                <a:effectLst/>
              </a:rPr>
              <a:t>: </a:t>
            </a:r>
            <a:r>
              <a:rPr lang="es-MX" sz="2800" dirty="0" err="1" smtClean="0">
                <a:effectLst/>
              </a:rPr>
              <a:t>duolingo</a:t>
            </a:r>
            <a:r>
              <a:rPr lang="es-MX" sz="2800" dirty="0" smtClean="0">
                <a:effectLst/>
              </a:rPr>
              <a:t> y </a:t>
            </a:r>
            <a:r>
              <a:rPr lang="es-MX" sz="2800" dirty="0" err="1" smtClean="0">
                <a:effectLst/>
              </a:rPr>
              <a:t>tissues</a:t>
            </a:r>
            <a:endParaRPr lang="es-MX" sz="2800" dirty="0">
              <a:effectLst/>
            </a:endParaRP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27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s tipos de musica la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41" y="-19050"/>
            <a:ext cx="12799341" cy="70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613" y="-619127"/>
            <a:ext cx="9905998" cy="1905000"/>
          </a:xfrm>
        </p:spPr>
        <p:txBody>
          <a:bodyPr/>
          <a:lstStyle/>
          <a:p>
            <a:r>
              <a:rPr lang="es-MX" dirty="0" smtClean="0">
                <a:solidFill>
                  <a:schemeClr val="accent6"/>
                </a:solidFill>
              </a:rPr>
              <a:t>La canción del </a:t>
            </a:r>
            <a:r>
              <a:rPr lang="es-MX" dirty="0" err="1" smtClean="0">
                <a:solidFill>
                  <a:schemeClr val="accent6"/>
                </a:solidFill>
              </a:rPr>
              <a:t>dia</a:t>
            </a:r>
            <a:r>
              <a:rPr lang="es-MX" dirty="0" smtClean="0">
                <a:solidFill>
                  <a:schemeClr val="accent6"/>
                </a:solidFill>
              </a:rPr>
              <a:t>		</a:t>
            </a:r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724022"/>
            <a:ext cx="8839200" cy="4600577"/>
          </a:xfrm>
        </p:spPr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Como se llama el artista?</a:t>
            </a:r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Como se llama la canción?</a:t>
            </a:r>
          </a:p>
          <a:p>
            <a:pPr marL="0" indent="0">
              <a:buNone/>
            </a:pPr>
            <a:endParaRPr lang="es-MX" sz="2400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Que tipo de música es?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Reggaetón    	Norteña		bachata</a:t>
            </a: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 </a:t>
            </a:r>
            <a:r>
              <a:rPr lang="es-MX" sz="2400" dirty="0" smtClean="0">
                <a:solidFill>
                  <a:schemeClr val="bg1"/>
                </a:solidFill>
              </a:rPr>
              <a:t>    salsa		</a:t>
            </a:r>
            <a:r>
              <a:rPr lang="es-MX" sz="2400" dirty="0" smtClean="0">
                <a:solidFill>
                  <a:schemeClr val="bg1"/>
                </a:solidFill>
              </a:rPr>
              <a:t>pop </a:t>
            </a:r>
            <a:r>
              <a:rPr lang="es-MX" sz="2400" dirty="0" smtClean="0">
                <a:solidFill>
                  <a:schemeClr val="bg1"/>
                </a:solidFill>
              </a:rPr>
              <a:t>latino </a:t>
            </a:r>
            <a:r>
              <a:rPr lang="es-MX" sz="2400" dirty="0" smtClean="0">
                <a:solidFill>
                  <a:schemeClr val="bg1"/>
                </a:solidFill>
              </a:rPr>
              <a:t>	cumbia</a:t>
            </a:r>
            <a:endParaRPr lang="es-MX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	</a:t>
            </a:r>
            <a:r>
              <a:rPr lang="es-MX" sz="2400" dirty="0" err="1" smtClean="0">
                <a:solidFill>
                  <a:schemeClr val="bg1"/>
                </a:solidFill>
              </a:rPr>
              <a:t>ska</a:t>
            </a:r>
            <a:r>
              <a:rPr lang="es-MX" sz="2400" dirty="0" smtClean="0">
                <a:solidFill>
                  <a:schemeClr val="bg1"/>
                </a:solidFill>
              </a:rPr>
              <a:t>		merengue			banda	</a:t>
            </a:r>
          </a:p>
          <a:p>
            <a:pPr marL="0" indent="0">
              <a:buNone/>
            </a:pPr>
            <a:r>
              <a:rPr lang="es-MX" sz="2400" dirty="0" smtClean="0">
                <a:solidFill>
                  <a:schemeClr val="bg1"/>
                </a:solidFill>
              </a:rPr>
              <a:t>                          Rock en español		</a:t>
            </a:r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058402" cy="1219200"/>
          </a:xfrm>
        </p:spPr>
        <p:txBody>
          <a:bodyPr>
            <a:noAutofit/>
          </a:bodyPr>
          <a:lstStyle/>
          <a:p>
            <a:r>
              <a:rPr lang="es-ES_tradnl" sz="5400" dirty="0" smtClean="0"/>
              <a:t>HABLAR!</a:t>
            </a:r>
            <a:br>
              <a:rPr lang="es-ES_tradnl" sz="5400" dirty="0" smtClean="0"/>
            </a:br>
            <a:r>
              <a:rPr lang="es-ES_tradnl" sz="5400" dirty="0" smtClean="0"/>
              <a:t> Yo espío… </a:t>
            </a:r>
            <a:endParaRPr lang="es-ES_tradnl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2019868"/>
            <a:ext cx="10058400" cy="3961831"/>
          </a:xfrm>
        </p:spPr>
        <p:txBody>
          <a:bodyPr>
            <a:normAutofit lnSpcReduction="10000"/>
          </a:bodyPr>
          <a:lstStyle/>
          <a:p>
            <a:r>
              <a:rPr lang="es-ES_tradnl" sz="3200" dirty="0" smtClean="0"/>
              <a:t>Look </a:t>
            </a:r>
            <a:r>
              <a:rPr lang="es-ES_tradnl" sz="3200" dirty="0" err="1" smtClean="0"/>
              <a:t>around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classroom</a:t>
            </a:r>
            <a:r>
              <a:rPr lang="es-ES_tradnl" sz="3200" dirty="0" smtClean="0"/>
              <a:t> and </a:t>
            </a:r>
            <a:r>
              <a:rPr lang="es-ES_tradnl" sz="3200" dirty="0" err="1" smtClean="0"/>
              <a:t>find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someone</a:t>
            </a:r>
            <a:r>
              <a:rPr lang="es-ES_tradnl" sz="3200" dirty="0" smtClean="0"/>
              <a:t> to describe…</a:t>
            </a:r>
          </a:p>
          <a:p>
            <a:endParaRPr lang="es-ES_tradnl" sz="3200" dirty="0"/>
          </a:p>
          <a:p>
            <a:r>
              <a:rPr lang="es-ES_tradnl" sz="3200" dirty="0" smtClean="0"/>
              <a:t>Yo espío alguien con …</a:t>
            </a:r>
          </a:p>
          <a:p>
            <a:endParaRPr lang="es-ES_tradnl" sz="3200" dirty="0"/>
          </a:p>
          <a:p>
            <a:r>
              <a:rPr lang="es-ES_tradnl" sz="3200" dirty="0" err="1" smtClean="0"/>
              <a:t>Your</a:t>
            </a:r>
            <a:r>
              <a:rPr lang="es-ES_tradnl" sz="3200" dirty="0" smtClean="0"/>
              <a:t> compañero </a:t>
            </a:r>
            <a:r>
              <a:rPr lang="es-ES_tradnl" sz="3200" dirty="0" err="1" smtClean="0"/>
              <a:t>will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guess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who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you</a:t>
            </a:r>
            <a:r>
              <a:rPr lang="es-ES_tradnl" sz="3200" dirty="0" smtClean="0"/>
              <a:t> are </a:t>
            </a:r>
            <a:r>
              <a:rPr lang="es-ES_tradnl" sz="3200" dirty="0" err="1" smtClean="0"/>
              <a:t>talking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about</a:t>
            </a:r>
            <a:r>
              <a:rPr lang="es-ES_tradnl" sz="3200" dirty="0" smtClean="0"/>
              <a:t>! 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4081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520" y="51204"/>
            <a:ext cx="10003809" cy="6806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5218" y="1037230"/>
            <a:ext cx="777922" cy="3002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2890" y="1774209"/>
            <a:ext cx="573206" cy="136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/>
          <p:cNvSpPr/>
          <p:nvPr/>
        </p:nvSpPr>
        <p:spPr>
          <a:xfrm>
            <a:off x="1037230" y="1910687"/>
            <a:ext cx="668740" cy="327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647666" y="1910687"/>
            <a:ext cx="627797" cy="3275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angle 10"/>
          <p:cNvSpPr/>
          <p:nvPr/>
        </p:nvSpPr>
        <p:spPr>
          <a:xfrm>
            <a:off x="2647666" y="3111690"/>
            <a:ext cx="464024" cy="286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/>
          <p:cNvSpPr/>
          <p:nvPr/>
        </p:nvSpPr>
        <p:spPr>
          <a:xfrm>
            <a:off x="1037230" y="4667534"/>
            <a:ext cx="996286" cy="3002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angle 12"/>
          <p:cNvSpPr/>
          <p:nvPr/>
        </p:nvSpPr>
        <p:spPr>
          <a:xfrm>
            <a:off x="948520" y="4094328"/>
            <a:ext cx="668740" cy="218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angle 13"/>
          <p:cNvSpPr/>
          <p:nvPr/>
        </p:nvSpPr>
        <p:spPr>
          <a:xfrm>
            <a:off x="1194179" y="6127845"/>
            <a:ext cx="661917" cy="2593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/>
          <p:cNvSpPr/>
          <p:nvPr/>
        </p:nvSpPr>
        <p:spPr>
          <a:xfrm>
            <a:off x="917812" y="5394277"/>
            <a:ext cx="907576" cy="354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angle 15"/>
          <p:cNvSpPr/>
          <p:nvPr/>
        </p:nvSpPr>
        <p:spPr>
          <a:xfrm>
            <a:off x="2579427" y="5152028"/>
            <a:ext cx="532263" cy="242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angle 16"/>
          <p:cNvSpPr/>
          <p:nvPr/>
        </p:nvSpPr>
        <p:spPr>
          <a:xfrm>
            <a:off x="3275463" y="5571698"/>
            <a:ext cx="450376" cy="177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angle 17"/>
          <p:cNvSpPr/>
          <p:nvPr/>
        </p:nvSpPr>
        <p:spPr>
          <a:xfrm>
            <a:off x="4299045" y="5991367"/>
            <a:ext cx="887104" cy="136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angle 18"/>
          <p:cNvSpPr/>
          <p:nvPr/>
        </p:nvSpPr>
        <p:spPr>
          <a:xfrm>
            <a:off x="4067033" y="2606722"/>
            <a:ext cx="1514901" cy="19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angle 19"/>
          <p:cNvSpPr/>
          <p:nvPr/>
        </p:nvSpPr>
        <p:spPr>
          <a:xfrm>
            <a:off x="4599296" y="4094328"/>
            <a:ext cx="791570" cy="2183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angle 20"/>
          <p:cNvSpPr/>
          <p:nvPr/>
        </p:nvSpPr>
        <p:spPr>
          <a:xfrm>
            <a:off x="4067033" y="4718713"/>
            <a:ext cx="1119116" cy="249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21"/>
          <p:cNvSpPr/>
          <p:nvPr/>
        </p:nvSpPr>
        <p:spPr>
          <a:xfrm>
            <a:off x="3500651" y="3739487"/>
            <a:ext cx="798394" cy="1774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angle 22"/>
          <p:cNvSpPr/>
          <p:nvPr/>
        </p:nvSpPr>
        <p:spPr>
          <a:xfrm>
            <a:off x="8911988" y="6359856"/>
            <a:ext cx="1078173" cy="3138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angle 23"/>
          <p:cNvSpPr/>
          <p:nvPr/>
        </p:nvSpPr>
        <p:spPr>
          <a:xfrm>
            <a:off x="10235821" y="4718713"/>
            <a:ext cx="685800" cy="249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angle 24"/>
          <p:cNvSpPr/>
          <p:nvPr/>
        </p:nvSpPr>
        <p:spPr>
          <a:xfrm>
            <a:off x="8911988" y="3111690"/>
            <a:ext cx="1173708" cy="28660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/>
          <p:cNvSpPr/>
          <p:nvPr/>
        </p:nvSpPr>
        <p:spPr>
          <a:xfrm>
            <a:off x="6537278" y="2606722"/>
            <a:ext cx="928047" cy="191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Rectangle 26"/>
          <p:cNvSpPr/>
          <p:nvPr/>
        </p:nvSpPr>
        <p:spPr>
          <a:xfrm>
            <a:off x="9239534" y="4408227"/>
            <a:ext cx="750627" cy="2593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angle 27"/>
          <p:cNvSpPr/>
          <p:nvPr/>
        </p:nvSpPr>
        <p:spPr>
          <a:xfrm>
            <a:off x="9075761" y="559558"/>
            <a:ext cx="914400" cy="28660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532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556" y="152400"/>
            <a:ext cx="7024744" cy="1143000"/>
          </a:xfrm>
        </p:spPr>
        <p:txBody>
          <a:bodyPr/>
          <a:lstStyle/>
          <a:p>
            <a:r>
              <a:rPr lang="es-MX" dirty="0" smtClean="0"/>
              <a:t>DICHO DE LA SEMANA</a:t>
            </a:r>
            <a:endParaRPr lang="es-MX" dirty="0"/>
          </a:p>
        </p:txBody>
      </p:sp>
      <p:pic>
        <p:nvPicPr>
          <p:cNvPr id="2052" name="Picture 4" descr="Image result for si se pue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295400"/>
            <a:ext cx="8022403" cy="53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3" y="2019300"/>
            <a:ext cx="9905998" cy="1905000"/>
          </a:xfrm>
        </p:spPr>
        <p:txBody>
          <a:bodyPr/>
          <a:lstStyle/>
          <a:p>
            <a:pPr algn="ctr"/>
            <a:r>
              <a:rPr lang="es-MX" dirty="0" smtClean="0"/>
              <a:t>Hoja de papel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94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3598817" cy="1905000"/>
          </a:xfrm>
        </p:spPr>
        <p:txBody>
          <a:bodyPr/>
          <a:lstStyle/>
          <a:p>
            <a:r>
              <a:rPr lang="es-MX" dirty="0" err="1" smtClean="0"/>
              <a:t>Dol</a:t>
            </a:r>
            <a:r>
              <a:rPr lang="es-MX" dirty="0" smtClean="0"/>
              <a:t> – escribir!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700347"/>
            <a:ext cx="4735286" cy="39624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sz="2800" dirty="0" err="1" smtClean="0"/>
              <a:t>Write</a:t>
            </a:r>
            <a:r>
              <a:rPr lang="es-MX" sz="2800" dirty="0" smtClean="0"/>
              <a:t> a </a:t>
            </a:r>
            <a:r>
              <a:rPr lang="es-MX" sz="2800" dirty="0" err="1" smtClean="0"/>
              <a:t>letter</a:t>
            </a:r>
            <a:r>
              <a:rPr lang="es-MX" sz="2800" dirty="0" smtClean="0"/>
              <a:t> to a </a:t>
            </a:r>
            <a:r>
              <a:rPr lang="es-MX" sz="2800" dirty="0" err="1" smtClean="0"/>
              <a:t>Spanish</a:t>
            </a:r>
            <a:r>
              <a:rPr lang="es-MX" sz="2800" dirty="0" smtClean="0"/>
              <a:t> 3/4 </a:t>
            </a:r>
            <a:r>
              <a:rPr lang="es-MX" sz="2800" dirty="0" err="1" smtClean="0"/>
              <a:t>student</a:t>
            </a:r>
            <a:r>
              <a:rPr lang="es-MX" sz="2800" dirty="0" smtClean="0"/>
              <a:t> </a:t>
            </a:r>
            <a:r>
              <a:rPr lang="es-MX" sz="2800" dirty="0" err="1" smtClean="0"/>
              <a:t>describing</a:t>
            </a:r>
            <a:r>
              <a:rPr lang="es-MX" sz="2800" dirty="0" smtClean="0"/>
              <a:t>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likes</a:t>
            </a:r>
            <a:r>
              <a:rPr lang="es-MX" sz="2800" dirty="0" smtClean="0"/>
              <a:t> and </a:t>
            </a:r>
            <a:r>
              <a:rPr lang="es-MX" sz="2800" dirty="0" err="1" smtClean="0"/>
              <a:t>dislikes</a:t>
            </a:r>
            <a:r>
              <a:rPr lang="es-MX" sz="2800" dirty="0" smtClean="0"/>
              <a:t>.  Use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vocab</a:t>
            </a:r>
            <a:r>
              <a:rPr lang="es-MX" sz="2800" dirty="0" smtClean="0"/>
              <a:t> </a:t>
            </a:r>
            <a:r>
              <a:rPr lang="es-MX" sz="2800" dirty="0" err="1" smtClean="0"/>
              <a:t>packet</a:t>
            </a:r>
            <a:r>
              <a:rPr lang="es-MX" sz="2800" dirty="0" smtClean="0"/>
              <a:t> </a:t>
            </a:r>
            <a:r>
              <a:rPr lang="es-MX" sz="2800" dirty="0" err="1" smtClean="0"/>
              <a:t>for</a:t>
            </a:r>
            <a:r>
              <a:rPr lang="es-MX" sz="2800" dirty="0" smtClean="0"/>
              <a:t> </a:t>
            </a:r>
            <a:r>
              <a:rPr lang="es-MX" sz="2800" dirty="0" err="1" smtClean="0"/>
              <a:t>useful</a:t>
            </a:r>
            <a:r>
              <a:rPr lang="es-MX" sz="2800" dirty="0" smtClean="0"/>
              <a:t> </a:t>
            </a:r>
            <a:r>
              <a:rPr lang="es-MX" sz="2800" dirty="0" err="1" smtClean="0"/>
              <a:t>phrases</a:t>
            </a:r>
            <a:r>
              <a:rPr lang="es-MX" sz="2800" dirty="0" smtClean="0"/>
              <a:t>.</a:t>
            </a:r>
          </a:p>
          <a:p>
            <a:pPr marL="0" indent="0">
              <a:buNone/>
            </a:pPr>
            <a:endParaRPr lang="es-MX" sz="2800" dirty="0"/>
          </a:p>
          <a:p>
            <a:pPr marL="0" indent="0">
              <a:buNone/>
            </a:pPr>
            <a:r>
              <a:rPr lang="es-MX" sz="2800" dirty="0" err="1" smtClean="0"/>
              <a:t>When</a:t>
            </a:r>
            <a:r>
              <a:rPr lang="es-MX" sz="2800" dirty="0" smtClean="0"/>
              <a:t> </a:t>
            </a:r>
            <a:r>
              <a:rPr lang="es-MX" sz="2800" dirty="0" err="1" smtClean="0"/>
              <a:t>finished</a:t>
            </a:r>
            <a:r>
              <a:rPr lang="es-MX" sz="2800" dirty="0" smtClean="0"/>
              <a:t>, </a:t>
            </a:r>
            <a:r>
              <a:rPr lang="es-MX" sz="2800" dirty="0" err="1" smtClean="0"/>
              <a:t>hand</a:t>
            </a:r>
            <a:r>
              <a:rPr lang="es-MX" sz="2800" dirty="0" smtClean="0"/>
              <a:t> </a:t>
            </a:r>
            <a:r>
              <a:rPr lang="es-MX" sz="2800" dirty="0" err="1" smtClean="0"/>
              <a:t>it</a:t>
            </a:r>
            <a:r>
              <a:rPr lang="es-MX" sz="2800" dirty="0" smtClean="0"/>
              <a:t> to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shoulder</a:t>
            </a:r>
            <a:r>
              <a:rPr lang="es-MX" sz="2800" dirty="0" smtClean="0"/>
              <a:t> </a:t>
            </a:r>
            <a:r>
              <a:rPr lang="es-MX" sz="2800" dirty="0" err="1" smtClean="0"/>
              <a:t>partner</a:t>
            </a:r>
            <a:r>
              <a:rPr lang="es-MX" sz="2800" dirty="0" smtClean="0"/>
              <a:t> to </a:t>
            </a:r>
            <a:r>
              <a:rPr lang="es-MX" sz="2800" dirty="0" err="1" smtClean="0"/>
              <a:t>edit</a:t>
            </a:r>
            <a:r>
              <a:rPr lang="es-MX" sz="2800" dirty="0" smtClean="0"/>
              <a:t>, </a:t>
            </a:r>
            <a:r>
              <a:rPr lang="es-MX" sz="2800" dirty="0" err="1" smtClean="0"/>
              <a:t>then</a:t>
            </a:r>
            <a:r>
              <a:rPr lang="es-MX" sz="2800" dirty="0" smtClean="0"/>
              <a:t> </a:t>
            </a:r>
            <a:r>
              <a:rPr lang="es-MX" sz="2800" dirty="0" err="1" smtClean="0"/>
              <a:t>hand</a:t>
            </a:r>
            <a:r>
              <a:rPr lang="es-MX" sz="2800" dirty="0" smtClean="0"/>
              <a:t> </a:t>
            </a:r>
            <a:r>
              <a:rPr lang="es-MX" sz="2800" dirty="0" err="1" smtClean="0"/>
              <a:t>it</a:t>
            </a:r>
            <a:r>
              <a:rPr lang="es-MX" sz="2800" dirty="0" smtClean="0"/>
              <a:t> in!</a:t>
            </a:r>
          </a:p>
          <a:p>
            <a:pPr marL="0" indent="0">
              <a:buNone/>
            </a:pPr>
            <a:endParaRPr lang="es-MX" sz="2800" dirty="0" smtClean="0"/>
          </a:p>
          <a:p>
            <a:pPr marL="0" indent="0">
              <a:buNone/>
            </a:pPr>
            <a:r>
              <a:rPr lang="es-MX" sz="2800" dirty="0" smtClean="0"/>
              <a:t>						</a:t>
            </a:r>
            <a:endParaRPr lang="es-MX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84964" y="713013"/>
            <a:ext cx="4735286" cy="593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MX" sz="2400" dirty="0" smtClean="0"/>
              <a:t>Hola!</a:t>
            </a:r>
          </a:p>
          <a:p>
            <a:pPr marL="0" indent="0">
              <a:buFont typeface="Arial"/>
              <a:buNone/>
            </a:pPr>
            <a:r>
              <a:rPr lang="es-MX" sz="2400" dirty="0" smtClean="0"/>
              <a:t>Como estas Que te gusta hacer? A mi me gusta jugar futbol americano y correr. Me gusta pizza y </a:t>
            </a:r>
            <a:r>
              <a:rPr lang="es-MX" sz="2400" dirty="0" err="1" smtClean="0"/>
              <a:t>hot</a:t>
            </a:r>
            <a:r>
              <a:rPr lang="es-MX" sz="2400" dirty="0" smtClean="0"/>
              <a:t> </a:t>
            </a:r>
            <a:r>
              <a:rPr lang="es-MX" sz="2400" dirty="0" err="1" smtClean="0"/>
              <a:t>dogs</a:t>
            </a:r>
            <a:r>
              <a:rPr lang="es-MX" sz="2400" dirty="0" smtClean="0"/>
              <a:t> mucho. Te gusta escuchar </a:t>
            </a:r>
            <a:r>
              <a:rPr lang="es-MX" sz="2400" dirty="0" err="1" smtClean="0"/>
              <a:t>musica</a:t>
            </a:r>
            <a:r>
              <a:rPr lang="es-MX" sz="2400" dirty="0" smtClean="0"/>
              <a:t>?</a:t>
            </a:r>
          </a:p>
          <a:p>
            <a:pPr marL="0" indent="0">
              <a:buFont typeface="Arial"/>
              <a:buNone/>
            </a:pPr>
            <a:r>
              <a:rPr lang="es-MX" sz="2400" dirty="0" smtClean="0"/>
              <a:t>Pues, A mi me gusta escuchar a </a:t>
            </a:r>
            <a:r>
              <a:rPr lang="es-MX" sz="2400" dirty="0" err="1" smtClean="0"/>
              <a:t>missy</a:t>
            </a:r>
            <a:r>
              <a:rPr lang="es-MX" sz="2400" dirty="0" smtClean="0"/>
              <a:t> </a:t>
            </a:r>
            <a:r>
              <a:rPr lang="es-MX" sz="2400" dirty="0" err="1" smtClean="0"/>
              <a:t>elliott</a:t>
            </a:r>
            <a:r>
              <a:rPr lang="es-MX" sz="2400" dirty="0" smtClean="0"/>
              <a:t> </a:t>
            </a:r>
            <a:r>
              <a:rPr lang="es-MX" sz="2400" dirty="0" err="1" smtClean="0"/>
              <a:t>yjoey</a:t>
            </a:r>
            <a:r>
              <a:rPr lang="es-MX" sz="2400" dirty="0" smtClean="0"/>
              <a:t> </a:t>
            </a:r>
            <a:r>
              <a:rPr lang="es-MX" sz="2400" dirty="0" err="1" smtClean="0"/>
              <a:t>perp</a:t>
            </a:r>
            <a:r>
              <a:rPr lang="es-MX" sz="2400" dirty="0" smtClean="0"/>
              <a:t>.  No me gusta ni ir a la escuela ni practicar español.</a:t>
            </a:r>
          </a:p>
          <a:p>
            <a:pPr marL="0" indent="0">
              <a:buFont typeface="Arial"/>
              <a:buNone/>
            </a:pPr>
            <a:r>
              <a:rPr lang="es-MX" sz="2400" dirty="0" smtClean="0"/>
              <a:t>Como te llamas? Cuantos anos tienes?</a:t>
            </a:r>
          </a:p>
          <a:p>
            <a:pPr marL="0" indent="0">
              <a:buFont typeface="Arial"/>
              <a:buNone/>
            </a:pPr>
            <a:r>
              <a:rPr lang="es-MX" sz="2400" dirty="0" smtClean="0"/>
              <a:t>Tenga un buen día. hasta luego!</a:t>
            </a:r>
            <a:endParaRPr lang="es-MX" sz="2400" dirty="0"/>
          </a:p>
          <a:p>
            <a:pPr marL="0" indent="0">
              <a:buFont typeface="Arial"/>
              <a:buNone/>
            </a:pPr>
            <a:r>
              <a:rPr lang="es-MX" sz="2400" dirty="0" smtClean="0"/>
              <a:t>Saludos, </a:t>
            </a:r>
            <a:r>
              <a:rPr lang="es-MX" sz="2400" dirty="0" err="1" smtClean="0"/>
              <a:t>deb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3770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3598817" cy="1905000"/>
          </a:xfrm>
        </p:spPr>
        <p:txBody>
          <a:bodyPr/>
          <a:lstStyle/>
          <a:p>
            <a:r>
              <a:rPr lang="es-MX" dirty="0" err="1" smtClean="0"/>
              <a:t>Dol</a:t>
            </a:r>
            <a:r>
              <a:rPr lang="es-MX" dirty="0" smtClean="0"/>
              <a:t> – escribir!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700347"/>
            <a:ext cx="4735286" cy="39624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sz="2800" dirty="0" err="1" smtClean="0"/>
              <a:t>Write</a:t>
            </a:r>
            <a:r>
              <a:rPr lang="es-MX" sz="2800" dirty="0" smtClean="0"/>
              <a:t> a </a:t>
            </a:r>
            <a:r>
              <a:rPr lang="es-MX" sz="2800" dirty="0" err="1" smtClean="0"/>
              <a:t>letter</a:t>
            </a:r>
            <a:r>
              <a:rPr lang="es-MX" sz="2800" dirty="0" smtClean="0"/>
              <a:t> to a </a:t>
            </a:r>
            <a:r>
              <a:rPr lang="es-MX" sz="2800" dirty="0" err="1" smtClean="0"/>
              <a:t>Spanish</a:t>
            </a:r>
            <a:r>
              <a:rPr lang="es-MX" sz="2800" dirty="0" smtClean="0"/>
              <a:t> 3/4 </a:t>
            </a:r>
            <a:r>
              <a:rPr lang="es-MX" sz="2800" dirty="0" err="1" smtClean="0"/>
              <a:t>student</a:t>
            </a:r>
            <a:r>
              <a:rPr lang="es-MX" sz="2800" dirty="0" smtClean="0"/>
              <a:t> </a:t>
            </a:r>
            <a:r>
              <a:rPr lang="es-MX" sz="2800" dirty="0" err="1" smtClean="0"/>
              <a:t>describing</a:t>
            </a:r>
            <a:r>
              <a:rPr lang="es-MX" sz="2800" dirty="0" smtClean="0"/>
              <a:t>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likes</a:t>
            </a:r>
            <a:r>
              <a:rPr lang="es-MX" sz="2800" dirty="0" smtClean="0"/>
              <a:t> and </a:t>
            </a:r>
            <a:r>
              <a:rPr lang="es-MX" sz="2800" dirty="0" err="1" smtClean="0"/>
              <a:t>dislikes</a:t>
            </a:r>
            <a:r>
              <a:rPr lang="es-MX" sz="2800" dirty="0" smtClean="0"/>
              <a:t>.  Use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vocab</a:t>
            </a:r>
            <a:r>
              <a:rPr lang="es-MX" sz="2800" dirty="0" smtClean="0"/>
              <a:t> </a:t>
            </a:r>
            <a:r>
              <a:rPr lang="es-MX" sz="2800" dirty="0" err="1" smtClean="0"/>
              <a:t>packet</a:t>
            </a:r>
            <a:r>
              <a:rPr lang="es-MX" sz="2800" dirty="0" smtClean="0"/>
              <a:t> </a:t>
            </a:r>
            <a:r>
              <a:rPr lang="es-MX" sz="2800" dirty="0" err="1" smtClean="0"/>
              <a:t>for</a:t>
            </a:r>
            <a:r>
              <a:rPr lang="es-MX" sz="2800" dirty="0" smtClean="0"/>
              <a:t> </a:t>
            </a:r>
            <a:r>
              <a:rPr lang="es-MX" sz="2800" dirty="0" err="1" smtClean="0"/>
              <a:t>useful</a:t>
            </a:r>
            <a:r>
              <a:rPr lang="es-MX" sz="2800" dirty="0" smtClean="0"/>
              <a:t> </a:t>
            </a:r>
            <a:r>
              <a:rPr lang="es-MX" sz="2800" dirty="0" err="1" smtClean="0"/>
              <a:t>phrases</a:t>
            </a:r>
            <a:r>
              <a:rPr lang="es-MX" sz="2800" dirty="0" smtClean="0"/>
              <a:t>.</a:t>
            </a:r>
          </a:p>
          <a:p>
            <a:pPr marL="0" indent="0">
              <a:buNone/>
            </a:pPr>
            <a:endParaRPr lang="es-MX" sz="2800" dirty="0"/>
          </a:p>
          <a:p>
            <a:pPr marL="0" indent="0">
              <a:buNone/>
            </a:pPr>
            <a:r>
              <a:rPr lang="es-MX" sz="2800" dirty="0" err="1" smtClean="0"/>
              <a:t>When</a:t>
            </a:r>
            <a:r>
              <a:rPr lang="es-MX" sz="2800" dirty="0" smtClean="0"/>
              <a:t> </a:t>
            </a:r>
            <a:r>
              <a:rPr lang="es-MX" sz="2800" dirty="0" err="1" smtClean="0"/>
              <a:t>finished</a:t>
            </a:r>
            <a:r>
              <a:rPr lang="es-MX" sz="2800" dirty="0" smtClean="0"/>
              <a:t>, </a:t>
            </a:r>
            <a:r>
              <a:rPr lang="es-MX" sz="2800" dirty="0" err="1" smtClean="0"/>
              <a:t>hand</a:t>
            </a:r>
            <a:r>
              <a:rPr lang="es-MX" sz="2800" dirty="0" smtClean="0"/>
              <a:t> </a:t>
            </a:r>
            <a:r>
              <a:rPr lang="es-MX" sz="2800" dirty="0" err="1" smtClean="0"/>
              <a:t>it</a:t>
            </a:r>
            <a:r>
              <a:rPr lang="es-MX" sz="2800" dirty="0" smtClean="0"/>
              <a:t> to </a:t>
            </a:r>
            <a:r>
              <a:rPr lang="es-MX" sz="2800" dirty="0" err="1" smtClean="0"/>
              <a:t>your</a:t>
            </a:r>
            <a:r>
              <a:rPr lang="es-MX" sz="2800" dirty="0" smtClean="0"/>
              <a:t> </a:t>
            </a:r>
            <a:r>
              <a:rPr lang="es-MX" sz="2800" dirty="0" err="1" smtClean="0"/>
              <a:t>shoulder</a:t>
            </a:r>
            <a:r>
              <a:rPr lang="es-MX" sz="2800" dirty="0" smtClean="0"/>
              <a:t> </a:t>
            </a:r>
            <a:r>
              <a:rPr lang="es-MX" sz="2800" dirty="0" err="1" smtClean="0"/>
              <a:t>partner</a:t>
            </a:r>
            <a:r>
              <a:rPr lang="es-MX" sz="2800" dirty="0" smtClean="0"/>
              <a:t> to </a:t>
            </a:r>
            <a:r>
              <a:rPr lang="es-MX" sz="2800" dirty="0" err="1" smtClean="0"/>
              <a:t>edit</a:t>
            </a:r>
            <a:r>
              <a:rPr lang="es-MX" sz="2800" dirty="0" smtClean="0"/>
              <a:t>, </a:t>
            </a:r>
            <a:r>
              <a:rPr lang="es-MX" sz="2800" dirty="0" err="1" smtClean="0"/>
              <a:t>then</a:t>
            </a:r>
            <a:r>
              <a:rPr lang="es-MX" sz="2800" dirty="0" smtClean="0"/>
              <a:t> </a:t>
            </a:r>
            <a:r>
              <a:rPr lang="es-MX" sz="2800" dirty="0" err="1" smtClean="0"/>
              <a:t>hand</a:t>
            </a:r>
            <a:r>
              <a:rPr lang="es-MX" sz="2800" dirty="0" smtClean="0"/>
              <a:t> </a:t>
            </a:r>
            <a:r>
              <a:rPr lang="es-MX" sz="2800" dirty="0" err="1" smtClean="0"/>
              <a:t>it</a:t>
            </a:r>
            <a:r>
              <a:rPr lang="es-MX" sz="2800" dirty="0" smtClean="0"/>
              <a:t> in!</a:t>
            </a:r>
          </a:p>
          <a:p>
            <a:pPr marL="0" indent="0">
              <a:buNone/>
            </a:pPr>
            <a:endParaRPr lang="es-MX" sz="2800" dirty="0" smtClean="0"/>
          </a:p>
          <a:p>
            <a:pPr marL="0" indent="0">
              <a:buNone/>
            </a:pPr>
            <a:r>
              <a:rPr lang="es-MX" sz="2800" dirty="0" smtClean="0"/>
              <a:t>						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5208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7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131892"/>
            <a:ext cx="9905998" cy="1905000"/>
          </a:xfrm>
        </p:spPr>
        <p:txBody>
          <a:bodyPr>
            <a:noAutofit/>
          </a:bodyPr>
          <a:lstStyle/>
          <a:p>
            <a:pPr algn="ctr"/>
            <a:r>
              <a:rPr lang="es-ES_tradnl" sz="7200" dirty="0" smtClean="0"/>
              <a:t>HAZLO AHORA</a:t>
            </a:r>
            <a:endParaRPr lang="es-ES_tradnl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214" y="1524000"/>
            <a:ext cx="11126786" cy="5105400"/>
          </a:xfrm>
        </p:spPr>
        <p:txBody>
          <a:bodyPr/>
          <a:lstStyle/>
          <a:p>
            <a:r>
              <a:rPr lang="es-ES_tradnl" dirty="0" err="1" smtClean="0"/>
              <a:t>Respond</a:t>
            </a:r>
            <a:r>
              <a:rPr lang="es-ES_tradnl" dirty="0" smtClean="0"/>
              <a:t> to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following</a:t>
            </a:r>
            <a:r>
              <a:rPr lang="es-ES_tradnl" dirty="0"/>
              <a:t> </a:t>
            </a:r>
            <a:r>
              <a:rPr lang="es-ES_tradnl" dirty="0" err="1" smtClean="0"/>
              <a:t>questions</a:t>
            </a:r>
            <a:r>
              <a:rPr lang="es-ES_tradnl" dirty="0" smtClean="0"/>
              <a:t> in </a:t>
            </a:r>
          </a:p>
          <a:p>
            <a:pPr marL="0" indent="0">
              <a:buNone/>
            </a:pPr>
            <a:r>
              <a:rPr lang="es-ES_tradnl" dirty="0"/>
              <a:t> </a:t>
            </a:r>
            <a:r>
              <a:rPr lang="es-ES_tradnl" dirty="0" smtClean="0"/>
              <a:t>          full </a:t>
            </a:r>
            <a:r>
              <a:rPr lang="es-ES_tradnl" dirty="0" err="1" smtClean="0"/>
              <a:t>sentences</a:t>
            </a:r>
            <a:r>
              <a:rPr lang="es-ES_tradnl" dirty="0" smtClean="0"/>
              <a:t>! </a:t>
            </a:r>
          </a:p>
          <a:p>
            <a:r>
              <a:rPr lang="es-ES_tradnl" sz="2400" dirty="0" smtClean="0"/>
              <a:t>1. ¿Cual ________ te gusta más? </a:t>
            </a:r>
          </a:p>
          <a:p>
            <a:endParaRPr lang="es-ES_tradnl" sz="2400" dirty="0" smtClean="0"/>
          </a:p>
          <a:p>
            <a:endParaRPr lang="es-ES_tradnl" sz="2400" dirty="0"/>
          </a:p>
          <a:p>
            <a:r>
              <a:rPr lang="es-ES_tradnl" sz="2400" dirty="0" smtClean="0"/>
              <a:t>2. ¿Cual __________ te gustan más? </a:t>
            </a:r>
          </a:p>
          <a:p>
            <a:endParaRPr lang="es-ES_tradnl" sz="2400" dirty="0" smtClean="0"/>
          </a:p>
          <a:p>
            <a:endParaRPr lang="es-ES_tradnl" sz="2400" dirty="0"/>
          </a:p>
          <a:p>
            <a:r>
              <a:rPr lang="es-ES_tradnl" sz="2400" dirty="0" smtClean="0"/>
              <a:t>3. ¿Cual ___________ te gusta más?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016" y="1790700"/>
            <a:ext cx="1964927" cy="1778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607" y="3381881"/>
            <a:ext cx="1766336" cy="1766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81" y="5148217"/>
            <a:ext cx="1747883" cy="17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BIENVENIDOS A NUESTRA CLASE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6950" y="3810001"/>
            <a:ext cx="8362950" cy="1751120"/>
          </a:xfrm>
        </p:spPr>
        <p:txBody>
          <a:bodyPr/>
          <a:lstStyle/>
          <a:p>
            <a:endParaRPr lang="es-ES_tradnl" dirty="0" smtClean="0"/>
          </a:p>
          <a:p>
            <a:r>
              <a:rPr lang="es-ES_tradnl" sz="2800" dirty="0" smtClean="0"/>
              <a:t>Hoy es VIERNES, el CINCO de OCTUBRE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44606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Objetivo y </a:t>
            </a:r>
            <a:r>
              <a:rPr lang="es-MX" dirty="0" err="1" smtClean="0"/>
              <a:t>dol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s-MX" sz="4000" dirty="0" err="1" smtClean="0"/>
              <a:t>Obj</a:t>
            </a:r>
            <a:r>
              <a:rPr lang="es-MX" sz="4000" dirty="0" smtClean="0"/>
              <a:t>: LLWBAT describe </a:t>
            </a:r>
            <a:r>
              <a:rPr lang="es-MX" sz="4000" dirty="0" err="1" smtClean="0"/>
              <a:t>the</a:t>
            </a:r>
            <a:r>
              <a:rPr lang="es-MX" sz="4000" dirty="0" smtClean="0"/>
              <a:t> </a:t>
            </a:r>
            <a:r>
              <a:rPr lang="es-MX" sz="4000" dirty="0" err="1" smtClean="0"/>
              <a:t>activities</a:t>
            </a:r>
            <a:r>
              <a:rPr lang="es-MX" sz="4000" dirty="0" smtClean="0"/>
              <a:t> and </a:t>
            </a:r>
            <a:r>
              <a:rPr lang="es-MX" sz="4000" dirty="0" err="1" smtClean="0"/>
              <a:t>items</a:t>
            </a:r>
            <a:r>
              <a:rPr lang="es-MX" sz="4000" dirty="0" smtClean="0"/>
              <a:t> </a:t>
            </a:r>
            <a:r>
              <a:rPr lang="es-MX" sz="4000" dirty="0" err="1" smtClean="0"/>
              <a:t>they</a:t>
            </a:r>
            <a:r>
              <a:rPr lang="es-MX" sz="4000" dirty="0" smtClean="0"/>
              <a:t> </a:t>
            </a:r>
            <a:r>
              <a:rPr lang="es-MX" sz="4000" dirty="0" err="1" smtClean="0"/>
              <a:t>like</a:t>
            </a:r>
            <a:r>
              <a:rPr lang="es-MX" sz="4000" dirty="0" smtClean="0"/>
              <a:t> and </a:t>
            </a:r>
            <a:r>
              <a:rPr lang="es-MX" sz="4000" dirty="0" err="1" smtClean="0"/>
              <a:t>dislike</a:t>
            </a:r>
            <a:r>
              <a:rPr lang="es-MX" sz="4000" dirty="0" smtClean="0"/>
              <a:t> in </a:t>
            </a:r>
            <a:r>
              <a:rPr lang="es-MX" sz="4000" dirty="0" err="1" smtClean="0"/>
              <a:t>Spanish</a:t>
            </a:r>
            <a:r>
              <a:rPr lang="es-MX" sz="4000" dirty="0" smtClean="0"/>
              <a:t>. </a:t>
            </a:r>
            <a:r>
              <a:rPr lang="es-MX" sz="4000" dirty="0"/>
              <a:t>(NL1.1B)</a:t>
            </a:r>
          </a:p>
          <a:p>
            <a:endParaRPr lang="es-MX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s-MX" sz="3200" dirty="0" err="1" smtClean="0"/>
              <a:t>Given</a:t>
            </a:r>
            <a:r>
              <a:rPr lang="es-MX" sz="3200" dirty="0" smtClean="0"/>
              <a:t> a </a:t>
            </a:r>
            <a:r>
              <a:rPr lang="es-MX" sz="3200" dirty="0" err="1" smtClean="0"/>
              <a:t>list</a:t>
            </a:r>
            <a:r>
              <a:rPr lang="es-MX" sz="3200" dirty="0" smtClean="0"/>
              <a:t> of </a:t>
            </a:r>
            <a:r>
              <a:rPr lang="es-MX" sz="3200" dirty="0" err="1" smtClean="0"/>
              <a:t>useful</a:t>
            </a:r>
            <a:r>
              <a:rPr lang="es-MX" sz="3200" dirty="0" smtClean="0"/>
              <a:t> </a:t>
            </a:r>
            <a:r>
              <a:rPr lang="es-MX" sz="3200" dirty="0" err="1" smtClean="0"/>
              <a:t>phrases</a:t>
            </a:r>
            <a:r>
              <a:rPr lang="es-MX" sz="3200" dirty="0" smtClean="0"/>
              <a:t>, LLWBAT </a:t>
            </a:r>
            <a:r>
              <a:rPr lang="es-MX" sz="3200" dirty="0" err="1" smtClean="0"/>
              <a:t>write</a:t>
            </a:r>
            <a:r>
              <a:rPr lang="es-MX" sz="3200" dirty="0"/>
              <a:t> </a:t>
            </a:r>
            <a:r>
              <a:rPr lang="es-MX" sz="3200" dirty="0" smtClean="0"/>
              <a:t>and </a:t>
            </a:r>
            <a:r>
              <a:rPr lang="es-MX" sz="3200" dirty="0" err="1" smtClean="0"/>
              <a:t>read</a:t>
            </a:r>
            <a:r>
              <a:rPr lang="es-MX" sz="3200" dirty="0" smtClean="0"/>
              <a:t> a 4-5 </a:t>
            </a:r>
            <a:r>
              <a:rPr lang="es-MX" sz="3200" dirty="0" err="1" smtClean="0"/>
              <a:t>sentence</a:t>
            </a:r>
            <a:r>
              <a:rPr lang="es-MX" sz="3200" dirty="0" smtClean="0"/>
              <a:t> </a:t>
            </a:r>
            <a:r>
              <a:rPr lang="es-MX" sz="3200" dirty="0" err="1" smtClean="0"/>
              <a:t>paragraph</a:t>
            </a:r>
            <a:r>
              <a:rPr lang="es-MX" sz="3200" dirty="0" smtClean="0"/>
              <a:t> </a:t>
            </a:r>
            <a:r>
              <a:rPr lang="es-MX" sz="3200" dirty="0" err="1" smtClean="0"/>
              <a:t>describing</a:t>
            </a:r>
            <a:r>
              <a:rPr lang="es-MX" sz="3200" dirty="0" smtClean="0"/>
              <a:t> </a:t>
            </a:r>
            <a:r>
              <a:rPr lang="es-MX" sz="3200" dirty="0" err="1" smtClean="0"/>
              <a:t>their</a:t>
            </a:r>
            <a:r>
              <a:rPr lang="es-MX" sz="3200" dirty="0" smtClean="0"/>
              <a:t> </a:t>
            </a:r>
            <a:r>
              <a:rPr lang="es-MX" sz="3200" dirty="0" err="1" smtClean="0"/>
              <a:t>likes</a:t>
            </a:r>
            <a:r>
              <a:rPr lang="es-MX" sz="3200" dirty="0" smtClean="0"/>
              <a:t> and </a:t>
            </a:r>
            <a:r>
              <a:rPr lang="es-MX" sz="3200" dirty="0" err="1" smtClean="0"/>
              <a:t>dislikes</a:t>
            </a:r>
            <a:r>
              <a:rPr lang="es-MX" sz="3200" dirty="0" smtClean="0"/>
              <a:t> </a:t>
            </a:r>
            <a:r>
              <a:rPr lang="es-MX" sz="3200" dirty="0" err="1" smtClean="0"/>
              <a:t>with</a:t>
            </a:r>
            <a:r>
              <a:rPr lang="es-MX" sz="3200" dirty="0" smtClean="0"/>
              <a:t> a peer score of 80% of </a:t>
            </a:r>
            <a:r>
              <a:rPr lang="es-MX" sz="3200" dirty="0" err="1" smtClean="0"/>
              <a:t>higher</a:t>
            </a:r>
            <a:r>
              <a:rPr lang="es-MX" sz="3200" dirty="0" smtClean="0"/>
              <a:t>. 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8146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ANUNCIOS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23652"/>
            <a:ext cx="8001000" cy="3848548"/>
          </a:xfrm>
        </p:spPr>
        <p:txBody>
          <a:bodyPr>
            <a:normAutofit/>
          </a:bodyPr>
          <a:lstStyle/>
          <a:p>
            <a:r>
              <a:rPr lang="es-MX" sz="2800" dirty="0" smtClean="0">
                <a:effectLst/>
              </a:rPr>
              <a:t>PROGRESS REPORTS COMING HOME NEXT WEEK</a:t>
            </a:r>
          </a:p>
          <a:p>
            <a:r>
              <a:rPr lang="es-MX" sz="2800" dirty="0" smtClean="0">
                <a:effectLst/>
              </a:rPr>
              <a:t>PT CONFERENCES NEXT WEEK</a:t>
            </a:r>
            <a:endParaRPr lang="es-MX" sz="2800" dirty="0">
              <a:effectLst/>
            </a:endParaRPr>
          </a:p>
          <a:p>
            <a:pPr marL="0" indent="0">
              <a:buNone/>
            </a:pPr>
            <a:endParaRPr lang="es-MX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45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3505200"/>
            <a:ext cx="2918910" cy="1143000"/>
          </a:xfrm>
        </p:spPr>
        <p:txBody>
          <a:bodyPr>
            <a:normAutofit/>
          </a:bodyPr>
          <a:lstStyle/>
          <a:p>
            <a:r>
              <a:rPr lang="es-MX" dirty="0" smtClean="0"/>
              <a:t>LA ESTRELLA DEL DIA</a:t>
            </a:r>
            <a:endParaRPr lang="es-MX" dirty="0"/>
          </a:p>
        </p:txBody>
      </p:sp>
      <p:pic>
        <p:nvPicPr>
          <p:cNvPr id="2050" name="Picture 2" descr="Image result for estr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98" y="1219200"/>
            <a:ext cx="4555862" cy="51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1585</TotalTime>
  <Words>2229</Words>
  <Application>Microsoft Office PowerPoint</Application>
  <PresentationFormat>Widescreen</PresentationFormat>
  <Paragraphs>442</Paragraphs>
  <Slides>120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Arial</vt:lpstr>
      <vt:lpstr>Century Gothic</vt:lpstr>
      <vt:lpstr>Wingdings</vt:lpstr>
      <vt:lpstr>Mesh</vt:lpstr>
      <vt:lpstr>PowerPoint Presentation</vt:lpstr>
      <vt:lpstr>PowerPoint Presentation</vt:lpstr>
      <vt:lpstr>BIENVENIDOS A NUESTRA CLASE </vt:lpstr>
      <vt:lpstr>Objetivo y dol</vt:lpstr>
      <vt:lpstr>ANUNCIOS</vt:lpstr>
      <vt:lpstr>LA ESTRELLA DEL DIA</vt:lpstr>
      <vt:lpstr>La canción del dia  </vt:lpstr>
      <vt:lpstr>DICHO DE LA SEMANA</vt:lpstr>
      <vt:lpstr>DICHO DE LA SEMANA</vt:lpstr>
      <vt:lpstr>PowerPoint Presentation</vt:lpstr>
      <vt:lpstr>Saquen una hoja de papel por favor</vt:lpstr>
      <vt:lpstr>PowerPoint Presentation</vt:lpstr>
      <vt:lpstr>ESRCRIBIR Y HABLAR  Create 4 questions about activities you like to do and the seasons you like to do them in. Ex: ¿Te gusta nadar en el invierno?  Walk around the room and ask people questions when the music stops.   Record their responses. </vt:lpstr>
      <vt:lpstr>PowerPoint Presentation</vt:lpstr>
      <vt:lpstr>PowerPoint Presentation</vt:lpstr>
      <vt:lpstr>BIENVENIDOS A NUESTRA CLASE </vt:lpstr>
      <vt:lpstr>Objetivo y dol</vt:lpstr>
      <vt:lpstr>ANUNCIOS</vt:lpstr>
      <vt:lpstr>LA ESTRELLA DEL DIA</vt:lpstr>
      <vt:lpstr>La canción del dia  </vt:lpstr>
      <vt:lpstr>Hablar! Cual actor te gusta mas?</vt:lpstr>
      <vt:lpstr>PowerPoint Presentation</vt:lpstr>
      <vt:lpstr>Tarea</vt:lpstr>
      <vt:lpstr>Saquen sus computadoras por favor y entren al canvas  hsd2.org select school: Harrison canvas lunch# initials uppercase/lowercase  bday spa 1 discussions </vt:lpstr>
      <vt:lpstr>Kahoot - Unit 2 review</vt:lpstr>
      <vt:lpstr>PowerPoint Presentation</vt:lpstr>
      <vt:lpstr>PowerPoint Presentation</vt:lpstr>
      <vt:lpstr> LEER Y CONTESTAR LAS PREGUNTAS </vt:lpstr>
      <vt:lpstr>BIENVENIDOS A NUESTRA CLASE </vt:lpstr>
      <vt:lpstr>OBJETIVO Y DOL </vt:lpstr>
      <vt:lpstr>ANUNCIOS</vt:lpstr>
      <vt:lpstr>LA ESTRELLA DEL DIA</vt:lpstr>
      <vt:lpstr>La canción del dia  </vt:lpstr>
      <vt:lpstr>Saquen sus paquetes y un marcador</vt:lpstr>
      <vt:lpstr>La Ropa</vt:lpstr>
      <vt:lpstr>La blusa</vt:lpstr>
      <vt:lpstr>Las botas </vt:lpstr>
      <vt:lpstr>Los calcetines</vt:lpstr>
      <vt:lpstr>La camisa </vt:lpstr>
      <vt:lpstr>La camiseta/la playera </vt:lpstr>
      <vt:lpstr>La chaqueta </vt:lpstr>
      <vt:lpstr>El abrigo</vt:lpstr>
      <vt:lpstr>Los guantes</vt:lpstr>
      <vt:lpstr>La falda</vt:lpstr>
      <vt:lpstr>La gorra </vt:lpstr>
      <vt:lpstr>Los pantalones</vt:lpstr>
      <vt:lpstr>Los pantalones cortos</vt:lpstr>
      <vt:lpstr>La sudadera</vt:lpstr>
      <vt:lpstr>El suéter </vt:lpstr>
      <vt:lpstr>El traje</vt:lpstr>
      <vt:lpstr>El traje de baño </vt:lpstr>
      <vt:lpstr>El vestido </vt:lpstr>
      <vt:lpstr>Los zapatos </vt:lpstr>
      <vt:lpstr>kahoot</vt:lpstr>
      <vt:lpstr>Choral response responde en voz alta</vt:lpstr>
      <vt:lpstr>¿Qué actividad ves? ¿Qué ropa ves para cada actividad?   </vt:lpstr>
      <vt:lpstr>¿Qué actividad ves? ¿Qué ropa ves para cada actividad? </vt:lpstr>
      <vt:lpstr>¿Qué actividad ves? ¿Qué ropa ves para cada actividad? </vt:lpstr>
      <vt:lpstr>¿Qué actividad ves? ¿Qué ropa ves para cada actividad? </vt:lpstr>
      <vt:lpstr>¿Qué actividad ves? ¿Qué ropa ves para cada actividad? </vt:lpstr>
      <vt:lpstr>¿Qué actividad ves? ¿Qué ropa ves para cada actividad? </vt:lpstr>
      <vt:lpstr>¿Qué actividad ves? ¿Qué ropa ves para cada actividad? </vt:lpstr>
      <vt:lpstr>¿Qué actividad ves? ¿Qué ropa ves para cada actividad? </vt:lpstr>
      <vt:lpstr>DIBUJAR – DRAW AND ANNOTATE A FIGURE’S CLOTHING IN YOUR NOTES</vt:lpstr>
      <vt:lpstr>PowerPoint Presentation</vt:lpstr>
      <vt:lpstr>PowerPoint Presentation</vt:lpstr>
      <vt:lpstr>PowerPoint Presentation</vt:lpstr>
      <vt:lpstr>BIENVENIDOS A NUESTRA CLASE </vt:lpstr>
      <vt:lpstr>OBJETIVOS Y DOL </vt:lpstr>
      <vt:lpstr>LA ESTRELLA DEL DIA</vt:lpstr>
      <vt:lpstr>HABLAR </vt:lpstr>
      <vt:lpstr>LOS COLORES </vt:lpstr>
      <vt:lpstr>PowerPoint Presentation</vt:lpstr>
      <vt:lpstr>PowerPoint Presentation</vt:lpstr>
      <vt:lpstr>¿Que colores ves…?  Look at the following images and STATE all the colors you see in SPANISH. </vt:lpstr>
      <vt:lpstr>¿Que colores ven… ? </vt:lpstr>
      <vt:lpstr>¿Que colores ven …? </vt:lpstr>
      <vt:lpstr>¿Qué color ven…?</vt:lpstr>
      <vt:lpstr>PowerPoint Presentation</vt:lpstr>
      <vt:lpstr>dol: WRITE THE FOLLOWING COLORS IN SPANISH. </vt:lpstr>
      <vt:lpstr>PowerPoint Presentation</vt:lpstr>
      <vt:lpstr>PowerPoint Presentation</vt:lpstr>
      <vt:lpstr>warmup: Escribir.  Write what clothing you would wear for the following activities and seasons. Use the correct articles</vt:lpstr>
      <vt:lpstr>BIENVENIDOS A NUESTRA CLASE </vt:lpstr>
      <vt:lpstr>OBJETIVOS Y DOL </vt:lpstr>
      <vt:lpstr>ANUNCIOS</vt:lpstr>
      <vt:lpstr>La canción del dia  </vt:lpstr>
      <vt:lpstr>HABLAR!  Yo espío… </vt:lpstr>
      <vt:lpstr>PowerPoint Presentation</vt:lpstr>
      <vt:lpstr>Hoja de papel</vt:lpstr>
      <vt:lpstr>Dol – escribir!</vt:lpstr>
      <vt:lpstr>Dol – escribir!</vt:lpstr>
      <vt:lpstr>PowerPoint Presentation</vt:lpstr>
      <vt:lpstr>PowerPoint Presentation</vt:lpstr>
      <vt:lpstr>HAZLO AHORA</vt:lpstr>
      <vt:lpstr>BIENVENIDOS A NUESTRA CLASE </vt:lpstr>
      <vt:lpstr>Objetivo y dol</vt:lpstr>
      <vt:lpstr>ANUNCIOS</vt:lpstr>
      <vt:lpstr>LA ESTRELLA DEL DIA</vt:lpstr>
      <vt:lpstr>La canción del dia  </vt:lpstr>
      <vt:lpstr>Listening Comprehension</vt:lpstr>
      <vt:lpstr>Escucha y repite por favor</vt:lpstr>
      <vt:lpstr>italki.com</vt:lpstr>
      <vt:lpstr>Colorear por numero  haz tu tarea – busca una cancion </vt:lpstr>
      <vt:lpstr>PowerPoint Presentation</vt:lpstr>
      <vt:lpstr>PowerPoint Presentation</vt:lpstr>
      <vt:lpstr>OBJETIVO Y DOL </vt:lpstr>
      <vt:lpstr>Saquen una hoja de papel por favor</vt:lpstr>
      <vt:lpstr>In spanish, adjectives are placed after nouns and must agree in gender and number.</vt:lpstr>
      <vt:lpstr>In spanish, adjectives are placed after nouns and must agree in gender and number.</vt:lpstr>
      <vt:lpstr>Singular to plural, feminine to masculine </vt:lpstr>
      <vt:lpstr>WHITEBOARD: PRACTICAR </vt:lpstr>
      <vt:lpstr>FASHION POLICE </vt:lpstr>
      <vt:lpstr>¿Qué ropa te gusta más? </vt:lpstr>
      <vt:lpstr>¿Qué __________ te gusta más? </vt:lpstr>
      <vt:lpstr>¿Qué __________ te gusta más? </vt:lpstr>
      <vt:lpstr>¿Qué __________ te gusta más? </vt:lpstr>
      <vt:lpstr>¿Qué __________ te gustan más? </vt:lpstr>
      <vt:lpstr>¿Qué ____________ te gustan más? </vt:lpstr>
      <vt:lpstr>PowerPoint Presentation</vt:lpstr>
    </vt:vector>
  </TitlesOfParts>
  <Company>Harrison School District #2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DeAlba, Debra</dc:creator>
  <cp:lastModifiedBy>DeAlba, Debra</cp:lastModifiedBy>
  <cp:revision>81</cp:revision>
  <dcterms:created xsi:type="dcterms:W3CDTF">2018-10-01T03:33:49Z</dcterms:created>
  <dcterms:modified xsi:type="dcterms:W3CDTF">2018-10-05T00:31:34Z</dcterms:modified>
</cp:coreProperties>
</file>