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84" r:id="rId2"/>
    <p:sldId id="282" r:id="rId3"/>
    <p:sldId id="283" r:id="rId4"/>
    <p:sldId id="285" r:id="rId5"/>
    <p:sldId id="288" r:id="rId6"/>
    <p:sldId id="286" r:id="rId7"/>
    <p:sldId id="258" r:id="rId8"/>
    <p:sldId id="259" r:id="rId9"/>
    <p:sldId id="289" r:id="rId10"/>
    <p:sldId id="292" r:id="rId11"/>
    <p:sldId id="293" r:id="rId12"/>
    <p:sldId id="261" r:id="rId13"/>
    <p:sldId id="290" r:id="rId14"/>
    <p:sldId id="291" r:id="rId15"/>
    <p:sldId id="262" r:id="rId16"/>
    <p:sldId id="294" r:id="rId17"/>
    <p:sldId id="295" r:id="rId18"/>
    <p:sldId id="296" r:id="rId19"/>
    <p:sldId id="263" r:id="rId20"/>
    <p:sldId id="265" r:id="rId21"/>
    <p:sldId id="266" r:id="rId22"/>
    <p:sldId id="297" r:id="rId23"/>
    <p:sldId id="269" r:id="rId24"/>
    <p:sldId id="268" r:id="rId25"/>
    <p:sldId id="272" r:id="rId26"/>
    <p:sldId id="386" r:id="rId27"/>
    <p:sldId id="298" r:id="rId28"/>
    <p:sldId id="271" r:id="rId29"/>
    <p:sldId id="281" r:id="rId30"/>
    <p:sldId id="270" r:id="rId31"/>
    <p:sldId id="391" r:id="rId32"/>
    <p:sldId id="274" r:id="rId33"/>
    <p:sldId id="275" r:id="rId34"/>
    <p:sldId id="276" r:id="rId35"/>
    <p:sldId id="277" r:id="rId36"/>
    <p:sldId id="278" r:id="rId37"/>
    <p:sldId id="389" r:id="rId38"/>
    <p:sldId id="390" r:id="rId39"/>
    <p:sldId id="280" r:id="rId40"/>
    <p:sldId id="387" r:id="rId41"/>
    <p:sldId id="388" r:id="rId42"/>
    <p:sldId id="404" r:id="rId43"/>
    <p:sldId id="418" r:id="rId44"/>
    <p:sldId id="419" r:id="rId45"/>
    <p:sldId id="420" r:id="rId46"/>
    <p:sldId id="421" r:id="rId47"/>
    <p:sldId id="406" r:id="rId48"/>
    <p:sldId id="401" r:id="rId49"/>
    <p:sldId id="402" r:id="rId50"/>
    <p:sldId id="405" r:id="rId51"/>
    <p:sldId id="409" r:id="rId52"/>
    <p:sldId id="407" r:id="rId53"/>
    <p:sldId id="408" r:id="rId54"/>
    <p:sldId id="410" r:id="rId55"/>
    <p:sldId id="422" r:id="rId56"/>
    <p:sldId id="395" r:id="rId57"/>
    <p:sldId id="412" r:id="rId58"/>
    <p:sldId id="411" r:id="rId59"/>
    <p:sldId id="392" r:id="rId60"/>
    <p:sldId id="398" r:id="rId61"/>
    <p:sldId id="399" r:id="rId62"/>
    <p:sldId id="416" r:id="rId63"/>
    <p:sldId id="428" r:id="rId64"/>
    <p:sldId id="429" r:id="rId65"/>
    <p:sldId id="430" r:id="rId66"/>
    <p:sldId id="423" r:id="rId67"/>
    <p:sldId id="424" r:id="rId68"/>
    <p:sldId id="425" r:id="rId69"/>
    <p:sldId id="426" r:id="rId70"/>
    <p:sldId id="427" r:id="rId71"/>
    <p:sldId id="279" r:id="rId72"/>
    <p:sldId id="437" r:id="rId73"/>
    <p:sldId id="417" r:id="rId74"/>
    <p:sldId id="435" r:id="rId75"/>
    <p:sldId id="432" r:id="rId76"/>
    <p:sldId id="433" r:id="rId77"/>
    <p:sldId id="434" r:id="rId78"/>
    <p:sldId id="436" r:id="rId79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94660"/>
  </p:normalViewPr>
  <p:slideViewPr>
    <p:cSldViewPr snapToGrid="0">
      <p:cViewPr varScale="1">
        <p:scale>
          <a:sx n="50" d="100"/>
          <a:sy n="50" d="100"/>
        </p:scale>
        <p:origin x="5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CCEFE5-F55C-4649-B0C0-483D443F7ABD}" type="datetimeFigureOut">
              <a:rPr lang="es-MX" smtClean="0"/>
              <a:t>10/10/2018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4FB3BA0-0C7F-464E-8FB4-341EE13F1B2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2256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D2259D0-722A-4FE6-AD93-2D6027AB564A}" type="datetimeFigureOut">
              <a:rPr lang="es-MX" smtClean="0"/>
              <a:t>10/10/2018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4BB4A66-D3AA-4DA1-A863-739E68FED7A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716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952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294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880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6212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07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50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894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098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4058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3176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37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274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038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316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9482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289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3464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0435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0195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0119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809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877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970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823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6542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5066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9585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596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3749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5564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87711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0274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83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208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398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118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576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20191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358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41575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6024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93155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14048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975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5719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17944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you’ll</a:t>
            </a:r>
            <a:r>
              <a:rPr lang="es-MX" dirty="0" smtClean="0"/>
              <a:t> </a:t>
            </a:r>
            <a:r>
              <a:rPr lang="es-MX" dirty="0" err="1" smtClean="0"/>
              <a:t>need</a:t>
            </a:r>
            <a:r>
              <a:rPr lang="es-MX" dirty="0" smtClean="0"/>
              <a:t> </a:t>
            </a:r>
            <a:r>
              <a:rPr lang="es-MX" dirty="0" err="1" smtClean="0"/>
              <a:t>two</a:t>
            </a:r>
            <a:r>
              <a:rPr lang="es-MX" dirty="0" smtClean="0"/>
              <a:t> </a:t>
            </a:r>
            <a:r>
              <a:rPr lang="es-MX" dirty="0" err="1" smtClean="0"/>
              <a:t>fly</a:t>
            </a:r>
            <a:r>
              <a:rPr lang="es-MX" dirty="0" smtClean="0"/>
              <a:t> </a:t>
            </a:r>
            <a:r>
              <a:rPr lang="es-MX" dirty="0" err="1" smtClean="0"/>
              <a:t>swatters</a:t>
            </a:r>
            <a:r>
              <a:rPr lang="es-MX" smtClean="0"/>
              <a:t>.</a:t>
            </a:r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39721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11489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69175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8808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44113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42070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74817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5606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239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2230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44071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10673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7369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3593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23173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6731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0047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81355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4760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998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4453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675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0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sQaqViiwU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ddealba@hsd2.or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m.youtube.com/watch?v=8E0XIF2uJCQ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mailto:ddealba@hsd2.org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0"/>
            <a:ext cx="5543550" cy="7206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234701"/>
            <a:ext cx="621030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rgbClr val="FFC000"/>
                </a:solidFill>
              </a:rPr>
              <a:t>WARM UP</a:t>
            </a:r>
          </a:p>
          <a:p>
            <a:endParaRPr lang="es-MX" sz="2400" dirty="0"/>
          </a:p>
          <a:p>
            <a:r>
              <a:rPr lang="es-MX" sz="2400" dirty="0" smtClean="0"/>
              <a:t>Que colores ves? </a:t>
            </a:r>
            <a:r>
              <a:rPr lang="es-MX" sz="2400" dirty="0" err="1" smtClean="0"/>
              <a:t>Which</a:t>
            </a:r>
            <a:r>
              <a:rPr lang="es-MX" sz="2400" dirty="0" smtClean="0"/>
              <a:t> </a:t>
            </a:r>
            <a:r>
              <a:rPr lang="es-MX" sz="2400" dirty="0" err="1" smtClean="0"/>
              <a:t>colors</a:t>
            </a:r>
            <a:r>
              <a:rPr lang="es-MX" sz="2400" dirty="0" smtClean="0"/>
              <a:t> are </a:t>
            </a:r>
            <a:r>
              <a:rPr lang="es-MX" sz="2400" dirty="0" err="1" smtClean="0"/>
              <a:t>most</a:t>
            </a:r>
            <a:r>
              <a:rPr lang="es-MX" sz="2400" dirty="0" smtClean="0"/>
              <a:t> </a:t>
            </a:r>
            <a:r>
              <a:rPr lang="es-MX" sz="2400" dirty="0" err="1" smtClean="0"/>
              <a:t>prominent</a:t>
            </a:r>
            <a:r>
              <a:rPr lang="es-MX" sz="2400" dirty="0" smtClean="0"/>
              <a:t> in </a:t>
            </a:r>
            <a:r>
              <a:rPr lang="es-MX" sz="2400" dirty="0" err="1" smtClean="0"/>
              <a:t>Mexican</a:t>
            </a:r>
            <a:r>
              <a:rPr lang="es-MX" sz="2400" dirty="0" smtClean="0"/>
              <a:t> folk </a:t>
            </a:r>
            <a:r>
              <a:rPr lang="es-MX" sz="2400" dirty="0" err="1" smtClean="0"/>
              <a:t>clothing</a:t>
            </a:r>
            <a:r>
              <a:rPr lang="es-MX" sz="2400" dirty="0" smtClean="0"/>
              <a:t> </a:t>
            </a:r>
            <a:r>
              <a:rPr lang="es-MX" sz="2400" dirty="0" err="1" smtClean="0"/>
              <a:t>by</a:t>
            </a:r>
            <a:r>
              <a:rPr lang="es-MX" sz="2400" dirty="0" smtClean="0"/>
              <a:t> región?</a:t>
            </a:r>
          </a:p>
          <a:p>
            <a:endParaRPr lang="es-MX" sz="2400" dirty="0"/>
          </a:p>
          <a:p>
            <a:pPr marL="342900" indent="-342900">
              <a:buAutoNum type="arabicPeriod"/>
            </a:pPr>
            <a:r>
              <a:rPr lang="es-MX" sz="2400" dirty="0" smtClean="0"/>
              <a:t>En Oaxaca, Chiapas y Tabasco?</a:t>
            </a:r>
          </a:p>
          <a:p>
            <a:pPr marL="342900" indent="-342900">
              <a:buAutoNum type="arabicPeriod"/>
            </a:pPr>
            <a:endParaRPr lang="es-MX" sz="2400" dirty="0"/>
          </a:p>
          <a:p>
            <a:pPr marL="342900" indent="-342900">
              <a:buAutoNum type="arabicPeriod"/>
            </a:pPr>
            <a:r>
              <a:rPr lang="es-MX" sz="2400" dirty="0" smtClean="0"/>
              <a:t>En Jalisco?</a:t>
            </a:r>
          </a:p>
          <a:p>
            <a:pPr marL="342900" indent="-342900">
              <a:buAutoNum type="arabicPeriod"/>
            </a:pPr>
            <a:endParaRPr lang="es-MX" sz="2400" dirty="0"/>
          </a:p>
          <a:p>
            <a:pPr marL="342900" indent="-342900">
              <a:buAutoNum type="arabicPeriod"/>
            </a:pPr>
            <a:r>
              <a:rPr lang="es-MX" sz="2400" dirty="0" smtClean="0"/>
              <a:t>En Yucatán y Veracruz?</a:t>
            </a:r>
          </a:p>
          <a:p>
            <a:pPr marL="342900" indent="-342900">
              <a:buAutoNum type="arabicPeriod"/>
            </a:pPr>
            <a:endParaRPr lang="es-MX" sz="2400" dirty="0"/>
          </a:p>
          <a:p>
            <a:pPr marL="342900" indent="-342900">
              <a:buAutoNum type="arabicPeriod"/>
            </a:pPr>
            <a:r>
              <a:rPr lang="es-MX" sz="2400" dirty="0" smtClean="0"/>
              <a:t>En Tamaulipas?</a:t>
            </a:r>
          </a:p>
          <a:p>
            <a:pPr marL="342900" indent="-342900">
              <a:buAutoNum type="arabicPeriod"/>
            </a:pPr>
            <a:endParaRPr lang="es-MX" sz="2400" dirty="0"/>
          </a:p>
          <a:p>
            <a:pPr marL="342900" indent="-342900">
              <a:buAutoNum type="arabicPeriod"/>
            </a:pPr>
            <a:r>
              <a:rPr lang="es-MX" sz="2400" dirty="0" smtClean="0"/>
              <a:t>Are </a:t>
            </a:r>
            <a:r>
              <a:rPr lang="es-MX" sz="2400" dirty="0" err="1" smtClean="0"/>
              <a:t>the</a:t>
            </a:r>
            <a:r>
              <a:rPr lang="es-MX" sz="2400" dirty="0" smtClean="0"/>
              <a:t> “trajes típicos” in Oaxaca similar </a:t>
            </a:r>
            <a:r>
              <a:rPr lang="es-MX" sz="2400" dirty="0" err="1" smtClean="0"/>
              <a:t>or</a:t>
            </a:r>
            <a:r>
              <a:rPr lang="es-MX" sz="2400" dirty="0" smtClean="0"/>
              <a:t> </a:t>
            </a:r>
            <a:r>
              <a:rPr lang="es-MX" sz="2400" dirty="0" err="1" smtClean="0"/>
              <a:t>different</a:t>
            </a:r>
            <a:r>
              <a:rPr lang="es-MX" sz="2400" dirty="0" smtClean="0"/>
              <a:t> </a:t>
            </a:r>
            <a:r>
              <a:rPr lang="es-MX" sz="2400" dirty="0" err="1" smtClean="0"/>
              <a:t>from</a:t>
            </a:r>
            <a:r>
              <a:rPr lang="es-MX" sz="2400" dirty="0" smtClean="0"/>
              <a:t> la ropa </a:t>
            </a:r>
            <a:r>
              <a:rPr lang="es-MX" sz="2400" dirty="0"/>
              <a:t>e</a:t>
            </a:r>
            <a:r>
              <a:rPr lang="es-MX" sz="2400" dirty="0" smtClean="0"/>
              <a:t>n los Estados Unidos? Por que?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98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33400"/>
            <a:ext cx="9905998" cy="1085850"/>
          </a:xfrm>
        </p:spPr>
        <p:txBody>
          <a:bodyPr/>
          <a:lstStyle/>
          <a:p>
            <a:r>
              <a:rPr lang="es-MX" dirty="0" smtClean="0"/>
              <a:t>Los </a:t>
            </a:r>
            <a:r>
              <a:rPr lang="es-MX" dirty="0" err="1" smtClean="0"/>
              <a:t>Articulos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76399"/>
            <a:ext cx="9905998" cy="4953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dirty="0" err="1" smtClean="0"/>
              <a:t>The</a:t>
            </a:r>
            <a:r>
              <a:rPr lang="es-MX" sz="2800" dirty="0" smtClean="0"/>
              <a:t> = El, Los </a:t>
            </a:r>
            <a:r>
              <a:rPr lang="es-MX" sz="2400" dirty="0" err="1" smtClean="0"/>
              <a:t>or</a:t>
            </a:r>
            <a:r>
              <a:rPr lang="es-MX" sz="2800" dirty="0"/>
              <a:t> </a:t>
            </a:r>
            <a:r>
              <a:rPr lang="es-MX" sz="2800" dirty="0" smtClean="0"/>
              <a:t>La, Las</a:t>
            </a:r>
          </a:p>
          <a:p>
            <a:pPr marL="0" indent="0">
              <a:buNone/>
            </a:pPr>
            <a:r>
              <a:rPr lang="es-MX" sz="2800" dirty="0" smtClean="0"/>
              <a:t>___ Camisa</a:t>
            </a:r>
          </a:p>
          <a:p>
            <a:pPr marL="0" indent="0">
              <a:buNone/>
            </a:pPr>
            <a:r>
              <a:rPr lang="es-MX" sz="2800" dirty="0" smtClean="0"/>
              <a:t>___ botas</a:t>
            </a:r>
          </a:p>
          <a:p>
            <a:pPr marL="0" indent="0">
              <a:buNone/>
            </a:pPr>
            <a:r>
              <a:rPr lang="es-MX" sz="2800" dirty="0" smtClean="0"/>
              <a:t>___ chaqueta</a:t>
            </a:r>
            <a:endParaRPr lang="es-MX" sz="2800" dirty="0"/>
          </a:p>
          <a:p>
            <a:pPr marL="0" indent="0">
              <a:buNone/>
            </a:pPr>
            <a:r>
              <a:rPr lang="es-MX" sz="2800" dirty="0" smtClean="0"/>
              <a:t>___ sombrero</a:t>
            </a:r>
          </a:p>
          <a:p>
            <a:pPr marL="0" indent="0">
              <a:buNone/>
            </a:pPr>
            <a:r>
              <a:rPr lang="es-MX" sz="2800" dirty="0" smtClean="0"/>
              <a:t>___ traje</a:t>
            </a:r>
          </a:p>
          <a:p>
            <a:pPr marL="0" indent="0">
              <a:buNone/>
            </a:pPr>
            <a:r>
              <a:rPr lang="es-MX" sz="2800" dirty="0" smtClean="0"/>
              <a:t>									once </a:t>
            </a:r>
            <a:r>
              <a:rPr lang="es-MX" sz="2800" dirty="0" err="1" smtClean="0"/>
              <a:t>completed</a:t>
            </a:r>
            <a:r>
              <a:rPr lang="es-MX" sz="2800" dirty="0" smtClean="0"/>
              <a:t>, </a:t>
            </a:r>
            <a:r>
              <a:rPr lang="es-MX" sz="2800" dirty="0" err="1" smtClean="0"/>
              <a:t>trade</a:t>
            </a:r>
            <a:r>
              <a:rPr lang="es-MX" sz="2800" dirty="0"/>
              <a:t> </a:t>
            </a:r>
            <a:r>
              <a:rPr lang="es-MX" sz="2800" dirty="0" err="1" smtClean="0"/>
              <a:t>with</a:t>
            </a:r>
            <a:r>
              <a:rPr lang="es-MX" sz="2800" dirty="0" smtClean="0"/>
              <a:t> </a:t>
            </a:r>
            <a:r>
              <a:rPr lang="es-MX" sz="2800" dirty="0" err="1" smtClean="0"/>
              <a:t>your</a:t>
            </a:r>
            <a:r>
              <a:rPr lang="es-MX" sz="2800" dirty="0" smtClean="0"/>
              <a:t> 												</a:t>
            </a:r>
            <a:r>
              <a:rPr lang="es-MX" sz="2800" dirty="0" err="1" smtClean="0"/>
              <a:t>shoulder</a:t>
            </a:r>
            <a:r>
              <a:rPr lang="es-MX" sz="2800" dirty="0" smtClean="0"/>
              <a:t> </a:t>
            </a:r>
            <a:r>
              <a:rPr lang="es-MX" sz="2800" dirty="0" err="1" smtClean="0"/>
              <a:t>partner</a:t>
            </a:r>
            <a:r>
              <a:rPr lang="es-MX" sz="2800" dirty="0" smtClean="0"/>
              <a:t>.</a:t>
            </a:r>
            <a:endParaRPr lang="es-MX" sz="2800" dirty="0"/>
          </a:p>
          <a:p>
            <a:pPr marL="0" indent="0">
              <a:buNone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1617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4 fi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46" y="-334689"/>
            <a:ext cx="7585754" cy="75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33400"/>
            <a:ext cx="9905998" cy="1085850"/>
          </a:xfrm>
        </p:spPr>
        <p:txBody>
          <a:bodyPr/>
          <a:lstStyle/>
          <a:p>
            <a:r>
              <a:rPr lang="es-MX" dirty="0" smtClean="0"/>
              <a:t>Los </a:t>
            </a:r>
            <a:r>
              <a:rPr lang="es-MX" dirty="0" err="1" smtClean="0"/>
              <a:t>Articulos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76399"/>
            <a:ext cx="9905998" cy="4953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dirty="0" err="1" smtClean="0"/>
              <a:t>The</a:t>
            </a:r>
            <a:r>
              <a:rPr lang="es-MX" sz="2800" dirty="0" smtClean="0"/>
              <a:t> = El, Los </a:t>
            </a:r>
            <a:r>
              <a:rPr lang="es-MX" sz="2400" dirty="0" err="1" smtClean="0"/>
              <a:t>or</a:t>
            </a:r>
            <a:r>
              <a:rPr lang="es-MX" sz="2800" dirty="0"/>
              <a:t> </a:t>
            </a:r>
            <a:r>
              <a:rPr lang="es-MX" sz="2800" dirty="0" smtClean="0"/>
              <a:t>La, Las</a:t>
            </a:r>
          </a:p>
          <a:p>
            <a:pPr marL="0" indent="0">
              <a:buNone/>
            </a:pPr>
            <a:r>
              <a:rPr lang="es-MX" sz="2800" dirty="0" smtClean="0"/>
              <a:t>__la Camisa</a:t>
            </a:r>
          </a:p>
          <a:p>
            <a:pPr marL="0" indent="0">
              <a:buNone/>
            </a:pPr>
            <a:r>
              <a:rPr lang="es-MX" sz="2800" dirty="0" smtClean="0"/>
              <a:t>__las botas</a:t>
            </a:r>
          </a:p>
          <a:p>
            <a:pPr marL="0" indent="0">
              <a:buNone/>
            </a:pPr>
            <a:r>
              <a:rPr lang="es-MX" sz="2800" dirty="0" smtClean="0"/>
              <a:t>__la chaqueta</a:t>
            </a:r>
            <a:endParaRPr lang="es-MX" sz="2800" dirty="0"/>
          </a:p>
          <a:p>
            <a:pPr marL="0" indent="0">
              <a:buNone/>
            </a:pPr>
            <a:r>
              <a:rPr lang="es-MX" sz="2800" dirty="0" smtClean="0"/>
              <a:t>__el sombrero</a:t>
            </a:r>
          </a:p>
          <a:p>
            <a:pPr marL="0" indent="0">
              <a:buNone/>
            </a:pPr>
            <a:r>
              <a:rPr lang="es-MX" sz="2800" dirty="0" smtClean="0"/>
              <a:t>__el traje</a:t>
            </a:r>
          </a:p>
          <a:p>
            <a:pPr marL="0" indent="0">
              <a:buNone/>
            </a:pPr>
            <a:endParaRPr lang="es-MX" sz="2800" dirty="0"/>
          </a:p>
          <a:p>
            <a:pPr marL="0" indent="0">
              <a:buNone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8224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206598"/>
            <a:ext cx="10058402" cy="1219200"/>
          </a:xfrm>
        </p:spPr>
        <p:txBody>
          <a:bodyPr/>
          <a:lstStyle/>
          <a:p>
            <a:r>
              <a:rPr lang="es-ES_tradnl" dirty="0" smtClean="0"/>
              <a:t>Singular to plural, </a:t>
            </a:r>
            <a:r>
              <a:rPr lang="es-ES_tradnl" dirty="0" err="1" smtClean="0"/>
              <a:t>feminine</a:t>
            </a:r>
            <a:r>
              <a:rPr lang="es-ES_tradnl" dirty="0" smtClean="0"/>
              <a:t> to </a:t>
            </a:r>
            <a:r>
              <a:rPr lang="es-ES_tradnl" dirty="0" err="1" smtClean="0"/>
              <a:t>masculine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120462"/>
            <a:ext cx="10058400" cy="5280338"/>
          </a:xfrm>
        </p:spPr>
        <p:txBody>
          <a:bodyPr>
            <a:normAutofit/>
          </a:bodyPr>
          <a:lstStyle/>
          <a:p>
            <a:r>
              <a:rPr lang="es-ES_tradnl" sz="3200" dirty="0" err="1" smtClean="0"/>
              <a:t>Like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articles</a:t>
            </a:r>
            <a:r>
              <a:rPr lang="es-ES_tradnl" sz="3200" dirty="0"/>
              <a:t> </a:t>
            </a:r>
            <a:r>
              <a:rPr lang="es-ES_tradnl" sz="3200" dirty="0" smtClean="0"/>
              <a:t>(la, el, los, las) </a:t>
            </a:r>
            <a:r>
              <a:rPr lang="es-ES_tradnl" sz="3200" dirty="0" err="1" smtClean="0"/>
              <a:t>adjectives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need</a:t>
            </a:r>
            <a:r>
              <a:rPr lang="es-ES_tradnl" sz="3200" dirty="0" smtClean="0"/>
              <a:t> to match </a:t>
            </a:r>
            <a:r>
              <a:rPr lang="es-ES_tradnl" sz="3200" dirty="0" err="1" smtClean="0"/>
              <a:t>nouns</a:t>
            </a:r>
            <a:r>
              <a:rPr lang="es-ES_tradnl" sz="3200" dirty="0" smtClean="0"/>
              <a:t>. </a:t>
            </a:r>
          </a:p>
          <a:p>
            <a:r>
              <a:rPr lang="es-ES_tradnl" sz="3200" dirty="0" err="1" smtClean="0"/>
              <a:t>We</a:t>
            </a:r>
            <a:r>
              <a:rPr lang="es-ES_tradnl" sz="3200" dirty="0" smtClean="0"/>
              <a:t> can </a:t>
            </a:r>
            <a:r>
              <a:rPr lang="es-ES_tradnl" sz="3200" dirty="0" err="1" smtClean="0"/>
              <a:t>change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their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endings</a:t>
            </a:r>
            <a:r>
              <a:rPr lang="es-ES_tradnl" sz="3200" dirty="0" smtClean="0"/>
              <a:t> to </a:t>
            </a:r>
            <a:r>
              <a:rPr lang="es-ES_tradnl" sz="3200" dirty="0" err="1" smtClean="0"/>
              <a:t>make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them</a:t>
            </a:r>
            <a:r>
              <a:rPr lang="es-ES_tradnl" sz="3200" dirty="0" smtClean="0"/>
              <a:t> match! </a:t>
            </a:r>
          </a:p>
          <a:p>
            <a:r>
              <a:rPr lang="es-ES_tradnl" sz="3200" dirty="0" err="1" smtClean="0"/>
              <a:t>Colors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that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end</a:t>
            </a:r>
            <a:r>
              <a:rPr lang="es-ES_tradnl" sz="3200" dirty="0" smtClean="0"/>
              <a:t> in “-o” </a:t>
            </a:r>
          </a:p>
          <a:p>
            <a:pPr lvl="1"/>
            <a:r>
              <a:rPr lang="es-ES_tradnl" sz="3200" dirty="0" err="1" smtClean="0"/>
              <a:t>Change</a:t>
            </a:r>
            <a:r>
              <a:rPr lang="es-ES_tradnl" sz="3200" dirty="0" smtClean="0"/>
              <a:t> to –a </a:t>
            </a:r>
            <a:r>
              <a:rPr lang="es-ES_tradnl" sz="3200" dirty="0" err="1" smtClean="0"/>
              <a:t>for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feminine</a:t>
            </a:r>
            <a:r>
              <a:rPr lang="es-ES_tradnl" sz="3200" dirty="0" smtClean="0"/>
              <a:t> </a:t>
            </a:r>
          </a:p>
          <a:p>
            <a:pPr lvl="1"/>
            <a:r>
              <a:rPr lang="es-ES_tradnl" sz="3200" dirty="0" err="1" smtClean="0"/>
              <a:t>Add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an</a:t>
            </a:r>
            <a:r>
              <a:rPr lang="es-ES_tradnl" sz="3200" dirty="0" smtClean="0"/>
              <a:t> “s” to </a:t>
            </a:r>
            <a:r>
              <a:rPr lang="es-ES_tradnl" sz="3200" dirty="0" err="1" smtClean="0"/>
              <a:t>make</a:t>
            </a:r>
            <a:r>
              <a:rPr lang="es-ES_tradnl" sz="3200" dirty="0" smtClean="0"/>
              <a:t> plural.</a:t>
            </a:r>
            <a:endParaRPr lang="es-ES_tradnl" sz="3200" dirty="0"/>
          </a:p>
          <a:p>
            <a:pPr lvl="1"/>
            <a:r>
              <a:rPr lang="es-ES_tradnl" sz="3200" dirty="0" smtClean="0"/>
              <a:t>Ex.  Rojo </a:t>
            </a:r>
            <a:r>
              <a:rPr lang="es-ES_tradnl" sz="3200" dirty="0" smtClean="0">
                <a:sym typeface="Wingdings" panose="05000000000000000000" pitchFamily="2" charset="2"/>
              </a:rPr>
              <a:t></a:t>
            </a:r>
            <a:r>
              <a:rPr lang="es-ES_tradnl" sz="3200" dirty="0">
                <a:sym typeface="Wingdings" panose="05000000000000000000" pitchFamily="2" charset="2"/>
              </a:rPr>
              <a:t> </a:t>
            </a:r>
            <a:r>
              <a:rPr lang="es-ES_tradnl" sz="3200" dirty="0" smtClean="0"/>
              <a:t>La Camisa _______.</a:t>
            </a:r>
          </a:p>
          <a:p>
            <a:pPr lvl="1"/>
            <a:r>
              <a:rPr lang="es-ES_tradnl" sz="3200" dirty="0"/>
              <a:t> </a:t>
            </a:r>
            <a:r>
              <a:rPr lang="es-ES_tradnl" sz="3200" dirty="0" smtClean="0"/>
              <a:t>      Rojo </a:t>
            </a:r>
            <a:r>
              <a:rPr lang="es-ES_tradnl" sz="3200" dirty="0" smtClean="0">
                <a:sym typeface="Wingdings" panose="05000000000000000000" pitchFamily="2" charset="2"/>
              </a:rPr>
              <a:t> Las Camisas _________.</a:t>
            </a:r>
            <a:r>
              <a:rPr lang="es-ES_tradnl" sz="3200" dirty="0" smtClean="0"/>
              <a:t>  </a:t>
            </a:r>
            <a:endParaRPr lang="es-ES_tradnl" sz="3200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488707" y="3654463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06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206598"/>
            <a:ext cx="10058402" cy="1219200"/>
          </a:xfrm>
        </p:spPr>
        <p:txBody>
          <a:bodyPr/>
          <a:lstStyle/>
          <a:p>
            <a:r>
              <a:rPr lang="es-ES_tradnl" dirty="0" smtClean="0"/>
              <a:t>Singular to plural, </a:t>
            </a:r>
            <a:r>
              <a:rPr lang="es-ES_tradnl" dirty="0" err="1" smtClean="0"/>
              <a:t>feminine</a:t>
            </a:r>
            <a:r>
              <a:rPr lang="es-ES_tradnl" dirty="0" smtClean="0"/>
              <a:t> to </a:t>
            </a:r>
            <a:r>
              <a:rPr lang="es-ES_tradnl" dirty="0" err="1" smtClean="0"/>
              <a:t>masculine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120462"/>
            <a:ext cx="10058400" cy="4861238"/>
          </a:xfrm>
        </p:spPr>
        <p:txBody>
          <a:bodyPr>
            <a:normAutofit/>
          </a:bodyPr>
          <a:lstStyle/>
          <a:p>
            <a:r>
              <a:rPr lang="es-ES_tradnl" sz="3200" dirty="0" err="1"/>
              <a:t>Colors</a:t>
            </a:r>
            <a:r>
              <a:rPr lang="es-ES_tradnl" sz="3200" dirty="0"/>
              <a:t> </a:t>
            </a:r>
            <a:r>
              <a:rPr lang="es-ES_tradnl" sz="3200" dirty="0" err="1"/>
              <a:t>that</a:t>
            </a:r>
            <a:r>
              <a:rPr lang="es-ES_tradnl" sz="3200" dirty="0"/>
              <a:t> </a:t>
            </a:r>
            <a:r>
              <a:rPr lang="es-ES_tradnl" sz="3200" dirty="0" err="1"/>
              <a:t>end</a:t>
            </a:r>
            <a:r>
              <a:rPr lang="es-ES_tradnl" sz="3200" dirty="0"/>
              <a:t> in </a:t>
            </a:r>
            <a:r>
              <a:rPr lang="es-ES_tradnl" sz="3200" dirty="0" err="1"/>
              <a:t>other</a:t>
            </a:r>
            <a:r>
              <a:rPr lang="es-ES_tradnl" sz="3200" dirty="0"/>
              <a:t> </a:t>
            </a:r>
            <a:r>
              <a:rPr lang="es-ES_tradnl" sz="3200" dirty="0" err="1"/>
              <a:t>vowels</a:t>
            </a:r>
            <a:r>
              <a:rPr lang="es-ES_tradnl" sz="3200" dirty="0"/>
              <a:t> </a:t>
            </a:r>
          </a:p>
          <a:p>
            <a:pPr lvl="1"/>
            <a:r>
              <a:rPr lang="es-ES_tradnl" sz="3200" dirty="0"/>
              <a:t>Do </a:t>
            </a:r>
            <a:r>
              <a:rPr lang="es-ES_tradnl" sz="3200" dirty="0" err="1"/>
              <a:t>not</a:t>
            </a:r>
            <a:r>
              <a:rPr lang="es-ES_tradnl" sz="3200" dirty="0"/>
              <a:t> </a:t>
            </a:r>
            <a:r>
              <a:rPr lang="es-ES_tradnl" sz="3200" dirty="0" err="1"/>
              <a:t>change</a:t>
            </a:r>
            <a:r>
              <a:rPr lang="es-ES_tradnl" sz="3200" dirty="0"/>
              <a:t> </a:t>
            </a:r>
            <a:r>
              <a:rPr lang="es-ES_tradnl" sz="3200" dirty="0" err="1"/>
              <a:t>from</a:t>
            </a:r>
            <a:r>
              <a:rPr lang="es-ES_tradnl" sz="3200" dirty="0"/>
              <a:t> </a:t>
            </a:r>
            <a:r>
              <a:rPr lang="es-ES_tradnl" sz="3200" dirty="0" err="1"/>
              <a:t>masculine</a:t>
            </a:r>
            <a:r>
              <a:rPr lang="es-ES_tradnl" sz="3200" dirty="0"/>
              <a:t> to </a:t>
            </a:r>
            <a:r>
              <a:rPr lang="es-ES_tradnl" sz="3200" dirty="0" err="1"/>
              <a:t>feminine</a:t>
            </a:r>
            <a:r>
              <a:rPr lang="es-ES_tradnl" sz="3200" dirty="0"/>
              <a:t> </a:t>
            </a:r>
          </a:p>
          <a:p>
            <a:pPr lvl="1"/>
            <a:r>
              <a:rPr lang="es-ES_tradnl" sz="3200" dirty="0" err="1"/>
              <a:t>Add</a:t>
            </a:r>
            <a:r>
              <a:rPr lang="es-ES_tradnl" sz="3200" dirty="0"/>
              <a:t> </a:t>
            </a:r>
            <a:r>
              <a:rPr lang="es-ES_tradnl" sz="3200" dirty="0" err="1"/>
              <a:t>an</a:t>
            </a:r>
            <a:r>
              <a:rPr lang="es-ES_tradnl" sz="3200" dirty="0"/>
              <a:t> “s” </a:t>
            </a:r>
            <a:r>
              <a:rPr lang="es-ES_tradnl" sz="3200" dirty="0" err="1"/>
              <a:t>for</a:t>
            </a:r>
            <a:r>
              <a:rPr lang="es-ES_tradnl" sz="3200" dirty="0"/>
              <a:t> </a:t>
            </a:r>
            <a:r>
              <a:rPr lang="es-ES_tradnl" sz="3200" dirty="0" smtClean="0"/>
              <a:t>plural</a:t>
            </a:r>
          </a:p>
          <a:p>
            <a:pPr lvl="1"/>
            <a:r>
              <a:rPr lang="es-ES_tradnl" sz="3200" dirty="0" smtClean="0"/>
              <a:t>Ex.  Rosa </a:t>
            </a:r>
            <a:r>
              <a:rPr lang="es-ES_tradnl" sz="3200" dirty="0" smtClean="0">
                <a:sym typeface="Wingdings" panose="05000000000000000000" pitchFamily="2" charset="2"/>
              </a:rPr>
              <a:t>  Los Zapatos ________.</a:t>
            </a:r>
          </a:p>
          <a:p>
            <a:pPr lvl="3"/>
            <a:r>
              <a:rPr lang="es-ES_tradnl" sz="2800" dirty="0" smtClean="0">
                <a:sym typeface="Wingdings" panose="05000000000000000000" pitchFamily="2" charset="2"/>
              </a:rPr>
              <a:t>Café   Las Botas __________.</a:t>
            </a:r>
            <a:endParaRPr lang="es-ES_tradnl" sz="2800" dirty="0" smtClean="0"/>
          </a:p>
        </p:txBody>
      </p:sp>
      <p:sp>
        <p:nvSpPr>
          <p:cNvPr id="4" name="5-Point Star 3"/>
          <p:cNvSpPr/>
          <p:nvPr/>
        </p:nvSpPr>
        <p:spPr>
          <a:xfrm rot="19630745">
            <a:off x="8488707" y="3654463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0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206598"/>
            <a:ext cx="10058402" cy="1219200"/>
          </a:xfrm>
        </p:spPr>
        <p:txBody>
          <a:bodyPr/>
          <a:lstStyle/>
          <a:p>
            <a:r>
              <a:rPr lang="es-ES_tradnl" dirty="0" smtClean="0"/>
              <a:t>Singular to plural, </a:t>
            </a:r>
            <a:r>
              <a:rPr lang="es-ES_tradnl" dirty="0" err="1" smtClean="0"/>
              <a:t>feminine</a:t>
            </a:r>
            <a:r>
              <a:rPr lang="es-ES_tradnl" dirty="0" smtClean="0"/>
              <a:t> to </a:t>
            </a:r>
            <a:r>
              <a:rPr lang="es-ES_tradnl" dirty="0" err="1" smtClean="0"/>
              <a:t>masculine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120462"/>
            <a:ext cx="10058400" cy="4861238"/>
          </a:xfrm>
        </p:spPr>
        <p:txBody>
          <a:bodyPr>
            <a:normAutofit/>
          </a:bodyPr>
          <a:lstStyle/>
          <a:p>
            <a:r>
              <a:rPr lang="es-ES_tradnl" sz="3200" dirty="0" err="1"/>
              <a:t>Colors</a:t>
            </a:r>
            <a:r>
              <a:rPr lang="es-ES_tradnl" sz="3200" dirty="0"/>
              <a:t> </a:t>
            </a:r>
            <a:r>
              <a:rPr lang="es-ES_tradnl" sz="3200" dirty="0" err="1"/>
              <a:t>that</a:t>
            </a:r>
            <a:r>
              <a:rPr lang="es-ES_tradnl" sz="3200" dirty="0"/>
              <a:t> </a:t>
            </a:r>
            <a:r>
              <a:rPr lang="es-ES_tradnl" sz="3200" dirty="0" err="1"/>
              <a:t>end</a:t>
            </a:r>
            <a:r>
              <a:rPr lang="es-ES_tradnl" sz="3200" dirty="0"/>
              <a:t> in a </a:t>
            </a:r>
            <a:r>
              <a:rPr lang="es-ES_tradnl" sz="3200" dirty="0" err="1"/>
              <a:t>consonant</a:t>
            </a:r>
            <a:endParaRPr lang="es-ES_tradnl" sz="3200" dirty="0"/>
          </a:p>
          <a:p>
            <a:pPr lvl="1"/>
            <a:r>
              <a:rPr lang="es-ES_tradnl" sz="3200" dirty="0"/>
              <a:t>Do </a:t>
            </a:r>
            <a:r>
              <a:rPr lang="es-ES_tradnl" sz="3200" dirty="0" err="1"/>
              <a:t>not</a:t>
            </a:r>
            <a:r>
              <a:rPr lang="es-ES_tradnl" sz="3200" dirty="0"/>
              <a:t> </a:t>
            </a:r>
            <a:r>
              <a:rPr lang="es-ES_tradnl" sz="3200" dirty="0" err="1"/>
              <a:t>change</a:t>
            </a:r>
            <a:r>
              <a:rPr lang="es-ES_tradnl" sz="3200" dirty="0"/>
              <a:t> </a:t>
            </a:r>
            <a:r>
              <a:rPr lang="es-ES_tradnl" sz="3200" dirty="0" err="1"/>
              <a:t>from</a:t>
            </a:r>
            <a:r>
              <a:rPr lang="es-ES_tradnl" sz="3200" dirty="0"/>
              <a:t> </a:t>
            </a:r>
            <a:r>
              <a:rPr lang="es-ES_tradnl" sz="3200" dirty="0" err="1"/>
              <a:t>feminine</a:t>
            </a:r>
            <a:r>
              <a:rPr lang="es-ES_tradnl" sz="3200" dirty="0"/>
              <a:t> to </a:t>
            </a:r>
            <a:r>
              <a:rPr lang="es-ES_tradnl" sz="3200" dirty="0" err="1"/>
              <a:t>masculine</a:t>
            </a:r>
            <a:r>
              <a:rPr lang="es-ES_tradnl" sz="3200" dirty="0"/>
              <a:t> </a:t>
            </a:r>
          </a:p>
          <a:p>
            <a:pPr lvl="1"/>
            <a:r>
              <a:rPr lang="es-ES_tradnl" sz="3200" dirty="0" err="1"/>
              <a:t>Add</a:t>
            </a:r>
            <a:r>
              <a:rPr lang="es-ES_tradnl" sz="3200" dirty="0"/>
              <a:t> </a:t>
            </a:r>
            <a:r>
              <a:rPr lang="es-ES_tradnl" sz="3200" dirty="0" err="1"/>
              <a:t>an</a:t>
            </a:r>
            <a:r>
              <a:rPr lang="es-ES_tradnl" sz="3200" dirty="0"/>
              <a:t> “es” to </a:t>
            </a:r>
            <a:r>
              <a:rPr lang="es-ES_tradnl" sz="3200" dirty="0" err="1"/>
              <a:t>make</a:t>
            </a:r>
            <a:r>
              <a:rPr lang="es-ES_tradnl" sz="3200" dirty="0"/>
              <a:t> </a:t>
            </a:r>
            <a:r>
              <a:rPr lang="es-ES_tradnl" sz="3200" dirty="0" err="1"/>
              <a:t>it</a:t>
            </a:r>
            <a:r>
              <a:rPr lang="es-ES_tradnl" sz="3200" dirty="0"/>
              <a:t> </a:t>
            </a:r>
            <a:r>
              <a:rPr lang="es-ES_tradnl" sz="3200" dirty="0" smtClean="0"/>
              <a:t>plural</a:t>
            </a:r>
          </a:p>
          <a:p>
            <a:pPr lvl="1"/>
            <a:r>
              <a:rPr lang="es-ES_tradnl" sz="3200" dirty="0" smtClean="0"/>
              <a:t>Ex. Azul </a:t>
            </a:r>
            <a:r>
              <a:rPr lang="es-ES_tradnl" sz="3200" dirty="0" smtClean="0">
                <a:sym typeface="Wingdings" panose="05000000000000000000" pitchFamily="2" charset="2"/>
              </a:rPr>
              <a:t> La Gorra _________.</a:t>
            </a:r>
          </a:p>
          <a:p>
            <a:pPr lvl="1"/>
            <a:r>
              <a:rPr lang="es-ES_tradnl" sz="3200" dirty="0" smtClean="0">
                <a:sym typeface="Wingdings" panose="05000000000000000000" pitchFamily="2" charset="2"/>
              </a:rPr>
              <a:t>EX. Azul  Las Gorras _________.</a:t>
            </a:r>
            <a:endParaRPr lang="es-ES_tradnl" sz="3200" dirty="0" smtClean="0"/>
          </a:p>
          <a:p>
            <a:pPr lvl="1"/>
            <a:endParaRPr lang="es-ES_tradnl" sz="3200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488707" y="3654463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65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790" y="2124892"/>
            <a:ext cx="9905998" cy="1905000"/>
          </a:xfrm>
        </p:spPr>
        <p:txBody>
          <a:bodyPr/>
          <a:lstStyle/>
          <a:p>
            <a:pPr algn="ctr"/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WHITEBOARDs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tablets</a:t>
            </a:r>
            <a:r>
              <a:rPr lang="es-ES_tradnl" dirty="0" smtClean="0"/>
              <a:t>: PRACTICAR </a:t>
            </a:r>
            <a:br>
              <a:rPr lang="es-ES_tradnl" dirty="0" smtClean="0"/>
            </a:br>
            <a:r>
              <a:rPr lang="es-ES_tradnl" dirty="0" smtClean="0"/>
              <a:t>Saquen sus pizarras o computadoras     por favor </a:t>
            </a:r>
            <a:r>
              <a:rPr lang="es-ES_tradnl" dirty="0" smtClean="0">
                <a:sym typeface="Wingdings" panose="05000000000000000000" pitchFamily="2" charset="2"/>
              </a:rPr>
              <a:t>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628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86"/>
            <a:ext cx="6641755" cy="5777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7189" y="1503641"/>
            <a:ext cx="475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El sombrero ___________.</a:t>
            </a:r>
          </a:p>
          <a:p>
            <a:endParaRPr lang="es-MX" sz="2800" dirty="0"/>
          </a:p>
          <a:p>
            <a:r>
              <a:rPr lang="es-MX" sz="2800" dirty="0" smtClean="0"/>
              <a:t>La chaqueta __________.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136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4" y="535576"/>
            <a:ext cx="3462994" cy="579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6583" y="2547257"/>
            <a:ext cx="5630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La blusa ___________.</a:t>
            </a:r>
          </a:p>
          <a:p>
            <a:endParaRPr lang="es-MX" sz="2800" dirty="0"/>
          </a:p>
          <a:p>
            <a:r>
              <a:rPr lang="es-MX" sz="2800" dirty="0" smtClean="0"/>
              <a:t>Los pantalones __________.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887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16583" y="2547257"/>
            <a:ext cx="6531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La chaqueta ___________.</a:t>
            </a:r>
          </a:p>
          <a:p>
            <a:endParaRPr lang="es-MX" sz="2800" dirty="0"/>
          </a:p>
          <a:p>
            <a:r>
              <a:rPr lang="es-MX" sz="2800" dirty="0" smtClean="0"/>
              <a:t>Las chanclas __________.</a:t>
            </a:r>
            <a:endParaRPr lang="es-MX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0" y="0"/>
            <a:ext cx="4618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FASHION POLICE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whiteboard</a:t>
            </a:r>
            <a:r>
              <a:rPr lang="es-ES_tradnl" dirty="0" smtClean="0"/>
              <a:t>, </a:t>
            </a:r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outfit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like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best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clothing</a:t>
            </a:r>
            <a:r>
              <a:rPr lang="es-ES_tradnl" dirty="0" smtClean="0"/>
              <a:t> and color </a:t>
            </a:r>
            <a:r>
              <a:rPr lang="es-ES_tradnl" dirty="0" err="1" smtClean="0"/>
              <a:t>vocabulary</a:t>
            </a:r>
            <a:r>
              <a:rPr lang="es-ES_tradnl" dirty="0" smtClean="0"/>
              <a:t>.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6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Lunes, el Ocho de Octubre</a:t>
            </a:r>
          </a:p>
          <a:p>
            <a:r>
              <a:rPr lang="es-ES_tradnl" sz="2800" dirty="0" smtClean="0"/>
              <a:t>Son las _______ y __________.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162995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0"/>
            <a:ext cx="9905998" cy="1905000"/>
          </a:xfrm>
        </p:spPr>
        <p:txBody>
          <a:bodyPr/>
          <a:lstStyle/>
          <a:p>
            <a:r>
              <a:rPr lang="es-ES_tradnl" dirty="0" smtClean="0"/>
              <a:t>¿Qué camisa te gusta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1524000"/>
            <a:ext cx="6929026" cy="5205080"/>
          </a:xfrm>
        </p:spPr>
      </p:pic>
      <p:sp>
        <p:nvSpPr>
          <p:cNvPr id="5" name="Rectangle 4"/>
          <p:cNvSpPr/>
          <p:nvPr/>
        </p:nvSpPr>
        <p:spPr>
          <a:xfrm>
            <a:off x="1532586" y="4995081"/>
            <a:ext cx="4561827" cy="173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52784" y="1905000"/>
            <a:ext cx="3121432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 smtClean="0"/>
              <a:t>Me gusta la camisa blanca m</a:t>
            </a:r>
            <a:r>
              <a:rPr lang="es-ES_tradnl" dirty="0"/>
              <a:t>á</a:t>
            </a:r>
            <a:r>
              <a:rPr lang="es-ES_tradnl" dirty="0" smtClean="0"/>
              <a:t>s.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586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980" y="-148988"/>
            <a:ext cx="10058402" cy="1219200"/>
          </a:xfrm>
        </p:spPr>
        <p:txBody>
          <a:bodyPr/>
          <a:lstStyle/>
          <a:p>
            <a:r>
              <a:rPr lang="es-ES_tradnl" dirty="0" smtClean="0"/>
              <a:t>¿Qué traje te gusta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6280" y="841612"/>
            <a:ext cx="8638348" cy="60056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94628" y="1905000"/>
            <a:ext cx="207958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 smtClean="0"/>
              <a:t>Me gusta el traje </a:t>
            </a:r>
            <a:r>
              <a:rPr lang="es-ES_tradnl" dirty="0" err="1" smtClean="0"/>
              <a:t>moradomás</a:t>
            </a:r>
            <a:r>
              <a:rPr lang="es-ES_tradnl" dirty="0" smtClean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08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17" y="248192"/>
            <a:ext cx="6230983" cy="623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5961016" cy="6727371"/>
          </a:xfrm>
        </p:spPr>
        <p:txBody>
          <a:bodyPr>
            <a:normAutofit/>
          </a:bodyPr>
          <a:lstStyle/>
          <a:p>
            <a:pPr algn="ctr"/>
            <a:r>
              <a:rPr lang="es-MX" sz="3600" dirty="0" smtClean="0"/>
              <a:t>hablar!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Share </a:t>
            </a:r>
            <a:r>
              <a:rPr lang="es-MX" dirty="0" err="1" smtClean="0"/>
              <a:t>your</a:t>
            </a:r>
            <a:r>
              <a:rPr lang="es-MX" dirty="0" smtClean="0"/>
              <a:t> opinión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shoulder</a:t>
            </a:r>
            <a:r>
              <a:rPr lang="es-MX" dirty="0" smtClean="0"/>
              <a:t> </a:t>
            </a:r>
            <a:r>
              <a:rPr lang="es-MX" dirty="0" err="1" smtClean="0"/>
              <a:t>partner</a:t>
            </a:r>
            <a:r>
              <a:rPr lang="es-MX" dirty="0" smtClean="0"/>
              <a:t>. 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El estudiante llevando los colores mas oscuros va primero.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sz="2000" dirty="0" smtClean="0"/>
              <a:t>Volumen 2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9202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63" y="0"/>
            <a:ext cx="9905998" cy="1905000"/>
          </a:xfrm>
        </p:spPr>
        <p:txBody>
          <a:bodyPr/>
          <a:lstStyle/>
          <a:p>
            <a:r>
              <a:rPr lang="es-ES_tradnl" dirty="0" smtClean="0"/>
              <a:t>¿Qué zapatos te gustan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8063" y="1504950"/>
            <a:ext cx="85090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8850" y="2228850"/>
            <a:ext cx="198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Me gustan los zapatos morados mas.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7493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962" y="0"/>
            <a:ext cx="10058402" cy="1219200"/>
          </a:xfrm>
        </p:spPr>
        <p:txBody>
          <a:bodyPr/>
          <a:lstStyle/>
          <a:p>
            <a:r>
              <a:rPr lang="es-ES_tradnl" dirty="0" smtClean="0"/>
              <a:t>¿Qué pantalones te gustan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256" b="43983"/>
          <a:stretch/>
        </p:blipFill>
        <p:spPr>
          <a:xfrm>
            <a:off x="0" y="995967"/>
            <a:ext cx="9786395" cy="569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8850" y="2228850"/>
            <a:ext cx="2343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Me gustan los pantalones azules mas.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4728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-42629"/>
            <a:ext cx="9905998" cy="1566629"/>
          </a:xfrm>
        </p:spPr>
        <p:txBody>
          <a:bodyPr>
            <a:noAutofit/>
          </a:bodyPr>
          <a:lstStyle/>
          <a:p>
            <a:pPr algn="ctr"/>
            <a:r>
              <a:rPr lang="es-ES_tradnl" sz="7200" dirty="0" smtClean="0"/>
              <a:t>DOL </a:t>
            </a:r>
            <a:r>
              <a:rPr lang="es-ES_tradnl" sz="3600" dirty="0" smtClean="0"/>
              <a:t>(__/6)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524000"/>
            <a:ext cx="11126786" cy="5105400"/>
          </a:xfrm>
        </p:spPr>
        <p:txBody>
          <a:bodyPr/>
          <a:lstStyle/>
          <a:p>
            <a:r>
              <a:rPr lang="es-ES_tradnl" dirty="0" err="1" smtClean="0"/>
              <a:t>Respond</a:t>
            </a:r>
            <a:r>
              <a:rPr lang="es-ES_tradnl" dirty="0" smtClean="0"/>
              <a:t> to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/>
              <a:t> </a:t>
            </a:r>
            <a:r>
              <a:rPr lang="es-ES_tradnl" dirty="0" err="1" smtClean="0"/>
              <a:t>questions</a:t>
            </a:r>
            <a:r>
              <a:rPr lang="es-ES_tradnl" dirty="0" smtClean="0"/>
              <a:t> in </a:t>
            </a:r>
          </a:p>
          <a:p>
            <a:pPr marL="0" indent="0">
              <a:buNone/>
            </a:pPr>
            <a:r>
              <a:rPr lang="es-ES_tradnl" dirty="0"/>
              <a:t> </a:t>
            </a:r>
            <a:r>
              <a:rPr lang="es-ES_tradnl" dirty="0" smtClean="0"/>
              <a:t>          full </a:t>
            </a:r>
            <a:r>
              <a:rPr lang="es-ES_tradnl" dirty="0" err="1" smtClean="0"/>
              <a:t>sentences</a:t>
            </a:r>
            <a:r>
              <a:rPr lang="es-ES_tradnl" dirty="0" smtClean="0"/>
              <a:t>! </a:t>
            </a:r>
          </a:p>
          <a:p>
            <a:r>
              <a:rPr lang="es-ES_tradnl" sz="2400" dirty="0" smtClean="0"/>
              <a:t>1. ¿Cual ________ te gusta más? </a:t>
            </a:r>
          </a:p>
          <a:p>
            <a:r>
              <a:rPr lang="es-ES_tradnl" sz="2400" dirty="0" smtClean="0"/>
              <a:t>Me gusta la camiseta ________ (color) mas.</a:t>
            </a:r>
          </a:p>
          <a:p>
            <a:endParaRPr lang="es-ES_tradnl" sz="2400" dirty="0"/>
          </a:p>
          <a:p>
            <a:r>
              <a:rPr lang="es-ES_tradnl" sz="2400" dirty="0" smtClean="0"/>
              <a:t>2. ¿Cuales __________ te gustan más? </a:t>
            </a:r>
          </a:p>
          <a:p>
            <a:endParaRPr lang="es-ES_tradnl" sz="2400" dirty="0" smtClean="0"/>
          </a:p>
          <a:p>
            <a:endParaRPr lang="es-ES_tradnl" sz="2400" dirty="0"/>
          </a:p>
          <a:p>
            <a:r>
              <a:rPr lang="es-ES_tradnl" sz="2400" dirty="0" smtClean="0"/>
              <a:t>3. ¿Cual ___________ te gusta más?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774" y="1409311"/>
            <a:ext cx="1964927" cy="1778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237" y="3281745"/>
            <a:ext cx="1766336" cy="1766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818" y="5110117"/>
            <a:ext cx="1747883" cy="17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4 fi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768" y="-263218"/>
            <a:ext cx="7585754" cy="75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-42629"/>
            <a:ext cx="9905998" cy="1566629"/>
          </a:xfrm>
        </p:spPr>
        <p:txBody>
          <a:bodyPr>
            <a:noAutofit/>
          </a:bodyPr>
          <a:lstStyle/>
          <a:p>
            <a:pPr algn="ctr"/>
            <a:r>
              <a:rPr lang="es-ES_tradnl" sz="7200" dirty="0" smtClean="0"/>
              <a:t>DOL </a:t>
            </a:r>
            <a:r>
              <a:rPr lang="es-ES_tradnl" sz="3600" dirty="0" smtClean="0"/>
              <a:t>(__/6)</a:t>
            </a:r>
            <a:endParaRPr lang="es-ES_trad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524000"/>
            <a:ext cx="11126786" cy="5105400"/>
          </a:xfrm>
        </p:spPr>
        <p:txBody>
          <a:bodyPr/>
          <a:lstStyle/>
          <a:p>
            <a:r>
              <a:rPr lang="es-ES_tradnl" dirty="0" err="1" smtClean="0"/>
              <a:t>Respond</a:t>
            </a:r>
            <a:r>
              <a:rPr lang="es-ES_tradnl" dirty="0" smtClean="0"/>
              <a:t> to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/>
              <a:t> </a:t>
            </a:r>
            <a:r>
              <a:rPr lang="es-ES_tradnl" dirty="0" err="1" smtClean="0"/>
              <a:t>questions</a:t>
            </a:r>
            <a:r>
              <a:rPr lang="es-ES_tradnl" dirty="0" smtClean="0"/>
              <a:t> in </a:t>
            </a:r>
          </a:p>
          <a:p>
            <a:pPr marL="0" indent="0">
              <a:buNone/>
            </a:pPr>
            <a:r>
              <a:rPr lang="es-ES_tradnl" dirty="0"/>
              <a:t> </a:t>
            </a:r>
            <a:r>
              <a:rPr lang="es-ES_tradnl" dirty="0" smtClean="0"/>
              <a:t>          full </a:t>
            </a:r>
            <a:r>
              <a:rPr lang="es-ES_tradnl" dirty="0" err="1" smtClean="0"/>
              <a:t>sentences</a:t>
            </a:r>
            <a:r>
              <a:rPr lang="es-ES_tradnl" dirty="0" smtClean="0"/>
              <a:t>! </a:t>
            </a:r>
          </a:p>
          <a:p>
            <a:r>
              <a:rPr lang="es-ES_tradnl" sz="2400" dirty="0" smtClean="0"/>
              <a:t>1. ¿Cual _</a:t>
            </a:r>
            <a:r>
              <a:rPr lang="es-ES_tradnl" sz="2400" u="sng" dirty="0" smtClean="0"/>
              <a:t>camiseta/playera</a:t>
            </a:r>
            <a:r>
              <a:rPr lang="es-ES_tradnl" sz="2400" dirty="0" smtClean="0"/>
              <a:t>_ te gusta más? </a:t>
            </a:r>
          </a:p>
          <a:p>
            <a:r>
              <a:rPr lang="es-ES_tradnl" sz="2400" dirty="0" smtClean="0"/>
              <a:t>Me gusta la camiseta _</a:t>
            </a:r>
            <a:r>
              <a:rPr lang="es-ES_tradnl" sz="2400" u="sng" dirty="0" smtClean="0"/>
              <a:t>amarilla/roja/azul/verde</a:t>
            </a:r>
            <a:r>
              <a:rPr lang="es-ES_tradnl" sz="2400" dirty="0" smtClean="0"/>
              <a:t>_ mas.</a:t>
            </a:r>
            <a:endParaRPr lang="es-ES_tradnl" sz="2400" dirty="0"/>
          </a:p>
          <a:p>
            <a:r>
              <a:rPr lang="es-ES_tradnl" sz="2400" dirty="0" smtClean="0"/>
              <a:t>2. ¿Cual __</a:t>
            </a:r>
            <a:r>
              <a:rPr lang="es-ES_tradnl" sz="2400" u="sng" dirty="0" smtClean="0"/>
              <a:t>pantalones</a:t>
            </a:r>
            <a:r>
              <a:rPr lang="es-ES_tradnl" sz="2400" dirty="0" smtClean="0"/>
              <a:t>__ te gustan más? </a:t>
            </a:r>
          </a:p>
          <a:p>
            <a:r>
              <a:rPr lang="es-ES_tradnl" sz="2400" dirty="0"/>
              <a:t>Me gusta </a:t>
            </a:r>
            <a:r>
              <a:rPr lang="es-ES_tradnl" sz="2400" dirty="0" smtClean="0"/>
              <a:t>los pantalones _</a:t>
            </a:r>
            <a:r>
              <a:rPr lang="es-ES_tradnl" sz="2400" u="sng" dirty="0" err="1" smtClean="0"/>
              <a:t>cafes</a:t>
            </a:r>
            <a:r>
              <a:rPr lang="es-ES_tradnl" sz="2400" u="sng" dirty="0" smtClean="0"/>
              <a:t>/marrones/negros/grises</a:t>
            </a:r>
            <a:r>
              <a:rPr lang="es-ES_tradnl" sz="2400" dirty="0" smtClean="0"/>
              <a:t>_ </a:t>
            </a:r>
            <a:r>
              <a:rPr lang="es-ES_tradnl" sz="2400" dirty="0"/>
              <a:t>mas</a:t>
            </a:r>
            <a:r>
              <a:rPr lang="es-ES_tradnl" sz="2400" dirty="0" smtClean="0"/>
              <a:t>.</a:t>
            </a:r>
            <a:endParaRPr lang="es-ES_tradnl" sz="2400" dirty="0"/>
          </a:p>
          <a:p>
            <a:r>
              <a:rPr lang="es-ES_tradnl" sz="2400" dirty="0" smtClean="0"/>
              <a:t>3. ¿Cual _</a:t>
            </a:r>
            <a:r>
              <a:rPr lang="es-ES_tradnl" sz="2400" u="sng" dirty="0" smtClean="0"/>
              <a:t>gorra/cachucha_</a:t>
            </a:r>
            <a:r>
              <a:rPr lang="es-ES_tradnl" sz="2400" dirty="0" smtClean="0"/>
              <a:t>_ te gusta más? </a:t>
            </a:r>
          </a:p>
          <a:p>
            <a:r>
              <a:rPr lang="es-ES_tradnl" sz="2400" dirty="0" smtClean="0"/>
              <a:t>Me gusta la </a:t>
            </a:r>
            <a:r>
              <a:rPr lang="es-ES_tradnl" sz="2400" u="sng" dirty="0" smtClean="0"/>
              <a:t>gorra roja/amarilla/gris/negra y morada</a:t>
            </a:r>
            <a:r>
              <a:rPr lang="es-ES_tradnl" sz="2400" dirty="0" smtClean="0"/>
              <a:t> 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774" y="1409311"/>
            <a:ext cx="1964927" cy="1778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362" y="2646491"/>
            <a:ext cx="1766336" cy="1766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205" y="4996206"/>
            <a:ext cx="1747883" cy="17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Reflexión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96736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2400" dirty="0"/>
          </a:p>
          <a:p>
            <a:pPr marL="0" indent="0" algn="ctr">
              <a:buNone/>
            </a:pPr>
            <a:r>
              <a:rPr lang="es-MX" sz="2400" dirty="0" smtClean="0"/>
              <a:t>Que dicen la marcas y colores y estilos que llevamos de nosotros?</a:t>
            </a:r>
          </a:p>
          <a:p>
            <a:endParaRPr lang="es-MX" sz="2400" dirty="0"/>
          </a:p>
          <a:p>
            <a:pPr marL="0" indent="0" algn="ctr">
              <a:buNone/>
            </a:pPr>
            <a:r>
              <a:rPr lang="es-MX" sz="2400" dirty="0" smtClean="0"/>
              <a:t>es importante la ropa para ti?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6361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7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Obj</a:t>
            </a:r>
            <a:r>
              <a:rPr lang="es-MX" sz="3200" dirty="0" smtClean="0"/>
              <a:t>: </a:t>
            </a:r>
            <a:r>
              <a:rPr lang="es-MX" sz="3200" dirty="0" err="1" smtClean="0"/>
              <a:t>Language</a:t>
            </a:r>
            <a:r>
              <a:rPr lang="es-MX" sz="3200" dirty="0" smtClean="0"/>
              <a:t> </a:t>
            </a:r>
            <a:r>
              <a:rPr lang="es-MX" sz="3200" dirty="0" err="1" smtClean="0"/>
              <a:t>learners</a:t>
            </a:r>
            <a:r>
              <a:rPr lang="es-MX" sz="3200" dirty="0" smtClean="0"/>
              <a:t> </a:t>
            </a:r>
            <a:r>
              <a:rPr lang="es-MX" sz="3200" dirty="0" err="1" smtClean="0"/>
              <a:t>will</a:t>
            </a:r>
            <a:r>
              <a:rPr lang="es-MX" sz="3200" dirty="0" smtClean="0"/>
              <a:t> be </a:t>
            </a:r>
            <a:r>
              <a:rPr lang="es-MX" sz="3200" dirty="0" err="1" smtClean="0"/>
              <a:t>able</a:t>
            </a:r>
            <a:r>
              <a:rPr lang="es-MX" sz="3200" dirty="0" smtClean="0"/>
              <a:t> to </a:t>
            </a:r>
            <a:r>
              <a:rPr lang="es-MX" sz="3200" dirty="0" err="1" smtClean="0"/>
              <a:t>create</a:t>
            </a:r>
            <a:r>
              <a:rPr lang="es-MX" sz="3200" dirty="0" smtClean="0"/>
              <a:t> </a:t>
            </a:r>
            <a:r>
              <a:rPr lang="es-MX" sz="3200" dirty="0" err="1" smtClean="0"/>
              <a:t>sentences</a:t>
            </a:r>
            <a:r>
              <a:rPr lang="es-MX" sz="3200" dirty="0" smtClean="0"/>
              <a:t> </a:t>
            </a:r>
            <a:r>
              <a:rPr lang="es-MX" sz="3200" dirty="0" err="1" smtClean="0"/>
              <a:t>using</a:t>
            </a:r>
            <a:r>
              <a:rPr lang="es-MX" sz="3200" dirty="0" smtClean="0"/>
              <a:t> </a:t>
            </a:r>
            <a:r>
              <a:rPr lang="es-MX" sz="3200" dirty="0" err="1" smtClean="0"/>
              <a:t>clothing</a:t>
            </a:r>
            <a:r>
              <a:rPr lang="es-MX" sz="3200" dirty="0" smtClean="0"/>
              <a:t> and color </a:t>
            </a:r>
            <a:r>
              <a:rPr lang="es-MX" sz="3200" dirty="0" err="1" smtClean="0"/>
              <a:t>vocabulary</a:t>
            </a:r>
            <a:r>
              <a:rPr lang="es-MX" sz="3200" dirty="0" smtClean="0"/>
              <a:t> </a:t>
            </a:r>
            <a:r>
              <a:rPr lang="es-MX" sz="3200" dirty="0" err="1" smtClean="0"/>
              <a:t>correctly</a:t>
            </a:r>
            <a:r>
              <a:rPr lang="es-MX" sz="3200" dirty="0" smtClean="0"/>
              <a:t>. (nl1.1c)</a:t>
            </a:r>
            <a:endParaRPr lang="es-MX" sz="3200" dirty="0"/>
          </a:p>
          <a:p>
            <a:endParaRPr lang="es-MX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smtClean="0"/>
              <a:t>DOL: </a:t>
            </a:r>
            <a:r>
              <a:rPr lang="es-MX" sz="3200" dirty="0" err="1" smtClean="0"/>
              <a:t>given</a:t>
            </a:r>
            <a:r>
              <a:rPr lang="es-MX" sz="3200" dirty="0" smtClean="0"/>
              <a:t> 3 </a:t>
            </a:r>
            <a:r>
              <a:rPr lang="es-MX" sz="3200" dirty="0" err="1" smtClean="0"/>
              <a:t>images</a:t>
            </a:r>
            <a:r>
              <a:rPr lang="es-MX" sz="3200" dirty="0" smtClean="0"/>
              <a:t>, 100% of </a:t>
            </a:r>
            <a:r>
              <a:rPr lang="es-MX" sz="3200" dirty="0" err="1" smtClean="0"/>
              <a:t>students</a:t>
            </a:r>
            <a:r>
              <a:rPr lang="es-MX" sz="3200" dirty="0" smtClean="0"/>
              <a:t> </a:t>
            </a:r>
            <a:r>
              <a:rPr lang="es-MX" sz="3200" dirty="0" err="1" smtClean="0"/>
              <a:t>will</a:t>
            </a:r>
            <a:r>
              <a:rPr lang="es-MX" sz="3200" dirty="0" smtClean="0"/>
              <a:t> </a:t>
            </a:r>
            <a:r>
              <a:rPr lang="es-MX" sz="3200" dirty="0" err="1" smtClean="0"/>
              <a:t>create</a:t>
            </a:r>
            <a:r>
              <a:rPr lang="es-MX" sz="3200" dirty="0" smtClean="0"/>
              <a:t> responses to </a:t>
            </a:r>
            <a:r>
              <a:rPr lang="es-MX" sz="3200" dirty="0" err="1" smtClean="0"/>
              <a:t>three</a:t>
            </a:r>
            <a:r>
              <a:rPr lang="es-MX" sz="3200" dirty="0" smtClean="0"/>
              <a:t> </a:t>
            </a:r>
            <a:r>
              <a:rPr lang="es-MX" sz="3200" dirty="0" err="1" smtClean="0"/>
              <a:t>questions</a:t>
            </a:r>
            <a:r>
              <a:rPr lang="es-MX" sz="3200" dirty="0" smtClean="0"/>
              <a:t> </a:t>
            </a:r>
            <a:r>
              <a:rPr lang="es-MX" sz="3200" dirty="0" err="1" smtClean="0"/>
              <a:t>using</a:t>
            </a:r>
            <a:r>
              <a:rPr lang="es-MX" sz="3200" dirty="0" smtClean="0"/>
              <a:t> </a:t>
            </a:r>
            <a:r>
              <a:rPr lang="es-MX" sz="3200" dirty="0" err="1" smtClean="0"/>
              <a:t>clothing</a:t>
            </a:r>
            <a:r>
              <a:rPr lang="es-MX" sz="3200" dirty="0" smtClean="0"/>
              <a:t> and color </a:t>
            </a:r>
            <a:r>
              <a:rPr lang="es-MX" sz="3200" dirty="0" err="1" smtClean="0"/>
              <a:t>vocabulary</a:t>
            </a:r>
            <a:r>
              <a:rPr lang="es-MX" sz="3200" dirty="0" smtClean="0"/>
              <a:t> </a:t>
            </a:r>
            <a:r>
              <a:rPr lang="es-MX" sz="3200" dirty="0" err="1" smtClean="0"/>
              <a:t>correctly</a:t>
            </a:r>
            <a:r>
              <a:rPr lang="es-MX" sz="3200" dirty="0" smtClean="0"/>
              <a:t> 5/6 times.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7239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374755"/>
            <a:ext cx="5200650" cy="4819649"/>
          </a:xfrm>
        </p:spPr>
        <p:txBody>
          <a:bodyPr>
            <a:noAutofit/>
          </a:bodyPr>
          <a:lstStyle/>
          <a:p>
            <a:r>
              <a:rPr lang="es-ES_tradnl" sz="2400" b="1" dirty="0" smtClean="0"/>
              <a:t>1. La camisa amarilla</a:t>
            </a:r>
          </a:p>
          <a:p>
            <a:r>
              <a:rPr lang="es-ES_tradnl" sz="2400" b="1" dirty="0" smtClean="0"/>
              <a:t>2. Los pantalones negros</a:t>
            </a:r>
          </a:p>
          <a:p>
            <a:r>
              <a:rPr lang="es-ES_tradnl" sz="2400" b="1" dirty="0" smtClean="0"/>
              <a:t>3. La blusa azul</a:t>
            </a:r>
          </a:p>
          <a:p>
            <a:r>
              <a:rPr lang="es-ES_tradnl" sz="2400" b="1" dirty="0" smtClean="0"/>
              <a:t>4. Los zapatos anaranjados</a:t>
            </a:r>
          </a:p>
          <a:p>
            <a:r>
              <a:rPr lang="es-ES_tradnl" sz="2400" b="1" dirty="0" smtClean="0"/>
              <a:t>5. La chaqueta gris </a:t>
            </a:r>
          </a:p>
          <a:p>
            <a:r>
              <a:rPr lang="es-ES_tradnl" sz="2400" b="1" dirty="0" smtClean="0"/>
              <a:t>6. Los calcetines morados </a:t>
            </a:r>
          </a:p>
          <a:p>
            <a:r>
              <a:rPr lang="es-ES_tradnl" sz="2400" b="1" dirty="0" smtClean="0"/>
              <a:t>7. El suéter rosado </a:t>
            </a:r>
          </a:p>
          <a:p>
            <a:r>
              <a:rPr lang="es-ES_tradnl" sz="2400" b="1" dirty="0" smtClean="0"/>
              <a:t>8. Los abrigos marrones </a:t>
            </a:r>
          </a:p>
          <a:p>
            <a:r>
              <a:rPr lang="es-ES_tradnl" sz="2400" b="1" dirty="0" smtClean="0"/>
              <a:t>9. Los vestidos rojos </a:t>
            </a:r>
          </a:p>
          <a:p>
            <a:r>
              <a:rPr lang="es-ES_tradnl" sz="2400" b="1" dirty="0" smtClean="0"/>
              <a:t>10. Los pantalones cortos verdes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350" y="1058749"/>
            <a:ext cx="4951414" cy="5957960"/>
          </a:xfrm>
        </p:spPr>
        <p:txBody>
          <a:bodyPr>
            <a:normAutofit/>
          </a:bodyPr>
          <a:lstStyle/>
          <a:p>
            <a:r>
              <a:rPr lang="es-ES_tradnl" sz="2400" b="1" dirty="0" smtClean="0"/>
              <a:t>A.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purple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socks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B.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brown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jackets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C.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pink</a:t>
            </a:r>
            <a:r>
              <a:rPr lang="es-ES_tradnl" sz="2400" b="1" dirty="0" smtClean="0"/>
              <a:t> sweater </a:t>
            </a:r>
          </a:p>
          <a:p>
            <a:r>
              <a:rPr lang="es-ES_tradnl" sz="2400" b="1" dirty="0" smtClean="0"/>
              <a:t>D.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Green shorts </a:t>
            </a:r>
          </a:p>
          <a:p>
            <a:r>
              <a:rPr lang="es-ES_tradnl" sz="2400" b="1" dirty="0" smtClean="0"/>
              <a:t>E.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yellow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shirt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F.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grey </a:t>
            </a:r>
            <a:r>
              <a:rPr lang="es-ES_tradnl" sz="2400" b="1" dirty="0" err="1" smtClean="0"/>
              <a:t>jacket</a:t>
            </a:r>
            <a:endParaRPr lang="es-ES_tradnl" sz="2400" b="1" dirty="0" smtClean="0"/>
          </a:p>
          <a:p>
            <a:r>
              <a:rPr lang="es-ES_tradnl" sz="2400" b="1" dirty="0" smtClean="0"/>
              <a:t>G.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black</a:t>
            </a:r>
            <a:r>
              <a:rPr lang="es-ES_tradnl" sz="2400" b="1" dirty="0" smtClean="0"/>
              <a:t> pants </a:t>
            </a:r>
          </a:p>
          <a:p>
            <a:r>
              <a:rPr lang="es-ES_tradnl" sz="2400" b="1" dirty="0" smtClean="0"/>
              <a:t>H.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red </a:t>
            </a:r>
            <a:r>
              <a:rPr lang="es-ES_tradnl" sz="2400" b="1" dirty="0" err="1" smtClean="0"/>
              <a:t>dresses</a:t>
            </a:r>
            <a:endParaRPr lang="es-ES_tradnl" sz="2400" b="1" dirty="0" smtClean="0"/>
          </a:p>
          <a:p>
            <a:r>
              <a:rPr lang="es-ES_tradnl" sz="2400" b="1" dirty="0" smtClean="0"/>
              <a:t>I.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orange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shoes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J.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blue </a:t>
            </a:r>
            <a:r>
              <a:rPr lang="es-ES_tradnl" sz="2400" b="1" dirty="0" err="1" smtClean="0"/>
              <a:t>blouse</a:t>
            </a:r>
            <a:r>
              <a:rPr lang="es-ES_tradnl" sz="2400" b="1" dirty="0" smtClean="0"/>
              <a:t> </a:t>
            </a:r>
          </a:p>
          <a:p>
            <a:endParaRPr lang="es-ES_tradnl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003974" y="113102"/>
            <a:ext cx="6583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Warmup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Matching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9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MARTES, el NUEVE de Octubre</a:t>
            </a:r>
          </a:p>
          <a:p>
            <a:r>
              <a:rPr lang="es-ES_tradnl" sz="2800" dirty="0" smtClean="0"/>
              <a:t>Son las _______ y __________.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003962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LLWBAT </a:t>
            </a:r>
            <a:r>
              <a:rPr lang="es-MX" sz="4000" dirty="0" err="1" smtClean="0"/>
              <a:t>express</a:t>
            </a:r>
            <a:r>
              <a:rPr lang="es-MX" sz="4000" dirty="0" smtClean="0"/>
              <a:t> </a:t>
            </a:r>
            <a:r>
              <a:rPr lang="es-MX" sz="4000" dirty="0" err="1" smtClean="0"/>
              <a:t>themselves</a:t>
            </a:r>
            <a:r>
              <a:rPr lang="es-MX" sz="4000" dirty="0" smtClean="0"/>
              <a:t> in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 </a:t>
            </a:r>
            <a:r>
              <a:rPr lang="es-MX" sz="4000" dirty="0" err="1" smtClean="0"/>
              <a:t>using</a:t>
            </a:r>
            <a:r>
              <a:rPr lang="es-MX" sz="4000" dirty="0" smtClean="0"/>
              <a:t> </a:t>
            </a:r>
            <a:r>
              <a:rPr lang="es-MX" sz="4000" dirty="0" err="1" smtClean="0"/>
              <a:t>common</a:t>
            </a:r>
            <a:r>
              <a:rPr lang="es-MX" sz="4000" dirty="0" smtClean="0"/>
              <a:t> </a:t>
            </a:r>
            <a:r>
              <a:rPr lang="es-MX" sz="4000" dirty="0" err="1" smtClean="0"/>
              <a:t>phrases</a:t>
            </a:r>
            <a:r>
              <a:rPr lang="es-MX" sz="4000" dirty="0" smtClean="0"/>
              <a:t> (NL1.1B</a:t>
            </a:r>
            <a:r>
              <a:rPr lang="es-MX" sz="4000" dirty="0"/>
              <a:t>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Given</a:t>
            </a:r>
            <a:r>
              <a:rPr lang="es-MX" sz="3200" dirty="0"/>
              <a:t> </a:t>
            </a:r>
            <a:r>
              <a:rPr lang="es-MX" sz="3200" dirty="0" smtClean="0"/>
              <a:t>10 audio clips in </a:t>
            </a:r>
            <a:r>
              <a:rPr lang="es-MX" sz="3200" dirty="0" err="1" smtClean="0"/>
              <a:t>spanish</a:t>
            </a:r>
            <a:r>
              <a:rPr lang="es-MX" sz="3200" dirty="0" smtClean="0"/>
              <a:t>, 100% of </a:t>
            </a:r>
            <a:r>
              <a:rPr lang="es-MX" sz="3200" dirty="0" err="1" smtClean="0"/>
              <a:t>llwbat</a:t>
            </a:r>
            <a:r>
              <a:rPr lang="es-MX" sz="3200" dirty="0" smtClean="0"/>
              <a:t> to </a:t>
            </a:r>
            <a:r>
              <a:rPr lang="es-MX" sz="3200" dirty="0" err="1" smtClean="0"/>
              <a:t>verbally</a:t>
            </a:r>
            <a:r>
              <a:rPr lang="es-MX" sz="3200" dirty="0" smtClean="0"/>
              <a:t> </a:t>
            </a:r>
            <a:r>
              <a:rPr lang="es-MX" sz="3200" dirty="0" err="1" smtClean="0"/>
              <a:t>express</a:t>
            </a:r>
            <a:r>
              <a:rPr lang="es-MX" sz="3200" dirty="0" smtClean="0"/>
              <a:t> </a:t>
            </a:r>
            <a:r>
              <a:rPr lang="es-MX" sz="3200" dirty="0" err="1" smtClean="0"/>
              <a:t>what</a:t>
            </a:r>
            <a:r>
              <a:rPr lang="es-MX" sz="3200" dirty="0" smtClean="0"/>
              <a:t> has </a:t>
            </a:r>
            <a:r>
              <a:rPr lang="es-MX" sz="3200" dirty="0" err="1" smtClean="0"/>
              <a:t>been</a:t>
            </a:r>
            <a:r>
              <a:rPr lang="es-MX" sz="3200" dirty="0" smtClean="0"/>
              <a:t> </a:t>
            </a:r>
            <a:r>
              <a:rPr lang="es-MX" sz="3200" dirty="0" err="1" smtClean="0"/>
              <a:t>said</a:t>
            </a:r>
            <a:r>
              <a:rPr lang="es-MX" sz="3200" dirty="0" smtClean="0"/>
              <a:t> to a peer </a:t>
            </a:r>
            <a:r>
              <a:rPr lang="es-MX" sz="3200" dirty="0" err="1" smtClean="0"/>
              <a:t>with</a:t>
            </a:r>
            <a:r>
              <a:rPr lang="es-MX" sz="3200" dirty="0" smtClean="0"/>
              <a:t> 90% </a:t>
            </a:r>
            <a:r>
              <a:rPr lang="es-MX" sz="3200" dirty="0" err="1" smtClean="0"/>
              <a:t>accuracy</a:t>
            </a:r>
            <a:r>
              <a:rPr lang="es-MX" sz="3200" dirty="0" smtClean="0"/>
              <a:t>.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42535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smtClean="0">
                <a:effectLst/>
              </a:rPr>
              <a:t>PROGRESS REPORTS COMING HOME NEXT WEEK</a:t>
            </a:r>
          </a:p>
          <a:p>
            <a:r>
              <a:rPr lang="es-MX" sz="2800" dirty="0" smtClean="0">
                <a:effectLst/>
              </a:rPr>
              <a:t>PT CONFERENCES NEXT WEEK</a:t>
            </a:r>
          </a:p>
          <a:p>
            <a:r>
              <a:rPr lang="es-MX" sz="2800" dirty="0" smtClean="0">
                <a:effectLst/>
              </a:rPr>
              <a:t>PRUEBA EL JUEVES – QUIZ ON THURSDAY</a:t>
            </a:r>
            <a:endParaRPr lang="es-MX" sz="2800" dirty="0">
              <a:effectLst/>
            </a:endParaRP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79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8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 latino 	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err="1" smtClean="0"/>
              <a:t>Listening</a:t>
            </a:r>
            <a:r>
              <a:rPr lang="es-MX" dirty="0" smtClean="0"/>
              <a:t> </a:t>
            </a:r>
            <a:r>
              <a:rPr lang="es-MX" dirty="0" err="1" smtClean="0"/>
              <a:t>Comprehension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Me gustas tu!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>
                <a:hlinkClick r:id="rId3"/>
              </a:rPr>
              <a:t>https://</a:t>
            </a:r>
            <a:r>
              <a:rPr lang="es-MX" dirty="0" smtClean="0">
                <a:hlinkClick r:id="rId3"/>
              </a:rPr>
              <a:t>www.youtube.com/watch?v=fGsQaqViiwU</a:t>
            </a: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Que significan las letras?</a:t>
            </a:r>
          </a:p>
          <a:p>
            <a:pPr marL="0" indent="0">
              <a:buNone/>
            </a:pPr>
            <a:r>
              <a:rPr lang="es-MX" dirty="0" smtClean="0"/>
              <a:t>LIST 5 THINGS THAT HE LIKES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62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Practica!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Take</a:t>
            </a:r>
            <a:r>
              <a:rPr lang="es-MX" dirty="0" smtClean="0"/>
              <a:t> 10 minutes to </a:t>
            </a:r>
            <a:r>
              <a:rPr lang="es-MX" dirty="0" err="1" smtClean="0"/>
              <a:t>review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4 </a:t>
            </a:r>
            <a:r>
              <a:rPr lang="es-MX" dirty="0" err="1" smtClean="0"/>
              <a:t>lines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memorized</a:t>
            </a:r>
            <a:r>
              <a:rPr lang="es-MX" dirty="0" smtClean="0"/>
              <a:t> in </a:t>
            </a:r>
            <a:r>
              <a:rPr lang="es-MX" dirty="0" err="1" smtClean="0"/>
              <a:t>spanish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shoulder</a:t>
            </a:r>
            <a:r>
              <a:rPr lang="es-MX" dirty="0" smtClean="0"/>
              <a:t> </a:t>
            </a:r>
            <a:r>
              <a:rPr lang="es-MX" dirty="0" err="1" smtClean="0"/>
              <a:t>partner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32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Karaoke!  							 Vamos a cantar!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508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Escribe a un amigo nuevo!</a:t>
            </a:r>
            <a:br>
              <a:rPr lang="es-MX" dirty="0" smtClean="0"/>
            </a:br>
            <a:r>
              <a:rPr lang="es-MX" dirty="0" err="1" smtClean="0"/>
              <a:t>go</a:t>
            </a:r>
            <a:r>
              <a:rPr lang="es-MX" dirty="0" smtClean="0"/>
              <a:t> to italki.com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3600" dirty="0" smtClean="0"/>
              <a:t>Email </a:t>
            </a:r>
            <a:r>
              <a:rPr lang="es-MX" sz="3600" dirty="0" smtClean="0">
                <a:hlinkClick r:id="rId3"/>
              </a:rPr>
              <a:t>ddealba@hsd2.org</a:t>
            </a:r>
            <a:endParaRPr lang="es-MX" sz="3600" dirty="0" smtClean="0"/>
          </a:p>
          <a:p>
            <a:pPr marL="0" indent="0">
              <a:buNone/>
            </a:pPr>
            <a:r>
              <a:rPr lang="es-MX" sz="3600" dirty="0" err="1" smtClean="0"/>
              <a:t>Password</a:t>
            </a:r>
            <a:r>
              <a:rPr lang="es-MX" sz="3600" dirty="0" smtClean="0"/>
              <a:t>  Harrison1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2861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 lnSpcReduction="10000"/>
          </a:bodyPr>
          <a:lstStyle/>
          <a:p>
            <a:r>
              <a:rPr lang="es-MX" sz="2800" dirty="0" smtClean="0">
                <a:effectLst/>
              </a:rPr>
              <a:t>GRADES ARE UPDATED</a:t>
            </a:r>
          </a:p>
          <a:p>
            <a:r>
              <a:rPr lang="es-MX" sz="2800" dirty="0" smtClean="0">
                <a:effectLst/>
              </a:rPr>
              <a:t>PROGRESS REPORTS COMING HOME THIS WEEK</a:t>
            </a:r>
          </a:p>
          <a:p>
            <a:r>
              <a:rPr lang="es-MX" sz="2800" dirty="0" smtClean="0">
                <a:effectLst/>
              </a:rPr>
              <a:t>PT CONFERENCES JUEVES</a:t>
            </a:r>
          </a:p>
          <a:p>
            <a:r>
              <a:rPr lang="es-MX" sz="2800" dirty="0" smtClean="0">
                <a:effectLst/>
              </a:rPr>
              <a:t>TAREA DUE </a:t>
            </a:r>
            <a:r>
              <a:rPr lang="es-MX" sz="2800" dirty="0" err="1" smtClean="0">
                <a:effectLst/>
              </a:rPr>
              <a:t>MAñANA</a:t>
            </a:r>
            <a:endParaRPr lang="es-MX" sz="2800" dirty="0" smtClean="0">
              <a:effectLst/>
            </a:endParaRPr>
          </a:p>
          <a:p>
            <a:r>
              <a:rPr lang="es-MX" sz="2800" dirty="0" smtClean="0">
                <a:effectLst/>
              </a:rPr>
              <a:t>BRING YOUR COMPUTADORAS THIS WEEK</a:t>
            </a:r>
          </a:p>
          <a:p>
            <a:r>
              <a:rPr lang="es-MX" sz="2800" dirty="0" smtClean="0">
                <a:effectLst/>
              </a:rPr>
              <a:t>TODAY IS LOW TECH</a:t>
            </a:r>
            <a:endParaRPr lang="es-MX" sz="2800" dirty="0">
              <a:effectLst/>
            </a:endParaRP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33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1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7150"/>
            <a:ext cx="9905998" cy="1905000"/>
          </a:xfrm>
        </p:spPr>
        <p:txBody>
          <a:bodyPr/>
          <a:lstStyle/>
          <a:p>
            <a:r>
              <a:rPr lang="es-MX" dirty="0" smtClean="0"/>
              <a:t>Hazlo ahora</a:t>
            </a:r>
            <a:br>
              <a:rPr lang="es-MX" dirty="0" smtClean="0"/>
            </a:br>
            <a:r>
              <a:rPr lang="es-MX" dirty="0" smtClean="0"/>
              <a:t>Que esta mal aquí?  </a:t>
            </a:r>
            <a:r>
              <a:rPr lang="es-MX" dirty="0" err="1" smtClean="0"/>
              <a:t>What’s</a:t>
            </a:r>
            <a:r>
              <a:rPr lang="es-MX" dirty="0" smtClean="0"/>
              <a:t> </a:t>
            </a:r>
            <a:r>
              <a:rPr lang="es-MX" dirty="0" err="1" smtClean="0"/>
              <a:t>wrong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r>
              <a:rPr lang="es-MX" dirty="0" smtClean="0"/>
              <a:t>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62150"/>
            <a:ext cx="9905998" cy="432434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La abrigo roja </a:t>
            </a:r>
            <a:r>
              <a:rPr lang="es-MX" sz="2800" dirty="0" smtClean="0">
                <a:sym typeface="Wingdings" panose="05000000000000000000" pitchFamily="2" charset="2"/>
              </a:rPr>
              <a:t></a:t>
            </a:r>
          </a:p>
          <a:p>
            <a:endParaRPr lang="es-MX" sz="2800" dirty="0">
              <a:sym typeface="Wingdings" panose="05000000000000000000" pitchFamily="2" charset="2"/>
            </a:endParaRPr>
          </a:p>
          <a:p>
            <a:r>
              <a:rPr lang="es-MX" sz="2800" dirty="0" smtClean="0">
                <a:sym typeface="Wingdings" panose="05000000000000000000" pitchFamily="2" charset="2"/>
              </a:rPr>
              <a:t>Los pantalones </a:t>
            </a:r>
            <a:r>
              <a:rPr lang="es-MX" sz="2800" dirty="0" err="1" smtClean="0">
                <a:sym typeface="Wingdings" panose="05000000000000000000" pitchFamily="2" charset="2"/>
              </a:rPr>
              <a:t>azuls</a:t>
            </a:r>
            <a:r>
              <a:rPr lang="es-MX" sz="2800" dirty="0" smtClean="0">
                <a:sym typeface="Wingdings" panose="05000000000000000000" pitchFamily="2" charset="2"/>
              </a:rPr>
              <a:t> </a:t>
            </a:r>
          </a:p>
          <a:p>
            <a:endParaRPr lang="es-MX" sz="2800" dirty="0">
              <a:sym typeface="Wingdings" panose="05000000000000000000" pitchFamily="2" charset="2"/>
            </a:endParaRPr>
          </a:p>
          <a:p>
            <a:r>
              <a:rPr lang="es-MX" sz="2800" dirty="0" smtClean="0">
                <a:sym typeface="Wingdings" panose="05000000000000000000" pitchFamily="2" charset="2"/>
              </a:rPr>
              <a:t>los chaquetas gris </a:t>
            </a:r>
          </a:p>
          <a:p>
            <a:endParaRPr lang="es-MX" sz="2800" dirty="0">
              <a:sym typeface="Wingdings" panose="05000000000000000000" pitchFamily="2" charset="2"/>
            </a:endParaRPr>
          </a:p>
          <a:p>
            <a:r>
              <a:rPr lang="es-MX" sz="2800" dirty="0" smtClean="0">
                <a:sym typeface="Wingdings" panose="05000000000000000000" pitchFamily="2" charset="2"/>
              </a:rPr>
              <a:t>Los zapatos morada </a:t>
            </a:r>
            <a:endParaRPr lang="es-MX" sz="2800" dirty="0" smtClean="0"/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3948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</a:t>
            </a:r>
            <a:r>
              <a:rPr lang="es-MX" sz="4000" dirty="0" err="1" smtClean="0"/>
              <a:t>llwbat</a:t>
            </a:r>
            <a:r>
              <a:rPr lang="es-MX" sz="4000" dirty="0" smtClean="0"/>
              <a:t> </a:t>
            </a:r>
            <a:r>
              <a:rPr lang="es-MX" sz="4000" dirty="0" err="1" smtClean="0"/>
              <a:t>write</a:t>
            </a:r>
            <a:r>
              <a:rPr lang="es-MX" sz="4000" dirty="0" smtClean="0"/>
              <a:t> in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 </a:t>
            </a:r>
            <a:r>
              <a:rPr lang="es-MX" sz="4000" dirty="0" err="1" smtClean="0"/>
              <a:t>about</a:t>
            </a:r>
            <a:r>
              <a:rPr lang="es-MX" sz="4000" dirty="0" smtClean="0"/>
              <a:t> </a:t>
            </a:r>
            <a:r>
              <a:rPr lang="es-MX" sz="4000" dirty="0" err="1" smtClean="0"/>
              <a:t>likes</a:t>
            </a:r>
            <a:r>
              <a:rPr lang="es-MX" sz="4000" dirty="0" smtClean="0"/>
              <a:t>, </a:t>
            </a:r>
            <a:r>
              <a:rPr lang="es-MX" sz="4000" dirty="0" err="1" smtClean="0"/>
              <a:t>clothing</a:t>
            </a:r>
            <a:r>
              <a:rPr lang="es-MX" sz="4000" dirty="0" smtClean="0"/>
              <a:t>, color and </a:t>
            </a:r>
            <a:r>
              <a:rPr lang="es-MX" sz="4000" dirty="0" err="1" smtClean="0"/>
              <a:t>activites</a:t>
            </a:r>
            <a:r>
              <a:rPr lang="es-MX" sz="4000" dirty="0" smtClean="0"/>
              <a:t> (NL1.1B</a:t>
            </a:r>
            <a:r>
              <a:rPr lang="es-MX" sz="4000" dirty="0"/>
              <a:t>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Dol</a:t>
            </a:r>
            <a:r>
              <a:rPr lang="es-MX" sz="3200" dirty="0" smtClean="0"/>
              <a:t>: </a:t>
            </a:r>
            <a:r>
              <a:rPr lang="es-MX" sz="3200" dirty="0" err="1" smtClean="0"/>
              <a:t>given</a:t>
            </a:r>
            <a:r>
              <a:rPr lang="es-MX" sz="3200" dirty="0" smtClean="0"/>
              <a:t> a 5 </a:t>
            </a:r>
            <a:r>
              <a:rPr lang="es-MX" sz="3200" dirty="0" err="1" smtClean="0"/>
              <a:t>questions</a:t>
            </a:r>
            <a:r>
              <a:rPr lang="es-MX" sz="3200" dirty="0" smtClean="0"/>
              <a:t> </a:t>
            </a:r>
            <a:r>
              <a:rPr lang="es-MX" sz="3200" dirty="0" err="1" smtClean="0"/>
              <a:t>about</a:t>
            </a:r>
            <a:r>
              <a:rPr lang="es-MX" sz="3200" dirty="0" smtClean="0"/>
              <a:t> </a:t>
            </a:r>
            <a:r>
              <a:rPr lang="es-MX" sz="3200" dirty="0" err="1" smtClean="0"/>
              <a:t>likes</a:t>
            </a:r>
            <a:r>
              <a:rPr lang="es-MX" sz="3200" dirty="0" smtClean="0"/>
              <a:t>, </a:t>
            </a:r>
            <a:r>
              <a:rPr lang="es-MX" sz="3200" dirty="0" err="1" smtClean="0"/>
              <a:t>clothing</a:t>
            </a:r>
            <a:r>
              <a:rPr lang="es-MX" sz="3200" dirty="0" smtClean="0"/>
              <a:t>, color and </a:t>
            </a:r>
            <a:r>
              <a:rPr lang="es-MX" sz="3200" dirty="0" err="1" smtClean="0"/>
              <a:t>activites</a:t>
            </a:r>
            <a:r>
              <a:rPr lang="es-MX" sz="3200" dirty="0" smtClean="0"/>
              <a:t>, 100% of </a:t>
            </a:r>
            <a:r>
              <a:rPr lang="es-MX" sz="3200" dirty="0" err="1" smtClean="0"/>
              <a:t>llw</a:t>
            </a:r>
            <a:r>
              <a:rPr lang="es-MX" sz="3200" dirty="0" smtClean="0"/>
              <a:t> </a:t>
            </a:r>
            <a:r>
              <a:rPr lang="es-MX" sz="3200" dirty="0" err="1" smtClean="0"/>
              <a:t>respond</a:t>
            </a:r>
            <a:r>
              <a:rPr lang="es-MX" sz="3200" dirty="0" smtClean="0"/>
              <a:t> in </a:t>
            </a:r>
            <a:r>
              <a:rPr lang="es-MX" sz="3200" dirty="0" err="1" smtClean="0"/>
              <a:t>spanish</a:t>
            </a:r>
            <a:r>
              <a:rPr lang="es-MX" sz="3200" dirty="0" smtClean="0"/>
              <a:t> </a:t>
            </a:r>
            <a:r>
              <a:rPr lang="es-MX" sz="3200" dirty="0" err="1" smtClean="0"/>
              <a:t>with</a:t>
            </a:r>
            <a:r>
              <a:rPr lang="es-MX" sz="3200" dirty="0" smtClean="0"/>
              <a:t> 80% </a:t>
            </a:r>
            <a:r>
              <a:rPr lang="es-MX" sz="3200" dirty="0" err="1" smtClean="0"/>
              <a:t>accuracy</a:t>
            </a:r>
            <a:r>
              <a:rPr lang="es-MX" sz="3200" dirty="0" smtClean="0"/>
              <a:t>.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8306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endParaRPr lang="es-MX" sz="2800" dirty="0" smtClean="0">
              <a:effectLst/>
            </a:endParaRPr>
          </a:p>
          <a:p>
            <a:r>
              <a:rPr lang="es-MX" sz="2800" dirty="0" err="1" smtClean="0">
                <a:effectLst/>
              </a:rPr>
              <a:t>Quiz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tomorrow</a:t>
            </a:r>
            <a:r>
              <a:rPr lang="es-MX" sz="2800" dirty="0" smtClean="0">
                <a:effectLst/>
              </a:rPr>
              <a:t> laptops and notes</a:t>
            </a:r>
          </a:p>
          <a:p>
            <a:r>
              <a:rPr lang="es-MX" sz="2800" dirty="0" err="1" smtClean="0">
                <a:effectLst/>
              </a:rPr>
              <a:t>Meet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smtClean="0">
                <a:effectLst/>
              </a:rPr>
              <a:t>in </a:t>
            </a:r>
            <a:r>
              <a:rPr lang="es-MX" sz="2800" dirty="0" err="1" smtClean="0">
                <a:effectLst/>
              </a:rPr>
              <a:t>orange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computer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lab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smtClean="0">
                <a:effectLst/>
              </a:rPr>
              <a:t>viernes</a:t>
            </a:r>
            <a:endParaRPr lang="es-MX" sz="2800" dirty="0" smtClean="0">
              <a:effectLst/>
            </a:endParaRPr>
          </a:p>
          <a:p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03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 latino 	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463" y="1885950"/>
            <a:ext cx="9905998" cy="1905000"/>
          </a:xfrm>
        </p:spPr>
        <p:txBody>
          <a:bodyPr/>
          <a:lstStyle/>
          <a:p>
            <a:r>
              <a:rPr lang="es-MX" dirty="0" smtClean="0"/>
              <a:t>Saquen sus pizarras por favor </a:t>
            </a:r>
            <a:r>
              <a:rPr lang="es-MX" dirty="0" smtClean="0">
                <a:sym typeface="Wingdings" panose="05000000000000000000" pitchFamily="2" charset="2"/>
              </a:rPr>
              <a:t>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640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escribir!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38350"/>
            <a:ext cx="9905998" cy="426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3500" dirty="0" smtClean="0"/>
              <a:t>1.Que ropa llevas hoy?</a:t>
            </a:r>
          </a:p>
          <a:p>
            <a:pPr marL="0" indent="0">
              <a:buNone/>
            </a:pPr>
            <a:r>
              <a:rPr lang="es-MX" sz="3500" dirty="0" smtClean="0"/>
              <a:t>2.Que ropa lleva la Señora DeAlba hoy?</a:t>
            </a:r>
          </a:p>
          <a:p>
            <a:pPr marL="0" indent="0">
              <a:buNone/>
            </a:pPr>
            <a:r>
              <a:rPr lang="es-MX" sz="3500" dirty="0" smtClean="0"/>
              <a:t>3.Que ropa te gusta llevar?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Llevo – i </a:t>
            </a:r>
            <a:r>
              <a:rPr lang="es-MX" dirty="0" err="1" smtClean="0"/>
              <a:t>wear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Llevas –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wear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55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38350"/>
            <a:ext cx="9905998" cy="426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3500" dirty="0" smtClean="0"/>
              <a:t>1.Que ropa llevas hoy?</a:t>
            </a:r>
          </a:p>
          <a:p>
            <a:pPr marL="0" indent="0">
              <a:buNone/>
            </a:pPr>
            <a:r>
              <a:rPr lang="es-MX" sz="3500" dirty="0" smtClean="0"/>
              <a:t>2.Que ropa lleva la Señora DeAlba hoy?</a:t>
            </a:r>
          </a:p>
          <a:p>
            <a:pPr marL="0" indent="0">
              <a:buNone/>
            </a:pPr>
            <a:r>
              <a:rPr lang="es-MX" sz="3500" dirty="0" smtClean="0"/>
              <a:t>3.Que ropa te gusta llevar?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Llevo – i </a:t>
            </a:r>
            <a:r>
              <a:rPr lang="es-MX" dirty="0" err="1" smtClean="0"/>
              <a:t>wear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Llevas –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wear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02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790417"/>
            <a:ext cx="7061686" cy="5220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86" y="-57150"/>
            <a:ext cx="46101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Guia</a:t>
            </a:r>
            <a:r>
              <a:rPr lang="es-MX" dirty="0" smtClean="0"/>
              <a:t> de estudio  - </a:t>
            </a:r>
            <a:r>
              <a:rPr lang="es-MX" dirty="0" err="1" smtClean="0"/>
              <a:t>study</a:t>
            </a:r>
            <a:r>
              <a:rPr lang="es-MX" dirty="0" smtClean="0"/>
              <a:t> </a:t>
            </a:r>
            <a:r>
              <a:rPr lang="es-MX" dirty="0" err="1" smtClean="0"/>
              <a:t>guide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7" y="2362199"/>
            <a:ext cx="11715749" cy="3943351"/>
          </a:xfrm>
        </p:spPr>
        <p:txBody>
          <a:bodyPr>
            <a:noAutofit/>
          </a:bodyPr>
          <a:lstStyle/>
          <a:p>
            <a:r>
              <a:rPr lang="es-MX" sz="4000" dirty="0" smtClean="0"/>
              <a:t>Grupo 1 – </a:t>
            </a:r>
            <a:r>
              <a:rPr lang="es-MX" sz="4000" dirty="0" err="1" smtClean="0"/>
              <a:t>clothing</a:t>
            </a:r>
            <a:r>
              <a:rPr lang="es-MX" sz="4000" dirty="0" smtClean="0"/>
              <a:t> and color </a:t>
            </a:r>
            <a:r>
              <a:rPr lang="es-MX" sz="4000" dirty="0" err="1" smtClean="0"/>
              <a:t>translation</a:t>
            </a:r>
            <a:endParaRPr lang="es-MX" sz="4000" dirty="0" smtClean="0"/>
          </a:p>
          <a:p>
            <a:r>
              <a:rPr lang="es-MX" sz="4000" dirty="0" smtClean="0"/>
              <a:t>Grupo 2 – open response</a:t>
            </a:r>
          </a:p>
          <a:p>
            <a:r>
              <a:rPr lang="es-MX" sz="4000" dirty="0" smtClean="0"/>
              <a:t>Grupo 3 – gramar rules</a:t>
            </a:r>
          </a:p>
          <a:p>
            <a:r>
              <a:rPr lang="es-MX" sz="4000" dirty="0" smtClean="0"/>
              <a:t>Grupo 4 – </a:t>
            </a:r>
            <a:r>
              <a:rPr lang="es-MX" sz="4000" dirty="0" err="1" smtClean="0"/>
              <a:t>useful</a:t>
            </a:r>
            <a:r>
              <a:rPr lang="es-MX" sz="4000" dirty="0" smtClean="0"/>
              <a:t> </a:t>
            </a:r>
            <a:r>
              <a:rPr lang="es-MX" sz="4000" dirty="0" err="1" smtClean="0"/>
              <a:t>phrases</a:t>
            </a:r>
            <a:r>
              <a:rPr lang="es-MX" sz="4000" dirty="0" smtClean="0"/>
              <a:t> </a:t>
            </a:r>
            <a:r>
              <a:rPr lang="es-MX" sz="4000" dirty="0" err="1" smtClean="0"/>
              <a:t>translation</a:t>
            </a:r>
            <a:endParaRPr lang="es-MX" sz="4000" dirty="0" smtClean="0"/>
          </a:p>
          <a:p>
            <a:pPr marL="0" indent="0">
              <a:buNone/>
            </a:pPr>
            <a:r>
              <a:rPr lang="es-MX" sz="4000" dirty="0" smtClean="0"/>
              <a:t>Be </a:t>
            </a:r>
            <a:r>
              <a:rPr lang="es-MX" sz="4000" dirty="0" err="1" smtClean="0"/>
              <a:t>prepared</a:t>
            </a:r>
            <a:r>
              <a:rPr lang="es-MX" sz="4000" dirty="0" smtClean="0"/>
              <a:t> to come up and </a:t>
            </a:r>
            <a:r>
              <a:rPr lang="es-MX" sz="4000" dirty="0" err="1" smtClean="0"/>
              <a:t>present</a:t>
            </a:r>
            <a:r>
              <a:rPr lang="es-MX" sz="4000" dirty="0" smtClean="0"/>
              <a:t> </a:t>
            </a:r>
            <a:r>
              <a:rPr lang="es-MX" sz="4000" dirty="0" err="1" smtClean="0"/>
              <a:t>your</a:t>
            </a:r>
            <a:r>
              <a:rPr lang="es-MX" sz="4000" dirty="0" smtClean="0"/>
              <a:t> </a:t>
            </a:r>
            <a:r>
              <a:rPr lang="es-MX" sz="4000" dirty="0" err="1" smtClean="0"/>
              <a:t>answers</a:t>
            </a:r>
            <a:endParaRPr lang="es-MX" sz="4000" dirty="0" smtClean="0"/>
          </a:p>
        </p:txBody>
      </p:sp>
    </p:spTree>
    <p:extLst>
      <p:ext uri="{BB962C8B-B14F-4D97-AF65-F5344CB8AC3E}">
        <p14:creationId xmlns:p14="http://schemas.microsoft.com/office/powerpoint/2010/main" val="10529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6" y="1771650"/>
            <a:ext cx="12064574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7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1909" y="0"/>
            <a:ext cx="3250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DIBUJAR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61909" y="681335"/>
            <a:ext cx="3267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CANTAR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8384" y="5934670"/>
            <a:ext cx="7933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TOCAR LA GUITARRA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6772" y="1362670"/>
            <a:ext cx="8452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PRACTICAR DEPORTES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6846" y="0"/>
            <a:ext cx="3167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CORRER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44005"/>
            <a:ext cx="9434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USAR LA COMPUTADORA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6915" y="2761171"/>
            <a:ext cx="7802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JUGAR VIDEOJUEGOS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7494" y="2044005"/>
            <a:ext cx="2874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BAILAR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822" y="5934670"/>
            <a:ext cx="3457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ESQUIAR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5552" y="5101624"/>
            <a:ext cx="7625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MONTAR EN PATINETA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19" y="730672"/>
            <a:ext cx="8655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MONTAR EN BICICLETA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4909" y="3478337"/>
            <a:ext cx="5578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LEER REVISTAS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285" y="2761171"/>
            <a:ext cx="3457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ESCRIBIR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645" y="3446971"/>
            <a:ext cx="6266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IR A LA ESCUELA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09743" y="4388272"/>
            <a:ext cx="6014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VER PELICULAS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293" y="1345889"/>
            <a:ext cx="3342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PATINAR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463" y="4388272"/>
            <a:ext cx="5178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 DE COMPRAS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708" y="0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TRABAJAR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08261" y="5106200"/>
            <a:ext cx="3329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ESTUDIAR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4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5804" y="3656901"/>
            <a:ext cx="3829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SUDADERA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82728" y="6852"/>
            <a:ext cx="291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CAMISA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78104" y="871855"/>
            <a:ext cx="4217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CACHUCHA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8132" y="830017"/>
            <a:ext cx="2666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GORRA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772" y="1557635"/>
            <a:ext cx="3248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GUANTES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42289" y="5934670"/>
            <a:ext cx="321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 GUSTA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9580" y="2249476"/>
            <a:ext cx="3898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CHAQUETA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9248" y="1592089"/>
            <a:ext cx="3900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SOMBRERO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4513" y="5934670"/>
            <a:ext cx="2512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LLEVAS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834" y="6018409"/>
            <a:ext cx="2220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LLEVO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9466" y="5192539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VESTIDO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964" y="790250"/>
            <a:ext cx="2860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ABRIGO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68753" y="5131539"/>
            <a:ext cx="4161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CALCETINES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67697" y="4440904"/>
            <a:ext cx="2568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NUEVO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16097" y="5192539"/>
            <a:ext cx="2553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LLEVAR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83319" y="1557635"/>
            <a:ext cx="3095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PLAYERA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3850" y="4379904"/>
            <a:ext cx="2276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VERDE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9318" y="4390453"/>
            <a:ext cx="1792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AZUL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10120" y="18459"/>
            <a:ext cx="393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 GUSTA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677" y="2891025"/>
            <a:ext cx="824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 TE GUSTA HACER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02935" y="3676897"/>
            <a:ext cx="5227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TRAJE DE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BAñO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13058" y="2912889"/>
            <a:ext cx="2403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SUETER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13192" y="3676897"/>
            <a:ext cx="2263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JEANS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8086" y="11273"/>
            <a:ext cx="319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ZAPATOS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96961" y="2356117"/>
            <a:ext cx="32388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01260" y="2205245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CAMISETA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0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 smtClean="0"/>
              <a:t>DOL    (sí, hazlo en español)</a:t>
            </a:r>
            <a:endParaRPr lang="es-MX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s-MX" sz="2800" dirty="0" err="1" smtClean="0"/>
              <a:t>State</a:t>
            </a:r>
            <a:r>
              <a:rPr lang="es-MX" sz="2800" dirty="0" smtClean="0"/>
              <a:t> </a:t>
            </a:r>
            <a:r>
              <a:rPr lang="es-MX" sz="2800" dirty="0" err="1" smtClean="0"/>
              <a:t>two</a:t>
            </a:r>
            <a:r>
              <a:rPr lang="es-MX" sz="2800" dirty="0" smtClean="0"/>
              <a:t> </a:t>
            </a:r>
            <a:r>
              <a:rPr lang="es-MX" sz="2800" dirty="0" err="1" smtClean="0"/>
              <a:t>activities</a:t>
            </a:r>
            <a:r>
              <a:rPr lang="es-MX" sz="2800" dirty="0" smtClean="0"/>
              <a:t>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dislike</a:t>
            </a:r>
            <a:r>
              <a:rPr lang="es-MX" sz="2800" dirty="0" smtClean="0"/>
              <a:t> </a:t>
            </a:r>
            <a:r>
              <a:rPr lang="es-MX" sz="2800" dirty="0" err="1" smtClean="0"/>
              <a:t>using</a:t>
            </a:r>
            <a:r>
              <a:rPr lang="es-MX" sz="2800" dirty="0" smtClean="0"/>
              <a:t> ‘</a:t>
            </a:r>
            <a:r>
              <a:rPr lang="es-MX" sz="2800" dirty="0" err="1" smtClean="0"/>
              <a:t>Ni,Ni</a:t>
            </a:r>
            <a:r>
              <a:rPr lang="es-MX" sz="2800" dirty="0" smtClean="0"/>
              <a:t>’</a:t>
            </a:r>
          </a:p>
          <a:p>
            <a:pPr marL="457200" indent="-457200">
              <a:buAutoNum type="arabicPeriod"/>
            </a:pPr>
            <a:r>
              <a:rPr lang="es-MX" sz="2800" dirty="0" smtClean="0"/>
              <a:t>In a full </a:t>
            </a:r>
            <a:r>
              <a:rPr lang="es-MX" sz="2800" dirty="0" err="1" smtClean="0"/>
              <a:t>sentence</a:t>
            </a:r>
            <a:r>
              <a:rPr lang="es-MX" sz="2800" dirty="0" smtClean="0"/>
              <a:t>, describe </a:t>
            </a:r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clothes</a:t>
            </a:r>
            <a:r>
              <a:rPr lang="es-MX" sz="2800" dirty="0" smtClean="0"/>
              <a:t> </a:t>
            </a:r>
            <a:r>
              <a:rPr lang="es-MX" sz="2800" dirty="0" err="1" smtClean="0"/>
              <a:t>you</a:t>
            </a:r>
            <a:r>
              <a:rPr lang="es-MX" sz="2800" dirty="0" smtClean="0"/>
              <a:t> are </a:t>
            </a:r>
            <a:r>
              <a:rPr lang="es-MX" sz="2800" dirty="0" err="1" smtClean="0"/>
              <a:t>wearing</a:t>
            </a:r>
            <a:r>
              <a:rPr lang="es-MX" sz="2800" dirty="0" smtClean="0"/>
              <a:t>.</a:t>
            </a:r>
          </a:p>
          <a:p>
            <a:pPr marL="457200" indent="-457200">
              <a:buAutoNum type="arabicPeriod"/>
            </a:pPr>
            <a:r>
              <a:rPr lang="es-MX" sz="2800" dirty="0" err="1" smtClean="0"/>
              <a:t>What</a:t>
            </a:r>
            <a:r>
              <a:rPr lang="es-MX" sz="2800" dirty="0" smtClean="0"/>
              <a:t> </a:t>
            </a:r>
            <a:r>
              <a:rPr lang="es-MX" sz="2800" dirty="0" err="1" smtClean="0"/>
              <a:t>is</a:t>
            </a:r>
            <a:r>
              <a:rPr lang="es-MX" sz="2800" dirty="0" smtClean="0"/>
              <a:t> </a:t>
            </a:r>
            <a:r>
              <a:rPr lang="es-MX" sz="2800" dirty="0" err="1" smtClean="0"/>
              <a:t>something</a:t>
            </a:r>
            <a:r>
              <a:rPr lang="es-MX" sz="2800" dirty="0" smtClean="0"/>
              <a:t>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like</a:t>
            </a:r>
            <a:r>
              <a:rPr lang="es-MX" sz="2800" dirty="0" smtClean="0"/>
              <a:t> to do more </a:t>
            </a:r>
            <a:r>
              <a:rPr lang="es-MX" sz="2800" dirty="0" err="1" smtClean="0"/>
              <a:t>thatn</a:t>
            </a:r>
            <a:r>
              <a:rPr lang="es-MX" sz="2800" dirty="0" smtClean="0"/>
              <a:t> </a:t>
            </a:r>
            <a:r>
              <a:rPr lang="es-MX" sz="2800" dirty="0" err="1" smtClean="0"/>
              <a:t>something</a:t>
            </a:r>
            <a:r>
              <a:rPr lang="es-MX" sz="2800" dirty="0" smtClean="0"/>
              <a:t> </a:t>
            </a:r>
            <a:r>
              <a:rPr lang="es-MX" sz="2800" dirty="0" err="1" smtClean="0"/>
              <a:t>else</a:t>
            </a:r>
            <a:r>
              <a:rPr lang="es-MX" sz="2800" dirty="0" smtClean="0"/>
              <a:t> (use más que)?</a:t>
            </a:r>
          </a:p>
          <a:p>
            <a:pPr marL="457200" indent="-457200">
              <a:buAutoNum type="arabicPeriod"/>
            </a:pPr>
            <a:r>
              <a:rPr lang="es-MX" sz="2800" dirty="0" err="1" smtClean="0"/>
              <a:t>What</a:t>
            </a:r>
            <a:r>
              <a:rPr lang="es-MX" sz="2800" dirty="0" smtClean="0"/>
              <a:t> are </a:t>
            </a:r>
            <a:r>
              <a:rPr lang="es-MX" sz="2800" dirty="0" err="1" smtClean="0"/>
              <a:t>two</a:t>
            </a:r>
            <a:r>
              <a:rPr lang="es-MX" sz="2800" dirty="0" smtClean="0"/>
              <a:t> </a:t>
            </a:r>
            <a:r>
              <a:rPr lang="es-MX" sz="2800" dirty="0" err="1" smtClean="0"/>
              <a:t>things</a:t>
            </a:r>
            <a:r>
              <a:rPr lang="es-MX" sz="2800" dirty="0" smtClean="0"/>
              <a:t>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really</a:t>
            </a:r>
            <a:r>
              <a:rPr lang="es-MX" sz="2800" dirty="0" smtClean="0"/>
              <a:t> </a:t>
            </a:r>
            <a:r>
              <a:rPr lang="es-MX" sz="2800" dirty="0" err="1" smtClean="0"/>
              <a:t>like</a:t>
            </a:r>
            <a:r>
              <a:rPr lang="es-MX" sz="2800" dirty="0" smtClean="0"/>
              <a:t> (use ‘y’ and ‘mucho’)?</a:t>
            </a:r>
          </a:p>
          <a:p>
            <a:pPr marL="457200" indent="-457200">
              <a:buAutoNum type="arabicPeriod"/>
            </a:pPr>
            <a:r>
              <a:rPr lang="es-MX" sz="2800" dirty="0" err="1" smtClean="0"/>
              <a:t>What</a:t>
            </a:r>
            <a:r>
              <a:rPr lang="es-MX" sz="2800" dirty="0" smtClean="0"/>
              <a:t> do </a:t>
            </a:r>
            <a:r>
              <a:rPr lang="es-MX" sz="2800" dirty="0" err="1" smtClean="0"/>
              <a:t>you</a:t>
            </a:r>
            <a:r>
              <a:rPr lang="es-MX" sz="2800" dirty="0" smtClean="0"/>
              <a:t> </a:t>
            </a:r>
            <a:r>
              <a:rPr lang="es-MX" sz="2800" dirty="0" err="1" smtClean="0"/>
              <a:t>like</a:t>
            </a:r>
            <a:r>
              <a:rPr lang="es-MX" sz="2800" dirty="0" smtClean="0"/>
              <a:t> to </a:t>
            </a:r>
            <a:r>
              <a:rPr lang="es-MX" sz="2800" dirty="0" err="1" smtClean="0"/>
              <a:t>wear</a:t>
            </a:r>
            <a:r>
              <a:rPr lang="es-MX" sz="2800" dirty="0" smtClean="0"/>
              <a:t> (</a:t>
            </a:r>
            <a:r>
              <a:rPr lang="es-MX" sz="2800" dirty="0" err="1" smtClean="0"/>
              <a:t>respond</a:t>
            </a:r>
            <a:r>
              <a:rPr lang="es-MX" sz="2800" dirty="0" smtClean="0"/>
              <a:t> in a full </a:t>
            </a:r>
            <a:r>
              <a:rPr lang="es-MX" sz="2800" dirty="0" err="1" smtClean="0"/>
              <a:t>sentence</a:t>
            </a:r>
            <a:r>
              <a:rPr lang="es-MX" sz="2800" dirty="0" smtClean="0"/>
              <a:t> </a:t>
            </a:r>
            <a:r>
              <a:rPr lang="es-MX" sz="2800" dirty="0" err="1" smtClean="0"/>
              <a:t>using</a:t>
            </a:r>
            <a:r>
              <a:rPr lang="es-MX" sz="2800" dirty="0" smtClean="0"/>
              <a:t> llevar)?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09781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kahoot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https://create.kahoot.it/details/la-ropa-y-los-colores/67ae3331-3122-4095-b7de-eca6cbfd7e91</a:t>
            </a:r>
          </a:p>
        </p:txBody>
      </p:sp>
    </p:spTree>
    <p:extLst>
      <p:ext uri="{BB962C8B-B14F-4D97-AF65-F5344CB8AC3E}">
        <p14:creationId xmlns:p14="http://schemas.microsoft.com/office/powerpoint/2010/main" val="16857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7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 latino 	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jueves, el nueve de Octubre</a:t>
            </a:r>
          </a:p>
          <a:p>
            <a:r>
              <a:rPr lang="es-ES_tradnl" sz="2800" dirty="0" smtClean="0"/>
              <a:t>Son las _______ y __________.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444538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6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</a:t>
            </a:r>
            <a:r>
              <a:rPr lang="es-MX" sz="4000" dirty="0" err="1" smtClean="0"/>
              <a:t>llwbat</a:t>
            </a:r>
            <a:r>
              <a:rPr lang="es-MX" sz="4000" dirty="0" smtClean="0"/>
              <a:t> </a:t>
            </a:r>
            <a:r>
              <a:rPr lang="es-MX" sz="4000" dirty="0" err="1" smtClean="0"/>
              <a:t>write</a:t>
            </a:r>
            <a:r>
              <a:rPr lang="es-MX" sz="4000" dirty="0" smtClean="0"/>
              <a:t> in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 </a:t>
            </a:r>
            <a:r>
              <a:rPr lang="es-MX" sz="4000" dirty="0" err="1" smtClean="0"/>
              <a:t>about</a:t>
            </a:r>
            <a:r>
              <a:rPr lang="es-MX" sz="4000" dirty="0" smtClean="0"/>
              <a:t> </a:t>
            </a:r>
            <a:r>
              <a:rPr lang="es-MX" sz="4000" dirty="0" err="1" smtClean="0"/>
              <a:t>likes</a:t>
            </a:r>
            <a:r>
              <a:rPr lang="es-MX" sz="4000" dirty="0" smtClean="0"/>
              <a:t>, </a:t>
            </a:r>
            <a:r>
              <a:rPr lang="es-MX" sz="4000" dirty="0" err="1" smtClean="0"/>
              <a:t>clothing</a:t>
            </a:r>
            <a:r>
              <a:rPr lang="es-MX" sz="4000" dirty="0" smtClean="0"/>
              <a:t>, color and </a:t>
            </a:r>
            <a:r>
              <a:rPr lang="es-MX" sz="4000" dirty="0" err="1" smtClean="0"/>
              <a:t>activites</a:t>
            </a:r>
            <a:r>
              <a:rPr lang="es-MX" sz="4000" dirty="0" smtClean="0"/>
              <a:t> (NL1.1B</a:t>
            </a:r>
            <a:r>
              <a:rPr lang="es-MX" sz="4000" dirty="0"/>
              <a:t>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Dol</a:t>
            </a:r>
            <a:r>
              <a:rPr lang="es-MX" sz="3200" dirty="0" smtClean="0"/>
              <a:t>: </a:t>
            </a:r>
            <a:r>
              <a:rPr lang="es-MX" sz="3200" dirty="0" err="1" smtClean="0"/>
              <a:t>given</a:t>
            </a:r>
            <a:r>
              <a:rPr lang="es-MX" sz="3200" dirty="0" smtClean="0"/>
              <a:t> a </a:t>
            </a:r>
            <a:r>
              <a:rPr lang="es-MX" sz="3200" dirty="0" err="1" smtClean="0"/>
              <a:t>quiz</a:t>
            </a:r>
            <a:r>
              <a:rPr lang="es-MX" sz="3200" dirty="0" smtClean="0"/>
              <a:t> </a:t>
            </a:r>
            <a:r>
              <a:rPr lang="es-MX" sz="3200" dirty="0" err="1" smtClean="0"/>
              <a:t>about</a:t>
            </a:r>
            <a:r>
              <a:rPr lang="es-MX" sz="3200" dirty="0" smtClean="0"/>
              <a:t> </a:t>
            </a:r>
            <a:r>
              <a:rPr lang="es-MX" sz="3200" dirty="0" err="1" smtClean="0"/>
              <a:t>likes</a:t>
            </a:r>
            <a:r>
              <a:rPr lang="es-MX" sz="3200" dirty="0" smtClean="0"/>
              <a:t>, </a:t>
            </a:r>
            <a:r>
              <a:rPr lang="es-MX" sz="3200" dirty="0" err="1" smtClean="0"/>
              <a:t>clothing</a:t>
            </a:r>
            <a:r>
              <a:rPr lang="es-MX" sz="3200" dirty="0" smtClean="0"/>
              <a:t>, color and </a:t>
            </a:r>
            <a:r>
              <a:rPr lang="es-MX" sz="3200" dirty="0" err="1" smtClean="0"/>
              <a:t>activites</a:t>
            </a:r>
            <a:r>
              <a:rPr lang="es-MX" sz="3200" dirty="0" smtClean="0"/>
              <a:t>, 100% of </a:t>
            </a:r>
            <a:r>
              <a:rPr lang="es-MX" sz="3200" dirty="0" err="1" smtClean="0"/>
              <a:t>llw</a:t>
            </a:r>
            <a:r>
              <a:rPr lang="es-MX" sz="3200" dirty="0" smtClean="0"/>
              <a:t> </a:t>
            </a:r>
            <a:r>
              <a:rPr lang="es-MX" sz="3200" dirty="0" err="1" smtClean="0"/>
              <a:t>respond</a:t>
            </a:r>
            <a:r>
              <a:rPr lang="es-MX" sz="3200" dirty="0" smtClean="0"/>
              <a:t> in </a:t>
            </a:r>
            <a:r>
              <a:rPr lang="es-MX" sz="3200" dirty="0" err="1" smtClean="0"/>
              <a:t>spanish</a:t>
            </a:r>
            <a:r>
              <a:rPr lang="es-MX" sz="3200" dirty="0" smtClean="0"/>
              <a:t> </a:t>
            </a:r>
            <a:r>
              <a:rPr lang="es-MX" sz="3200" dirty="0" err="1" smtClean="0"/>
              <a:t>with</a:t>
            </a:r>
            <a:r>
              <a:rPr lang="es-MX" sz="3200" dirty="0" smtClean="0"/>
              <a:t> 80% </a:t>
            </a:r>
            <a:r>
              <a:rPr lang="es-MX" sz="3200" dirty="0" err="1" smtClean="0"/>
              <a:t>accuracy</a:t>
            </a:r>
            <a:r>
              <a:rPr lang="es-MX" sz="3200" dirty="0" smtClean="0"/>
              <a:t>.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3068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smtClean="0">
                <a:effectLst/>
              </a:rPr>
              <a:t>DO NOT </a:t>
            </a:r>
            <a:r>
              <a:rPr lang="es-MX" sz="2800" dirty="0" err="1" smtClean="0">
                <a:effectLst/>
              </a:rPr>
              <a:t>Meet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smtClean="0">
                <a:effectLst/>
              </a:rPr>
              <a:t>in </a:t>
            </a:r>
            <a:r>
              <a:rPr lang="es-MX" sz="2800" dirty="0" err="1" smtClean="0">
                <a:effectLst/>
              </a:rPr>
              <a:t>orange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computer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lab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smtClean="0">
                <a:effectLst/>
              </a:rPr>
              <a:t>mañana</a:t>
            </a:r>
          </a:p>
          <a:p>
            <a:r>
              <a:rPr lang="es-MX" sz="2800" dirty="0" smtClean="0">
                <a:effectLst/>
              </a:rPr>
              <a:t>BRING YOUR LAPTOP INSTEAD AND EAR BUD MICROPHONES</a:t>
            </a:r>
            <a:endParaRPr lang="es-MX" sz="2800" dirty="0" smtClean="0">
              <a:effectLst/>
            </a:endParaRPr>
          </a:p>
          <a:p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04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413230"/>
            <a:ext cx="11125200" cy="2692169"/>
          </a:xfrm>
        </p:spPr>
        <p:txBody>
          <a:bodyPr>
            <a:normAutofit fontScale="90000"/>
          </a:bodyPr>
          <a:lstStyle/>
          <a:p>
            <a:r>
              <a:rPr lang="es-MX" u="sng" dirty="0" err="1" smtClean="0"/>
              <a:t>Go</a:t>
            </a:r>
            <a:r>
              <a:rPr lang="es-MX" u="sng" dirty="0" smtClean="0"/>
              <a:t> to </a:t>
            </a:r>
            <a:r>
              <a:rPr lang="es-MX" u="sng" dirty="0" err="1" smtClean="0"/>
              <a:t>canvas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>
                <a:sym typeface="Wingdings" panose="05000000000000000000" pitchFamily="2" charset="2"/>
              </a:rPr>
              <a:t>spa 1</a:t>
            </a:r>
            <a:br>
              <a:rPr lang="es-MX" dirty="0" smtClean="0">
                <a:sym typeface="Wingdings" panose="05000000000000000000" pitchFamily="2" charset="2"/>
              </a:rPr>
            </a:br>
            <a:r>
              <a:rPr lang="es-MX" dirty="0" smtClean="0">
                <a:sym typeface="Wingdings" panose="05000000000000000000" pitchFamily="2" charset="2"/>
              </a:rPr>
              <a:t></a:t>
            </a:r>
            <a:r>
              <a:rPr lang="es-MX" dirty="0" err="1" smtClean="0">
                <a:sym typeface="Wingdings" panose="05000000000000000000" pitchFamily="2" charset="2"/>
              </a:rPr>
              <a:t>Quizzes</a:t>
            </a:r>
            <a:r>
              <a:rPr lang="es-MX" dirty="0" smtClean="0">
                <a:sym typeface="Wingdings" panose="05000000000000000000" pitchFamily="2" charset="2"/>
              </a:rPr>
              <a:t/>
            </a:r>
            <a:br>
              <a:rPr lang="es-MX" dirty="0" smtClean="0">
                <a:sym typeface="Wingdings" panose="05000000000000000000" pitchFamily="2" charset="2"/>
              </a:rPr>
            </a:br>
            <a:r>
              <a:rPr lang="es-MX" dirty="0" smtClean="0">
                <a:sym typeface="Wingdings" panose="05000000000000000000" pitchFamily="2" charset="2"/>
              </a:rPr>
              <a:t></a:t>
            </a:r>
            <a:r>
              <a:rPr lang="es-MX" dirty="0" err="1" smtClean="0">
                <a:sym typeface="Wingdings" panose="05000000000000000000" pitchFamily="2" charset="2"/>
              </a:rPr>
              <a:t>enter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code</a:t>
            </a:r>
            <a:r>
              <a:rPr lang="es-MX" dirty="0" smtClean="0">
                <a:sym typeface="Wingdings" panose="05000000000000000000" pitchFamily="2" charset="2"/>
              </a:rPr>
              <a:t>: </a:t>
            </a:r>
            <a:r>
              <a:rPr lang="es-MX" dirty="0" err="1" smtClean="0">
                <a:sym typeface="Wingdings" panose="05000000000000000000" pitchFamily="2" charset="2"/>
              </a:rPr>
              <a:t>tegusta</a:t>
            </a:r>
            <a:r>
              <a:rPr lang="es-MX" dirty="0" smtClean="0">
                <a:sym typeface="Wingdings" panose="05000000000000000000" pitchFamily="2" charset="2"/>
              </a:rPr>
              <a:t/>
            </a:r>
            <a:br>
              <a:rPr lang="es-MX" dirty="0" smtClean="0">
                <a:sym typeface="Wingdings" panose="05000000000000000000" pitchFamily="2" charset="2"/>
              </a:rPr>
            </a:br>
            <a:r>
              <a:rPr lang="es-MX" dirty="0">
                <a:sym typeface="Wingdings" panose="05000000000000000000" pitchFamily="2" charset="2"/>
              </a:rPr>
              <a:t/>
            </a:r>
            <a:br>
              <a:rPr lang="es-MX" dirty="0">
                <a:sym typeface="Wingdings" panose="05000000000000000000" pitchFamily="2" charset="2"/>
              </a:rPr>
            </a:br>
            <a:r>
              <a:rPr lang="es-MX" dirty="0" err="1" smtClean="0">
                <a:sym typeface="Wingdings" panose="05000000000000000000" pitchFamily="2" charset="2"/>
              </a:rPr>
              <a:t>raise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your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hand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if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you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need</a:t>
            </a:r>
            <a:r>
              <a:rPr lang="es-MX" dirty="0" smtClean="0">
                <a:sym typeface="Wingdings" panose="05000000000000000000" pitchFamily="2" charset="2"/>
              </a:rPr>
              <a:t> a </a:t>
            </a:r>
            <a:r>
              <a:rPr lang="es-MX" dirty="0" err="1" smtClean="0">
                <a:sym typeface="Wingdings" panose="05000000000000000000" pitchFamily="2" charset="2"/>
              </a:rPr>
              <a:t>paper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  <a:r>
              <a:rPr lang="es-MX" dirty="0" err="1" smtClean="0">
                <a:sym typeface="Wingdings" panose="05000000000000000000" pitchFamily="2" charset="2"/>
              </a:rPr>
              <a:t>version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72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952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613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611100" cy="1905000"/>
          </a:xfrm>
        </p:spPr>
        <p:txBody>
          <a:bodyPr/>
          <a:lstStyle/>
          <a:p>
            <a:pPr algn="ctr"/>
            <a:r>
              <a:rPr lang="es-MX" dirty="0" err="1" smtClean="0"/>
              <a:t>Warmup</a:t>
            </a:r>
            <a:r>
              <a:rPr lang="es-MX" dirty="0" smtClean="0"/>
              <a:t> </a:t>
            </a:r>
            <a:br>
              <a:rPr lang="es-MX" dirty="0" smtClean="0"/>
            </a:br>
            <a:r>
              <a:rPr lang="es-MX" dirty="0" smtClean="0"/>
              <a:t>Reading </a:t>
            </a:r>
            <a:r>
              <a:rPr lang="es-MX" dirty="0" err="1" smtClean="0"/>
              <a:t>comprehension</a:t>
            </a:r>
            <a:r>
              <a:rPr lang="es-MX" dirty="0" smtClean="0"/>
              <a:t> – </a:t>
            </a:r>
            <a:r>
              <a:rPr lang="es-MX" dirty="0" err="1" smtClean="0"/>
              <a:t>summarize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following</a:t>
            </a:r>
            <a:r>
              <a:rPr lang="es-MX" dirty="0" smtClean="0"/>
              <a:t> en ingles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666999"/>
            <a:ext cx="11449050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600" dirty="0" smtClean="0"/>
              <a:t>Hola!</a:t>
            </a:r>
          </a:p>
          <a:p>
            <a:pPr marL="0" indent="0">
              <a:buNone/>
            </a:pPr>
            <a:r>
              <a:rPr lang="es-MX" sz="3600" dirty="0" smtClean="0"/>
              <a:t>Me llamo catalina y a mi me gusta la ropa nueva!  A mi mama y yo nos gusta </a:t>
            </a:r>
            <a:r>
              <a:rPr lang="es-MX" sz="3600" dirty="0"/>
              <a:t>i</a:t>
            </a:r>
            <a:r>
              <a:rPr lang="es-MX" sz="3600" dirty="0" smtClean="0"/>
              <a:t>r de compras a </a:t>
            </a:r>
            <a:r>
              <a:rPr lang="es-MX" sz="3600" dirty="0" err="1" smtClean="0"/>
              <a:t>jcpenny</a:t>
            </a:r>
            <a:r>
              <a:rPr lang="es-MX" sz="3600" dirty="0" smtClean="0"/>
              <a:t>. Me gusta llevar tenis de </a:t>
            </a:r>
            <a:r>
              <a:rPr lang="es-MX" sz="3600" dirty="0" err="1" smtClean="0"/>
              <a:t>adidas</a:t>
            </a:r>
            <a:r>
              <a:rPr lang="es-MX" sz="3600" dirty="0" smtClean="0"/>
              <a:t> todos los días. Me gusta bailar y cantar, pero no me gusta ni practicar deportes ni correr. Y a ti? Que te gusta?</a:t>
            </a:r>
          </a:p>
          <a:p>
            <a:pPr marL="0" indent="0">
              <a:buNone/>
            </a:pPr>
            <a:r>
              <a:rPr lang="es-MX" sz="3600" dirty="0" smtClean="0"/>
              <a:t>Nos vemos!</a:t>
            </a:r>
          </a:p>
        </p:txBody>
      </p:sp>
    </p:spTree>
    <p:extLst>
      <p:ext uri="{BB962C8B-B14F-4D97-AF65-F5344CB8AC3E}">
        <p14:creationId xmlns:p14="http://schemas.microsoft.com/office/powerpoint/2010/main" val="152513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</a:t>
            </a:r>
            <a:r>
              <a:rPr lang="es-ES_tradnl" sz="2800" dirty="0" smtClean="0"/>
              <a:t>viernes</a:t>
            </a:r>
            <a:r>
              <a:rPr lang="es-ES_tradnl" sz="2800" dirty="0" smtClean="0"/>
              <a:t>, el once </a:t>
            </a:r>
            <a:r>
              <a:rPr lang="es-ES_tradnl" sz="2800" dirty="0" smtClean="0"/>
              <a:t>de Octubre</a:t>
            </a:r>
          </a:p>
          <a:p>
            <a:r>
              <a:rPr lang="es-ES_tradnl" sz="2800" dirty="0" smtClean="0"/>
              <a:t>Son las _______ y __________.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539465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LLWBAT </a:t>
            </a:r>
            <a:r>
              <a:rPr lang="es-MX" sz="4000" dirty="0" err="1" smtClean="0"/>
              <a:t>express</a:t>
            </a:r>
            <a:r>
              <a:rPr lang="es-MX" sz="4000" dirty="0" smtClean="0"/>
              <a:t> </a:t>
            </a:r>
            <a:r>
              <a:rPr lang="es-MX" sz="4000" dirty="0" err="1" smtClean="0"/>
              <a:t>themselves</a:t>
            </a:r>
            <a:r>
              <a:rPr lang="es-MX" sz="4000" dirty="0" smtClean="0"/>
              <a:t> in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 </a:t>
            </a:r>
            <a:r>
              <a:rPr lang="es-MX" sz="4000" dirty="0" err="1" smtClean="0"/>
              <a:t>using</a:t>
            </a:r>
            <a:r>
              <a:rPr lang="es-MX" sz="4000" dirty="0" smtClean="0"/>
              <a:t> </a:t>
            </a:r>
            <a:r>
              <a:rPr lang="es-MX" sz="4000" dirty="0" err="1" smtClean="0"/>
              <a:t>common</a:t>
            </a:r>
            <a:r>
              <a:rPr lang="es-MX" sz="4000" dirty="0" smtClean="0"/>
              <a:t> </a:t>
            </a:r>
            <a:r>
              <a:rPr lang="es-MX" sz="4000" dirty="0" err="1" smtClean="0"/>
              <a:t>phrases</a:t>
            </a:r>
            <a:r>
              <a:rPr lang="es-MX" sz="4000" dirty="0" smtClean="0"/>
              <a:t> (NL1.1B</a:t>
            </a:r>
            <a:r>
              <a:rPr lang="es-MX" sz="4000" dirty="0"/>
              <a:t>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Given</a:t>
            </a:r>
            <a:r>
              <a:rPr lang="es-MX" sz="3200" dirty="0"/>
              <a:t> </a:t>
            </a:r>
            <a:r>
              <a:rPr lang="es-MX" sz="3200" dirty="0" smtClean="0"/>
              <a:t>10 audio clips in </a:t>
            </a:r>
            <a:r>
              <a:rPr lang="es-MX" sz="3200" dirty="0" err="1" smtClean="0"/>
              <a:t>spanish</a:t>
            </a:r>
            <a:r>
              <a:rPr lang="es-MX" sz="3200" dirty="0" smtClean="0"/>
              <a:t>, 100% of </a:t>
            </a:r>
            <a:r>
              <a:rPr lang="es-MX" sz="3200" dirty="0" err="1" smtClean="0"/>
              <a:t>llwbat</a:t>
            </a:r>
            <a:r>
              <a:rPr lang="es-MX" sz="3200" dirty="0" smtClean="0"/>
              <a:t> to </a:t>
            </a:r>
            <a:r>
              <a:rPr lang="es-MX" sz="3200" dirty="0" err="1" smtClean="0"/>
              <a:t>verbally</a:t>
            </a:r>
            <a:r>
              <a:rPr lang="es-MX" sz="3200" dirty="0" smtClean="0"/>
              <a:t> </a:t>
            </a:r>
            <a:r>
              <a:rPr lang="es-MX" sz="3200" dirty="0" err="1" smtClean="0"/>
              <a:t>express</a:t>
            </a:r>
            <a:r>
              <a:rPr lang="es-MX" sz="3200" dirty="0" smtClean="0"/>
              <a:t> </a:t>
            </a:r>
            <a:r>
              <a:rPr lang="es-MX" sz="3200" dirty="0" err="1" smtClean="0"/>
              <a:t>what</a:t>
            </a:r>
            <a:r>
              <a:rPr lang="es-MX" sz="3200" dirty="0" smtClean="0"/>
              <a:t> has </a:t>
            </a:r>
            <a:r>
              <a:rPr lang="es-MX" sz="3200" dirty="0" err="1" smtClean="0"/>
              <a:t>been</a:t>
            </a:r>
            <a:r>
              <a:rPr lang="es-MX" sz="3200" dirty="0" smtClean="0"/>
              <a:t> </a:t>
            </a:r>
            <a:r>
              <a:rPr lang="es-MX" sz="3200" dirty="0" err="1" smtClean="0"/>
              <a:t>said</a:t>
            </a:r>
            <a:r>
              <a:rPr lang="es-MX" sz="3200" dirty="0" smtClean="0"/>
              <a:t> to a peer </a:t>
            </a:r>
            <a:r>
              <a:rPr lang="es-MX" sz="3200" dirty="0" err="1" smtClean="0"/>
              <a:t>with</a:t>
            </a:r>
            <a:r>
              <a:rPr lang="es-MX" sz="3200" dirty="0" smtClean="0"/>
              <a:t> 90% </a:t>
            </a:r>
            <a:r>
              <a:rPr lang="es-MX" sz="3200" dirty="0" err="1" smtClean="0"/>
              <a:t>accuracy</a:t>
            </a:r>
            <a:r>
              <a:rPr lang="es-MX" sz="3200" dirty="0" smtClean="0"/>
              <a:t>.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0397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smtClean="0">
                <a:effectLst/>
              </a:rPr>
              <a:t>PROGRESS REPORTS COMING HOME NEXT WEEK</a:t>
            </a:r>
          </a:p>
          <a:p>
            <a:r>
              <a:rPr lang="es-MX" sz="2800" dirty="0" smtClean="0">
                <a:effectLst/>
              </a:rPr>
              <a:t>PT CONFERENCES NEXT WEEK</a:t>
            </a: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99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2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363" y="2228850"/>
            <a:ext cx="9905998" cy="3124200"/>
          </a:xfrm>
        </p:spPr>
        <p:txBody>
          <a:bodyPr>
            <a:normAutofit/>
          </a:bodyPr>
          <a:lstStyle/>
          <a:p>
            <a:r>
              <a:rPr lang="es-MX" dirty="0" smtClean="0"/>
              <a:t>Saquen una hoja de papel por favor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Titulo: adjetivos</a:t>
            </a:r>
            <a:br>
              <a:rPr lang="es-MX" dirty="0" smtClean="0"/>
            </a:br>
            <a:r>
              <a:rPr lang="es-MX" dirty="0" smtClean="0"/>
              <a:t>EQ: HOW CAN WE SPECIFY THE THINGS WE LIKE?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680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 latino 	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2247900"/>
            <a:ext cx="9905998" cy="1905000"/>
          </a:xfrm>
        </p:spPr>
        <p:txBody>
          <a:bodyPr/>
          <a:lstStyle/>
          <a:p>
            <a:pPr algn="ctr"/>
            <a:r>
              <a:rPr lang="es-MX" dirty="0" smtClean="0"/>
              <a:t>Escucha </a:t>
            </a:r>
            <a:r>
              <a:rPr lang="es-MX" dirty="0" smtClean="0"/>
              <a:t>y repite por favor</a:t>
            </a:r>
            <a:endParaRPr lang="es-MX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6019800"/>
            <a:ext cx="687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>
                <a:hlinkClick r:id="rId3"/>
              </a:rPr>
              <a:t>https://m.youtube.com/watch?v=8E0XIF2uJCQ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83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ll the meanings of or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71450"/>
            <a:ext cx="6534148" cy="653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405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62" y="609599"/>
            <a:ext cx="10764837" cy="1905000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/>
              <a:t>Online chat </a:t>
            </a:r>
            <a:r>
              <a:rPr lang="es-MX" sz="4000" dirty="0" err="1" smtClean="0"/>
              <a:t>for</a:t>
            </a:r>
            <a:r>
              <a:rPr lang="es-MX" sz="4000" dirty="0" smtClean="0"/>
              <a:t> </a:t>
            </a:r>
            <a:r>
              <a:rPr lang="es-MX" sz="4000" dirty="0" err="1" smtClean="0"/>
              <a:t>language</a:t>
            </a:r>
            <a:r>
              <a:rPr lang="es-MX" sz="4000" dirty="0" smtClean="0"/>
              <a:t> </a:t>
            </a:r>
            <a:r>
              <a:rPr lang="es-MX" sz="4000" dirty="0" err="1" smtClean="0"/>
              <a:t>learners</a:t>
            </a:r>
            <a:endParaRPr lang="es-MX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10439400" cy="3829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3600" dirty="0"/>
              <a:t>Escribe a un amigo nuevo!</a:t>
            </a:r>
            <a:br>
              <a:rPr lang="es-MX" sz="3600" dirty="0"/>
            </a:br>
            <a:r>
              <a:rPr lang="es-MX" sz="3600" dirty="0" err="1"/>
              <a:t>go</a:t>
            </a:r>
            <a:r>
              <a:rPr lang="es-MX" sz="3600" dirty="0"/>
              <a:t> to </a:t>
            </a:r>
            <a:r>
              <a:rPr lang="es-MX" sz="3600" dirty="0" smtClean="0"/>
              <a:t>italki.com</a:t>
            </a:r>
          </a:p>
          <a:p>
            <a:pPr marL="0" indent="0">
              <a:buNone/>
            </a:pPr>
            <a:r>
              <a:rPr lang="es-MX" sz="3600" dirty="0" err="1" smtClean="0"/>
              <a:t>Create</a:t>
            </a:r>
            <a:r>
              <a:rPr lang="es-MX" sz="3600" dirty="0" smtClean="0"/>
              <a:t> </a:t>
            </a:r>
            <a:r>
              <a:rPr lang="es-MX" sz="3600" dirty="0" err="1" smtClean="0"/>
              <a:t>your</a:t>
            </a:r>
            <a:r>
              <a:rPr lang="es-MX" sz="3600" dirty="0" smtClean="0"/>
              <a:t> </a:t>
            </a:r>
            <a:r>
              <a:rPr lang="es-MX" sz="3600" dirty="0" err="1" smtClean="0"/>
              <a:t>own</a:t>
            </a:r>
            <a:r>
              <a:rPr lang="es-MX" sz="3600" dirty="0" smtClean="0"/>
              <a:t> </a:t>
            </a:r>
            <a:r>
              <a:rPr lang="es-MX" sz="3600" dirty="0" err="1" smtClean="0"/>
              <a:t>account</a:t>
            </a:r>
            <a:r>
              <a:rPr lang="es-MX" sz="3600" dirty="0" smtClean="0"/>
              <a:t> – </a:t>
            </a:r>
            <a:r>
              <a:rPr lang="es-MX" sz="3600" dirty="0" err="1" smtClean="0"/>
              <a:t>confirm</a:t>
            </a:r>
            <a:r>
              <a:rPr lang="es-MX" sz="3600" dirty="0" smtClean="0"/>
              <a:t> </a:t>
            </a:r>
            <a:r>
              <a:rPr lang="es-MX" sz="3600" dirty="0" err="1" smtClean="0"/>
              <a:t>your</a:t>
            </a:r>
            <a:r>
              <a:rPr lang="es-MX" sz="3600" dirty="0" smtClean="0"/>
              <a:t> email</a:t>
            </a:r>
            <a:endParaRPr lang="es-MX" sz="3600" dirty="0" smtClean="0"/>
          </a:p>
          <a:p>
            <a:pPr marL="0" indent="0">
              <a:buNone/>
            </a:pPr>
            <a:r>
              <a:rPr lang="es-MX" sz="3600" dirty="0" err="1" smtClean="0"/>
              <a:t>Click</a:t>
            </a:r>
            <a:r>
              <a:rPr lang="es-MX" sz="3600" dirty="0" smtClean="0"/>
              <a:t> </a:t>
            </a:r>
            <a:r>
              <a:rPr lang="es-MX" sz="3600" dirty="0" err="1" smtClean="0"/>
              <a:t>community</a:t>
            </a:r>
            <a:r>
              <a:rPr lang="es-MX" sz="3600" dirty="0" smtClean="0"/>
              <a:t> </a:t>
            </a:r>
            <a:r>
              <a:rPr lang="es-MX" sz="3600" dirty="0" smtClean="0">
                <a:sym typeface="Wingdings" panose="05000000000000000000" pitchFamily="2" charset="2"/>
              </a:rPr>
              <a:t> </a:t>
            </a:r>
            <a:r>
              <a:rPr lang="es-MX" sz="3600" dirty="0" err="1" smtClean="0">
                <a:sym typeface="Wingdings" panose="05000000000000000000" pitchFamily="2" charset="2"/>
              </a:rPr>
              <a:t>Find</a:t>
            </a:r>
            <a:r>
              <a:rPr lang="es-MX" sz="3600" dirty="0" smtClean="0">
                <a:sym typeface="Wingdings" panose="05000000000000000000" pitchFamily="2" charset="2"/>
              </a:rPr>
              <a:t> a </a:t>
            </a:r>
            <a:r>
              <a:rPr lang="es-MX" sz="3600" dirty="0" err="1" smtClean="0">
                <a:sym typeface="Wingdings" panose="05000000000000000000" pitchFamily="2" charset="2"/>
              </a:rPr>
              <a:t>language</a:t>
            </a:r>
            <a:r>
              <a:rPr lang="es-MX" sz="3600" dirty="0" smtClean="0">
                <a:sym typeface="Wingdings" panose="05000000000000000000" pitchFamily="2" charset="2"/>
              </a:rPr>
              <a:t> </a:t>
            </a:r>
            <a:r>
              <a:rPr lang="es-MX" sz="3600" dirty="0" err="1" smtClean="0">
                <a:sym typeface="Wingdings" panose="05000000000000000000" pitchFamily="2" charset="2"/>
              </a:rPr>
              <a:t>partner</a:t>
            </a:r>
            <a:endParaRPr lang="es-MX" sz="36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MX" sz="3600" dirty="0" err="1" smtClean="0">
                <a:sym typeface="Wingdings" panose="05000000000000000000" pitchFamily="2" charset="2"/>
              </a:rPr>
              <a:t>Search</a:t>
            </a:r>
            <a:r>
              <a:rPr lang="es-MX" sz="3600" dirty="0" smtClean="0">
                <a:sym typeface="Wingdings" panose="05000000000000000000" pitchFamily="2" charset="2"/>
              </a:rPr>
              <a:t>: </a:t>
            </a:r>
            <a:r>
              <a:rPr lang="es-MX" sz="3600" dirty="0" err="1" smtClean="0">
                <a:sym typeface="Wingdings" panose="05000000000000000000" pitchFamily="2" charset="2"/>
              </a:rPr>
              <a:t>Spanish</a:t>
            </a:r>
            <a:r>
              <a:rPr lang="es-MX" sz="3600" dirty="0" smtClean="0">
                <a:sym typeface="Wingdings" panose="05000000000000000000" pitchFamily="2" charset="2"/>
              </a:rPr>
              <a:t> 	</a:t>
            </a:r>
            <a:r>
              <a:rPr lang="es-MX" sz="3600" dirty="0" err="1" smtClean="0">
                <a:sym typeface="Wingdings" panose="05000000000000000000" pitchFamily="2" charset="2"/>
              </a:rPr>
              <a:t>Learning</a:t>
            </a:r>
            <a:r>
              <a:rPr lang="es-MX" sz="3600" dirty="0" smtClean="0">
                <a:sym typeface="Wingdings" panose="05000000000000000000" pitchFamily="2" charset="2"/>
              </a:rPr>
              <a:t>: </a:t>
            </a:r>
            <a:r>
              <a:rPr lang="es-MX" sz="3600" dirty="0" err="1" smtClean="0">
                <a:sym typeface="Wingdings" panose="05000000000000000000" pitchFamily="2" charset="2"/>
              </a:rPr>
              <a:t>english</a:t>
            </a:r>
            <a:endParaRPr lang="es-MX" sz="36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MX" sz="2400" dirty="0" smtClean="0">
                <a:sym typeface="Wingdings" panose="05000000000000000000" pitchFamily="2" charset="2"/>
              </a:rPr>
              <a:t>**Block </a:t>
            </a:r>
            <a:r>
              <a:rPr lang="es-MX" sz="2400" dirty="0" err="1" smtClean="0">
                <a:sym typeface="Wingdings" panose="05000000000000000000" pitchFamily="2" charset="2"/>
              </a:rPr>
              <a:t>messages</a:t>
            </a:r>
            <a:r>
              <a:rPr lang="es-MX" sz="2400" dirty="0" smtClean="0">
                <a:sym typeface="Wingdings" panose="05000000000000000000" pitchFamily="2" charset="2"/>
              </a:rPr>
              <a:t> </a:t>
            </a:r>
            <a:r>
              <a:rPr lang="es-MX" sz="2400" dirty="0" err="1" smtClean="0">
                <a:sym typeface="Wingdings" panose="05000000000000000000" pitchFamily="2" charset="2"/>
              </a:rPr>
              <a:t>from</a:t>
            </a:r>
            <a:r>
              <a:rPr lang="es-MX" sz="2400" dirty="0" smtClean="0">
                <a:sym typeface="Wingdings" panose="05000000000000000000" pitchFamily="2" charset="2"/>
              </a:rPr>
              <a:t> </a:t>
            </a:r>
            <a:r>
              <a:rPr lang="es-MX" sz="2400" dirty="0" err="1" smtClean="0">
                <a:sym typeface="Wingdings" panose="05000000000000000000" pitchFamily="2" charset="2"/>
              </a:rPr>
              <a:t>trolls</a:t>
            </a:r>
            <a:r>
              <a:rPr lang="es-MX" sz="2400" dirty="0" smtClean="0">
                <a:sym typeface="Wingdings" panose="05000000000000000000" pitchFamily="2" charset="2"/>
              </a:rPr>
              <a:t>- do </a:t>
            </a:r>
            <a:r>
              <a:rPr lang="es-MX" sz="2400" dirty="0" err="1" smtClean="0">
                <a:sym typeface="Wingdings" panose="05000000000000000000" pitchFamily="2" charset="2"/>
              </a:rPr>
              <a:t>not</a:t>
            </a:r>
            <a:r>
              <a:rPr lang="es-MX" sz="2400" dirty="0" smtClean="0">
                <a:sym typeface="Wingdings" panose="05000000000000000000" pitchFamily="2" charset="2"/>
              </a:rPr>
              <a:t> share </a:t>
            </a:r>
            <a:r>
              <a:rPr lang="es-MX" sz="2400" dirty="0" err="1" smtClean="0">
                <a:sym typeface="Wingdings" panose="05000000000000000000" pitchFamily="2" charset="2"/>
              </a:rPr>
              <a:t>your</a:t>
            </a:r>
            <a:r>
              <a:rPr lang="es-MX" sz="2400" dirty="0" smtClean="0">
                <a:sym typeface="Wingdings" panose="05000000000000000000" pitchFamily="2" charset="2"/>
              </a:rPr>
              <a:t> </a:t>
            </a:r>
            <a:r>
              <a:rPr lang="es-MX" sz="2400" dirty="0" err="1" smtClean="0">
                <a:sym typeface="Wingdings" panose="05000000000000000000" pitchFamily="2" charset="2"/>
              </a:rPr>
              <a:t>snap</a:t>
            </a:r>
            <a:r>
              <a:rPr lang="es-MX" sz="2400" dirty="0" smtClean="0">
                <a:sym typeface="Wingdings" panose="05000000000000000000" pitchFamily="2" charset="2"/>
              </a:rPr>
              <a:t>, </a:t>
            </a:r>
            <a:r>
              <a:rPr lang="es-MX" sz="2400" dirty="0" err="1" smtClean="0">
                <a:sym typeface="Wingdings" panose="05000000000000000000" pitchFamily="2" charset="2"/>
              </a:rPr>
              <a:t>phone</a:t>
            </a:r>
            <a:r>
              <a:rPr lang="es-MX" sz="2400" dirty="0" smtClean="0">
                <a:sym typeface="Wingdings" panose="05000000000000000000" pitchFamily="2" charset="2"/>
              </a:rPr>
              <a:t> </a:t>
            </a:r>
            <a:r>
              <a:rPr lang="es-MX" sz="2400" dirty="0" err="1" smtClean="0">
                <a:sym typeface="Wingdings" panose="05000000000000000000" pitchFamily="2" charset="2"/>
              </a:rPr>
              <a:t>or</a:t>
            </a:r>
            <a:r>
              <a:rPr lang="es-MX" sz="2400" dirty="0" smtClean="0">
                <a:sym typeface="Wingdings" panose="05000000000000000000" pitchFamily="2" charset="2"/>
              </a:rPr>
              <a:t> </a:t>
            </a:r>
            <a:r>
              <a:rPr lang="es-MX" sz="2400" dirty="0" err="1" smtClean="0">
                <a:sym typeface="Wingdings" panose="05000000000000000000" pitchFamily="2" charset="2"/>
              </a:rPr>
              <a:t>skype</a:t>
            </a:r>
            <a:r>
              <a:rPr lang="es-MX" sz="2400" dirty="0" smtClean="0">
                <a:sym typeface="Wingdings" panose="05000000000000000000" pitchFamily="2" charset="2"/>
              </a:rPr>
              <a:t>**</a:t>
            </a:r>
            <a:endParaRPr lang="es-MX" sz="2400" dirty="0" smtClean="0"/>
          </a:p>
        </p:txBody>
      </p:sp>
    </p:spTree>
    <p:extLst>
      <p:ext uri="{BB962C8B-B14F-4D97-AF65-F5344CB8AC3E}">
        <p14:creationId xmlns:p14="http://schemas.microsoft.com/office/powerpoint/2010/main" val="2120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9905998" cy="1162050"/>
          </a:xfrm>
        </p:spPr>
        <p:txBody>
          <a:bodyPr/>
          <a:lstStyle/>
          <a:p>
            <a:pPr algn="ctr"/>
            <a:r>
              <a:rPr lang="es-MX" dirty="0" smtClean="0"/>
              <a:t>Pronunciación - repaso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47800"/>
            <a:ext cx="3678237" cy="5067299"/>
          </a:xfrm>
        </p:spPr>
        <p:txBody>
          <a:bodyPr>
            <a:normAutofit fontScale="92500" lnSpcReduction="10000"/>
          </a:bodyPr>
          <a:lstStyle/>
          <a:p>
            <a:r>
              <a:rPr lang="es-MX" sz="4000" dirty="0" smtClean="0"/>
              <a:t>Bailar</a:t>
            </a:r>
          </a:p>
          <a:p>
            <a:r>
              <a:rPr lang="es-MX" sz="4000" dirty="0" smtClean="0"/>
              <a:t>Morado</a:t>
            </a:r>
          </a:p>
          <a:p>
            <a:r>
              <a:rPr lang="es-MX" sz="4000" dirty="0" smtClean="0"/>
              <a:t>Hacer</a:t>
            </a:r>
          </a:p>
          <a:p>
            <a:r>
              <a:rPr lang="es-MX" sz="4000" dirty="0" smtClean="0"/>
              <a:t>Calcetines</a:t>
            </a:r>
          </a:p>
          <a:p>
            <a:r>
              <a:rPr lang="es-MX" sz="4000" dirty="0" smtClean="0"/>
              <a:t>Amarillo</a:t>
            </a:r>
          </a:p>
          <a:p>
            <a:r>
              <a:rPr lang="es-MX" sz="4000" dirty="0" smtClean="0"/>
              <a:t>Llamas</a:t>
            </a:r>
          </a:p>
          <a:p>
            <a:r>
              <a:rPr lang="es-MX" sz="4000" dirty="0" smtClean="0"/>
              <a:t>tampoco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18313" y="1619250"/>
            <a:ext cx="3182937" cy="4895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dirty="0" smtClean="0"/>
              <a:t>Y</a:t>
            </a:r>
          </a:p>
          <a:p>
            <a:r>
              <a:rPr lang="es-MX" sz="4000" dirty="0" smtClean="0"/>
              <a:t>A</a:t>
            </a:r>
          </a:p>
          <a:p>
            <a:r>
              <a:rPr lang="es-MX" sz="4000" dirty="0" smtClean="0"/>
              <a:t>Que?</a:t>
            </a:r>
          </a:p>
          <a:p>
            <a:r>
              <a:rPr lang="es-MX" sz="4000" dirty="0" smtClean="0"/>
              <a:t>Alvarado</a:t>
            </a:r>
          </a:p>
          <a:p>
            <a:r>
              <a:rPr lang="es-MX" sz="4000" dirty="0" err="1" smtClean="0"/>
              <a:t>Berrelleza</a:t>
            </a:r>
            <a:endParaRPr lang="es-MX" sz="4000" dirty="0" smtClean="0"/>
          </a:p>
          <a:p>
            <a:r>
              <a:rPr lang="es-MX" sz="4000" dirty="0" smtClean="0"/>
              <a:t>DeAlba</a:t>
            </a:r>
          </a:p>
          <a:p>
            <a:r>
              <a:rPr lang="es-MX" sz="4000" dirty="0" smtClean="0"/>
              <a:t>Santiago</a:t>
            </a:r>
          </a:p>
          <a:p>
            <a:r>
              <a:rPr lang="es-MX" sz="4000" dirty="0" smtClean="0"/>
              <a:t>burgos</a:t>
            </a:r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745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81100"/>
          </a:xfrm>
        </p:spPr>
        <p:txBody>
          <a:bodyPr/>
          <a:lstStyle/>
          <a:p>
            <a:r>
              <a:rPr lang="es-MX" dirty="0" smtClean="0"/>
              <a:t>leer </a:t>
            </a:r>
            <a:r>
              <a:rPr lang="es-MX" dirty="0" err="1" smtClean="0"/>
              <a:t>outloud</a:t>
            </a:r>
            <a:r>
              <a:rPr lang="es-MX" dirty="0" smtClean="0"/>
              <a:t> – record </a:t>
            </a:r>
            <a:r>
              <a:rPr lang="es-MX" dirty="0" err="1" smtClean="0"/>
              <a:t>yourself</a:t>
            </a:r>
            <a:r>
              <a:rPr lang="es-MX" dirty="0" smtClean="0"/>
              <a:t>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71700"/>
            <a:ext cx="10704511" cy="3124201"/>
          </a:xfrm>
        </p:spPr>
        <p:txBody>
          <a:bodyPr>
            <a:noAutofit/>
          </a:bodyPr>
          <a:lstStyle/>
          <a:p>
            <a:r>
              <a:rPr lang="es-MX" sz="3600" dirty="0" smtClean="0"/>
              <a:t>In </a:t>
            </a:r>
            <a:r>
              <a:rPr lang="es-MX" sz="3600" dirty="0" err="1" smtClean="0"/>
              <a:t>the</a:t>
            </a:r>
            <a:r>
              <a:rPr lang="es-MX" sz="3600" dirty="0" smtClean="0"/>
              <a:t> </a:t>
            </a:r>
            <a:r>
              <a:rPr lang="es-MX" sz="3600" dirty="0" err="1" smtClean="0"/>
              <a:t>lower</a:t>
            </a:r>
            <a:r>
              <a:rPr lang="es-MX" sz="3600" dirty="0" smtClean="0"/>
              <a:t> </a:t>
            </a:r>
            <a:r>
              <a:rPr lang="es-MX" sz="3600" dirty="0" err="1" smtClean="0"/>
              <a:t>left</a:t>
            </a:r>
            <a:r>
              <a:rPr lang="es-MX" sz="3600" dirty="0" smtClean="0"/>
              <a:t> </a:t>
            </a:r>
            <a:r>
              <a:rPr lang="es-MX" sz="3600" dirty="0" err="1" smtClean="0"/>
              <a:t>corner</a:t>
            </a:r>
            <a:r>
              <a:rPr lang="es-MX" sz="3600" dirty="0" smtClean="0"/>
              <a:t> of </a:t>
            </a:r>
            <a:r>
              <a:rPr lang="es-MX" sz="3600" dirty="0" err="1" smtClean="0"/>
              <a:t>your</a:t>
            </a:r>
            <a:r>
              <a:rPr lang="es-MX" sz="3600" dirty="0" smtClean="0"/>
              <a:t> </a:t>
            </a:r>
            <a:r>
              <a:rPr lang="es-MX" sz="3600" dirty="0" err="1" smtClean="0"/>
              <a:t>screen</a:t>
            </a:r>
            <a:r>
              <a:rPr lang="es-MX" sz="3600" dirty="0" smtClean="0"/>
              <a:t>, </a:t>
            </a:r>
            <a:r>
              <a:rPr lang="es-MX" sz="3600" dirty="0" err="1" smtClean="0"/>
              <a:t>click</a:t>
            </a:r>
            <a:r>
              <a:rPr lang="es-MX" sz="3600" dirty="0" smtClean="0"/>
              <a:t> </a:t>
            </a:r>
            <a:r>
              <a:rPr lang="es-MX" sz="3600" dirty="0" err="1" smtClean="0"/>
              <a:t>the</a:t>
            </a:r>
            <a:r>
              <a:rPr lang="es-MX" sz="3600" dirty="0" smtClean="0"/>
              <a:t> </a:t>
            </a:r>
            <a:r>
              <a:rPr lang="es-MX" sz="3600" dirty="0" err="1" smtClean="0"/>
              <a:t>circle</a:t>
            </a:r>
            <a:r>
              <a:rPr lang="es-MX" sz="3600" dirty="0" smtClean="0"/>
              <a:t> and </a:t>
            </a:r>
            <a:r>
              <a:rPr lang="es-MX" sz="3600" dirty="0" err="1" smtClean="0"/>
              <a:t>search</a:t>
            </a:r>
            <a:r>
              <a:rPr lang="es-MX" sz="3600" dirty="0" smtClean="0"/>
              <a:t> </a:t>
            </a:r>
            <a:r>
              <a:rPr lang="es-MX" sz="3600" dirty="0" err="1" smtClean="0"/>
              <a:t>for</a:t>
            </a:r>
            <a:r>
              <a:rPr lang="es-MX" sz="3600" dirty="0" smtClean="0"/>
              <a:t> </a:t>
            </a:r>
            <a:r>
              <a:rPr lang="es-MX" sz="3600" dirty="0" err="1" smtClean="0"/>
              <a:t>recorder</a:t>
            </a:r>
            <a:endParaRPr lang="es-MX" sz="3600" dirty="0" smtClean="0"/>
          </a:p>
          <a:p>
            <a:r>
              <a:rPr lang="es-MX" sz="3600" dirty="0" err="1" smtClean="0"/>
              <a:t>Read</a:t>
            </a:r>
            <a:r>
              <a:rPr lang="es-MX" sz="3600" dirty="0" smtClean="0"/>
              <a:t> </a:t>
            </a:r>
            <a:r>
              <a:rPr lang="es-MX" sz="3600" dirty="0" err="1" smtClean="0"/>
              <a:t>the</a:t>
            </a:r>
            <a:r>
              <a:rPr lang="es-MX" sz="3600" dirty="0" smtClean="0"/>
              <a:t> </a:t>
            </a:r>
            <a:r>
              <a:rPr lang="es-MX" sz="3600" dirty="0" err="1" smtClean="0"/>
              <a:t>paragraph</a:t>
            </a:r>
            <a:r>
              <a:rPr lang="es-MX" sz="3600" dirty="0" smtClean="0"/>
              <a:t> </a:t>
            </a:r>
            <a:r>
              <a:rPr lang="es-MX" sz="3600" dirty="0" err="1" smtClean="0"/>
              <a:t>on</a:t>
            </a:r>
            <a:r>
              <a:rPr lang="es-MX" sz="3600" dirty="0" smtClean="0"/>
              <a:t> page _____ of Realidades </a:t>
            </a:r>
            <a:r>
              <a:rPr lang="es-MX" sz="3600" dirty="0" err="1" smtClean="0"/>
              <a:t>outloud</a:t>
            </a:r>
            <a:r>
              <a:rPr lang="es-MX" sz="3600" dirty="0" smtClean="0"/>
              <a:t> and record </a:t>
            </a:r>
            <a:r>
              <a:rPr lang="es-MX" sz="3600" dirty="0" err="1" smtClean="0"/>
              <a:t>yourself</a:t>
            </a:r>
            <a:endParaRPr lang="es-MX" sz="3600" dirty="0" smtClean="0"/>
          </a:p>
          <a:p>
            <a:r>
              <a:rPr lang="es-MX" sz="3600" dirty="0" smtClean="0"/>
              <a:t>LISTEN! </a:t>
            </a:r>
            <a:r>
              <a:rPr lang="es-MX" sz="3600" dirty="0" err="1" smtClean="0"/>
              <a:t>How</a:t>
            </a:r>
            <a:r>
              <a:rPr lang="es-MX" sz="3600" dirty="0" smtClean="0"/>
              <a:t> </a:t>
            </a:r>
            <a:r>
              <a:rPr lang="es-MX" sz="3600" dirty="0" err="1" smtClean="0"/>
              <a:t>did</a:t>
            </a:r>
            <a:r>
              <a:rPr lang="es-MX" sz="3600" dirty="0" smtClean="0"/>
              <a:t> </a:t>
            </a:r>
            <a:r>
              <a:rPr lang="es-MX" sz="3600" dirty="0" err="1" smtClean="0"/>
              <a:t>you</a:t>
            </a:r>
            <a:r>
              <a:rPr lang="es-MX" sz="3600" dirty="0" smtClean="0"/>
              <a:t> do? </a:t>
            </a:r>
          </a:p>
          <a:p>
            <a:r>
              <a:rPr lang="es-MX" sz="3600" dirty="0" err="1" smtClean="0"/>
              <a:t>Read</a:t>
            </a:r>
            <a:r>
              <a:rPr lang="es-MX" sz="3600" dirty="0" smtClean="0"/>
              <a:t> </a:t>
            </a:r>
            <a:r>
              <a:rPr lang="es-MX" sz="3600" dirty="0" err="1" smtClean="0"/>
              <a:t>it</a:t>
            </a:r>
            <a:r>
              <a:rPr lang="es-MX" sz="3600" dirty="0" smtClean="0"/>
              <a:t> &amp; record </a:t>
            </a:r>
            <a:r>
              <a:rPr lang="es-MX" sz="3600" dirty="0" err="1" smtClean="0"/>
              <a:t>it</a:t>
            </a:r>
            <a:r>
              <a:rPr lang="es-MX" sz="3600" dirty="0" smtClean="0"/>
              <a:t> </a:t>
            </a:r>
            <a:r>
              <a:rPr lang="es-MX" sz="3600" dirty="0" err="1" smtClean="0"/>
              <a:t>again</a:t>
            </a:r>
            <a:r>
              <a:rPr lang="es-MX" sz="3600" dirty="0" smtClean="0"/>
              <a:t>! </a:t>
            </a:r>
            <a:r>
              <a:rPr lang="es-MX" sz="3600" dirty="0" err="1" smtClean="0"/>
              <a:t>Did</a:t>
            </a:r>
            <a:r>
              <a:rPr lang="es-MX" sz="3600" dirty="0" smtClean="0"/>
              <a:t> </a:t>
            </a:r>
            <a:r>
              <a:rPr lang="es-MX" sz="3600" dirty="0" err="1" smtClean="0"/>
              <a:t>you</a:t>
            </a:r>
            <a:r>
              <a:rPr lang="es-MX" sz="3600" dirty="0" smtClean="0"/>
              <a:t> do </a:t>
            </a:r>
            <a:r>
              <a:rPr lang="es-MX" sz="3600" dirty="0" err="1" smtClean="0"/>
              <a:t>better</a:t>
            </a:r>
            <a:r>
              <a:rPr lang="es-MX" sz="3600" dirty="0" smtClean="0"/>
              <a:t>?</a:t>
            </a:r>
          </a:p>
          <a:p>
            <a:r>
              <a:rPr lang="es-MX" sz="3600" dirty="0" err="1" smtClean="0"/>
              <a:t>Click</a:t>
            </a:r>
            <a:r>
              <a:rPr lang="es-MX" sz="3600" dirty="0" smtClean="0"/>
              <a:t> </a:t>
            </a:r>
            <a:r>
              <a:rPr lang="es-MX" sz="3600" dirty="0" err="1" smtClean="0"/>
              <a:t>the</a:t>
            </a:r>
            <a:r>
              <a:rPr lang="es-MX" sz="3600" dirty="0" smtClean="0"/>
              <a:t> share </a:t>
            </a:r>
            <a:r>
              <a:rPr lang="es-MX" sz="3600" dirty="0" err="1" smtClean="0"/>
              <a:t>button</a:t>
            </a:r>
            <a:r>
              <a:rPr lang="es-MX" sz="3600" dirty="0" smtClean="0"/>
              <a:t> and </a:t>
            </a:r>
            <a:r>
              <a:rPr lang="es-MX" sz="3600" dirty="0" err="1" smtClean="0"/>
              <a:t>send</a:t>
            </a:r>
            <a:r>
              <a:rPr lang="es-MX" sz="3600" dirty="0" smtClean="0"/>
              <a:t> </a:t>
            </a:r>
            <a:r>
              <a:rPr lang="es-MX" sz="3600" dirty="0" err="1" smtClean="0"/>
              <a:t>it</a:t>
            </a:r>
            <a:r>
              <a:rPr lang="es-MX" sz="3600" dirty="0" smtClean="0"/>
              <a:t> to </a:t>
            </a:r>
            <a:r>
              <a:rPr lang="es-MX" sz="3600" dirty="0" smtClean="0">
                <a:hlinkClick r:id="rId2"/>
              </a:rPr>
              <a:t>ddealba@hsd2.org</a:t>
            </a:r>
            <a:r>
              <a:rPr lang="es-MX" sz="3600" dirty="0" smtClean="0"/>
              <a:t>. </a:t>
            </a:r>
            <a:r>
              <a:rPr lang="es-MX" sz="3600" dirty="0" err="1" smtClean="0"/>
              <a:t>Subj:your</a:t>
            </a:r>
            <a:r>
              <a:rPr lang="es-MX" sz="3600" dirty="0" smtClean="0"/>
              <a:t> </a:t>
            </a:r>
            <a:r>
              <a:rPr lang="es-MX" sz="3600" dirty="0" err="1" smtClean="0"/>
              <a:t>name</a:t>
            </a:r>
            <a:r>
              <a:rPr lang="es-MX" sz="3600" dirty="0" smtClean="0"/>
              <a:t>/</a:t>
            </a:r>
            <a:r>
              <a:rPr lang="es-MX" sz="3600" dirty="0" err="1" smtClean="0"/>
              <a:t>period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4399840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85750"/>
            <a:ext cx="9905998" cy="1085850"/>
          </a:xfrm>
        </p:spPr>
        <p:txBody>
          <a:bodyPr/>
          <a:lstStyle/>
          <a:p>
            <a:r>
              <a:rPr lang="es-MX" dirty="0" smtClean="0"/>
              <a:t>Escribe una carta – </a:t>
            </a:r>
            <a:r>
              <a:rPr lang="es-MX" dirty="0" err="1" smtClean="0"/>
              <a:t>write</a:t>
            </a:r>
            <a:r>
              <a:rPr lang="es-MX" dirty="0" smtClean="0"/>
              <a:t> a </a:t>
            </a:r>
            <a:r>
              <a:rPr lang="es-MX" dirty="0" err="1" smtClean="0"/>
              <a:t>letter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108585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800" dirty="0" smtClean="0"/>
              <a:t>Hola otra vez!</a:t>
            </a:r>
          </a:p>
          <a:p>
            <a:pPr marL="0" indent="0">
              <a:buNone/>
            </a:pPr>
            <a:r>
              <a:rPr lang="es-MX" sz="2800" dirty="0" smtClean="0"/>
              <a:t>Gracias por responderme. A mi me gusta el futbol </a:t>
            </a:r>
            <a:r>
              <a:rPr lang="es-MX" sz="2800" dirty="0" err="1" smtClean="0"/>
              <a:t>tambien</a:t>
            </a:r>
            <a:r>
              <a:rPr lang="es-MX" sz="2800" dirty="0" smtClean="0"/>
              <a:t>. Te gusta escuchar </a:t>
            </a:r>
            <a:r>
              <a:rPr lang="es-MX" sz="2800" dirty="0" err="1" smtClean="0"/>
              <a:t>bad</a:t>
            </a:r>
            <a:r>
              <a:rPr lang="es-MX" sz="2800" dirty="0" smtClean="0"/>
              <a:t> </a:t>
            </a:r>
            <a:r>
              <a:rPr lang="es-MX" sz="2800" dirty="0" err="1" smtClean="0"/>
              <a:t>bunny</a:t>
            </a:r>
            <a:r>
              <a:rPr lang="es-MX" sz="2800" dirty="0" smtClean="0"/>
              <a:t>… Interesante. Yo prefiero(i </a:t>
            </a:r>
            <a:r>
              <a:rPr lang="es-MX" sz="2800" dirty="0" err="1" smtClean="0"/>
              <a:t>prefer</a:t>
            </a:r>
            <a:r>
              <a:rPr lang="es-MX" sz="2800" dirty="0" smtClean="0"/>
              <a:t>) música country. </a:t>
            </a:r>
          </a:p>
          <a:p>
            <a:pPr marL="0" indent="0">
              <a:buNone/>
            </a:pPr>
            <a:r>
              <a:rPr lang="es-MX" sz="2800" dirty="0" smtClean="0"/>
              <a:t>Que tipo de ropa te gusta? Siempre(i </a:t>
            </a:r>
            <a:r>
              <a:rPr lang="es-MX" sz="2800" dirty="0" err="1" smtClean="0"/>
              <a:t>always</a:t>
            </a:r>
            <a:r>
              <a:rPr lang="es-MX" sz="2800" dirty="0" smtClean="0"/>
              <a:t>) llevo un </a:t>
            </a:r>
            <a:r>
              <a:rPr lang="es-MX" sz="2800" dirty="0" err="1" smtClean="0"/>
              <a:t>sueter</a:t>
            </a:r>
            <a:r>
              <a:rPr lang="es-MX" sz="2800" dirty="0"/>
              <a:t> </a:t>
            </a:r>
            <a:r>
              <a:rPr lang="es-MX" sz="2800" dirty="0" smtClean="0"/>
              <a:t>rojo a la escuela. El rojo es mi color favorito. </a:t>
            </a:r>
            <a:r>
              <a:rPr lang="es-MX" sz="2800" u="sng" dirty="0" smtClean="0"/>
              <a:t>Que es tu </a:t>
            </a:r>
            <a:r>
              <a:rPr lang="es-MX" sz="2800" i="1" u="sng" dirty="0" smtClean="0"/>
              <a:t>color</a:t>
            </a:r>
            <a:r>
              <a:rPr lang="es-MX" sz="2800" u="sng" dirty="0" smtClean="0"/>
              <a:t> favorito?</a:t>
            </a:r>
            <a:r>
              <a:rPr lang="es-MX" sz="2800" dirty="0" smtClean="0"/>
              <a:t> </a:t>
            </a:r>
          </a:p>
          <a:p>
            <a:pPr marL="0" indent="0">
              <a:buNone/>
            </a:pPr>
            <a:r>
              <a:rPr lang="es-MX" sz="2800" dirty="0" smtClean="0"/>
              <a:t>Tengo un gato. Se llama </a:t>
            </a:r>
            <a:r>
              <a:rPr lang="es-MX" sz="2800" dirty="0" err="1" smtClean="0"/>
              <a:t>spock</a:t>
            </a:r>
            <a:r>
              <a:rPr lang="es-MX" sz="2800" dirty="0" smtClean="0"/>
              <a:t>. Tienes un animal en casa?</a:t>
            </a:r>
          </a:p>
          <a:p>
            <a:pPr marL="0" indent="0">
              <a:buNone/>
            </a:pPr>
            <a:r>
              <a:rPr lang="es-MX" sz="2800" dirty="0" smtClean="0"/>
              <a:t>Hasta luego!</a:t>
            </a:r>
          </a:p>
          <a:p>
            <a:pPr marL="0" indent="0">
              <a:buNone/>
            </a:pPr>
            <a:r>
              <a:rPr lang="es-MX" sz="2800" dirty="0"/>
              <a:t>-</a:t>
            </a:r>
            <a:r>
              <a:rPr lang="es-MX" sz="2800" dirty="0" err="1" smtClean="0"/>
              <a:t>Deb</a:t>
            </a:r>
            <a:endParaRPr lang="es-MX" sz="2800" dirty="0" smtClean="0"/>
          </a:p>
          <a:p>
            <a:pPr marL="0" indent="0">
              <a:buNone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9348198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Dol</a:t>
            </a:r>
            <a:r>
              <a:rPr lang="es-MX" dirty="0" smtClean="0"/>
              <a:t> – que te dije? - 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did</a:t>
            </a:r>
            <a:r>
              <a:rPr lang="es-MX" dirty="0" smtClean="0"/>
              <a:t> I </a:t>
            </a:r>
            <a:r>
              <a:rPr lang="es-MX" dirty="0" err="1" smtClean="0"/>
              <a:t>tell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943100"/>
            <a:ext cx="11544300" cy="4533899"/>
          </a:xfrm>
        </p:spPr>
        <p:txBody>
          <a:bodyPr>
            <a:normAutofit/>
          </a:bodyPr>
          <a:lstStyle/>
          <a:p>
            <a:r>
              <a:rPr lang="es-MX" sz="3600" dirty="0" smtClean="0"/>
              <a:t>1.</a:t>
            </a:r>
          </a:p>
          <a:p>
            <a:r>
              <a:rPr lang="es-MX" sz="3600" dirty="0" smtClean="0"/>
              <a:t>2.</a:t>
            </a:r>
          </a:p>
          <a:p>
            <a:r>
              <a:rPr lang="es-MX" sz="3600" dirty="0" smtClean="0"/>
              <a:t>3.</a:t>
            </a:r>
          </a:p>
          <a:p>
            <a:r>
              <a:rPr lang="es-MX" sz="3600" dirty="0" smtClean="0"/>
              <a:t>4.</a:t>
            </a:r>
          </a:p>
          <a:p>
            <a:r>
              <a:rPr lang="es-MX" sz="3600" dirty="0" smtClean="0"/>
              <a:t>5.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0586332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Dol</a:t>
            </a:r>
            <a:r>
              <a:rPr lang="es-MX" dirty="0" smtClean="0"/>
              <a:t> – que te dije? - 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did</a:t>
            </a:r>
            <a:r>
              <a:rPr lang="es-MX" dirty="0" smtClean="0"/>
              <a:t> I </a:t>
            </a:r>
            <a:r>
              <a:rPr lang="es-MX" dirty="0" err="1" smtClean="0"/>
              <a:t>tell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943100"/>
            <a:ext cx="11544300" cy="4533899"/>
          </a:xfrm>
        </p:spPr>
        <p:txBody>
          <a:bodyPr>
            <a:normAutofit/>
          </a:bodyPr>
          <a:lstStyle/>
          <a:p>
            <a:r>
              <a:rPr lang="es-MX" sz="3600" dirty="0" smtClean="0"/>
              <a:t>1. Donde están mis pantalones?</a:t>
            </a:r>
          </a:p>
          <a:p>
            <a:r>
              <a:rPr lang="es-MX" sz="3600" dirty="0" smtClean="0"/>
              <a:t>2. Me gusta tu blusa blanca.</a:t>
            </a:r>
          </a:p>
          <a:p>
            <a:r>
              <a:rPr lang="es-MX" sz="3600" dirty="0" smtClean="0"/>
              <a:t>3. Que te gusta hacer en tu tiempo libre?</a:t>
            </a:r>
          </a:p>
          <a:p>
            <a:r>
              <a:rPr lang="es-MX" sz="3600" dirty="0" smtClean="0"/>
              <a:t>4. estoy aburrido.</a:t>
            </a:r>
          </a:p>
          <a:p>
            <a:r>
              <a:rPr lang="es-MX" sz="3600" dirty="0" smtClean="0"/>
              <a:t>5. Órale!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66890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 </a:t>
            </a:r>
            <a:r>
              <a:rPr lang="es-ES_tradnl" dirty="0" err="1" smtClean="0"/>
              <a:t>spanish</a:t>
            </a:r>
            <a:r>
              <a:rPr lang="es-ES_tradnl" dirty="0" smtClean="0"/>
              <a:t>, </a:t>
            </a:r>
            <a:r>
              <a:rPr lang="es-ES_tradnl" dirty="0" err="1" smtClean="0"/>
              <a:t>adjectives</a:t>
            </a:r>
            <a:r>
              <a:rPr lang="es-ES_tradnl" dirty="0" smtClean="0"/>
              <a:t> are placed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nouns</a:t>
            </a:r>
            <a:r>
              <a:rPr lang="es-ES_tradnl" dirty="0" smtClean="0"/>
              <a:t> and </a:t>
            </a:r>
            <a:r>
              <a:rPr lang="es-ES_tradnl" dirty="0" err="1" smtClean="0"/>
              <a:t>must</a:t>
            </a:r>
            <a:r>
              <a:rPr lang="es-ES_tradnl" dirty="0" smtClean="0"/>
              <a:t> </a:t>
            </a:r>
            <a:r>
              <a:rPr lang="es-ES_tradnl" dirty="0" err="1" smtClean="0"/>
              <a:t>agree</a:t>
            </a:r>
            <a:r>
              <a:rPr lang="es-ES_tradnl" dirty="0" smtClean="0"/>
              <a:t> in </a:t>
            </a:r>
            <a:r>
              <a:rPr lang="es-ES_tradnl" dirty="0" err="1" smtClean="0"/>
              <a:t>gender</a:t>
            </a:r>
            <a:r>
              <a:rPr lang="es-ES_tradnl" dirty="0" smtClean="0"/>
              <a:t> and </a:t>
            </a:r>
            <a:r>
              <a:rPr lang="es-ES_tradnl" dirty="0" err="1" smtClean="0"/>
              <a:t>number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9393238" cy="3124201"/>
          </a:xfrm>
        </p:spPr>
        <p:txBody>
          <a:bodyPr>
            <a:normAutofit/>
          </a:bodyPr>
          <a:lstStyle/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skirt</a:t>
            </a:r>
            <a:r>
              <a:rPr lang="es-ES_tradnl" sz="3600" dirty="0" smtClean="0"/>
              <a:t> red  </a:t>
            </a:r>
            <a:r>
              <a:rPr lang="es-ES_tradnl" sz="3600" dirty="0" smtClean="0">
                <a:sym typeface="Wingdings" panose="05000000000000000000" pitchFamily="2" charset="2"/>
              </a:rPr>
              <a:t> </a:t>
            </a:r>
            <a:r>
              <a:rPr lang="es-ES_tradnl" sz="36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L</a:t>
            </a:r>
            <a:r>
              <a:rPr lang="es-ES_tradnl" sz="3600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a</a:t>
            </a:r>
            <a:r>
              <a:rPr lang="es-ES_tradnl" sz="36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 Fald</a:t>
            </a:r>
            <a:r>
              <a:rPr lang="es-ES_tradnl" sz="3600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a</a:t>
            </a:r>
            <a:r>
              <a:rPr lang="es-ES_tradnl" sz="36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 Roj</a:t>
            </a:r>
            <a:r>
              <a:rPr lang="es-ES_tradnl" sz="3600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a</a:t>
            </a:r>
            <a:endParaRPr lang="es-ES_tradnl" sz="3600" u="sng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shirts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yellows</a:t>
            </a:r>
            <a:r>
              <a:rPr lang="es-ES_tradnl" sz="3600" dirty="0" smtClean="0"/>
              <a:t> </a:t>
            </a:r>
            <a:r>
              <a:rPr lang="es-ES_tradnl" sz="36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 L</a:t>
            </a:r>
            <a:r>
              <a:rPr lang="es-ES_tradnl" sz="3600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as</a:t>
            </a:r>
            <a:r>
              <a:rPr lang="es-ES_tradnl" sz="36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 Camis</a:t>
            </a:r>
            <a:r>
              <a:rPr lang="es-ES_tradnl" sz="3600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as</a:t>
            </a:r>
            <a:r>
              <a:rPr lang="es-ES_tradnl" sz="36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 Amarill</a:t>
            </a:r>
            <a:r>
              <a:rPr lang="es-ES_tradnl" sz="3600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sym typeface="Wingdings" panose="05000000000000000000" pitchFamily="2" charset="2"/>
              </a:rPr>
              <a:t>as</a:t>
            </a:r>
            <a:endParaRPr lang="es-ES_tradnl" sz="3600" u="sng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33400"/>
            <a:ext cx="9905998" cy="1085850"/>
          </a:xfrm>
        </p:spPr>
        <p:txBody>
          <a:bodyPr/>
          <a:lstStyle/>
          <a:p>
            <a:r>
              <a:rPr lang="es-MX" dirty="0" smtClean="0"/>
              <a:t>Los </a:t>
            </a:r>
            <a:r>
              <a:rPr lang="es-MX" dirty="0" err="1" smtClean="0"/>
              <a:t>Articulos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76399"/>
            <a:ext cx="9905998" cy="4953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dirty="0" err="1" smtClean="0"/>
              <a:t>The</a:t>
            </a:r>
            <a:r>
              <a:rPr lang="es-MX" sz="2800" dirty="0" smtClean="0"/>
              <a:t> = El, Los </a:t>
            </a:r>
            <a:r>
              <a:rPr lang="es-MX" sz="2400" dirty="0" err="1" smtClean="0"/>
              <a:t>or</a:t>
            </a:r>
            <a:r>
              <a:rPr lang="es-MX" sz="2800" dirty="0"/>
              <a:t> </a:t>
            </a:r>
            <a:r>
              <a:rPr lang="es-MX" sz="2800" dirty="0" smtClean="0"/>
              <a:t>La, Las</a:t>
            </a:r>
          </a:p>
          <a:p>
            <a:pPr marL="0" indent="0">
              <a:buNone/>
            </a:pPr>
            <a:r>
              <a:rPr lang="es-MX" sz="2800" dirty="0" smtClean="0"/>
              <a:t>___ abrigo</a:t>
            </a:r>
          </a:p>
          <a:p>
            <a:pPr marL="0" indent="0">
              <a:buNone/>
            </a:pPr>
            <a:r>
              <a:rPr lang="es-MX" sz="2800" dirty="0" smtClean="0"/>
              <a:t>___ abrigos</a:t>
            </a:r>
          </a:p>
          <a:p>
            <a:pPr marL="0" indent="0">
              <a:buNone/>
            </a:pPr>
            <a:endParaRPr lang="es-MX" sz="2800" dirty="0"/>
          </a:p>
          <a:p>
            <a:pPr marL="0" indent="0">
              <a:buNone/>
            </a:pPr>
            <a:r>
              <a:rPr lang="es-MX" sz="2800" dirty="0" smtClean="0"/>
              <a:t>___ Chaqueta</a:t>
            </a:r>
          </a:p>
          <a:p>
            <a:pPr marL="0" indent="0">
              <a:buNone/>
            </a:pPr>
            <a:r>
              <a:rPr lang="es-MX" sz="2800" dirty="0" smtClean="0"/>
              <a:t>___ Chaquetas</a:t>
            </a:r>
          </a:p>
          <a:p>
            <a:pPr marL="0" indent="0">
              <a:buNone/>
            </a:pPr>
            <a:endParaRPr lang="es-MX" sz="2800" dirty="0"/>
          </a:p>
          <a:p>
            <a:pPr marL="0" indent="0">
              <a:buNone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1112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A9E023"/>
    </a:accent1>
    <a:accent2>
      <a:srgbClr val="1FCDB6"/>
    </a:accent2>
    <a:accent3>
      <a:srgbClr val="5F99C9"/>
    </a:accent3>
    <a:accent4>
      <a:srgbClr val="AE65D1"/>
    </a:accent4>
    <a:accent5>
      <a:srgbClr val="D06423"/>
    </a:accent5>
    <a:accent6>
      <a:srgbClr val="DCAB11"/>
    </a:accent6>
    <a:hlink>
      <a:srgbClr val="ADE133"/>
    </a:hlink>
    <a:folHlink>
      <a:srgbClr val="C2EA66"/>
    </a:folHlink>
  </a:clrScheme>
</a:themeOverride>
</file>

<file path=ppt/theme/themeOverride2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A9E023"/>
    </a:accent1>
    <a:accent2>
      <a:srgbClr val="1FCDB6"/>
    </a:accent2>
    <a:accent3>
      <a:srgbClr val="5F99C9"/>
    </a:accent3>
    <a:accent4>
      <a:srgbClr val="AE65D1"/>
    </a:accent4>
    <a:accent5>
      <a:srgbClr val="D06423"/>
    </a:accent5>
    <a:accent6>
      <a:srgbClr val="DCAB11"/>
    </a:accent6>
    <a:hlink>
      <a:srgbClr val="ADE133"/>
    </a:hlink>
    <a:folHlink>
      <a:srgbClr val="C2EA66"/>
    </a:folHlink>
  </a:clrScheme>
</a:themeOverride>
</file>

<file path=ppt/theme/themeOverride3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A9E023"/>
    </a:accent1>
    <a:accent2>
      <a:srgbClr val="1FCDB6"/>
    </a:accent2>
    <a:accent3>
      <a:srgbClr val="5F99C9"/>
    </a:accent3>
    <a:accent4>
      <a:srgbClr val="AE65D1"/>
    </a:accent4>
    <a:accent5>
      <a:srgbClr val="D06423"/>
    </a:accent5>
    <a:accent6>
      <a:srgbClr val="DCAB11"/>
    </a:accent6>
    <a:hlink>
      <a:srgbClr val="ADE133"/>
    </a:hlink>
    <a:folHlink>
      <a:srgbClr val="C2EA66"/>
    </a:folHlink>
  </a:clrScheme>
</a:themeOverride>
</file>

<file path=ppt/theme/themeOverride4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A9E023"/>
    </a:accent1>
    <a:accent2>
      <a:srgbClr val="1FCDB6"/>
    </a:accent2>
    <a:accent3>
      <a:srgbClr val="5F99C9"/>
    </a:accent3>
    <a:accent4>
      <a:srgbClr val="AE65D1"/>
    </a:accent4>
    <a:accent5>
      <a:srgbClr val="D06423"/>
    </a:accent5>
    <a:accent6>
      <a:srgbClr val="DCAB11"/>
    </a:accent6>
    <a:hlink>
      <a:srgbClr val="ADE133"/>
    </a:hlink>
    <a:folHlink>
      <a:srgbClr val="C2EA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7918</TotalTime>
  <Words>1867</Words>
  <Application>Microsoft Office PowerPoint</Application>
  <PresentationFormat>Widescreen</PresentationFormat>
  <Paragraphs>437</Paragraphs>
  <Slides>78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Century Gothic</vt:lpstr>
      <vt:lpstr>Wingdings</vt:lpstr>
      <vt:lpstr>Mesh</vt:lpstr>
      <vt:lpstr>PowerPoint Presentation</vt:lpstr>
      <vt:lpstr>BIENVENIDOS A NUESTRA CLASE </vt:lpstr>
      <vt:lpstr>Objetivo y dol</vt:lpstr>
      <vt:lpstr>ANUNCIOS</vt:lpstr>
      <vt:lpstr>PowerPoint Presentation</vt:lpstr>
      <vt:lpstr>LA ESTRELLA DEL DIA</vt:lpstr>
      <vt:lpstr>Saquen una hoja de papel por favor  Titulo: adjetivos EQ: HOW CAN WE SPECIFY THE THINGS WE LIKE?</vt:lpstr>
      <vt:lpstr>In spanish, adjectives are placed after nouns and must agree in gender and number.</vt:lpstr>
      <vt:lpstr>Los Articulos</vt:lpstr>
      <vt:lpstr>Los Articulos</vt:lpstr>
      <vt:lpstr>Los Articulos</vt:lpstr>
      <vt:lpstr>Singular to plural, feminine to masculine </vt:lpstr>
      <vt:lpstr>Singular to plural, feminine to masculine </vt:lpstr>
      <vt:lpstr>Singular to plural, feminine to masculine </vt:lpstr>
      <vt:lpstr>Using WHITEBOARDs or tablets: PRACTICAR  Saquen sus pizarras o computadoras     por favor </vt:lpstr>
      <vt:lpstr>PowerPoint Presentation</vt:lpstr>
      <vt:lpstr>PowerPoint Presentation</vt:lpstr>
      <vt:lpstr>PowerPoint Presentation</vt:lpstr>
      <vt:lpstr>FASHION POLICE </vt:lpstr>
      <vt:lpstr>¿Qué camisa te gusta más? </vt:lpstr>
      <vt:lpstr>¿Qué traje te gusta más? </vt:lpstr>
      <vt:lpstr>hablar! Share your opinión with your shoulder partner.   El estudiante llevando los colores mas oscuros va primero.  Volumen 2</vt:lpstr>
      <vt:lpstr>¿Qué zapatos te gustan más? </vt:lpstr>
      <vt:lpstr>¿Qué pantalones te gustan más? </vt:lpstr>
      <vt:lpstr>DOL (__/6)</vt:lpstr>
      <vt:lpstr>DOL (__/6)</vt:lpstr>
      <vt:lpstr>Reflexión</vt:lpstr>
      <vt:lpstr>PowerPoint Presentation</vt:lpstr>
      <vt:lpstr>PowerPoint Presentation</vt:lpstr>
      <vt:lpstr>PowerPoint Presentation</vt:lpstr>
      <vt:lpstr>BIENVENIDOS A NUESTRA CLASE </vt:lpstr>
      <vt:lpstr>Objetivo y dol</vt:lpstr>
      <vt:lpstr>ANUNCIOS</vt:lpstr>
      <vt:lpstr>LA ESTRELLA DEL DIA</vt:lpstr>
      <vt:lpstr>La canción del dia  </vt:lpstr>
      <vt:lpstr>Listening Comprehension Me gustas tu!</vt:lpstr>
      <vt:lpstr>Practica!</vt:lpstr>
      <vt:lpstr>Karaoke!          Vamos a cantar!</vt:lpstr>
      <vt:lpstr>Escribe a un amigo nuevo! go to italki.com</vt:lpstr>
      <vt:lpstr>PowerPoint Presentation</vt:lpstr>
      <vt:lpstr>PowerPoint Presentation</vt:lpstr>
      <vt:lpstr>Hazlo ahora Que esta mal aquí?  What’s wrong here?</vt:lpstr>
      <vt:lpstr>Objetivo y dol</vt:lpstr>
      <vt:lpstr>ANUNCIOS</vt:lpstr>
      <vt:lpstr>LA ESTRELLA DEL DIA</vt:lpstr>
      <vt:lpstr>La canción del dia  </vt:lpstr>
      <vt:lpstr>Saquen sus pizarras por favor </vt:lpstr>
      <vt:lpstr>escribir!</vt:lpstr>
      <vt:lpstr>hablar!</vt:lpstr>
      <vt:lpstr>Guia de estudio  - study guide</vt:lpstr>
      <vt:lpstr>PowerPoint Presentation</vt:lpstr>
      <vt:lpstr>PowerPoint Presentation</vt:lpstr>
      <vt:lpstr>PowerPoint Presentation</vt:lpstr>
      <vt:lpstr>DOL    (sí, hazlo en español)</vt:lpstr>
      <vt:lpstr>kahoot</vt:lpstr>
      <vt:lpstr>PowerPoint Presentation</vt:lpstr>
      <vt:lpstr>PowerPoint Presentation</vt:lpstr>
      <vt:lpstr>La canción del dia  </vt:lpstr>
      <vt:lpstr>BIENVENIDOS A NUESTRA CLASE </vt:lpstr>
      <vt:lpstr>Objetivo y dol</vt:lpstr>
      <vt:lpstr>ANUNCIOS</vt:lpstr>
      <vt:lpstr>Go to canvas spa 1 Quizzes enter code: tegusta  raise your hand if you need a paper version</vt:lpstr>
      <vt:lpstr>PowerPoint Presentation</vt:lpstr>
      <vt:lpstr>PowerPoint Presentation</vt:lpstr>
      <vt:lpstr>Warmup  Reading comprehension – summarize in the following en ingles</vt:lpstr>
      <vt:lpstr>BIENVENIDOS A NUESTRA CLASE </vt:lpstr>
      <vt:lpstr>Objetivo y dol</vt:lpstr>
      <vt:lpstr>ANUNCIOS</vt:lpstr>
      <vt:lpstr>LA ESTRELLA DEL DIA</vt:lpstr>
      <vt:lpstr>La canción del dia  </vt:lpstr>
      <vt:lpstr>Escucha y repite por favor</vt:lpstr>
      <vt:lpstr>PowerPoint Presentation</vt:lpstr>
      <vt:lpstr>Online chat for language learners</vt:lpstr>
      <vt:lpstr>Pronunciación - repaso</vt:lpstr>
      <vt:lpstr>leer outloud – record yourself!</vt:lpstr>
      <vt:lpstr>Escribe una carta – write a letter</vt:lpstr>
      <vt:lpstr>Dol – que te dije? - What did I tell you?</vt:lpstr>
      <vt:lpstr>Dol – que te dije? - What did I tell you?</vt:lpstr>
    </vt:vector>
  </TitlesOfParts>
  <Company>Harrison School District #2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DeAlba, Debra</dc:creator>
  <cp:lastModifiedBy>DeAlba, Debra</cp:lastModifiedBy>
  <cp:revision>143</cp:revision>
  <cp:lastPrinted>2018-10-08T08:58:57Z</cp:lastPrinted>
  <dcterms:created xsi:type="dcterms:W3CDTF">2018-10-05T03:59:17Z</dcterms:created>
  <dcterms:modified xsi:type="dcterms:W3CDTF">2018-10-12T04:50:48Z</dcterms:modified>
</cp:coreProperties>
</file>