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6"/>
  </p:notesMasterIdLst>
  <p:sldIdLst>
    <p:sldId id="256" r:id="rId2"/>
    <p:sldId id="343" r:id="rId3"/>
    <p:sldId id="350" r:id="rId4"/>
    <p:sldId id="353" r:id="rId5"/>
    <p:sldId id="346" r:id="rId6"/>
    <p:sldId id="347" r:id="rId7"/>
    <p:sldId id="352" r:id="rId8"/>
    <p:sldId id="341" r:id="rId9"/>
    <p:sldId id="282" r:id="rId10"/>
    <p:sldId id="357" r:id="rId11"/>
    <p:sldId id="342" r:id="rId12"/>
    <p:sldId id="340" r:id="rId13"/>
    <p:sldId id="354" r:id="rId14"/>
    <p:sldId id="348" r:id="rId15"/>
    <p:sldId id="349" r:id="rId16"/>
    <p:sldId id="355" r:id="rId17"/>
    <p:sldId id="360" r:id="rId18"/>
    <p:sldId id="361" r:id="rId19"/>
    <p:sldId id="362" r:id="rId20"/>
    <p:sldId id="363" r:id="rId21"/>
    <p:sldId id="364" r:id="rId22"/>
    <p:sldId id="356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275" r:id="rId39"/>
    <p:sldId id="276" r:id="rId40"/>
    <p:sldId id="277" r:id="rId41"/>
    <p:sldId id="278" r:id="rId42"/>
    <p:sldId id="279" r:id="rId43"/>
    <p:sldId id="280" r:id="rId44"/>
    <p:sldId id="283" r:id="rId45"/>
    <p:sldId id="284" r:id="rId46"/>
    <p:sldId id="358" r:id="rId47"/>
    <p:sldId id="359" r:id="rId48"/>
    <p:sldId id="290" r:id="rId49"/>
    <p:sldId id="365" r:id="rId50"/>
    <p:sldId id="257" r:id="rId51"/>
    <p:sldId id="368" r:id="rId52"/>
    <p:sldId id="369" r:id="rId53"/>
    <p:sldId id="292" r:id="rId54"/>
    <p:sldId id="285" r:id="rId55"/>
    <p:sldId id="286" r:id="rId56"/>
    <p:sldId id="287" r:id="rId57"/>
    <p:sldId id="288" r:id="rId58"/>
    <p:sldId id="289" r:id="rId59"/>
    <p:sldId id="291" r:id="rId60"/>
    <p:sldId id="373" r:id="rId61"/>
    <p:sldId id="374" r:id="rId62"/>
    <p:sldId id="375" r:id="rId63"/>
    <p:sldId id="376" r:id="rId64"/>
    <p:sldId id="372" r:id="rId6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102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BCB8A-EEDB-452A-9BA1-142F9527EC1D}" type="datetimeFigureOut">
              <a:rPr lang="es-MX" smtClean="0"/>
              <a:t>15/10/2018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7237B-8968-4DA8-841B-EC6B2D3CD50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2984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4A66-D3AA-4DA1-A863-739E68FED7AD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3890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4A66-D3AA-4DA1-A863-739E68FED7AD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3333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4A66-D3AA-4DA1-A863-739E68FED7AD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7205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err="1" smtClean="0"/>
              <a:t>Warm</a:t>
            </a:r>
            <a:r>
              <a:rPr lang="es-ES_tradnl" baseline="0" smtClean="0"/>
              <a:t> up#1 : </a:t>
            </a:r>
            <a:r>
              <a:rPr lang="es-ES_tradnl" baseline="0" dirty="0" err="1" smtClean="0"/>
              <a:t>Choose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–</a:t>
            </a:r>
            <a:r>
              <a:rPr lang="es-ES_tradnl" baseline="0" dirty="0" smtClean="0"/>
              <a:t> I </a:t>
            </a:r>
            <a:r>
              <a:rPr lang="es-ES_tradnl" baseline="0" dirty="0" err="1" smtClean="0"/>
              <a:t>didn’t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get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to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activity</a:t>
            </a:r>
            <a:r>
              <a:rPr lang="es-ES_tradnl" baseline="0" dirty="0" smtClean="0"/>
              <a:t> so I </a:t>
            </a:r>
            <a:r>
              <a:rPr lang="es-ES_tradnl" baseline="0" dirty="0" err="1" smtClean="0"/>
              <a:t>think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will</a:t>
            </a:r>
            <a:r>
              <a:rPr lang="es-ES_tradnl" baseline="0" dirty="0" smtClean="0"/>
              <a:t> be my </a:t>
            </a:r>
            <a:r>
              <a:rPr lang="es-ES_tradnl" baseline="0" dirty="0" err="1" smtClean="0"/>
              <a:t>warm</a:t>
            </a:r>
            <a:r>
              <a:rPr lang="es-ES_tradnl" baseline="0" dirty="0" smtClean="0"/>
              <a:t>-up. </a:t>
            </a:r>
            <a:r>
              <a:rPr lang="es-ES_tradnl" baseline="0" dirty="0" err="1" smtClean="0"/>
              <a:t>If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already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completed</a:t>
            </a:r>
            <a:r>
              <a:rPr lang="es-ES_tradnl" baseline="0" dirty="0" smtClean="0"/>
              <a:t>, complete </a:t>
            </a:r>
            <a:r>
              <a:rPr lang="es-ES_tradnl" baseline="0" dirty="0" err="1" smtClean="0"/>
              <a:t>warm</a:t>
            </a:r>
            <a:r>
              <a:rPr lang="es-ES_tradnl" baseline="0" dirty="0" smtClean="0"/>
              <a:t>-up #2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7EE5F-C534-E947-820D-BD670AA51B14}" type="slidenum">
              <a:rPr lang="es-ES_tradnl" smtClean="0"/>
              <a:pPr/>
              <a:t>48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03348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4A66-D3AA-4DA1-A863-739E68FED7AD}" type="slidenum">
              <a:rPr lang="es-MX" smtClean="0"/>
              <a:t>49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2117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4A66-D3AA-4DA1-A863-739E68FED7AD}" type="slidenum">
              <a:rPr lang="es-MX" smtClean="0"/>
              <a:t>51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8425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4A66-D3AA-4DA1-A863-739E68FED7AD}" type="slidenum">
              <a:rPr lang="es-MX" smtClean="0"/>
              <a:t>52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648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4A66-D3AA-4DA1-A863-739E68FED7AD}" type="slidenum">
              <a:rPr lang="es-MX" smtClean="0"/>
              <a:t>60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4198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4A66-D3AA-4DA1-A863-739E68FED7AD}" type="slidenum">
              <a:rPr lang="es-MX" smtClean="0"/>
              <a:t>61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1166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4A66-D3AA-4DA1-A863-739E68FED7AD}" type="slidenum">
              <a:rPr lang="es-MX" smtClean="0"/>
              <a:t>62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30103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4A66-D3AA-4DA1-A863-739E68FED7AD}" type="slidenum">
              <a:rPr lang="es-MX" smtClean="0"/>
              <a:t>63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6626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4A66-D3AA-4DA1-A863-739E68FED7AD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953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4A66-D3AA-4DA1-A863-739E68FED7AD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9688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4A66-D3AA-4DA1-A863-739E68FED7AD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2463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4A66-D3AA-4DA1-A863-739E68FED7AD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667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4A66-D3AA-4DA1-A863-739E68FED7AD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4865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4A66-D3AA-4DA1-A863-739E68FED7AD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624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4A66-D3AA-4DA1-A863-739E68FED7AD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4932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4A66-D3AA-4DA1-A863-739E68FED7AD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275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m.youtube.com/watch?v=96WFLmmzNY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anishlistening.org/content/351-danya-chile-car.html" TargetMode="External"/><Relationship Id="rId2" Type="http://schemas.openxmlformats.org/officeDocument/2006/relationships/hyperlink" Target="http://www.spanishlistening.org/content/410-salvador-salvador-find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panishlistening.org/content/281-william-mexico-sport.html" TargetMode="External"/><Relationship Id="rId4" Type="http://schemas.openxmlformats.org/officeDocument/2006/relationships/hyperlink" Target="http://www.spanishlistening.org/content/288-seiji-bolivia-dogs-or-cats.html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4128" y="310896"/>
            <a:ext cx="10716768" cy="5888735"/>
          </a:xfrm>
        </p:spPr>
        <p:txBody>
          <a:bodyPr>
            <a:normAutofit fontScale="90000"/>
          </a:bodyPr>
          <a:lstStyle/>
          <a:p>
            <a:pPr algn="l"/>
            <a:r>
              <a:rPr lang="es-MX" dirty="0" err="1" smtClean="0"/>
              <a:t>Warmup</a:t>
            </a:r>
            <a:r>
              <a:rPr lang="es-MX" dirty="0" smtClean="0"/>
              <a:t>:</a:t>
            </a:r>
            <a:br>
              <a:rPr lang="es-MX" dirty="0" smtClean="0"/>
            </a:br>
            <a:r>
              <a:rPr lang="es-MX" dirty="0" err="1" smtClean="0"/>
              <a:t>what’s</a:t>
            </a:r>
            <a:r>
              <a:rPr lang="es-MX" dirty="0" smtClean="0"/>
              <a:t> </a:t>
            </a:r>
            <a:r>
              <a:rPr lang="es-MX" dirty="0" err="1" smtClean="0"/>
              <a:t>that</a:t>
            </a:r>
            <a:r>
              <a:rPr lang="es-MX" dirty="0" smtClean="0"/>
              <a:t> </a:t>
            </a:r>
            <a:r>
              <a:rPr lang="es-MX" dirty="0" err="1" smtClean="0"/>
              <a:t>turkey</a:t>
            </a:r>
            <a:r>
              <a:rPr lang="es-MX" dirty="0" smtClean="0"/>
              <a:t> </a:t>
            </a:r>
            <a:r>
              <a:rPr lang="es-MX" dirty="0" err="1" smtClean="0"/>
              <a:t>wearing</a:t>
            </a:r>
            <a:r>
              <a:rPr lang="es-MX" dirty="0" smtClean="0"/>
              <a:t>?</a:t>
            </a:r>
            <a:br>
              <a:rPr lang="es-MX" dirty="0" smtClean="0"/>
            </a:br>
            <a:r>
              <a:rPr lang="es-MX" dirty="0" smtClean="0"/>
              <a:t>1.</a:t>
            </a:r>
            <a:br>
              <a:rPr lang="es-MX" dirty="0" smtClean="0"/>
            </a:br>
            <a:r>
              <a:rPr lang="es-MX" dirty="0" smtClean="0"/>
              <a:t>2.</a:t>
            </a:r>
            <a:br>
              <a:rPr lang="es-MX" dirty="0" smtClean="0"/>
            </a:br>
            <a:r>
              <a:rPr lang="es-MX" dirty="0" smtClean="0"/>
              <a:t>3.</a:t>
            </a:r>
            <a:br>
              <a:rPr lang="es-MX" dirty="0" smtClean="0"/>
            </a:br>
            <a:r>
              <a:rPr lang="es-MX" dirty="0" smtClean="0"/>
              <a:t>4.</a:t>
            </a:r>
            <a:br>
              <a:rPr lang="es-MX" dirty="0" smtClean="0"/>
            </a:br>
            <a:r>
              <a:rPr lang="es-MX" dirty="0" smtClean="0"/>
              <a:t>5.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4946904"/>
            <a:ext cx="8676222" cy="1051560"/>
          </a:xfrm>
        </p:spPr>
        <p:txBody>
          <a:bodyPr/>
          <a:lstStyle/>
          <a:p>
            <a:r>
              <a:rPr lang="es-MX" u="sng" dirty="0">
                <a:effectLst/>
                <a:hlinkClick r:id="rId2"/>
              </a:rPr>
              <a:t>https://m.youtube.com/watch?v=96WFLmmzNYs</a:t>
            </a:r>
            <a:endParaRPr lang="es-MX" dirty="0">
              <a:effectLst/>
            </a:endParaRPr>
          </a:p>
          <a:p>
            <a:r>
              <a:rPr lang="es-MX" dirty="0"/>
              <a:t>Azul el sombrero, verde el </a:t>
            </a:r>
            <a:r>
              <a:rPr lang="es-MX" dirty="0" smtClean="0"/>
              <a:t>sombrero por Sandra </a:t>
            </a:r>
            <a:r>
              <a:rPr lang="es-MX" dirty="0" err="1" smtClean="0"/>
              <a:t>boynton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942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0373" y="-73152"/>
            <a:ext cx="4064570" cy="1682496"/>
          </a:xfrm>
        </p:spPr>
        <p:txBody>
          <a:bodyPr/>
          <a:lstStyle/>
          <a:p>
            <a:r>
              <a:rPr lang="es-MX" b="1" dirty="0" smtClean="0"/>
              <a:t>matamoscas</a:t>
            </a:r>
            <a:endParaRPr lang="es-MX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5112"/>
            <a:ext cx="3617647" cy="5362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192" y="1450366"/>
            <a:ext cx="4015168" cy="54076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943" y="2888655"/>
            <a:ext cx="3434401" cy="257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8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Dol</a:t>
            </a:r>
            <a:r>
              <a:rPr lang="es-MX" dirty="0" smtClean="0"/>
              <a:t> – que te dije? - </a:t>
            </a:r>
            <a:r>
              <a:rPr lang="es-MX" dirty="0" err="1" smtClean="0"/>
              <a:t>What</a:t>
            </a:r>
            <a:r>
              <a:rPr lang="es-MX" dirty="0" smtClean="0"/>
              <a:t> </a:t>
            </a:r>
            <a:r>
              <a:rPr lang="es-MX" dirty="0" err="1" smtClean="0"/>
              <a:t>did</a:t>
            </a:r>
            <a:r>
              <a:rPr lang="es-MX" dirty="0" smtClean="0"/>
              <a:t> I </a:t>
            </a:r>
            <a:r>
              <a:rPr lang="es-MX" dirty="0" err="1" smtClean="0"/>
              <a:t>tell</a:t>
            </a:r>
            <a:r>
              <a:rPr lang="es-MX" dirty="0" smtClean="0"/>
              <a:t> </a:t>
            </a:r>
            <a:r>
              <a:rPr lang="es-MX" dirty="0" err="1" smtClean="0"/>
              <a:t>you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943100"/>
            <a:ext cx="11544300" cy="4533899"/>
          </a:xfrm>
        </p:spPr>
        <p:txBody>
          <a:bodyPr>
            <a:normAutofit/>
          </a:bodyPr>
          <a:lstStyle/>
          <a:p>
            <a:r>
              <a:rPr lang="es-MX" sz="3600" dirty="0" smtClean="0"/>
              <a:t>1.</a:t>
            </a:r>
          </a:p>
          <a:p>
            <a:r>
              <a:rPr lang="es-MX" sz="3600" dirty="0" smtClean="0"/>
              <a:t>2.</a:t>
            </a:r>
          </a:p>
          <a:p>
            <a:r>
              <a:rPr lang="es-MX" sz="3600" dirty="0" smtClean="0"/>
              <a:t>3.</a:t>
            </a:r>
          </a:p>
          <a:p>
            <a:r>
              <a:rPr lang="es-MX" sz="3600" dirty="0" smtClean="0"/>
              <a:t>4.</a:t>
            </a:r>
          </a:p>
          <a:p>
            <a:r>
              <a:rPr lang="es-MX" sz="3600" dirty="0" smtClean="0"/>
              <a:t>5.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1743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Dol</a:t>
            </a:r>
            <a:r>
              <a:rPr lang="es-MX" dirty="0" smtClean="0"/>
              <a:t> – que te dije? - </a:t>
            </a:r>
            <a:r>
              <a:rPr lang="es-MX" dirty="0" err="1" smtClean="0"/>
              <a:t>What</a:t>
            </a:r>
            <a:r>
              <a:rPr lang="es-MX" dirty="0" smtClean="0"/>
              <a:t> </a:t>
            </a:r>
            <a:r>
              <a:rPr lang="es-MX" dirty="0" err="1" smtClean="0"/>
              <a:t>did</a:t>
            </a:r>
            <a:r>
              <a:rPr lang="es-MX" dirty="0" smtClean="0"/>
              <a:t> I </a:t>
            </a:r>
            <a:r>
              <a:rPr lang="es-MX" dirty="0" err="1" smtClean="0"/>
              <a:t>tell</a:t>
            </a:r>
            <a:r>
              <a:rPr lang="es-MX" dirty="0" smtClean="0"/>
              <a:t> </a:t>
            </a:r>
            <a:r>
              <a:rPr lang="es-MX" dirty="0" err="1" smtClean="0"/>
              <a:t>you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943100"/>
            <a:ext cx="11544300" cy="4533899"/>
          </a:xfrm>
        </p:spPr>
        <p:txBody>
          <a:bodyPr>
            <a:normAutofit/>
          </a:bodyPr>
          <a:lstStyle/>
          <a:p>
            <a:r>
              <a:rPr lang="es-MX" sz="3600" dirty="0" smtClean="0"/>
              <a:t>1. Donde están mis pantalones?</a:t>
            </a:r>
          </a:p>
          <a:p>
            <a:r>
              <a:rPr lang="es-MX" sz="3600" dirty="0" smtClean="0"/>
              <a:t>2. Me gusta tu blusa blanca.</a:t>
            </a:r>
          </a:p>
          <a:p>
            <a:r>
              <a:rPr lang="es-MX" sz="3600" dirty="0" smtClean="0"/>
              <a:t>3. Que te gusta hacer en tu tiempo libre?</a:t>
            </a:r>
          </a:p>
          <a:p>
            <a:r>
              <a:rPr lang="es-MX" sz="3600" dirty="0" smtClean="0"/>
              <a:t>4. estoy aburrido.</a:t>
            </a:r>
          </a:p>
          <a:p>
            <a:r>
              <a:rPr lang="es-MX" sz="3600" dirty="0" smtClean="0"/>
              <a:t>5. Órale!									</a:t>
            </a:r>
            <a:r>
              <a:rPr lang="es-MX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948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262" y="609599"/>
            <a:ext cx="10764837" cy="1905000"/>
          </a:xfrm>
        </p:spPr>
        <p:txBody>
          <a:bodyPr>
            <a:noAutofit/>
          </a:bodyPr>
          <a:lstStyle/>
          <a:p>
            <a:pPr algn="ctr"/>
            <a:r>
              <a:rPr lang="es-MX" sz="4000" dirty="0" smtClean="0"/>
              <a:t>Online chat </a:t>
            </a:r>
            <a:r>
              <a:rPr lang="es-MX" sz="4000" dirty="0" err="1" smtClean="0"/>
              <a:t>for</a:t>
            </a:r>
            <a:r>
              <a:rPr lang="es-MX" sz="4000" dirty="0" smtClean="0"/>
              <a:t> </a:t>
            </a:r>
            <a:r>
              <a:rPr lang="es-MX" sz="4000" dirty="0" err="1" smtClean="0"/>
              <a:t>language</a:t>
            </a:r>
            <a:r>
              <a:rPr lang="es-MX" sz="4000" dirty="0" smtClean="0"/>
              <a:t> </a:t>
            </a:r>
            <a:r>
              <a:rPr lang="es-MX" sz="4000" dirty="0" err="1" smtClean="0"/>
              <a:t>learners</a:t>
            </a:r>
            <a:endParaRPr lang="es-MX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10439400" cy="38290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3600" dirty="0"/>
              <a:t>Escribe a un amigo nuevo!</a:t>
            </a:r>
            <a:br>
              <a:rPr lang="es-MX" sz="3600" dirty="0"/>
            </a:br>
            <a:r>
              <a:rPr lang="es-MX" sz="3600" dirty="0" err="1"/>
              <a:t>go</a:t>
            </a:r>
            <a:r>
              <a:rPr lang="es-MX" sz="3600" dirty="0"/>
              <a:t> to </a:t>
            </a:r>
            <a:r>
              <a:rPr lang="es-MX" sz="3600" dirty="0" smtClean="0"/>
              <a:t>italki.com</a:t>
            </a:r>
          </a:p>
          <a:p>
            <a:pPr marL="0" indent="0">
              <a:buNone/>
            </a:pPr>
            <a:r>
              <a:rPr lang="es-MX" sz="3600" dirty="0" err="1" smtClean="0"/>
              <a:t>Create</a:t>
            </a:r>
            <a:r>
              <a:rPr lang="es-MX" sz="3600" dirty="0" smtClean="0"/>
              <a:t> </a:t>
            </a:r>
            <a:r>
              <a:rPr lang="es-MX" sz="3600" dirty="0" err="1" smtClean="0"/>
              <a:t>your</a:t>
            </a:r>
            <a:r>
              <a:rPr lang="es-MX" sz="3600" dirty="0" smtClean="0"/>
              <a:t> </a:t>
            </a:r>
            <a:r>
              <a:rPr lang="es-MX" sz="3600" dirty="0" err="1" smtClean="0"/>
              <a:t>own</a:t>
            </a:r>
            <a:r>
              <a:rPr lang="es-MX" sz="3600" dirty="0" smtClean="0"/>
              <a:t> </a:t>
            </a:r>
            <a:r>
              <a:rPr lang="es-MX" sz="3600" dirty="0" err="1" smtClean="0"/>
              <a:t>account</a:t>
            </a:r>
            <a:r>
              <a:rPr lang="es-MX" sz="3600" dirty="0" smtClean="0"/>
              <a:t> – </a:t>
            </a:r>
            <a:r>
              <a:rPr lang="es-MX" sz="3600" dirty="0" err="1" smtClean="0"/>
              <a:t>confirm</a:t>
            </a:r>
            <a:r>
              <a:rPr lang="es-MX" sz="3600" dirty="0" smtClean="0"/>
              <a:t> </a:t>
            </a:r>
            <a:r>
              <a:rPr lang="es-MX" sz="3600" dirty="0" err="1" smtClean="0"/>
              <a:t>your</a:t>
            </a:r>
            <a:r>
              <a:rPr lang="es-MX" sz="3600" dirty="0" smtClean="0"/>
              <a:t> email</a:t>
            </a:r>
          </a:p>
          <a:p>
            <a:pPr marL="0" indent="0">
              <a:buNone/>
            </a:pPr>
            <a:r>
              <a:rPr lang="es-MX" sz="3600" dirty="0" err="1" smtClean="0"/>
              <a:t>Click</a:t>
            </a:r>
            <a:r>
              <a:rPr lang="es-MX" sz="3600" dirty="0" smtClean="0"/>
              <a:t> </a:t>
            </a:r>
            <a:r>
              <a:rPr lang="es-MX" sz="3600" dirty="0" err="1" smtClean="0"/>
              <a:t>community</a:t>
            </a:r>
            <a:r>
              <a:rPr lang="es-MX" sz="3600" dirty="0" smtClean="0"/>
              <a:t> </a:t>
            </a:r>
            <a:r>
              <a:rPr lang="es-MX" sz="3600" dirty="0" smtClean="0">
                <a:sym typeface="Wingdings" panose="05000000000000000000" pitchFamily="2" charset="2"/>
              </a:rPr>
              <a:t> </a:t>
            </a:r>
            <a:r>
              <a:rPr lang="es-MX" sz="3600" dirty="0" err="1" smtClean="0">
                <a:sym typeface="Wingdings" panose="05000000000000000000" pitchFamily="2" charset="2"/>
              </a:rPr>
              <a:t>Find</a:t>
            </a:r>
            <a:r>
              <a:rPr lang="es-MX" sz="3600" dirty="0" smtClean="0">
                <a:sym typeface="Wingdings" panose="05000000000000000000" pitchFamily="2" charset="2"/>
              </a:rPr>
              <a:t> a </a:t>
            </a:r>
            <a:r>
              <a:rPr lang="es-MX" sz="3600" dirty="0" err="1" smtClean="0">
                <a:sym typeface="Wingdings" panose="05000000000000000000" pitchFamily="2" charset="2"/>
              </a:rPr>
              <a:t>language</a:t>
            </a:r>
            <a:r>
              <a:rPr lang="es-MX" sz="3600" dirty="0" smtClean="0">
                <a:sym typeface="Wingdings" panose="05000000000000000000" pitchFamily="2" charset="2"/>
              </a:rPr>
              <a:t> </a:t>
            </a:r>
            <a:r>
              <a:rPr lang="es-MX" sz="3600" dirty="0" err="1" smtClean="0">
                <a:sym typeface="Wingdings" panose="05000000000000000000" pitchFamily="2" charset="2"/>
              </a:rPr>
              <a:t>partner</a:t>
            </a:r>
            <a:endParaRPr lang="es-MX" sz="36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s-MX" sz="3600" dirty="0" err="1" smtClean="0">
                <a:sym typeface="Wingdings" panose="05000000000000000000" pitchFamily="2" charset="2"/>
              </a:rPr>
              <a:t>Search</a:t>
            </a:r>
            <a:r>
              <a:rPr lang="es-MX" sz="3600" dirty="0" smtClean="0">
                <a:sym typeface="Wingdings" panose="05000000000000000000" pitchFamily="2" charset="2"/>
              </a:rPr>
              <a:t>: </a:t>
            </a:r>
            <a:r>
              <a:rPr lang="es-MX" sz="3600" dirty="0" err="1" smtClean="0">
                <a:sym typeface="Wingdings" panose="05000000000000000000" pitchFamily="2" charset="2"/>
              </a:rPr>
              <a:t>Spanish</a:t>
            </a:r>
            <a:r>
              <a:rPr lang="es-MX" sz="3600" dirty="0" smtClean="0">
                <a:sym typeface="Wingdings" panose="05000000000000000000" pitchFamily="2" charset="2"/>
              </a:rPr>
              <a:t> 	</a:t>
            </a:r>
            <a:r>
              <a:rPr lang="es-MX" sz="3600" dirty="0" err="1" smtClean="0">
                <a:sym typeface="Wingdings" panose="05000000000000000000" pitchFamily="2" charset="2"/>
              </a:rPr>
              <a:t>Learning</a:t>
            </a:r>
            <a:r>
              <a:rPr lang="es-MX" sz="3600" dirty="0" smtClean="0">
                <a:sym typeface="Wingdings" panose="05000000000000000000" pitchFamily="2" charset="2"/>
              </a:rPr>
              <a:t>: </a:t>
            </a:r>
            <a:r>
              <a:rPr lang="es-MX" sz="3600" dirty="0" err="1" smtClean="0">
                <a:sym typeface="Wingdings" panose="05000000000000000000" pitchFamily="2" charset="2"/>
              </a:rPr>
              <a:t>english</a:t>
            </a:r>
            <a:endParaRPr lang="es-MX" sz="36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s-MX" sz="2400" dirty="0" smtClean="0">
                <a:sym typeface="Wingdings" panose="05000000000000000000" pitchFamily="2" charset="2"/>
              </a:rPr>
              <a:t>**Block </a:t>
            </a:r>
            <a:r>
              <a:rPr lang="es-MX" sz="2400" dirty="0" err="1" smtClean="0">
                <a:sym typeface="Wingdings" panose="05000000000000000000" pitchFamily="2" charset="2"/>
              </a:rPr>
              <a:t>messages</a:t>
            </a:r>
            <a:r>
              <a:rPr lang="es-MX" sz="2400" dirty="0" smtClean="0">
                <a:sym typeface="Wingdings" panose="05000000000000000000" pitchFamily="2" charset="2"/>
              </a:rPr>
              <a:t> </a:t>
            </a:r>
            <a:r>
              <a:rPr lang="es-MX" sz="2400" dirty="0" err="1" smtClean="0">
                <a:sym typeface="Wingdings" panose="05000000000000000000" pitchFamily="2" charset="2"/>
              </a:rPr>
              <a:t>from</a:t>
            </a:r>
            <a:r>
              <a:rPr lang="es-MX" sz="2400" dirty="0" smtClean="0">
                <a:sym typeface="Wingdings" panose="05000000000000000000" pitchFamily="2" charset="2"/>
              </a:rPr>
              <a:t> </a:t>
            </a:r>
            <a:r>
              <a:rPr lang="es-MX" sz="2400" dirty="0" err="1" smtClean="0">
                <a:sym typeface="Wingdings" panose="05000000000000000000" pitchFamily="2" charset="2"/>
              </a:rPr>
              <a:t>trolls</a:t>
            </a:r>
            <a:r>
              <a:rPr lang="es-MX" sz="2400" dirty="0" smtClean="0">
                <a:sym typeface="Wingdings" panose="05000000000000000000" pitchFamily="2" charset="2"/>
              </a:rPr>
              <a:t>- do </a:t>
            </a:r>
            <a:r>
              <a:rPr lang="es-MX" sz="2400" dirty="0" err="1" smtClean="0">
                <a:sym typeface="Wingdings" panose="05000000000000000000" pitchFamily="2" charset="2"/>
              </a:rPr>
              <a:t>not</a:t>
            </a:r>
            <a:r>
              <a:rPr lang="es-MX" sz="2400" dirty="0" smtClean="0">
                <a:sym typeface="Wingdings" panose="05000000000000000000" pitchFamily="2" charset="2"/>
              </a:rPr>
              <a:t> share </a:t>
            </a:r>
            <a:r>
              <a:rPr lang="es-MX" sz="2400" dirty="0" err="1" smtClean="0">
                <a:sym typeface="Wingdings" panose="05000000000000000000" pitchFamily="2" charset="2"/>
              </a:rPr>
              <a:t>your</a:t>
            </a:r>
            <a:r>
              <a:rPr lang="es-MX" sz="2400" dirty="0" smtClean="0">
                <a:sym typeface="Wingdings" panose="05000000000000000000" pitchFamily="2" charset="2"/>
              </a:rPr>
              <a:t> </a:t>
            </a:r>
            <a:r>
              <a:rPr lang="es-MX" sz="2400" dirty="0" err="1" smtClean="0">
                <a:sym typeface="Wingdings" panose="05000000000000000000" pitchFamily="2" charset="2"/>
              </a:rPr>
              <a:t>snap</a:t>
            </a:r>
            <a:r>
              <a:rPr lang="es-MX" sz="2400" dirty="0" smtClean="0">
                <a:sym typeface="Wingdings" panose="05000000000000000000" pitchFamily="2" charset="2"/>
              </a:rPr>
              <a:t>, </a:t>
            </a:r>
            <a:r>
              <a:rPr lang="es-MX" sz="2400" dirty="0" err="1" smtClean="0">
                <a:sym typeface="Wingdings" panose="05000000000000000000" pitchFamily="2" charset="2"/>
              </a:rPr>
              <a:t>phone</a:t>
            </a:r>
            <a:r>
              <a:rPr lang="es-MX" sz="2400" dirty="0" smtClean="0">
                <a:sym typeface="Wingdings" panose="05000000000000000000" pitchFamily="2" charset="2"/>
              </a:rPr>
              <a:t> </a:t>
            </a:r>
            <a:r>
              <a:rPr lang="es-MX" sz="2400" dirty="0" err="1" smtClean="0">
                <a:sym typeface="Wingdings" panose="05000000000000000000" pitchFamily="2" charset="2"/>
              </a:rPr>
              <a:t>or</a:t>
            </a:r>
            <a:r>
              <a:rPr lang="es-MX" sz="2400" dirty="0" smtClean="0">
                <a:sym typeface="Wingdings" panose="05000000000000000000" pitchFamily="2" charset="2"/>
              </a:rPr>
              <a:t> </a:t>
            </a:r>
            <a:r>
              <a:rPr lang="es-MX" sz="2400" dirty="0" err="1" smtClean="0">
                <a:sym typeface="Wingdings" panose="05000000000000000000" pitchFamily="2" charset="2"/>
              </a:rPr>
              <a:t>skype</a:t>
            </a:r>
            <a:r>
              <a:rPr lang="es-MX" sz="2400" dirty="0" smtClean="0">
                <a:sym typeface="Wingdings" panose="05000000000000000000" pitchFamily="2" charset="2"/>
              </a:rPr>
              <a:t>**</a:t>
            </a:r>
            <a:endParaRPr lang="es-MX" sz="2400" dirty="0" smtClean="0"/>
          </a:p>
        </p:txBody>
      </p:sp>
    </p:spTree>
    <p:extLst>
      <p:ext uri="{BB962C8B-B14F-4D97-AF65-F5344CB8AC3E}">
        <p14:creationId xmlns:p14="http://schemas.microsoft.com/office/powerpoint/2010/main" val="26633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50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41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98576"/>
          </a:xfrm>
        </p:spPr>
        <p:txBody>
          <a:bodyPr/>
          <a:lstStyle/>
          <a:p>
            <a:r>
              <a:rPr lang="es-MX" dirty="0" err="1" smtClean="0"/>
              <a:t>Warm</a:t>
            </a:r>
            <a:r>
              <a:rPr lang="es-MX" dirty="0" smtClean="0"/>
              <a:t> up – hazlo ahora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892" y="1807463"/>
            <a:ext cx="11020107" cy="4648201"/>
          </a:xfrm>
        </p:spPr>
        <p:txBody>
          <a:bodyPr>
            <a:normAutofit/>
          </a:bodyPr>
          <a:lstStyle/>
          <a:p>
            <a:r>
              <a:rPr lang="es-MX" sz="3600" dirty="0" smtClean="0"/>
              <a:t>Que te gusta hacer en tu tiempo libre?</a:t>
            </a:r>
          </a:p>
          <a:p>
            <a:pPr marL="0" indent="0">
              <a:buNone/>
            </a:pPr>
            <a:r>
              <a:rPr lang="es-MX" sz="3600" dirty="0" smtClean="0"/>
              <a:t>	En mi tiempo libre me gusta…..</a:t>
            </a:r>
            <a:endParaRPr lang="es-MX" sz="3600" dirty="0"/>
          </a:p>
          <a:p>
            <a:r>
              <a:rPr lang="es-MX" sz="3600" dirty="0" smtClean="0"/>
              <a:t>Que tipo de películas te gustan?</a:t>
            </a:r>
          </a:p>
          <a:p>
            <a:pPr marL="0" indent="0">
              <a:buNone/>
            </a:pPr>
            <a:r>
              <a:rPr lang="es-MX" sz="3600" dirty="0" smtClean="0"/>
              <a:t>	Me gusta ….</a:t>
            </a:r>
            <a:endParaRPr lang="es-MX" sz="3600" dirty="0"/>
          </a:p>
          <a:p>
            <a:r>
              <a:rPr lang="es-MX" sz="3600" dirty="0" smtClean="0"/>
              <a:t>Que clase es tu favorita? Por que?</a:t>
            </a:r>
          </a:p>
          <a:p>
            <a:pPr marL="0" indent="0">
              <a:buNone/>
            </a:pPr>
            <a:r>
              <a:rPr lang="es-MX" sz="3600" dirty="0" smtClean="0"/>
              <a:t>	Mi clase favorita es………porque…..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218317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BIENVENIDOS A NUESTRA CLASE 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6950" y="3810001"/>
            <a:ext cx="8362950" cy="1751120"/>
          </a:xfrm>
        </p:spPr>
        <p:txBody>
          <a:bodyPr/>
          <a:lstStyle/>
          <a:p>
            <a:endParaRPr lang="es-ES_tradnl" dirty="0" smtClean="0"/>
          </a:p>
          <a:p>
            <a:r>
              <a:rPr lang="es-ES_tradnl" sz="2800" dirty="0" smtClean="0"/>
              <a:t>Hoy es martes, el </a:t>
            </a:r>
            <a:r>
              <a:rPr lang="es-ES_tradnl" sz="2800" dirty="0" err="1" smtClean="0"/>
              <a:t>dieciseis</a:t>
            </a:r>
            <a:r>
              <a:rPr lang="es-ES_tradnl" sz="2800" dirty="0" smtClean="0"/>
              <a:t> de Octubre</a:t>
            </a:r>
          </a:p>
          <a:p>
            <a:r>
              <a:rPr lang="es-ES_tradnl" sz="2800" dirty="0" smtClean="0"/>
              <a:t>Son las _______ y __________.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354393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Objetivo y </a:t>
            </a:r>
            <a:r>
              <a:rPr lang="es-MX" dirty="0" err="1" smtClean="0"/>
              <a:t>dol</a:t>
            </a:r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s-MX" sz="4000" dirty="0" smtClean="0"/>
              <a:t>DOL: </a:t>
            </a:r>
            <a:r>
              <a:rPr lang="es-MX" sz="4000" dirty="0" err="1" smtClean="0"/>
              <a:t>given</a:t>
            </a:r>
            <a:r>
              <a:rPr lang="es-MX" sz="4000" dirty="0" smtClean="0"/>
              <a:t> 6 </a:t>
            </a:r>
            <a:r>
              <a:rPr lang="es-MX" sz="4000" dirty="0" err="1" smtClean="0"/>
              <a:t>names</a:t>
            </a:r>
            <a:r>
              <a:rPr lang="es-MX" sz="4000" dirty="0" smtClean="0"/>
              <a:t>, 100% of LLW </a:t>
            </a:r>
            <a:r>
              <a:rPr lang="es-MX" sz="4000" dirty="0" err="1" smtClean="0"/>
              <a:t>recognize</a:t>
            </a:r>
            <a:r>
              <a:rPr lang="es-MX" sz="4000" dirty="0" smtClean="0"/>
              <a:t> &amp; </a:t>
            </a:r>
            <a:r>
              <a:rPr lang="es-MX" sz="4000" dirty="0" err="1" smtClean="0"/>
              <a:t>identifiy</a:t>
            </a:r>
            <a:r>
              <a:rPr lang="es-MX" sz="4000" dirty="0" smtClean="0"/>
              <a:t> </a:t>
            </a:r>
            <a:r>
              <a:rPr lang="es-MX" sz="4000" dirty="0" err="1" smtClean="0"/>
              <a:t>the</a:t>
            </a:r>
            <a:r>
              <a:rPr lang="es-MX" sz="4000" dirty="0" smtClean="0"/>
              <a:t> </a:t>
            </a:r>
            <a:r>
              <a:rPr lang="es-MX" sz="4000" dirty="0" err="1" smtClean="0"/>
              <a:t>correct</a:t>
            </a:r>
            <a:r>
              <a:rPr lang="es-MX" sz="4000" dirty="0" smtClean="0"/>
              <a:t> </a:t>
            </a:r>
            <a:r>
              <a:rPr lang="es-MX" sz="4000" dirty="0" err="1" smtClean="0"/>
              <a:t>pronoun</a:t>
            </a:r>
            <a:r>
              <a:rPr lang="es-MX" sz="4000" dirty="0" smtClean="0"/>
              <a:t>.</a:t>
            </a:r>
            <a:endParaRPr lang="es-MX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41413" y="2301239"/>
            <a:ext cx="4876800" cy="38069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4000" dirty="0" err="1" smtClean="0"/>
              <a:t>Obj</a:t>
            </a:r>
            <a:r>
              <a:rPr lang="es-MX" sz="4000" dirty="0" smtClean="0"/>
              <a:t>: </a:t>
            </a:r>
            <a:r>
              <a:rPr lang="es-MX" sz="4000" dirty="0" err="1" smtClean="0"/>
              <a:t>Llwbat</a:t>
            </a:r>
            <a:r>
              <a:rPr lang="es-MX" sz="4000" dirty="0" smtClean="0"/>
              <a:t> </a:t>
            </a:r>
            <a:r>
              <a:rPr lang="es-MX" sz="4000" dirty="0" err="1" smtClean="0"/>
              <a:t>recognize</a:t>
            </a:r>
            <a:r>
              <a:rPr lang="es-MX" sz="4000" dirty="0" smtClean="0"/>
              <a:t> and </a:t>
            </a:r>
            <a:r>
              <a:rPr lang="es-MX" sz="4000" dirty="0" err="1" smtClean="0"/>
              <a:t>identify</a:t>
            </a:r>
            <a:r>
              <a:rPr lang="es-MX" sz="4000" dirty="0" smtClean="0"/>
              <a:t> </a:t>
            </a:r>
            <a:r>
              <a:rPr lang="es-MX" sz="4000" dirty="0" err="1" smtClean="0"/>
              <a:t>subject</a:t>
            </a:r>
            <a:r>
              <a:rPr lang="es-MX" sz="4000" dirty="0" smtClean="0"/>
              <a:t> </a:t>
            </a:r>
            <a:r>
              <a:rPr lang="es-MX" sz="4000" dirty="0" err="1" smtClean="0"/>
              <a:t>pronouns</a:t>
            </a:r>
            <a:r>
              <a:rPr lang="es-MX" sz="4000" dirty="0" smtClean="0"/>
              <a:t>. </a:t>
            </a:r>
          </a:p>
          <a:p>
            <a:pPr marL="0" indent="0">
              <a:buNone/>
            </a:pPr>
            <a:r>
              <a:rPr lang="en-US" sz="4000" dirty="0" smtClean="0"/>
              <a:t>NL.4.1.b</a:t>
            </a:r>
            <a:r>
              <a:rPr lang="en-US" sz="4000" dirty="0"/>
              <a:t>, NL.4.1.d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124221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ANUNCIOS</a:t>
            </a: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600" dirty="0" smtClean="0"/>
              <a:t>PT </a:t>
            </a:r>
            <a:r>
              <a:rPr lang="es-MX" sz="3600" dirty="0" err="1" smtClean="0"/>
              <a:t>Conferences</a:t>
            </a:r>
            <a:r>
              <a:rPr lang="es-MX" sz="3600" dirty="0" smtClean="0"/>
              <a:t> </a:t>
            </a:r>
            <a:r>
              <a:rPr lang="es-MX" sz="3600" dirty="0" err="1" smtClean="0"/>
              <a:t>thursday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120255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BIENVENIDOS A NUESTRA CLASE 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6950" y="3810001"/>
            <a:ext cx="8362950" cy="1751120"/>
          </a:xfrm>
        </p:spPr>
        <p:txBody>
          <a:bodyPr/>
          <a:lstStyle/>
          <a:p>
            <a:endParaRPr lang="es-ES_tradnl" dirty="0" smtClean="0"/>
          </a:p>
          <a:p>
            <a:r>
              <a:rPr lang="es-ES_tradnl" sz="2800" dirty="0" smtClean="0"/>
              <a:t>Hoy es lunes, el quince de Octubre</a:t>
            </a:r>
          </a:p>
          <a:p>
            <a:r>
              <a:rPr lang="es-ES_tradnl" sz="2800" dirty="0" smtClean="0"/>
              <a:t>Son las _______ y __________.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45666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4200" y="3505200"/>
            <a:ext cx="2918910" cy="1143000"/>
          </a:xfrm>
        </p:spPr>
        <p:txBody>
          <a:bodyPr>
            <a:normAutofit/>
          </a:bodyPr>
          <a:lstStyle/>
          <a:p>
            <a:r>
              <a:rPr lang="es-MX" dirty="0" smtClean="0"/>
              <a:t>LA ESTRELLA DEL DIA</a:t>
            </a:r>
            <a:endParaRPr lang="es-MX" dirty="0"/>
          </a:p>
        </p:txBody>
      </p:sp>
      <p:pic>
        <p:nvPicPr>
          <p:cNvPr id="2050" name="Picture 2" descr="Image result for estre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098" y="1219200"/>
            <a:ext cx="4555862" cy="515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88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los tipos de musica lat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941" y="-19050"/>
            <a:ext cx="12799341" cy="706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3613" y="-619127"/>
            <a:ext cx="9905998" cy="1905000"/>
          </a:xfrm>
        </p:spPr>
        <p:txBody>
          <a:bodyPr/>
          <a:lstStyle/>
          <a:p>
            <a:r>
              <a:rPr lang="es-MX" dirty="0" smtClean="0">
                <a:solidFill>
                  <a:schemeClr val="accent6"/>
                </a:solidFill>
              </a:rPr>
              <a:t>La canción del </a:t>
            </a:r>
            <a:r>
              <a:rPr lang="es-MX" dirty="0" err="1" smtClean="0">
                <a:solidFill>
                  <a:schemeClr val="accent6"/>
                </a:solidFill>
              </a:rPr>
              <a:t>dia</a:t>
            </a:r>
            <a:r>
              <a:rPr lang="es-MX" dirty="0" smtClean="0">
                <a:solidFill>
                  <a:schemeClr val="accent6"/>
                </a:solidFill>
              </a:rPr>
              <a:t>		</a:t>
            </a:r>
            <a:endParaRPr lang="es-MX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8850" y="1724022"/>
            <a:ext cx="8839200" cy="4600577"/>
          </a:xfrm>
        </p:spPr>
        <p:txBody>
          <a:bodyPr>
            <a:normAutofit/>
          </a:bodyPr>
          <a:lstStyle/>
          <a:p>
            <a:r>
              <a:rPr lang="es-MX" sz="2400" dirty="0" smtClean="0">
                <a:solidFill>
                  <a:schemeClr val="bg1"/>
                </a:solidFill>
              </a:rPr>
              <a:t>Como se llama el artista?</a:t>
            </a:r>
            <a:endParaRPr lang="es-MX" sz="2400" dirty="0">
              <a:solidFill>
                <a:schemeClr val="bg1"/>
              </a:solidFill>
            </a:endParaRPr>
          </a:p>
          <a:p>
            <a:r>
              <a:rPr lang="es-MX" sz="2400" dirty="0" smtClean="0">
                <a:solidFill>
                  <a:schemeClr val="bg1"/>
                </a:solidFill>
              </a:rPr>
              <a:t>Como se llama la canción?</a:t>
            </a:r>
          </a:p>
          <a:p>
            <a:pPr marL="0" indent="0">
              <a:buNone/>
            </a:pPr>
            <a:endParaRPr lang="es-MX" sz="2400" dirty="0" smtClean="0">
              <a:solidFill>
                <a:schemeClr val="bg1"/>
              </a:solidFill>
            </a:endParaRPr>
          </a:p>
          <a:p>
            <a:r>
              <a:rPr lang="es-MX" sz="2400" dirty="0" smtClean="0">
                <a:solidFill>
                  <a:schemeClr val="bg1"/>
                </a:solidFill>
              </a:rPr>
              <a:t>Que tipo de música es?</a:t>
            </a:r>
          </a:p>
          <a:p>
            <a:r>
              <a:rPr lang="es-MX" sz="2400" dirty="0" smtClean="0">
                <a:solidFill>
                  <a:schemeClr val="bg1"/>
                </a:solidFill>
              </a:rPr>
              <a:t>Reggaetón    	Norteña		bachata</a:t>
            </a:r>
          </a:p>
          <a:p>
            <a:pPr marL="0" indent="0">
              <a:buNone/>
            </a:pPr>
            <a:r>
              <a:rPr lang="es-MX" sz="2400" dirty="0">
                <a:solidFill>
                  <a:schemeClr val="bg1"/>
                </a:solidFill>
              </a:rPr>
              <a:t> </a:t>
            </a:r>
            <a:r>
              <a:rPr lang="es-MX" sz="2400" dirty="0" smtClean="0">
                <a:solidFill>
                  <a:schemeClr val="bg1"/>
                </a:solidFill>
              </a:rPr>
              <a:t>    salsa		pop latino 	cumbia</a:t>
            </a:r>
          </a:p>
          <a:p>
            <a:pPr marL="0" indent="0">
              <a:buNone/>
            </a:pPr>
            <a:r>
              <a:rPr lang="es-MX" sz="2400" dirty="0">
                <a:solidFill>
                  <a:schemeClr val="bg1"/>
                </a:solidFill>
              </a:rPr>
              <a:t>	</a:t>
            </a:r>
            <a:r>
              <a:rPr lang="es-MX" sz="2400" dirty="0" err="1" smtClean="0">
                <a:solidFill>
                  <a:schemeClr val="bg1"/>
                </a:solidFill>
              </a:rPr>
              <a:t>ska</a:t>
            </a:r>
            <a:r>
              <a:rPr lang="es-MX" sz="2400" dirty="0" smtClean="0">
                <a:solidFill>
                  <a:schemeClr val="bg1"/>
                </a:solidFill>
              </a:rPr>
              <a:t>		merengue			banda	</a:t>
            </a:r>
          </a:p>
          <a:p>
            <a:pPr marL="0" indent="0">
              <a:buNone/>
            </a:pPr>
            <a:r>
              <a:rPr lang="es-MX" sz="2400" dirty="0" smtClean="0">
                <a:solidFill>
                  <a:schemeClr val="bg1"/>
                </a:solidFill>
              </a:rPr>
              <a:t>                          Rock en español		</a:t>
            </a:r>
            <a:endParaRPr lang="es-MX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57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141" y="2676144"/>
            <a:ext cx="9905998" cy="1905000"/>
          </a:xfrm>
        </p:spPr>
        <p:txBody>
          <a:bodyPr/>
          <a:lstStyle/>
          <a:p>
            <a:r>
              <a:rPr lang="es-MX" dirty="0" smtClean="0"/>
              <a:t>Saquen una hoja de papel por favor </a:t>
            </a:r>
            <a:r>
              <a:rPr lang="es-MX" dirty="0" smtClean="0">
                <a:sym typeface="Wingdings" panose="05000000000000000000" pitchFamily="2" charset="2"/>
              </a:rPr>
              <a:t>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7619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What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a </a:t>
            </a:r>
            <a:r>
              <a:rPr lang="es-ES_tradnl" dirty="0" err="1" smtClean="0"/>
              <a:t>subject</a:t>
            </a:r>
            <a:r>
              <a:rPr lang="es-ES_tradnl" dirty="0" smtClean="0"/>
              <a:t> </a:t>
            </a:r>
            <a:r>
              <a:rPr lang="es-ES_tradnl" dirty="0" err="1" smtClean="0"/>
              <a:t>pronoun</a:t>
            </a:r>
            <a:r>
              <a:rPr lang="es-ES_tradnl" dirty="0" smtClean="0"/>
              <a:t>?</a:t>
            </a:r>
            <a:endParaRPr lang="es-ES_trad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err="1" smtClean="0"/>
              <a:t>Turn</a:t>
            </a:r>
            <a:r>
              <a:rPr lang="es-ES_tradnl" dirty="0" smtClean="0"/>
              <a:t> and </a:t>
            </a:r>
            <a:r>
              <a:rPr lang="es-ES_tradnl" dirty="0" err="1" smtClean="0"/>
              <a:t>talk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your</a:t>
            </a:r>
            <a:r>
              <a:rPr lang="es-ES_tradnl" dirty="0" smtClean="0"/>
              <a:t> </a:t>
            </a:r>
            <a:r>
              <a:rPr lang="es-ES_tradnl" dirty="0" err="1" smtClean="0"/>
              <a:t>partners</a:t>
            </a:r>
            <a:r>
              <a:rPr lang="es-ES_tradnl" dirty="0" smtClean="0"/>
              <a:t>. </a:t>
            </a:r>
            <a:r>
              <a:rPr lang="es-ES_tradnl" dirty="0" err="1" smtClean="0"/>
              <a:t>What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a </a:t>
            </a:r>
            <a:r>
              <a:rPr lang="es-ES_tradnl" dirty="0" err="1" smtClean="0"/>
              <a:t>subject</a:t>
            </a:r>
            <a:r>
              <a:rPr lang="es-ES_tradnl" dirty="0" smtClean="0"/>
              <a:t> </a:t>
            </a:r>
            <a:r>
              <a:rPr lang="es-ES_tradnl" dirty="0" err="1" smtClean="0"/>
              <a:t>pronoun</a:t>
            </a:r>
            <a:r>
              <a:rPr lang="es-ES_tradnl" dirty="0" smtClean="0"/>
              <a:t>?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3240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3" y="525617"/>
            <a:ext cx="9905998" cy="1216152"/>
          </a:xfrm>
        </p:spPr>
        <p:txBody>
          <a:bodyPr/>
          <a:lstStyle/>
          <a:p>
            <a:r>
              <a:rPr lang="es-ES_tradnl" dirty="0" smtClean="0"/>
              <a:t>INFINITIVES </a:t>
            </a:r>
            <a:r>
              <a:rPr lang="es-ES_tradnl" dirty="0" smtClean="0">
                <a:sym typeface="Wingdings" panose="05000000000000000000" pitchFamily="2" charset="2"/>
              </a:rPr>
              <a:t> CONJUGATED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852" y="1659582"/>
            <a:ext cx="10058400" cy="855018"/>
          </a:xfrm>
        </p:spPr>
        <p:txBody>
          <a:bodyPr>
            <a:normAutofit lnSpcReduction="10000"/>
          </a:bodyPr>
          <a:lstStyle/>
          <a:p>
            <a:r>
              <a:rPr lang="es-ES_tradnl" dirty="0" err="1" smtClean="0"/>
              <a:t>Step</a:t>
            </a:r>
            <a:r>
              <a:rPr lang="es-ES_tradnl" dirty="0" smtClean="0"/>
              <a:t> 1… </a:t>
            </a:r>
          </a:p>
          <a:p>
            <a:r>
              <a:rPr lang="es-ES_tradnl" dirty="0" err="1" smtClean="0"/>
              <a:t>Who</a:t>
            </a:r>
            <a:r>
              <a:rPr lang="es-ES_tradnl" dirty="0" smtClean="0"/>
              <a:t> are </a:t>
            </a:r>
            <a:r>
              <a:rPr lang="es-ES_tradnl" dirty="0" err="1" smtClean="0"/>
              <a:t>we</a:t>
            </a:r>
            <a:r>
              <a:rPr lang="es-ES_tradnl" dirty="0" smtClean="0"/>
              <a:t> </a:t>
            </a:r>
            <a:r>
              <a:rPr lang="es-ES_tradnl" dirty="0" err="1" smtClean="0"/>
              <a:t>talking</a:t>
            </a:r>
            <a:r>
              <a:rPr lang="es-ES_tradnl" dirty="0" smtClean="0"/>
              <a:t> </a:t>
            </a:r>
            <a:r>
              <a:rPr lang="es-ES_tradnl" dirty="0" err="1" smtClean="0"/>
              <a:t>about</a:t>
            </a:r>
            <a:r>
              <a:rPr lang="es-ES_tradnl" dirty="0" smtClean="0"/>
              <a:t>? </a:t>
            </a:r>
          </a:p>
          <a:p>
            <a:pPr marL="0" indent="0">
              <a:buNone/>
            </a:pPr>
            <a:endParaRPr lang="es-ES_tradnl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222104" y="2756862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8988">
                <a:tc>
                  <a:txBody>
                    <a:bodyPr/>
                    <a:lstStyle/>
                    <a:p>
                      <a:r>
                        <a:rPr lang="es-ES_tradnl" sz="3600" dirty="0" smtClean="0"/>
                        <a:t>I</a:t>
                      </a:r>
                      <a:endParaRPr lang="es-ES_tradn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3600" dirty="0" smtClean="0"/>
                        <a:t>WE</a:t>
                      </a:r>
                      <a:endParaRPr lang="es-ES_tradn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988">
                <a:tc>
                  <a:txBody>
                    <a:bodyPr/>
                    <a:lstStyle/>
                    <a:p>
                      <a:r>
                        <a:rPr lang="es-ES_tradnl" sz="3600" dirty="0" smtClean="0"/>
                        <a:t>YOU</a:t>
                      </a:r>
                      <a:endParaRPr lang="es-ES_tradn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3600" dirty="0" smtClean="0"/>
                        <a:t>YOU</a:t>
                      </a:r>
                      <a:r>
                        <a:rPr lang="es-ES_tradnl" sz="3600" baseline="0" dirty="0" smtClean="0"/>
                        <a:t> ALL (Informal)*  </a:t>
                      </a:r>
                      <a:endParaRPr lang="es-ES_tradn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463">
                <a:tc>
                  <a:txBody>
                    <a:bodyPr/>
                    <a:lstStyle/>
                    <a:p>
                      <a:r>
                        <a:rPr lang="es-ES_tradnl" sz="3600" dirty="0" smtClean="0"/>
                        <a:t>HE</a:t>
                      </a:r>
                    </a:p>
                    <a:p>
                      <a:r>
                        <a:rPr lang="es-ES_tradnl" sz="3600" dirty="0" smtClean="0"/>
                        <a:t>SHE</a:t>
                      </a:r>
                    </a:p>
                    <a:p>
                      <a:r>
                        <a:rPr lang="es-ES_tradnl" sz="3600" dirty="0" smtClean="0"/>
                        <a:t>YOU</a:t>
                      </a:r>
                      <a:r>
                        <a:rPr lang="es-ES_tradnl" sz="3600" baseline="0" dirty="0" smtClean="0"/>
                        <a:t> (FORMAL) </a:t>
                      </a:r>
                      <a:endParaRPr lang="es-ES_tradnl" sz="3600" dirty="0" smtClean="0"/>
                    </a:p>
                    <a:p>
                      <a:r>
                        <a:rPr lang="es-ES_tradnl" sz="3600" dirty="0" smtClean="0"/>
                        <a:t>IT</a:t>
                      </a:r>
                      <a:endParaRPr lang="es-ES_tradn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3600" dirty="0" smtClean="0"/>
                        <a:t>THEY</a:t>
                      </a:r>
                    </a:p>
                    <a:p>
                      <a:r>
                        <a:rPr lang="es-ES_tradnl" sz="3600" dirty="0" smtClean="0"/>
                        <a:t>YOU</a:t>
                      </a:r>
                      <a:r>
                        <a:rPr lang="es-ES_tradnl" sz="3600" baseline="0" dirty="0" smtClean="0"/>
                        <a:t> ALL (Formal)* </a:t>
                      </a:r>
                      <a:endParaRPr lang="es-ES_tradn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5-Point Star 4"/>
          <p:cNvSpPr/>
          <p:nvPr/>
        </p:nvSpPr>
        <p:spPr>
          <a:xfrm rot="20599783">
            <a:off x="8915603" y="487735"/>
            <a:ext cx="2589347" cy="25080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TextBox 5"/>
          <p:cNvSpPr txBox="1"/>
          <p:nvPr/>
        </p:nvSpPr>
        <p:spPr>
          <a:xfrm rot="487634">
            <a:off x="9485087" y="3817501"/>
            <a:ext cx="2629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*Culture note</a:t>
            </a:r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29430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PRONOMBRES</a:t>
            </a:r>
            <a:endParaRPr lang="es-ES_trad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7692" y="0"/>
            <a:ext cx="5300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8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dirty="0" err="1" smtClean="0"/>
              <a:t>yo</a:t>
            </a:r>
            <a:endParaRPr lang="en-US" sz="9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5400" dirty="0" smtClean="0"/>
              <a:t>I </a:t>
            </a:r>
            <a:endParaRPr lang="en-US" sz="5400" dirty="0"/>
          </a:p>
        </p:txBody>
      </p:sp>
      <p:sp>
        <p:nvSpPr>
          <p:cNvPr id="4" name="5-Point Star 3"/>
          <p:cNvSpPr/>
          <p:nvPr/>
        </p:nvSpPr>
        <p:spPr>
          <a:xfrm rot="20599783">
            <a:off x="1038701" y="3466067"/>
            <a:ext cx="2589347" cy="25080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348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dirty="0" err="1" smtClean="0"/>
              <a:t>t</a:t>
            </a:r>
            <a:r>
              <a:rPr lang="en-US" sz="7200" dirty="0" err="1" smtClean="0"/>
              <a:t>Ú</a:t>
            </a:r>
            <a:endParaRPr lang="en-US" sz="7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5400" dirty="0" smtClean="0"/>
              <a:t>You (Informal)</a:t>
            </a:r>
            <a:endParaRPr lang="en-US" sz="5400" dirty="0"/>
          </a:p>
        </p:txBody>
      </p:sp>
      <p:sp>
        <p:nvSpPr>
          <p:cNvPr id="4" name="5-Point Star 3"/>
          <p:cNvSpPr/>
          <p:nvPr/>
        </p:nvSpPr>
        <p:spPr>
          <a:xfrm rot="20599783">
            <a:off x="1182393" y="3910205"/>
            <a:ext cx="2589347" cy="25080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159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9600" dirty="0" smtClean="0"/>
              <a:t>ÉL</a:t>
            </a:r>
            <a:endParaRPr lang="es-ES_tradnl" sz="9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sz="6000" dirty="0" smtClean="0"/>
              <a:t>He</a:t>
            </a:r>
            <a:endParaRPr lang="es-ES_tradnl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6418217" y="6273225"/>
            <a:ext cx="4232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Él vs. El</a:t>
            </a:r>
            <a:endParaRPr lang="es-ES_tradnl" sz="3200" dirty="0"/>
          </a:p>
        </p:txBody>
      </p:sp>
      <p:sp>
        <p:nvSpPr>
          <p:cNvPr id="5" name="5-Point Star 4"/>
          <p:cNvSpPr/>
          <p:nvPr/>
        </p:nvSpPr>
        <p:spPr>
          <a:xfrm rot="20599783">
            <a:off x="855819" y="3446467"/>
            <a:ext cx="2589347" cy="25080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0499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9600" dirty="0" smtClean="0"/>
              <a:t>ELLA</a:t>
            </a:r>
            <a:endParaRPr lang="es-ES_tradnl" sz="9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sz="5400" dirty="0" err="1" smtClean="0"/>
              <a:t>She</a:t>
            </a:r>
            <a:endParaRPr lang="es-ES_tradnl" sz="5400" dirty="0"/>
          </a:p>
        </p:txBody>
      </p:sp>
      <p:sp>
        <p:nvSpPr>
          <p:cNvPr id="4" name="5-Point Star 3"/>
          <p:cNvSpPr/>
          <p:nvPr/>
        </p:nvSpPr>
        <p:spPr>
          <a:xfrm rot="20599783">
            <a:off x="1090952" y="3648947"/>
            <a:ext cx="2589347" cy="25080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6084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Objetivo y </a:t>
            </a:r>
            <a:r>
              <a:rPr lang="es-MX" dirty="0" err="1" smtClean="0"/>
              <a:t>dol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s-MX" sz="4000" dirty="0" err="1" smtClean="0"/>
              <a:t>Obj</a:t>
            </a:r>
            <a:r>
              <a:rPr lang="es-MX" sz="4000" dirty="0" smtClean="0"/>
              <a:t>: LLWBAT </a:t>
            </a:r>
            <a:r>
              <a:rPr lang="es-MX" sz="4000" dirty="0" err="1" smtClean="0"/>
              <a:t>express</a:t>
            </a:r>
            <a:r>
              <a:rPr lang="es-MX" sz="4000" dirty="0" smtClean="0"/>
              <a:t> </a:t>
            </a:r>
            <a:r>
              <a:rPr lang="es-MX" sz="4000" dirty="0" err="1" smtClean="0"/>
              <a:t>themselves</a:t>
            </a:r>
            <a:r>
              <a:rPr lang="es-MX" sz="4000" dirty="0" smtClean="0"/>
              <a:t> in </a:t>
            </a:r>
            <a:r>
              <a:rPr lang="es-MX" sz="4000" dirty="0" err="1" smtClean="0"/>
              <a:t>spanish</a:t>
            </a:r>
            <a:r>
              <a:rPr lang="es-MX" sz="4000" dirty="0" smtClean="0"/>
              <a:t> </a:t>
            </a:r>
            <a:r>
              <a:rPr lang="es-MX" sz="4000" dirty="0" err="1" smtClean="0"/>
              <a:t>using</a:t>
            </a:r>
            <a:r>
              <a:rPr lang="es-MX" sz="4000" dirty="0" smtClean="0"/>
              <a:t> </a:t>
            </a:r>
            <a:r>
              <a:rPr lang="es-MX" sz="4000" dirty="0" err="1" smtClean="0"/>
              <a:t>common</a:t>
            </a:r>
            <a:r>
              <a:rPr lang="es-MX" sz="4000" dirty="0" smtClean="0"/>
              <a:t> </a:t>
            </a:r>
            <a:r>
              <a:rPr lang="es-MX" sz="4000" dirty="0" err="1" smtClean="0"/>
              <a:t>phrases</a:t>
            </a:r>
            <a:r>
              <a:rPr lang="es-MX" sz="4000" dirty="0" smtClean="0"/>
              <a:t> (NL1.1B</a:t>
            </a:r>
            <a:r>
              <a:rPr lang="es-MX" sz="4000" dirty="0"/>
              <a:t>)</a:t>
            </a:r>
          </a:p>
          <a:p>
            <a:endParaRPr lang="es-MX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s-MX" sz="3200" dirty="0" err="1" smtClean="0"/>
              <a:t>Given</a:t>
            </a:r>
            <a:r>
              <a:rPr lang="es-MX" sz="3200" dirty="0"/>
              <a:t> 5</a:t>
            </a:r>
            <a:r>
              <a:rPr lang="es-MX" sz="3200" dirty="0" smtClean="0"/>
              <a:t> audio clips in </a:t>
            </a:r>
            <a:r>
              <a:rPr lang="es-MX" sz="3200" dirty="0" err="1" smtClean="0"/>
              <a:t>spanish</a:t>
            </a:r>
            <a:r>
              <a:rPr lang="es-MX" sz="3200" dirty="0" smtClean="0"/>
              <a:t>, 100% of </a:t>
            </a:r>
            <a:r>
              <a:rPr lang="es-MX" sz="3200" dirty="0" err="1" smtClean="0"/>
              <a:t>llwbat</a:t>
            </a:r>
            <a:r>
              <a:rPr lang="es-MX" sz="3200" dirty="0" smtClean="0"/>
              <a:t> to </a:t>
            </a:r>
            <a:r>
              <a:rPr lang="es-MX" sz="3200" dirty="0" err="1" smtClean="0"/>
              <a:t>verbally</a:t>
            </a:r>
            <a:r>
              <a:rPr lang="es-MX" sz="3200" dirty="0" smtClean="0"/>
              <a:t> </a:t>
            </a:r>
            <a:r>
              <a:rPr lang="es-MX" sz="3200" dirty="0" err="1" smtClean="0"/>
              <a:t>express</a:t>
            </a:r>
            <a:r>
              <a:rPr lang="es-MX" sz="3200" dirty="0" smtClean="0"/>
              <a:t> </a:t>
            </a:r>
            <a:r>
              <a:rPr lang="es-MX" sz="3200" dirty="0" err="1" smtClean="0"/>
              <a:t>what</a:t>
            </a:r>
            <a:r>
              <a:rPr lang="es-MX" sz="3200" dirty="0" smtClean="0"/>
              <a:t> has </a:t>
            </a:r>
            <a:r>
              <a:rPr lang="es-MX" sz="3200" dirty="0" err="1" smtClean="0"/>
              <a:t>been</a:t>
            </a:r>
            <a:r>
              <a:rPr lang="es-MX" sz="3200" dirty="0" smtClean="0"/>
              <a:t> </a:t>
            </a:r>
            <a:r>
              <a:rPr lang="es-MX" sz="3200" dirty="0" err="1" smtClean="0"/>
              <a:t>said</a:t>
            </a:r>
            <a:r>
              <a:rPr lang="es-MX" sz="3200" dirty="0" smtClean="0"/>
              <a:t> to a peer </a:t>
            </a:r>
            <a:r>
              <a:rPr lang="es-MX" sz="3200" dirty="0" err="1" smtClean="0"/>
              <a:t>with</a:t>
            </a:r>
            <a:r>
              <a:rPr lang="es-MX" sz="3200" dirty="0" smtClean="0"/>
              <a:t> 90% </a:t>
            </a:r>
            <a:r>
              <a:rPr lang="es-MX" sz="3200" dirty="0" err="1" smtClean="0"/>
              <a:t>accuracy</a:t>
            </a:r>
            <a:r>
              <a:rPr lang="es-MX" sz="3200" dirty="0" smtClean="0"/>
              <a:t>. 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92914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9600" dirty="0" smtClean="0"/>
              <a:t>USTED</a:t>
            </a:r>
            <a:endParaRPr lang="es-ES_tradnl" sz="9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sz="4000" dirty="0" err="1" smtClean="0"/>
              <a:t>You</a:t>
            </a:r>
            <a:r>
              <a:rPr lang="es-ES_tradnl" sz="4000" dirty="0" smtClean="0"/>
              <a:t> (Formal)</a:t>
            </a:r>
            <a:endParaRPr lang="es-ES_tradnl" sz="4000" dirty="0"/>
          </a:p>
        </p:txBody>
      </p:sp>
      <p:sp>
        <p:nvSpPr>
          <p:cNvPr id="4" name="5-Point Star 3"/>
          <p:cNvSpPr/>
          <p:nvPr/>
        </p:nvSpPr>
        <p:spPr>
          <a:xfrm rot="20599783">
            <a:off x="1221580" y="3871015"/>
            <a:ext cx="2589347" cy="25080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4500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8000" dirty="0" smtClean="0"/>
              <a:t>NOSOTROS</a:t>
            </a:r>
            <a:endParaRPr lang="es-ES_tradnl" sz="8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sz="5400" dirty="0" smtClean="0"/>
              <a:t>WE (males/ </a:t>
            </a:r>
            <a:r>
              <a:rPr lang="es-ES_tradnl" sz="5400" dirty="0" err="1" smtClean="0"/>
              <a:t>mixed</a:t>
            </a:r>
            <a:r>
              <a:rPr lang="es-ES_tradnl" sz="5400" dirty="0" smtClean="0"/>
              <a:t>)</a:t>
            </a:r>
            <a:endParaRPr lang="es-ES_tradnl" sz="5400" dirty="0"/>
          </a:p>
        </p:txBody>
      </p:sp>
      <p:sp>
        <p:nvSpPr>
          <p:cNvPr id="4" name="5-Point Star 3"/>
          <p:cNvSpPr/>
          <p:nvPr/>
        </p:nvSpPr>
        <p:spPr>
          <a:xfrm rot="20599783">
            <a:off x="908072" y="3622822"/>
            <a:ext cx="2589347" cy="25080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1122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9600" dirty="0" smtClean="0"/>
              <a:t>nosotras</a:t>
            </a:r>
            <a:endParaRPr lang="es-ES_tradnl" sz="9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sz="5400" dirty="0" smtClean="0"/>
              <a:t>WE (FEMALE ONLY)</a:t>
            </a:r>
            <a:endParaRPr lang="es-ES_tradnl" sz="5400" dirty="0"/>
          </a:p>
        </p:txBody>
      </p:sp>
      <p:sp>
        <p:nvSpPr>
          <p:cNvPr id="4" name="5-Point Star 3"/>
          <p:cNvSpPr/>
          <p:nvPr/>
        </p:nvSpPr>
        <p:spPr>
          <a:xfrm rot="20599783">
            <a:off x="1286894" y="3756156"/>
            <a:ext cx="2589347" cy="25080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5464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3945" y="1042127"/>
            <a:ext cx="6180909" cy="1828800"/>
          </a:xfrm>
        </p:spPr>
        <p:txBody>
          <a:bodyPr>
            <a:noAutofit/>
          </a:bodyPr>
          <a:lstStyle/>
          <a:p>
            <a:r>
              <a:rPr lang="es-ES_tradnl" sz="8000" dirty="0" smtClean="0"/>
              <a:t>VOSOTROS*</a:t>
            </a:r>
            <a:endParaRPr lang="es-ES_tradnl" sz="8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sz="4800" dirty="0" err="1" smtClean="0"/>
              <a:t>You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all</a:t>
            </a:r>
            <a:endParaRPr lang="es-ES_tradnl" sz="4800" dirty="0"/>
          </a:p>
        </p:txBody>
      </p:sp>
      <p:sp>
        <p:nvSpPr>
          <p:cNvPr id="4" name="5-Point Star 3"/>
          <p:cNvSpPr/>
          <p:nvPr/>
        </p:nvSpPr>
        <p:spPr>
          <a:xfrm rot="20599783">
            <a:off x="1456711" y="3756157"/>
            <a:ext cx="2589347" cy="25080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1370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3945" y="1042127"/>
            <a:ext cx="6180909" cy="1828800"/>
          </a:xfrm>
        </p:spPr>
        <p:txBody>
          <a:bodyPr>
            <a:noAutofit/>
          </a:bodyPr>
          <a:lstStyle/>
          <a:p>
            <a:r>
              <a:rPr lang="es-ES_tradnl" sz="8000" dirty="0" smtClean="0"/>
              <a:t>VOSOTRAS*</a:t>
            </a:r>
            <a:endParaRPr lang="es-ES_tradnl" sz="8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sz="4800" dirty="0" err="1" smtClean="0"/>
              <a:t>You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all</a:t>
            </a:r>
            <a:r>
              <a:rPr lang="es-ES_tradnl" sz="4800" dirty="0" smtClean="0"/>
              <a:t> (</a:t>
            </a:r>
            <a:r>
              <a:rPr lang="es-ES_tradnl" sz="4800" dirty="0" err="1" smtClean="0"/>
              <a:t>Female</a:t>
            </a:r>
            <a:r>
              <a:rPr lang="es-ES_tradnl" sz="4800" dirty="0" smtClean="0"/>
              <a:t>)</a:t>
            </a:r>
            <a:endParaRPr lang="es-ES_tradnl" sz="4800" dirty="0"/>
          </a:p>
        </p:txBody>
      </p:sp>
      <p:sp>
        <p:nvSpPr>
          <p:cNvPr id="4" name="5-Point Star 3"/>
          <p:cNvSpPr/>
          <p:nvPr/>
        </p:nvSpPr>
        <p:spPr>
          <a:xfrm rot="20599783">
            <a:off x="1247704" y="3857953"/>
            <a:ext cx="2589347" cy="25080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5543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9600" dirty="0" smtClean="0"/>
              <a:t>ellos</a:t>
            </a:r>
            <a:endParaRPr lang="es-ES_tradnl" sz="9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sz="5400" dirty="0" err="1" smtClean="0"/>
              <a:t>They</a:t>
            </a:r>
            <a:r>
              <a:rPr lang="es-ES_tradnl" sz="5400" dirty="0" smtClean="0"/>
              <a:t> (males/</a:t>
            </a:r>
            <a:r>
              <a:rPr lang="es-ES_tradnl" sz="5400" dirty="0" err="1" smtClean="0"/>
              <a:t>mixed</a:t>
            </a:r>
            <a:r>
              <a:rPr lang="es-ES_tradnl" sz="5400" dirty="0" smtClean="0"/>
              <a:t>)</a:t>
            </a:r>
            <a:endParaRPr lang="es-ES_tradnl" sz="5400" dirty="0"/>
          </a:p>
        </p:txBody>
      </p:sp>
      <p:sp>
        <p:nvSpPr>
          <p:cNvPr id="4" name="5-Point Star 3"/>
          <p:cNvSpPr/>
          <p:nvPr/>
        </p:nvSpPr>
        <p:spPr>
          <a:xfrm rot="20599783">
            <a:off x="1600403" y="3936328"/>
            <a:ext cx="2589347" cy="25080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5615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9600" dirty="0" smtClean="0"/>
              <a:t>ELLAS</a:t>
            </a:r>
            <a:endParaRPr lang="es-ES_tradnl" sz="9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sz="5400" dirty="0" err="1" smtClean="0"/>
              <a:t>They</a:t>
            </a:r>
            <a:r>
              <a:rPr lang="es-ES_tradnl" sz="5400" dirty="0" smtClean="0"/>
              <a:t> (</a:t>
            </a:r>
            <a:r>
              <a:rPr lang="es-ES_tradnl" sz="5400" dirty="0" err="1" smtClean="0"/>
              <a:t>girls</a:t>
            </a:r>
            <a:r>
              <a:rPr lang="es-ES_tradnl" sz="5400" dirty="0" smtClean="0"/>
              <a:t>)</a:t>
            </a:r>
            <a:endParaRPr lang="es-ES_tradnl" sz="5400" dirty="0"/>
          </a:p>
        </p:txBody>
      </p:sp>
      <p:sp>
        <p:nvSpPr>
          <p:cNvPr id="4" name="5-Point Star 3"/>
          <p:cNvSpPr/>
          <p:nvPr/>
        </p:nvSpPr>
        <p:spPr>
          <a:xfrm rot="20599783">
            <a:off x="1038701" y="3756156"/>
            <a:ext cx="2589347" cy="25080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6487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9600" dirty="0" smtClean="0"/>
              <a:t>USTEDES</a:t>
            </a:r>
            <a:endParaRPr lang="es-ES_tradnl" sz="9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sz="5400" dirty="0" err="1" smtClean="0"/>
              <a:t>You</a:t>
            </a:r>
            <a:r>
              <a:rPr lang="es-ES_tradnl" sz="5400" dirty="0" smtClean="0"/>
              <a:t> </a:t>
            </a:r>
            <a:r>
              <a:rPr lang="es-ES_tradnl" sz="5400" dirty="0" err="1" smtClean="0"/>
              <a:t>all</a:t>
            </a:r>
            <a:r>
              <a:rPr lang="es-ES_tradnl" sz="5400" dirty="0" smtClean="0"/>
              <a:t> </a:t>
            </a:r>
            <a:endParaRPr lang="es-ES_tradnl" sz="5400" dirty="0"/>
          </a:p>
        </p:txBody>
      </p:sp>
      <p:sp>
        <p:nvSpPr>
          <p:cNvPr id="4" name="5-Point Star 3"/>
          <p:cNvSpPr/>
          <p:nvPr/>
        </p:nvSpPr>
        <p:spPr>
          <a:xfrm rot="20599783">
            <a:off x="1561214" y="3756158"/>
            <a:ext cx="2589347" cy="25080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655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246810" y="795239"/>
          <a:ext cx="7863840" cy="6189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5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3092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3092">
                <a:tc>
                  <a:txBody>
                    <a:bodyPr/>
                    <a:lstStyle/>
                    <a:p>
                      <a:r>
                        <a:rPr lang="es-ES_tradnl" sz="2800" b="1" dirty="0" smtClean="0"/>
                        <a:t>YO</a:t>
                      </a:r>
                      <a:endParaRPr lang="es-ES_tradnl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800" b="1" dirty="0" smtClean="0"/>
                        <a:t>I</a:t>
                      </a:r>
                      <a:endParaRPr lang="es-ES_tradnl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800" b="1" dirty="0" smtClean="0"/>
                        <a:t>NOSOTROS</a:t>
                      </a:r>
                    </a:p>
                    <a:p>
                      <a:r>
                        <a:rPr lang="es-ES_tradnl" sz="2800" b="1" dirty="0" smtClean="0"/>
                        <a:t>NOSOTRAS</a:t>
                      </a:r>
                      <a:endParaRPr lang="es-ES_tradnl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800" b="1" dirty="0" smtClean="0"/>
                        <a:t>WE</a:t>
                      </a:r>
                      <a:endParaRPr lang="es-ES_tradnl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3092">
                <a:tc>
                  <a:txBody>
                    <a:bodyPr/>
                    <a:lstStyle/>
                    <a:p>
                      <a:r>
                        <a:rPr lang="es-ES_tradnl" sz="2800" b="1" dirty="0" smtClean="0"/>
                        <a:t>TÚ</a:t>
                      </a:r>
                      <a:endParaRPr lang="es-ES_tradnl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800" b="1" dirty="0" smtClean="0"/>
                        <a:t>YOU</a:t>
                      </a:r>
                      <a:endParaRPr lang="es-ES_tradnl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3770">
                <a:tc>
                  <a:txBody>
                    <a:bodyPr/>
                    <a:lstStyle/>
                    <a:p>
                      <a:r>
                        <a:rPr lang="es-ES_tradnl" sz="2800" b="1" dirty="0" smtClean="0"/>
                        <a:t>EL</a:t>
                      </a:r>
                    </a:p>
                    <a:p>
                      <a:r>
                        <a:rPr lang="es-ES_tradnl" sz="2800" b="1" dirty="0" smtClean="0"/>
                        <a:t>ELLA</a:t>
                      </a:r>
                    </a:p>
                    <a:p>
                      <a:r>
                        <a:rPr lang="es-ES_tradnl" sz="2800" b="1" dirty="0" smtClean="0"/>
                        <a:t>USTED</a:t>
                      </a:r>
                      <a:endParaRPr lang="es-ES_tradnl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800" b="1" dirty="0" smtClean="0"/>
                        <a:t>HE</a:t>
                      </a:r>
                    </a:p>
                    <a:p>
                      <a:r>
                        <a:rPr lang="es-ES_tradnl" sz="2800" b="1" dirty="0" smtClean="0"/>
                        <a:t>SHE</a:t>
                      </a:r>
                      <a:r>
                        <a:rPr lang="es-ES_tradnl" sz="2800" b="1" baseline="0" dirty="0" smtClean="0"/>
                        <a:t>          IT</a:t>
                      </a:r>
                    </a:p>
                    <a:p>
                      <a:r>
                        <a:rPr lang="es-ES_tradnl" sz="2800" b="1" baseline="0" dirty="0" smtClean="0"/>
                        <a:t>YOU FORMAL</a:t>
                      </a:r>
                      <a:endParaRPr lang="es-ES_tradnl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800" b="1" dirty="0" smtClean="0"/>
                        <a:t>ELLOS</a:t>
                      </a:r>
                    </a:p>
                    <a:p>
                      <a:r>
                        <a:rPr lang="es-ES_tradnl" sz="2800" b="1" dirty="0" smtClean="0"/>
                        <a:t>ELLAS</a:t>
                      </a:r>
                    </a:p>
                    <a:p>
                      <a:r>
                        <a:rPr lang="es-ES_tradnl" sz="2800" b="1" dirty="0" smtClean="0"/>
                        <a:t>USTEDES</a:t>
                      </a:r>
                      <a:endParaRPr lang="es-ES_tradnl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800" b="1" dirty="0" smtClean="0"/>
                        <a:t>THEY</a:t>
                      </a:r>
                      <a:r>
                        <a:rPr lang="es-ES_tradnl" sz="2800" b="1" baseline="0" dirty="0" smtClean="0"/>
                        <a:t> (HE)</a:t>
                      </a:r>
                    </a:p>
                    <a:p>
                      <a:r>
                        <a:rPr lang="es-ES_tradnl" sz="2800" b="1" baseline="0" dirty="0" smtClean="0"/>
                        <a:t>THEY( SHE)</a:t>
                      </a:r>
                    </a:p>
                    <a:p>
                      <a:r>
                        <a:rPr lang="es-ES_tradnl" sz="2800" b="1" baseline="0" dirty="0" smtClean="0"/>
                        <a:t>YOU ALL </a:t>
                      </a:r>
                      <a:endParaRPr lang="es-ES_tradnl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04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889" y="426720"/>
            <a:ext cx="9831387" cy="1127760"/>
          </a:xfrm>
        </p:spPr>
        <p:txBody>
          <a:bodyPr/>
          <a:lstStyle/>
          <a:p>
            <a:pPr algn="ctr"/>
            <a:r>
              <a:rPr lang="es-ES_tradnl" dirty="0" smtClean="0"/>
              <a:t>Ustedes Saquen sus pizarras!</a:t>
            </a:r>
            <a:endParaRPr lang="es-ES_trad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279" y="2000249"/>
            <a:ext cx="4478609" cy="447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6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ANUNCIOS: </a:t>
            </a:r>
            <a:r>
              <a:rPr lang="es-MX" dirty="0" err="1" smtClean="0"/>
              <a:t>own</a:t>
            </a:r>
            <a:r>
              <a:rPr lang="es-MX" dirty="0" smtClean="0"/>
              <a:t> </a:t>
            </a:r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education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323652"/>
            <a:ext cx="8001000" cy="3848548"/>
          </a:xfrm>
        </p:spPr>
        <p:txBody>
          <a:bodyPr>
            <a:normAutofit/>
          </a:bodyPr>
          <a:lstStyle/>
          <a:p>
            <a:r>
              <a:rPr lang="es-MX" sz="2800" dirty="0" err="1" smtClean="0">
                <a:effectLst/>
              </a:rPr>
              <a:t>Quiz</a:t>
            </a:r>
            <a:r>
              <a:rPr lang="es-MX" sz="2800" dirty="0" smtClean="0">
                <a:effectLst/>
              </a:rPr>
              <a:t> </a:t>
            </a:r>
            <a:r>
              <a:rPr lang="es-MX" sz="2800" dirty="0" err="1" smtClean="0">
                <a:effectLst/>
              </a:rPr>
              <a:t>retakes</a:t>
            </a:r>
            <a:endParaRPr lang="es-MX" sz="2800" dirty="0">
              <a:effectLst/>
            </a:endParaRPr>
          </a:p>
          <a:p>
            <a:r>
              <a:rPr lang="es-MX" sz="2800" dirty="0" smtClean="0">
                <a:effectLst/>
              </a:rPr>
              <a:t>Hw5 </a:t>
            </a:r>
            <a:r>
              <a:rPr lang="es-MX" sz="2800" dirty="0" err="1" smtClean="0">
                <a:effectLst/>
              </a:rPr>
              <a:t>Song</a:t>
            </a:r>
            <a:r>
              <a:rPr lang="es-MX" sz="2800" dirty="0" smtClean="0">
                <a:effectLst/>
              </a:rPr>
              <a:t> re-dos</a:t>
            </a:r>
          </a:p>
          <a:p>
            <a:r>
              <a:rPr lang="es-MX" sz="2800" dirty="0" err="1" smtClean="0">
                <a:effectLst/>
              </a:rPr>
              <a:t>Turn</a:t>
            </a:r>
            <a:r>
              <a:rPr lang="es-MX" sz="2800" dirty="0" smtClean="0">
                <a:effectLst/>
              </a:rPr>
              <a:t> in </a:t>
            </a:r>
            <a:r>
              <a:rPr lang="es-MX" sz="2800" dirty="0" err="1" smtClean="0">
                <a:effectLst/>
              </a:rPr>
              <a:t>warmups</a:t>
            </a:r>
            <a:r>
              <a:rPr lang="es-MX" sz="2800" dirty="0" smtClean="0">
                <a:effectLst/>
              </a:rPr>
              <a:t>/</a:t>
            </a:r>
            <a:r>
              <a:rPr lang="es-MX" sz="2800" dirty="0" err="1" smtClean="0">
                <a:effectLst/>
              </a:rPr>
              <a:t>dols</a:t>
            </a:r>
            <a:r>
              <a:rPr lang="es-MX" sz="2800" dirty="0" smtClean="0">
                <a:effectLst/>
              </a:rPr>
              <a:t> </a:t>
            </a:r>
            <a:r>
              <a:rPr lang="es-MX" sz="2800" dirty="0" err="1" smtClean="0">
                <a:effectLst/>
              </a:rPr>
              <a:t>from</a:t>
            </a:r>
            <a:r>
              <a:rPr lang="es-MX" sz="2800" dirty="0" smtClean="0">
                <a:effectLst/>
              </a:rPr>
              <a:t> </a:t>
            </a:r>
            <a:r>
              <a:rPr lang="es-MX" sz="2800" dirty="0" err="1" smtClean="0">
                <a:effectLst/>
              </a:rPr>
              <a:t>last</a:t>
            </a:r>
            <a:r>
              <a:rPr lang="es-MX" sz="2800" dirty="0" smtClean="0">
                <a:effectLst/>
              </a:rPr>
              <a:t> </a:t>
            </a:r>
            <a:r>
              <a:rPr lang="es-MX" sz="2800" dirty="0" err="1" smtClean="0">
                <a:effectLst/>
              </a:rPr>
              <a:t>week</a:t>
            </a:r>
            <a:endParaRPr lang="es-MX" sz="2800" dirty="0">
              <a:effectLst/>
            </a:endParaRPr>
          </a:p>
          <a:p>
            <a:pPr marL="0" indent="0">
              <a:buNone/>
            </a:pPr>
            <a:endParaRPr lang="es-MX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8578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361" y="2241396"/>
            <a:ext cx="6216533" cy="3979127"/>
          </a:xfrm>
        </p:spPr>
      </p:pic>
    </p:spTree>
    <p:extLst>
      <p:ext uri="{BB962C8B-B14F-4D97-AF65-F5344CB8AC3E}">
        <p14:creationId xmlns:p14="http://schemas.microsoft.com/office/powerpoint/2010/main" val="281969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76" y="1803025"/>
            <a:ext cx="3347001" cy="4932423"/>
          </a:xfrm>
        </p:spPr>
      </p:pic>
    </p:spTree>
    <p:extLst>
      <p:ext uri="{BB962C8B-B14F-4D97-AF65-F5344CB8AC3E}">
        <p14:creationId xmlns:p14="http://schemas.microsoft.com/office/powerpoint/2010/main" val="90180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840" y="2057400"/>
            <a:ext cx="6146320" cy="4343400"/>
          </a:xfrm>
        </p:spPr>
      </p:pic>
    </p:spTree>
    <p:extLst>
      <p:ext uri="{BB962C8B-B14F-4D97-AF65-F5344CB8AC3E}">
        <p14:creationId xmlns:p14="http://schemas.microsoft.com/office/powerpoint/2010/main" val="427245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4"/>
          <a:stretch/>
        </p:blipFill>
        <p:spPr>
          <a:xfrm>
            <a:off x="3874825" y="1205225"/>
            <a:ext cx="4153160" cy="4890106"/>
          </a:xfrm>
        </p:spPr>
      </p:pic>
    </p:spTree>
    <p:extLst>
      <p:ext uri="{BB962C8B-B14F-4D97-AF65-F5344CB8AC3E}">
        <p14:creationId xmlns:p14="http://schemas.microsoft.com/office/powerpoint/2010/main" val="152209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4072" y="769434"/>
            <a:ext cx="7634193" cy="570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8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MATCH THE FOLLOWING…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_tradnl" sz="3800" dirty="0" smtClean="0"/>
              <a:t>1. Carlos </a:t>
            </a:r>
          </a:p>
          <a:p>
            <a:r>
              <a:rPr lang="es-ES_tradnl" sz="3800" dirty="0" smtClean="0"/>
              <a:t>2. Felipe y yo</a:t>
            </a:r>
          </a:p>
          <a:p>
            <a:r>
              <a:rPr lang="es-ES_tradnl" sz="3800" dirty="0" smtClean="0"/>
              <a:t>3. María y Sarita </a:t>
            </a:r>
          </a:p>
          <a:p>
            <a:r>
              <a:rPr lang="es-ES_tradnl" sz="3800" dirty="0" smtClean="0"/>
              <a:t>4. Pablo, Tomas, y Anita</a:t>
            </a:r>
          </a:p>
          <a:p>
            <a:r>
              <a:rPr lang="es-ES_tradnl" sz="3800" dirty="0" smtClean="0"/>
              <a:t>5. El señor Treviño </a:t>
            </a:r>
          </a:p>
          <a:p>
            <a:r>
              <a:rPr lang="es-ES_tradnl" sz="3800" dirty="0" smtClean="0"/>
              <a:t>6. Tú y Esteban</a:t>
            </a:r>
          </a:p>
          <a:p>
            <a:endParaRPr lang="es-ES_trad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9420" y="1179896"/>
            <a:ext cx="5592278" cy="4343401"/>
          </a:xfrm>
        </p:spPr>
        <p:txBody>
          <a:bodyPr>
            <a:noAutofit/>
          </a:bodyPr>
          <a:lstStyle/>
          <a:p>
            <a:r>
              <a:rPr lang="es-ES_tradnl" sz="3200" dirty="0" smtClean="0"/>
              <a:t>A. Nosotros </a:t>
            </a:r>
          </a:p>
          <a:p>
            <a:r>
              <a:rPr lang="es-ES_tradnl" sz="3200" dirty="0" smtClean="0"/>
              <a:t>B. Ella</a:t>
            </a:r>
          </a:p>
          <a:p>
            <a:r>
              <a:rPr lang="es-ES_tradnl" sz="3200" dirty="0" smtClean="0"/>
              <a:t>C. Ellas</a:t>
            </a:r>
          </a:p>
          <a:p>
            <a:r>
              <a:rPr lang="es-ES_tradnl" sz="3200" dirty="0" smtClean="0"/>
              <a:t>D. Nosotras</a:t>
            </a:r>
          </a:p>
          <a:p>
            <a:r>
              <a:rPr lang="es-ES_tradnl" sz="3200" dirty="0" smtClean="0"/>
              <a:t>E. Ustedes</a:t>
            </a:r>
          </a:p>
          <a:p>
            <a:r>
              <a:rPr lang="es-ES_tradnl" sz="3200" dirty="0" smtClean="0"/>
              <a:t>F. Él</a:t>
            </a:r>
          </a:p>
          <a:p>
            <a:r>
              <a:rPr lang="es-ES_tradnl" sz="3200" dirty="0" smtClean="0"/>
              <a:t>I. Ellos </a:t>
            </a:r>
          </a:p>
          <a:p>
            <a:r>
              <a:rPr lang="es-ES_tradnl" sz="3200" dirty="0" smtClean="0"/>
              <a:t>J. Usted</a:t>
            </a:r>
          </a:p>
          <a:p>
            <a:r>
              <a:rPr lang="es-ES_tradnl" sz="3200" dirty="0" smtClean="0"/>
              <a:t>K. Tú</a:t>
            </a:r>
          </a:p>
          <a:p>
            <a:r>
              <a:rPr lang="es-ES_tradnl" sz="3200" dirty="0" smtClean="0"/>
              <a:t>L. Yo</a:t>
            </a:r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20218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77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75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5216" y="0"/>
            <a:ext cx="7721660" cy="1660668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sz="3111" b="1" dirty="0" smtClean="0"/>
              <a:t>Match </a:t>
            </a:r>
            <a:r>
              <a:rPr lang="es-ES_tradnl" sz="3111" b="1" dirty="0" err="1"/>
              <a:t>the</a:t>
            </a:r>
            <a:r>
              <a:rPr lang="es-ES_tradnl" sz="3111" b="1" dirty="0"/>
              <a:t> </a:t>
            </a:r>
            <a:r>
              <a:rPr lang="es-ES_tradnl" sz="3111" b="1" dirty="0" err="1"/>
              <a:t>verb</a:t>
            </a:r>
            <a:r>
              <a:rPr lang="es-ES_tradnl" sz="3111" b="1" dirty="0"/>
              <a:t> </a:t>
            </a:r>
            <a:r>
              <a:rPr lang="es-ES_tradnl" sz="3111" b="1" dirty="0" err="1"/>
              <a:t>stem</a:t>
            </a:r>
            <a:r>
              <a:rPr lang="es-ES_tradnl" sz="3111" b="1" dirty="0"/>
              <a:t> </a:t>
            </a:r>
            <a:r>
              <a:rPr lang="es-ES_tradnl" sz="3111" b="1" dirty="0" err="1"/>
              <a:t>with</a:t>
            </a:r>
            <a:r>
              <a:rPr lang="es-ES_tradnl" sz="3111" b="1" dirty="0"/>
              <a:t> </a:t>
            </a:r>
            <a:r>
              <a:rPr lang="es-ES_tradnl" sz="3111" b="1" dirty="0" err="1"/>
              <a:t>the</a:t>
            </a:r>
            <a:r>
              <a:rPr lang="es-ES_tradnl" sz="3111" b="1" dirty="0"/>
              <a:t> </a:t>
            </a:r>
            <a:r>
              <a:rPr lang="es-ES_tradnl" sz="3111" b="1" dirty="0" err="1"/>
              <a:t>ending</a:t>
            </a:r>
            <a:r>
              <a:rPr lang="es-ES_tradnl" sz="3111" b="1" dirty="0"/>
              <a:t> </a:t>
            </a:r>
            <a:r>
              <a:rPr lang="es-ES_tradnl" b="1" dirty="0" smtClean="0"/>
              <a:t/>
            </a:r>
            <a:br>
              <a:rPr lang="es-ES_tradnl" b="1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585216" y="1504950"/>
            <a:ext cx="4005834" cy="5353050"/>
          </a:xfrm>
        </p:spPr>
        <p:txBody>
          <a:bodyPr>
            <a:normAutofit lnSpcReduction="10000"/>
          </a:bodyPr>
          <a:lstStyle/>
          <a:p>
            <a:pPr marL="880110" lvl="1" indent="-514350">
              <a:buFont typeface="+mj-lt"/>
              <a:buAutoNum type="arabicPeriod"/>
            </a:pPr>
            <a:r>
              <a:rPr lang="es-ES_tradnl" sz="2600" dirty="0"/>
              <a:t>Le</a:t>
            </a:r>
          </a:p>
          <a:p>
            <a:pPr marL="880110" lvl="1" indent="-514350">
              <a:buFont typeface="+mj-lt"/>
              <a:buAutoNum type="arabicPeriod"/>
            </a:pPr>
            <a:r>
              <a:rPr lang="es-ES_tradnl" sz="2600" dirty="0" err="1"/>
              <a:t>Trabaj</a:t>
            </a:r>
            <a:endParaRPr lang="es-ES_tradnl" sz="2600" dirty="0"/>
          </a:p>
          <a:p>
            <a:pPr marL="880110" lvl="1" indent="-514350">
              <a:buFont typeface="+mj-lt"/>
              <a:buAutoNum type="arabicPeriod"/>
            </a:pPr>
            <a:r>
              <a:rPr lang="es-ES_tradnl" sz="2600" dirty="0" err="1"/>
              <a:t>Patin</a:t>
            </a:r>
            <a:endParaRPr lang="es-ES_tradnl" sz="2600" dirty="0"/>
          </a:p>
          <a:p>
            <a:pPr marL="880110" lvl="1" indent="-514350">
              <a:buFont typeface="+mj-lt"/>
              <a:buAutoNum type="arabicPeriod"/>
            </a:pPr>
            <a:r>
              <a:rPr lang="es-ES_tradnl" sz="2600" dirty="0"/>
              <a:t>Pas</a:t>
            </a:r>
          </a:p>
          <a:p>
            <a:pPr marL="880110" lvl="1" indent="-514350">
              <a:buFont typeface="+mj-lt"/>
              <a:buAutoNum type="arabicPeriod"/>
            </a:pPr>
            <a:r>
              <a:rPr lang="es-ES_tradnl" sz="2600" dirty="0" err="1"/>
              <a:t>Toc</a:t>
            </a:r>
            <a:endParaRPr lang="es-ES_tradnl" sz="2600" dirty="0"/>
          </a:p>
          <a:p>
            <a:pPr marL="880110" lvl="1" indent="-514350">
              <a:buFont typeface="+mj-lt"/>
              <a:buAutoNum type="arabicPeriod"/>
            </a:pPr>
            <a:r>
              <a:rPr lang="es-ES_tradnl" sz="2600" dirty="0" err="1"/>
              <a:t>Corr</a:t>
            </a:r>
            <a:endParaRPr lang="es-ES_tradnl" sz="2600" dirty="0"/>
          </a:p>
          <a:p>
            <a:pPr marL="880110" lvl="1" indent="-514350">
              <a:buFont typeface="+mj-lt"/>
              <a:buAutoNum type="arabicPeriod"/>
            </a:pPr>
            <a:r>
              <a:rPr lang="es-ES_tradnl" sz="2600" dirty="0" err="1"/>
              <a:t>Dibuj</a:t>
            </a:r>
            <a:endParaRPr lang="es-ES_tradnl" sz="2600" dirty="0"/>
          </a:p>
          <a:p>
            <a:pPr marL="880110" lvl="1" indent="-514350">
              <a:buFont typeface="+mj-lt"/>
              <a:buAutoNum type="arabicPeriod"/>
            </a:pPr>
            <a:r>
              <a:rPr lang="es-ES_tradnl" sz="2600" dirty="0" err="1"/>
              <a:t>Us</a:t>
            </a:r>
            <a:endParaRPr lang="es-ES_tradnl" sz="2600" dirty="0"/>
          </a:p>
          <a:p>
            <a:pPr marL="880110" lvl="1" indent="-514350">
              <a:buFont typeface="+mj-lt"/>
              <a:buAutoNum type="arabicPeriod"/>
            </a:pPr>
            <a:r>
              <a:rPr lang="es-ES_tradnl" sz="2600" dirty="0"/>
              <a:t>V</a:t>
            </a:r>
          </a:p>
          <a:p>
            <a:pPr marL="880110" lvl="1" indent="-514350">
              <a:buFont typeface="+mj-lt"/>
              <a:buAutoNum type="arabicPeriod"/>
            </a:pPr>
            <a:r>
              <a:rPr lang="es-ES_tradnl" sz="2600" dirty="0" err="1"/>
              <a:t>Escrib</a:t>
            </a:r>
            <a:endParaRPr lang="es-ES_tradnl" sz="2600" dirty="0"/>
          </a:p>
          <a:p>
            <a:pPr marL="880110" lvl="1" indent="-514350">
              <a:buFont typeface="+mj-lt"/>
              <a:buAutoNum type="arabicPeriod"/>
            </a:pPr>
            <a:endParaRPr lang="es-ES_tradnl" sz="2600" dirty="0"/>
          </a:p>
          <a:p>
            <a:endParaRPr lang="es-ES_tradnl" sz="3000" dirty="0"/>
          </a:p>
          <a:p>
            <a:endParaRPr lang="es-ES_tradnl" sz="3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5905500" y="1504950"/>
            <a:ext cx="4305300" cy="2800350"/>
          </a:xfrm>
        </p:spPr>
        <p:txBody>
          <a:bodyPr/>
          <a:lstStyle/>
          <a:p>
            <a:pPr marL="525780" indent="-457200">
              <a:buFont typeface="+mj-lt"/>
              <a:buAutoNum type="arabicPeriod" startAt="11"/>
            </a:pPr>
            <a:r>
              <a:rPr lang="es-ES_tradnl" sz="2400" dirty="0" err="1" smtClean="0"/>
              <a:t>Jug</a:t>
            </a:r>
            <a:endParaRPr lang="es-ES_tradnl" sz="2400" dirty="0" smtClean="0"/>
          </a:p>
          <a:p>
            <a:pPr marL="525780" indent="-457200">
              <a:buFont typeface="+mj-lt"/>
              <a:buAutoNum type="arabicPeriod" startAt="11"/>
            </a:pPr>
            <a:r>
              <a:rPr lang="es-ES_tradnl" sz="2400" dirty="0" smtClean="0"/>
              <a:t>Mont </a:t>
            </a:r>
          </a:p>
          <a:p>
            <a:pPr marL="525780" indent="-457200">
              <a:buFont typeface="+mj-lt"/>
              <a:buAutoNum type="arabicPeriod" startAt="11"/>
            </a:pPr>
            <a:r>
              <a:rPr lang="es-ES_tradnl" sz="2400" dirty="0" err="1" smtClean="0"/>
              <a:t>Nad</a:t>
            </a:r>
            <a:endParaRPr lang="es-ES_tradnl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671816" y="3602245"/>
            <a:ext cx="3429000" cy="2831544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s-ES_tradnl" sz="3200" u="sng" dirty="0" err="1"/>
              <a:t>Choose</a:t>
            </a:r>
            <a:r>
              <a:rPr lang="es-ES_tradnl" sz="3200" u="sng" dirty="0"/>
              <a:t> </a:t>
            </a:r>
            <a:r>
              <a:rPr lang="es-ES_tradnl" sz="3200" u="sng" dirty="0" err="1"/>
              <a:t>One</a:t>
            </a:r>
            <a:endParaRPr lang="es-ES_tradnl" sz="3200" u="sng" dirty="0"/>
          </a:p>
          <a:p>
            <a:pPr marL="342900" indent="-342900"/>
            <a:r>
              <a:rPr lang="es-ES_tradnl" sz="3200" dirty="0"/>
              <a:t> </a:t>
            </a:r>
          </a:p>
          <a:p>
            <a:pPr marL="342900" indent="-342900">
              <a:buAutoNum type="alphaUcParenR"/>
            </a:pPr>
            <a:r>
              <a:rPr lang="es-ES_tradnl" sz="3200" dirty="0"/>
              <a:t>Ir</a:t>
            </a:r>
          </a:p>
          <a:p>
            <a:pPr marL="342900" indent="-342900">
              <a:buAutoNum type="alphaUcParenR"/>
            </a:pPr>
            <a:r>
              <a:rPr lang="es-ES_tradnl" sz="3200" dirty="0" err="1"/>
              <a:t>Ar</a:t>
            </a:r>
            <a:endParaRPr lang="es-ES_tradnl" sz="3200" dirty="0"/>
          </a:p>
          <a:p>
            <a:pPr marL="342900" indent="-342900">
              <a:buAutoNum type="alphaUcParenR"/>
            </a:pPr>
            <a:r>
              <a:rPr lang="es-ES_tradnl" sz="3200" dirty="0" err="1"/>
              <a:t>Er</a:t>
            </a:r>
            <a:endParaRPr lang="es-ES_tradnl" sz="3200" dirty="0"/>
          </a:p>
          <a:p>
            <a:pPr marL="342900" indent="-342900">
              <a:buAutoNum type="alphaUcParenR"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3243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BIENVENIDOS A NUESTRA CLASE 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6950" y="3810001"/>
            <a:ext cx="8362950" cy="1751120"/>
          </a:xfrm>
        </p:spPr>
        <p:txBody>
          <a:bodyPr/>
          <a:lstStyle/>
          <a:p>
            <a:endParaRPr lang="es-ES_tradnl" dirty="0" smtClean="0"/>
          </a:p>
          <a:p>
            <a:r>
              <a:rPr lang="es-ES_tradnl" sz="2800" dirty="0" smtClean="0"/>
              <a:t>Hoy es </a:t>
            </a:r>
            <a:r>
              <a:rPr lang="es-ES_tradnl" sz="2800" dirty="0" err="1" smtClean="0"/>
              <a:t>miercoles</a:t>
            </a:r>
            <a:r>
              <a:rPr lang="es-ES_tradnl" sz="2800" dirty="0" smtClean="0"/>
              <a:t>, el </a:t>
            </a:r>
            <a:r>
              <a:rPr lang="es-ES_tradnl" sz="2800" dirty="0" err="1" smtClean="0"/>
              <a:t>dieciseis</a:t>
            </a:r>
            <a:r>
              <a:rPr lang="es-ES_tradnl" sz="2800" dirty="0" smtClean="0"/>
              <a:t> de Octubre</a:t>
            </a:r>
          </a:p>
          <a:p>
            <a:r>
              <a:rPr lang="es-ES_tradnl" sz="2800" dirty="0" smtClean="0"/>
              <a:t>Son las _______ y __________.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410561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4200" y="3505200"/>
            <a:ext cx="2918910" cy="1143000"/>
          </a:xfrm>
        </p:spPr>
        <p:txBody>
          <a:bodyPr>
            <a:normAutofit/>
          </a:bodyPr>
          <a:lstStyle/>
          <a:p>
            <a:r>
              <a:rPr lang="es-MX" dirty="0" smtClean="0"/>
              <a:t>LA ESTRELLA DEL DIA</a:t>
            </a:r>
            <a:endParaRPr lang="es-MX" dirty="0"/>
          </a:p>
        </p:txBody>
      </p:sp>
      <p:pic>
        <p:nvPicPr>
          <p:cNvPr id="2050" name="Picture 2" descr="Image result for estre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098" y="1219200"/>
            <a:ext cx="4555862" cy="515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23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OBJETIVO Y DOL  </a:t>
            </a:r>
            <a:endParaRPr lang="en-US" sz="6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7872" y="347472"/>
            <a:ext cx="7866888" cy="4261104"/>
          </a:xfrm>
        </p:spPr>
        <p:txBody>
          <a:bodyPr>
            <a:normAutofit/>
          </a:bodyPr>
          <a:lstStyle/>
          <a:p>
            <a:r>
              <a:rPr lang="es-ES_tradnl" sz="3100" b="1" dirty="0" err="1" smtClean="0"/>
              <a:t>Obj</a:t>
            </a:r>
            <a:r>
              <a:rPr lang="es-ES_tradnl" sz="3100" b="1" dirty="0" smtClean="0"/>
              <a:t>: </a:t>
            </a:r>
            <a:r>
              <a:rPr lang="es-ES_tradnl" sz="3100" dirty="0" err="1" smtClean="0"/>
              <a:t>llwbat</a:t>
            </a:r>
            <a:r>
              <a:rPr lang="es-ES_tradnl" sz="3100" dirty="0" smtClean="0"/>
              <a:t> </a:t>
            </a:r>
            <a:r>
              <a:rPr lang="es-ES_tradnl" sz="3100" dirty="0" err="1" smtClean="0"/>
              <a:t>identify</a:t>
            </a:r>
            <a:r>
              <a:rPr lang="es-ES_tradnl" sz="3100" dirty="0" smtClean="0"/>
              <a:t> </a:t>
            </a:r>
            <a:r>
              <a:rPr lang="es-ES_tradnl" sz="3100" dirty="0" err="1" smtClean="0"/>
              <a:t>subject</a:t>
            </a:r>
            <a:r>
              <a:rPr lang="es-ES_tradnl" sz="3100" dirty="0" smtClean="0"/>
              <a:t> </a:t>
            </a:r>
            <a:r>
              <a:rPr lang="es-ES_tradnl" sz="3100" dirty="0" err="1" smtClean="0"/>
              <a:t>pronouns</a:t>
            </a:r>
            <a:r>
              <a:rPr lang="es-ES_tradnl" sz="3100" dirty="0" smtClean="0"/>
              <a:t> in a </a:t>
            </a:r>
            <a:r>
              <a:rPr lang="es-ES_tradnl" sz="3100" dirty="0" err="1" smtClean="0"/>
              <a:t>sentence</a:t>
            </a:r>
            <a:r>
              <a:rPr lang="es-ES_tradnl" sz="3100" dirty="0" smtClean="0"/>
              <a:t> of a </a:t>
            </a:r>
            <a:r>
              <a:rPr lang="es-ES_tradnl" sz="3100" dirty="0" err="1" smtClean="0"/>
              <a:t>sentence</a:t>
            </a:r>
            <a:r>
              <a:rPr lang="es-ES_tradnl" sz="3100" dirty="0" smtClean="0"/>
              <a:t> </a:t>
            </a:r>
            <a:r>
              <a:rPr lang="en-US" sz="1800" dirty="0" smtClean="0"/>
              <a:t>[NL.4.1.b, NL.4.1.d]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sz="3100" b="1" dirty="0" err="1" smtClean="0"/>
              <a:t>dol</a:t>
            </a:r>
            <a:r>
              <a:rPr lang="es-ES_tradnl" sz="3100" b="1" dirty="0" smtClean="0"/>
              <a:t>: </a:t>
            </a:r>
            <a:r>
              <a:rPr lang="es-ES_tradnl" sz="3100" dirty="0" smtClean="0"/>
              <a:t>100% of LLW </a:t>
            </a:r>
            <a:r>
              <a:rPr lang="es-ES_tradnl" sz="3100" dirty="0" err="1" smtClean="0"/>
              <a:t>Identify</a:t>
            </a:r>
            <a:r>
              <a:rPr lang="es-ES_tradnl" sz="3100" dirty="0" smtClean="0"/>
              <a:t> </a:t>
            </a:r>
            <a:r>
              <a:rPr lang="es-ES_tradnl" sz="3100" dirty="0" err="1" smtClean="0"/>
              <a:t>subject</a:t>
            </a:r>
            <a:r>
              <a:rPr lang="es-ES_tradnl" sz="3100" dirty="0" smtClean="0"/>
              <a:t> </a:t>
            </a:r>
            <a:r>
              <a:rPr lang="es-ES_tradnl" sz="3100" dirty="0" err="1" smtClean="0"/>
              <a:t>pronouns</a:t>
            </a:r>
            <a:r>
              <a:rPr lang="es-ES_tradnl" sz="3100" dirty="0" smtClean="0"/>
              <a:t> in 10 </a:t>
            </a:r>
            <a:r>
              <a:rPr lang="es-ES_tradnl" sz="3100" dirty="0" err="1" smtClean="0"/>
              <a:t>sentences</a:t>
            </a:r>
            <a:r>
              <a:rPr lang="es-ES_tradnl" sz="3100" dirty="0" smtClean="0"/>
              <a:t> </a:t>
            </a:r>
            <a:r>
              <a:rPr lang="es-ES_tradnl" sz="3100" dirty="0" err="1" smtClean="0"/>
              <a:t>with</a:t>
            </a:r>
            <a:r>
              <a:rPr lang="es-ES_tradnl" sz="3100" dirty="0" smtClean="0"/>
              <a:t> </a:t>
            </a:r>
            <a:r>
              <a:rPr lang="es-ES_tradnl" sz="3100" dirty="0"/>
              <a:t>8</a:t>
            </a:r>
            <a:r>
              <a:rPr lang="es-ES_tradnl" sz="3100" dirty="0" smtClean="0"/>
              <a:t>0% </a:t>
            </a:r>
            <a:r>
              <a:rPr lang="es-ES_tradnl" sz="3100" dirty="0" err="1" smtClean="0"/>
              <a:t>accuracy</a:t>
            </a:r>
            <a:r>
              <a:rPr lang="es-ES_tradnl" sz="3100" dirty="0" smtClean="0"/>
              <a:t>. </a:t>
            </a:r>
            <a:endParaRPr lang="es-ES_tradnl" sz="3100" dirty="0"/>
          </a:p>
        </p:txBody>
      </p:sp>
    </p:spTree>
    <p:extLst>
      <p:ext uri="{BB962C8B-B14F-4D97-AF65-F5344CB8AC3E}">
        <p14:creationId xmlns:p14="http://schemas.microsoft.com/office/powerpoint/2010/main" val="273295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4200" y="3505200"/>
            <a:ext cx="2918910" cy="1143000"/>
          </a:xfrm>
        </p:spPr>
        <p:txBody>
          <a:bodyPr>
            <a:normAutofit/>
          </a:bodyPr>
          <a:lstStyle/>
          <a:p>
            <a:r>
              <a:rPr lang="es-MX" dirty="0" smtClean="0"/>
              <a:t>LA ESTRELLA DEL DIA</a:t>
            </a:r>
            <a:endParaRPr lang="es-MX" dirty="0"/>
          </a:p>
        </p:txBody>
      </p:sp>
      <p:pic>
        <p:nvPicPr>
          <p:cNvPr id="2050" name="Picture 2" descr="Image result for estre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098" y="1219200"/>
            <a:ext cx="4555862" cy="515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31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los tipos de musica lat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941" y="-19050"/>
            <a:ext cx="12799341" cy="706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3613" y="-619127"/>
            <a:ext cx="9905998" cy="1905000"/>
          </a:xfrm>
        </p:spPr>
        <p:txBody>
          <a:bodyPr/>
          <a:lstStyle/>
          <a:p>
            <a:r>
              <a:rPr lang="es-MX" dirty="0" smtClean="0">
                <a:solidFill>
                  <a:schemeClr val="accent6"/>
                </a:solidFill>
              </a:rPr>
              <a:t>La canción del </a:t>
            </a:r>
            <a:r>
              <a:rPr lang="es-MX" dirty="0" err="1" smtClean="0">
                <a:solidFill>
                  <a:schemeClr val="accent6"/>
                </a:solidFill>
              </a:rPr>
              <a:t>dia</a:t>
            </a:r>
            <a:r>
              <a:rPr lang="es-MX" dirty="0" smtClean="0">
                <a:solidFill>
                  <a:schemeClr val="accent6"/>
                </a:solidFill>
              </a:rPr>
              <a:t>		</a:t>
            </a:r>
            <a:endParaRPr lang="es-MX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8850" y="1724022"/>
            <a:ext cx="8839200" cy="4600577"/>
          </a:xfrm>
        </p:spPr>
        <p:txBody>
          <a:bodyPr>
            <a:normAutofit/>
          </a:bodyPr>
          <a:lstStyle/>
          <a:p>
            <a:r>
              <a:rPr lang="es-MX" sz="2400" dirty="0" smtClean="0">
                <a:solidFill>
                  <a:schemeClr val="bg1"/>
                </a:solidFill>
              </a:rPr>
              <a:t>Como se llama el artista?</a:t>
            </a:r>
            <a:endParaRPr lang="es-MX" sz="2400" dirty="0">
              <a:solidFill>
                <a:schemeClr val="bg1"/>
              </a:solidFill>
            </a:endParaRPr>
          </a:p>
          <a:p>
            <a:r>
              <a:rPr lang="es-MX" sz="2400" dirty="0" smtClean="0">
                <a:solidFill>
                  <a:schemeClr val="bg1"/>
                </a:solidFill>
              </a:rPr>
              <a:t>Como se llama la canción?</a:t>
            </a:r>
          </a:p>
          <a:p>
            <a:pPr marL="0" indent="0">
              <a:buNone/>
            </a:pPr>
            <a:endParaRPr lang="es-MX" sz="2400" dirty="0" smtClean="0">
              <a:solidFill>
                <a:schemeClr val="bg1"/>
              </a:solidFill>
            </a:endParaRPr>
          </a:p>
          <a:p>
            <a:r>
              <a:rPr lang="es-MX" sz="2400" dirty="0" smtClean="0">
                <a:solidFill>
                  <a:schemeClr val="bg1"/>
                </a:solidFill>
              </a:rPr>
              <a:t>Que tipo de música es?</a:t>
            </a:r>
          </a:p>
          <a:p>
            <a:r>
              <a:rPr lang="es-MX" sz="2400" dirty="0" smtClean="0">
                <a:solidFill>
                  <a:schemeClr val="bg1"/>
                </a:solidFill>
              </a:rPr>
              <a:t>Reggaetón    	Norteña		bachata</a:t>
            </a:r>
          </a:p>
          <a:p>
            <a:pPr marL="0" indent="0">
              <a:buNone/>
            </a:pPr>
            <a:r>
              <a:rPr lang="es-MX" sz="2400" dirty="0">
                <a:solidFill>
                  <a:schemeClr val="bg1"/>
                </a:solidFill>
              </a:rPr>
              <a:t> </a:t>
            </a:r>
            <a:r>
              <a:rPr lang="es-MX" sz="2400" dirty="0" smtClean="0">
                <a:solidFill>
                  <a:schemeClr val="bg1"/>
                </a:solidFill>
              </a:rPr>
              <a:t>    salsa		pop latino 	cumbia</a:t>
            </a:r>
          </a:p>
          <a:p>
            <a:pPr marL="0" indent="0">
              <a:buNone/>
            </a:pPr>
            <a:r>
              <a:rPr lang="es-MX" sz="2400" dirty="0">
                <a:solidFill>
                  <a:schemeClr val="bg1"/>
                </a:solidFill>
              </a:rPr>
              <a:t>	</a:t>
            </a:r>
            <a:r>
              <a:rPr lang="es-MX" sz="2400" dirty="0" err="1" smtClean="0">
                <a:solidFill>
                  <a:schemeClr val="bg1"/>
                </a:solidFill>
              </a:rPr>
              <a:t>ska</a:t>
            </a:r>
            <a:r>
              <a:rPr lang="es-MX" sz="2400" dirty="0" smtClean="0">
                <a:solidFill>
                  <a:schemeClr val="bg1"/>
                </a:solidFill>
              </a:rPr>
              <a:t>		merengue			banda	</a:t>
            </a:r>
          </a:p>
          <a:p>
            <a:pPr marL="0" indent="0">
              <a:buNone/>
            </a:pPr>
            <a:r>
              <a:rPr lang="es-MX" sz="2400" dirty="0" smtClean="0">
                <a:solidFill>
                  <a:schemeClr val="bg1"/>
                </a:solidFill>
              </a:rPr>
              <a:t>                          Rock en español		</a:t>
            </a:r>
            <a:endParaRPr lang="es-MX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67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109" y="292608"/>
            <a:ext cx="9905998" cy="1435608"/>
          </a:xfrm>
        </p:spPr>
        <p:txBody>
          <a:bodyPr/>
          <a:lstStyle/>
          <a:p>
            <a:pPr algn="ctr"/>
            <a:r>
              <a:rPr lang="es-MX" dirty="0" err="1" smtClean="0"/>
              <a:t>Listening</a:t>
            </a:r>
            <a:r>
              <a:rPr lang="es-MX" dirty="0" smtClean="0"/>
              <a:t> </a:t>
            </a:r>
            <a:r>
              <a:rPr lang="es-MX" dirty="0" err="1" smtClean="0"/>
              <a:t>comprehension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>
                <a:hlinkClick r:id="rId2"/>
              </a:rPr>
              <a:t>http://</a:t>
            </a:r>
            <a:r>
              <a:rPr lang="es-MX" dirty="0" smtClean="0">
                <a:hlinkClick r:id="rId2"/>
              </a:rPr>
              <a:t>www.spanishlistening.org/content/410-salvador-salvador-finde.html</a:t>
            </a: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>
                <a:hlinkClick r:id="rId3"/>
              </a:rPr>
              <a:t>http://</a:t>
            </a:r>
            <a:r>
              <a:rPr lang="es-MX" dirty="0" smtClean="0">
                <a:hlinkClick r:id="rId3"/>
              </a:rPr>
              <a:t>www.spanishlistening.org/content/351-danya-chile-car.html</a:t>
            </a: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>
                <a:hlinkClick r:id="rId4"/>
              </a:rPr>
              <a:t>http://</a:t>
            </a:r>
            <a:r>
              <a:rPr lang="es-MX" dirty="0" smtClean="0">
                <a:hlinkClick r:id="rId4"/>
              </a:rPr>
              <a:t>www.spanishlistening.org/content/288-seiji-bolivia-dogs-or-cats.html</a:t>
            </a: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>
                <a:hlinkClick r:id="rId5"/>
              </a:rPr>
              <a:t>http://</a:t>
            </a:r>
            <a:r>
              <a:rPr lang="es-MX" dirty="0" smtClean="0">
                <a:hlinkClick r:id="rId5"/>
              </a:rPr>
              <a:t>www.spanishlistening.org/content/281-william-mexico-sport.html</a:t>
            </a: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0574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7024" y="794221"/>
            <a:ext cx="2885726" cy="923330"/>
          </a:xfrm>
          <a:prstGeom prst="rect">
            <a:avLst/>
          </a:prstGeom>
          <a:noFill/>
          <a:scene3d>
            <a:camera prst="orthographicFront"/>
            <a:lightRig rig="harsh" dir="t"/>
          </a:scene3d>
          <a:sp3d>
            <a:bevelT w="165100" prst="coolSlant"/>
          </a:sp3d>
        </p:spPr>
        <p:txBody>
          <a:bodyPr wrap="none" lIns="91440" tIns="45720" rIns="91440" bIns="4572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3"/>
                </a:solidFill>
              </a:rPr>
              <a:t>Grupo</a:t>
            </a:r>
            <a:r>
              <a:rPr lang="en-US" sz="5400" b="1" dirty="0" smtClean="0">
                <a:ln/>
                <a:solidFill>
                  <a:schemeClr val="accent3"/>
                </a:solidFill>
              </a:rPr>
              <a:t> 1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205" y="1538087"/>
            <a:ext cx="483231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MX" sz="3200" dirty="0" smtClean="0"/>
              <a:t>El profesor Santiago :</a:t>
            </a:r>
          </a:p>
          <a:p>
            <a:pPr marL="342900" indent="-342900">
              <a:buAutoNum type="arabicPeriod"/>
            </a:pPr>
            <a:r>
              <a:rPr lang="es-MX" sz="3200" dirty="0" smtClean="0"/>
              <a:t>Marta y Carmen:</a:t>
            </a:r>
          </a:p>
          <a:p>
            <a:pPr marL="342900" indent="-342900">
              <a:buAutoNum type="arabicPeriod"/>
            </a:pPr>
            <a:r>
              <a:rPr lang="es-MX" sz="3200" dirty="0" smtClean="0"/>
              <a:t>Anita y yo:</a:t>
            </a:r>
          </a:p>
          <a:p>
            <a:pPr marL="342900" indent="-342900">
              <a:buAutoNum type="arabicPeriod"/>
            </a:pPr>
            <a:r>
              <a:rPr lang="es-MX" sz="3200" dirty="0" smtClean="0"/>
              <a:t>El amigo:</a:t>
            </a:r>
          </a:p>
          <a:p>
            <a:endParaRPr lang="es-MX" sz="3200" dirty="0" smtClean="0"/>
          </a:p>
          <a:p>
            <a:endParaRPr lang="es-MX" sz="3200" dirty="0" smtClean="0"/>
          </a:p>
          <a:p>
            <a:pPr marL="342900" indent="-342900">
              <a:buAutoNum type="arabicPeriod"/>
            </a:pPr>
            <a:r>
              <a:rPr lang="es-MX" sz="3200" dirty="0" smtClean="0"/>
              <a:t>La señorita </a:t>
            </a:r>
            <a:r>
              <a:rPr lang="es-MX" sz="3200" dirty="0" err="1" smtClean="0"/>
              <a:t>Ibañez</a:t>
            </a:r>
            <a:r>
              <a:rPr lang="es-MX" sz="3200" dirty="0" smtClean="0"/>
              <a:t>:</a:t>
            </a:r>
          </a:p>
          <a:p>
            <a:pPr marL="342900" indent="-342900">
              <a:buAutoNum type="arabicPeriod"/>
            </a:pPr>
            <a:r>
              <a:rPr lang="es-MX" sz="3200" dirty="0" smtClean="0"/>
              <a:t>Ricardo:</a:t>
            </a:r>
          </a:p>
          <a:p>
            <a:pPr marL="342900" indent="-342900">
              <a:buAutoNum type="arabicPeriod"/>
            </a:pPr>
            <a:r>
              <a:rPr lang="es-MX" sz="3200" dirty="0" smtClean="0"/>
              <a:t>Tú y la clase:</a:t>
            </a:r>
          </a:p>
          <a:p>
            <a:pPr marL="342900" indent="-342900">
              <a:buAutoNum type="arabicPeriod"/>
            </a:pPr>
            <a:r>
              <a:rPr lang="es-MX" sz="3200" dirty="0" smtClean="0"/>
              <a:t>Pablo y yo:</a:t>
            </a:r>
          </a:p>
          <a:p>
            <a:pPr marL="342900" indent="-342900">
              <a:buAutoNum type="arabicPeriod"/>
            </a:pPr>
            <a:endParaRPr lang="es-MX" sz="3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097316" y="1538087"/>
            <a:ext cx="399629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MX" sz="3200" dirty="0"/>
              <a:t>María y </a:t>
            </a:r>
            <a:r>
              <a:rPr lang="es-MX" sz="3200" dirty="0" smtClean="0"/>
              <a:t>Ester:</a:t>
            </a:r>
            <a:endParaRPr lang="es-MX" sz="3200" dirty="0"/>
          </a:p>
          <a:p>
            <a:pPr marL="342900" indent="-342900">
              <a:buAutoNum type="arabicPeriod"/>
            </a:pPr>
            <a:r>
              <a:rPr lang="es-MX" sz="3200" dirty="0"/>
              <a:t>Marta y </a:t>
            </a:r>
            <a:r>
              <a:rPr lang="es-MX" sz="3200" dirty="0" smtClean="0"/>
              <a:t>yo:</a:t>
            </a:r>
            <a:endParaRPr lang="es-MX" sz="3200" dirty="0"/>
          </a:p>
          <a:p>
            <a:pPr marL="342900" indent="-342900">
              <a:buAutoNum type="arabicPeriod"/>
            </a:pPr>
            <a:r>
              <a:rPr lang="es-MX" sz="3200" dirty="0"/>
              <a:t>Tú y </a:t>
            </a:r>
            <a:r>
              <a:rPr lang="es-MX" sz="3200" dirty="0" smtClean="0"/>
              <a:t>Marisol:</a:t>
            </a:r>
            <a:endParaRPr lang="es-MX" sz="3200" dirty="0"/>
          </a:p>
          <a:p>
            <a:pPr marL="342900" indent="-342900">
              <a:buAutoNum type="arabicPeriod"/>
            </a:pPr>
            <a:r>
              <a:rPr lang="es-MX" sz="3200" dirty="0"/>
              <a:t>El doctor </a:t>
            </a:r>
            <a:r>
              <a:rPr lang="es-MX" sz="3200" dirty="0" smtClean="0"/>
              <a:t>Smith:</a:t>
            </a:r>
          </a:p>
          <a:p>
            <a:pPr marL="342900" indent="-342900">
              <a:buAutoNum type="arabicPeriod"/>
            </a:pPr>
            <a:endParaRPr lang="es-MX" sz="3200" dirty="0" smtClean="0"/>
          </a:p>
          <a:p>
            <a:endParaRPr lang="es-MX" sz="3200" dirty="0"/>
          </a:p>
          <a:p>
            <a:pPr marL="342900" indent="-342900">
              <a:buAutoNum type="arabicPeriod"/>
            </a:pPr>
            <a:r>
              <a:rPr lang="es-MX" sz="3200" dirty="0"/>
              <a:t>Jorge y </a:t>
            </a:r>
            <a:r>
              <a:rPr lang="es-MX" sz="3200" dirty="0" smtClean="0"/>
              <a:t>Tomás:</a:t>
            </a:r>
            <a:endParaRPr lang="es-MX" sz="3200" dirty="0"/>
          </a:p>
          <a:p>
            <a:pPr marL="342900" indent="-342900">
              <a:buAutoNum type="arabicPeriod"/>
            </a:pPr>
            <a:r>
              <a:rPr lang="es-MX" sz="3200" dirty="0" smtClean="0"/>
              <a:t>Carmen:</a:t>
            </a:r>
            <a:endParaRPr lang="es-MX" sz="3200" dirty="0"/>
          </a:p>
          <a:p>
            <a:pPr marL="342900" indent="-342900">
              <a:buAutoNum type="arabicPeriod"/>
            </a:pPr>
            <a:r>
              <a:rPr lang="es-MX" sz="3200" dirty="0"/>
              <a:t>Alicia y </a:t>
            </a:r>
            <a:r>
              <a:rPr lang="es-MX" sz="3200" dirty="0" smtClean="0"/>
              <a:t>Roberto:</a:t>
            </a:r>
            <a:endParaRPr lang="es-MX" sz="3200" dirty="0"/>
          </a:p>
          <a:p>
            <a:pPr marL="342900" indent="-342900">
              <a:buAutoNum type="arabicPeriod"/>
            </a:pPr>
            <a:r>
              <a:rPr lang="es-MX" sz="3200" dirty="0"/>
              <a:t>Rolando y </a:t>
            </a:r>
            <a:r>
              <a:rPr lang="es-MX" sz="3200" dirty="0" smtClean="0"/>
              <a:t>Elena:</a:t>
            </a:r>
            <a:endParaRPr lang="es-MX" sz="3200" dirty="0"/>
          </a:p>
        </p:txBody>
      </p:sp>
      <p:sp>
        <p:nvSpPr>
          <p:cNvPr id="7" name="Rectangle 6"/>
          <p:cNvSpPr/>
          <p:nvPr/>
        </p:nvSpPr>
        <p:spPr>
          <a:xfrm>
            <a:off x="6270064" y="794221"/>
            <a:ext cx="2885726" cy="923330"/>
          </a:xfrm>
          <a:prstGeom prst="rect">
            <a:avLst/>
          </a:prstGeom>
          <a:noFill/>
          <a:scene3d>
            <a:camera prst="orthographicFront"/>
            <a:lightRig rig="harsh" dir="t"/>
          </a:scene3d>
          <a:sp3d>
            <a:bevelT w="165100" prst="coolSlant"/>
          </a:sp3d>
        </p:spPr>
        <p:txBody>
          <a:bodyPr wrap="none" lIns="91440" tIns="45720" rIns="91440" bIns="4572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3"/>
                </a:solidFill>
              </a:rPr>
              <a:t>Grupo</a:t>
            </a:r>
            <a:r>
              <a:rPr lang="en-US" sz="5400" b="1" dirty="0" smtClean="0">
                <a:ln/>
                <a:solidFill>
                  <a:schemeClr val="accent3"/>
                </a:solidFill>
              </a:rPr>
              <a:t> 2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7024" y="3584801"/>
            <a:ext cx="2885726" cy="923330"/>
          </a:xfrm>
          <a:prstGeom prst="rect">
            <a:avLst/>
          </a:prstGeom>
          <a:noFill/>
          <a:scene3d>
            <a:camera prst="orthographicFront"/>
            <a:lightRig rig="harsh" dir="t"/>
          </a:scene3d>
          <a:sp3d>
            <a:bevelT w="165100" prst="coolSlant"/>
          </a:sp3d>
        </p:spPr>
        <p:txBody>
          <a:bodyPr wrap="none" lIns="91440" tIns="45720" rIns="91440" bIns="4572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3"/>
                </a:solidFill>
              </a:rPr>
              <a:t>Grupo</a:t>
            </a:r>
            <a:r>
              <a:rPr lang="en-US" sz="5400" b="1" dirty="0" smtClean="0">
                <a:ln/>
                <a:solidFill>
                  <a:schemeClr val="accent3"/>
                </a:solidFill>
              </a:rPr>
              <a:t> 3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87630" y="3584801"/>
            <a:ext cx="2885726" cy="923330"/>
          </a:xfrm>
          <a:prstGeom prst="rect">
            <a:avLst/>
          </a:prstGeom>
          <a:noFill/>
          <a:scene3d>
            <a:camera prst="orthographicFront"/>
            <a:lightRig rig="harsh" dir="t"/>
          </a:scene3d>
          <a:sp3d>
            <a:bevelT w="165100" prst="coolSlant"/>
          </a:sp3d>
        </p:spPr>
        <p:txBody>
          <a:bodyPr wrap="none" lIns="91440" tIns="45720" rIns="91440" bIns="4572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3"/>
                </a:solidFill>
              </a:rPr>
              <a:t>Grupo</a:t>
            </a:r>
            <a:r>
              <a:rPr lang="en-US" sz="5400" b="1" dirty="0" smtClean="0">
                <a:ln/>
                <a:solidFill>
                  <a:schemeClr val="accent3"/>
                </a:solidFill>
              </a:rPr>
              <a:t> 4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32924" y="228152"/>
            <a:ext cx="387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Ejemplo: </a:t>
            </a:r>
            <a:r>
              <a:rPr lang="es-MX" sz="2000" dirty="0" err="1" smtClean="0"/>
              <a:t>Esme</a:t>
            </a:r>
            <a:r>
              <a:rPr lang="es-MX" sz="2000" dirty="0" smtClean="0"/>
              <a:t> y </a:t>
            </a:r>
            <a:r>
              <a:rPr lang="es-MX" sz="2000" dirty="0" err="1" smtClean="0"/>
              <a:t>Quetzi</a:t>
            </a:r>
            <a:r>
              <a:rPr lang="es-MX" sz="2000" dirty="0" smtClean="0"/>
              <a:t>: Ellas</a:t>
            </a:r>
          </a:p>
          <a:p>
            <a:pPr marL="342900" indent="-342900">
              <a:buAutoNum type="arabicPeriod"/>
            </a:pPr>
            <a:endParaRPr lang="es-MX" sz="2000" dirty="0" smtClean="0"/>
          </a:p>
        </p:txBody>
      </p:sp>
    </p:spTree>
    <p:extLst>
      <p:ext uri="{BB962C8B-B14F-4D97-AF65-F5344CB8AC3E}">
        <p14:creationId xmlns:p14="http://schemas.microsoft.com/office/powerpoint/2010/main" val="182358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0082" y="2106864"/>
            <a:ext cx="5760720" cy="18288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Dados:</a:t>
            </a:r>
            <a:br>
              <a:rPr lang="es-ES_tradnl" dirty="0" smtClean="0"/>
            </a:br>
            <a:r>
              <a:rPr lang="es-ES_tradnl" dirty="0" smtClean="0"/>
              <a:t>Roll </a:t>
            </a:r>
            <a:r>
              <a:rPr lang="es-ES_tradnl" dirty="0" err="1" smtClean="0"/>
              <a:t>the</a:t>
            </a:r>
            <a:r>
              <a:rPr lang="es-ES_tradnl" dirty="0" smtClean="0"/>
              <a:t> dice and </a:t>
            </a:r>
            <a:r>
              <a:rPr lang="es-ES_tradnl" dirty="0" err="1" smtClean="0"/>
              <a:t>state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subject</a:t>
            </a:r>
            <a:r>
              <a:rPr lang="es-ES_tradnl" dirty="0" smtClean="0"/>
              <a:t> </a:t>
            </a:r>
            <a:r>
              <a:rPr lang="es-ES_tradnl" dirty="0" err="1" smtClean="0"/>
              <a:t>pronoun</a:t>
            </a:r>
            <a:r>
              <a:rPr lang="es-ES_tradnl" dirty="0" smtClean="0"/>
              <a:t> </a:t>
            </a:r>
            <a:r>
              <a:rPr lang="es-ES_tradnl" dirty="0" err="1" smtClean="0"/>
              <a:t>that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being</a:t>
            </a:r>
            <a:r>
              <a:rPr lang="es-ES_tradnl" dirty="0" smtClean="0"/>
              <a:t> </a:t>
            </a:r>
            <a:r>
              <a:rPr lang="es-ES_tradnl" dirty="0" err="1" smtClean="0"/>
              <a:t>shown</a:t>
            </a:r>
            <a:r>
              <a:rPr lang="es-ES_tradnl" dirty="0" smtClean="0"/>
              <a:t>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9803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 </a:t>
            </a:r>
            <a:r>
              <a:rPr lang="es-ES_tradnl" dirty="0" smtClean="0"/>
              <a:t>DOL: </a:t>
            </a:r>
            <a:r>
              <a:rPr lang="es-ES_tradnl" dirty="0" err="1" smtClean="0"/>
              <a:t>Identify</a:t>
            </a:r>
            <a:r>
              <a:rPr lang="es-ES_tradnl" dirty="0" smtClean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b="1" dirty="0" err="1"/>
              <a:t>subject</a:t>
            </a:r>
            <a:r>
              <a:rPr lang="es-ES_tradnl" b="1" dirty="0"/>
              <a:t> </a:t>
            </a:r>
            <a:r>
              <a:rPr lang="es-ES_tradnl" dirty="0"/>
              <a:t>of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sentence</a:t>
            </a:r>
            <a:r>
              <a:rPr lang="es-ES_tradnl" dirty="0"/>
              <a:t>. </a:t>
            </a:r>
            <a:r>
              <a:rPr lang="es-ES_tradnl" dirty="0" err="1"/>
              <a:t>Rewrite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sentence</a:t>
            </a:r>
            <a:r>
              <a:rPr lang="es-ES_tradnl" dirty="0"/>
              <a:t> </a:t>
            </a:r>
            <a:r>
              <a:rPr lang="es-ES_tradnl" dirty="0" err="1"/>
              <a:t>with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correct</a:t>
            </a:r>
            <a:r>
              <a:rPr lang="es-ES_tradnl" dirty="0"/>
              <a:t> </a:t>
            </a:r>
            <a:r>
              <a:rPr lang="es-ES_tradnl" b="1" dirty="0" err="1"/>
              <a:t>subject</a:t>
            </a:r>
            <a:r>
              <a:rPr lang="es-ES_tradnl" b="1" dirty="0"/>
              <a:t> </a:t>
            </a:r>
            <a:r>
              <a:rPr lang="es-ES_tradnl" b="1" dirty="0" err="1"/>
              <a:t>pronoun</a:t>
            </a:r>
            <a:r>
              <a:rPr lang="es-ES_tradnl" b="1" dirty="0" smtClean="0"/>
              <a:t>.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_tradnl" sz="4400" dirty="0"/>
              <a:t>1. Mi familia y yo comemos comida. </a:t>
            </a:r>
          </a:p>
          <a:p>
            <a:r>
              <a:rPr lang="es-ES_tradnl" sz="4400" dirty="0"/>
              <a:t>2.  Mi amigo le gustan los deportes. </a:t>
            </a:r>
          </a:p>
          <a:p>
            <a:r>
              <a:rPr lang="es-ES_tradnl" sz="4400" dirty="0"/>
              <a:t>3. María y Elena nadan en la piscina.  </a:t>
            </a:r>
          </a:p>
          <a:p>
            <a:r>
              <a:rPr lang="es-ES_tradnl" sz="4400" dirty="0"/>
              <a:t>4. ¿Señora Martínez, le gusta ir a la escuela? </a:t>
            </a:r>
          </a:p>
          <a:p>
            <a:r>
              <a:rPr lang="es-ES_tradnl" sz="4400" dirty="0"/>
              <a:t>5. Los estudiantes no les gusta la tarea nada. 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4250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765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818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BIENVENIDOS A NUESTRA CLASE 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6950" y="3810001"/>
            <a:ext cx="8362950" cy="1751120"/>
          </a:xfrm>
        </p:spPr>
        <p:txBody>
          <a:bodyPr/>
          <a:lstStyle/>
          <a:p>
            <a:endParaRPr lang="es-ES_tradnl" dirty="0" smtClean="0"/>
          </a:p>
          <a:p>
            <a:r>
              <a:rPr lang="es-ES_tradnl" sz="2800" dirty="0" smtClean="0"/>
              <a:t>Hoy es jueves, el    de Octubre</a:t>
            </a:r>
          </a:p>
          <a:p>
            <a:r>
              <a:rPr lang="es-ES_tradnl" sz="2800" dirty="0" smtClean="0"/>
              <a:t>Son las _______ y __________.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401647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los tipos de musica lat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941" y="-19050"/>
            <a:ext cx="12799341" cy="706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3613" y="-619127"/>
            <a:ext cx="9905998" cy="1905000"/>
          </a:xfrm>
        </p:spPr>
        <p:txBody>
          <a:bodyPr/>
          <a:lstStyle/>
          <a:p>
            <a:r>
              <a:rPr lang="es-MX" dirty="0" smtClean="0">
                <a:solidFill>
                  <a:schemeClr val="accent6"/>
                </a:solidFill>
              </a:rPr>
              <a:t>La canción del </a:t>
            </a:r>
            <a:r>
              <a:rPr lang="es-MX" dirty="0" err="1" smtClean="0">
                <a:solidFill>
                  <a:schemeClr val="accent6"/>
                </a:solidFill>
              </a:rPr>
              <a:t>dia</a:t>
            </a:r>
            <a:r>
              <a:rPr lang="es-MX" dirty="0" smtClean="0">
                <a:solidFill>
                  <a:schemeClr val="accent6"/>
                </a:solidFill>
              </a:rPr>
              <a:t>		</a:t>
            </a:r>
            <a:endParaRPr lang="es-MX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8850" y="1724022"/>
            <a:ext cx="8839200" cy="4600577"/>
          </a:xfrm>
        </p:spPr>
        <p:txBody>
          <a:bodyPr>
            <a:normAutofit/>
          </a:bodyPr>
          <a:lstStyle/>
          <a:p>
            <a:r>
              <a:rPr lang="es-MX" sz="2400" dirty="0" smtClean="0">
                <a:solidFill>
                  <a:schemeClr val="bg1"/>
                </a:solidFill>
              </a:rPr>
              <a:t>Como se llama el artista?</a:t>
            </a:r>
            <a:endParaRPr lang="es-MX" sz="2400" dirty="0">
              <a:solidFill>
                <a:schemeClr val="bg1"/>
              </a:solidFill>
            </a:endParaRPr>
          </a:p>
          <a:p>
            <a:r>
              <a:rPr lang="es-MX" sz="2400" dirty="0" smtClean="0">
                <a:solidFill>
                  <a:schemeClr val="bg1"/>
                </a:solidFill>
              </a:rPr>
              <a:t>Como se llama la canción?</a:t>
            </a:r>
          </a:p>
          <a:p>
            <a:pPr marL="0" indent="0">
              <a:buNone/>
            </a:pPr>
            <a:endParaRPr lang="es-MX" sz="2400" dirty="0" smtClean="0">
              <a:solidFill>
                <a:schemeClr val="bg1"/>
              </a:solidFill>
            </a:endParaRPr>
          </a:p>
          <a:p>
            <a:r>
              <a:rPr lang="es-MX" sz="2400" dirty="0" smtClean="0">
                <a:solidFill>
                  <a:schemeClr val="bg1"/>
                </a:solidFill>
              </a:rPr>
              <a:t>Que tipo de música es?</a:t>
            </a:r>
          </a:p>
          <a:p>
            <a:r>
              <a:rPr lang="es-MX" sz="2400" dirty="0" smtClean="0">
                <a:solidFill>
                  <a:schemeClr val="bg1"/>
                </a:solidFill>
              </a:rPr>
              <a:t>Reggaetón    	Norteña		bachata</a:t>
            </a:r>
          </a:p>
          <a:p>
            <a:pPr marL="0" indent="0">
              <a:buNone/>
            </a:pPr>
            <a:r>
              <a:rPr lang="es-MX" sz="2400" dirty="0">
                <a:solidFill>
                  <a:schemeClr val="bg1"/>
                </a:solidFill>
              </a:rPr>
              <a:t> </a:t>
            </a:r>
            <a:r>
              <a:rPr lang="es-MX" sz="2400" dirty="0" smtClean="0">
                <a:solidFill>
                  <a:schemeClr val="bg1"/>
                </a:solidFill>
              </a:rPr>
              <a:t>    salsa		pop latino 	cumbia</a:t>
            </a:r>
          </a:p>
          <a:p>
            <a:pPr marL="0" indent="0">
              <a:buNone/>
            </a:pPr>
            <a:r>
              <a:rPr lang="es-MX" sz="2400" dirty="0">
                <a:solidFill>
                  <a:schemeClr val="bg1"/>
                </a:solidFill>
              </a:rPr>
              <a:t>	</a:t>
            </a:r>
            <a:r>
              <a:rPr lang="es-MX" sz="2400" dirty="0" err="1" smtClean="0">
                <a:solidFill>
                  <a:schemeClr val="bg1"/>
                </a:solidFill>
              </a:rPr>
              <a:t>ska</a:t>
            </a:r>
            <a:r>
              <a:rPr lang="es-MX" sz="2400" dirty="0" smtClean="0">
                <a:solidFill>
                  <a:schemeClr val="bg1"/>
                </a:solidFill>
              </a:rPr>
              <a:t>		merengue			banda	</a:t>
            </a:r>
          </a:p>
          <a:p>
            <a:pPr marL="0" indent="0">
              <a:buNone/>
            </a:pPr>
            <a:r>
              <a:rPr lang="es-MX" sz="2400" dirty="0" smtClean="0">
                <a:solidFill>
                  <a:schemeClr val="bg1"/>
                </a:solidFill>
              </a:rPr>
              <a:t>                          Rock en español		</a:t>
            </a:r>
            <a:endParaRPr lang="es-MX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60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Objetivo y </a:t>
            </a:r>
            <a:r>
              <a:rPr lang="es-MX" dirty="0" err="1" smtClean="0"/>
              <a:t>dol</a:t>
            </a:r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175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ANUNCIOS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323652"/>
            <a:ext cx="8001000" cy="3848548"/>
          </a:xfrm>
        </p:spPr>
        <p:txBody>
          <a:bodyPr>
            <a:normAutofit/>
          </a:bodyPr>
          <a:lstStyle/>
          <a:p>
            <a:r>
              <a:rPr lang="es-MX" sz="2800" dirty="0" err="1" smtClean="0">
                <a:effectLst/>
              </a:rPr>
              <a:t>Parent</a:t>
            </a:r>
            <a:r>
              <a:rPr lang="es-MX" sz="2800" dirty="0" smtClean="0">
                <a:effectLst/>
              </a:rPr>
              <a:t> </a:t>
            </a:r>
            <a:r>
              <a:rPr lang="es-MX" sz="2800" dirty="0" err="1" smtClean="0">
                <a:effectLst/>
              </a:rPr>
              <a:t>teacher</a:t>
            </a:r>
            <a:r>
              <a:rPr lang="es-MX" sz="2800" dirty="0" smtClean="0">
                <a:effectLst/>
              </a:rPr>
              <a:t> </a:t>
            </a:r>
            <a:r>
              <a:rPr lang="es-MX" sz="2800" dirty="0" err="1" smtClean="0">
                <a:effectLst/>
              </a:rPr>
              <a:t>conferences</a:t>
            </a:r>
            <a:r>
              <a:rPr lang="es-MX" sz="2800" dirty="0" smtClean="0">
                <a:effectLst/>
              </a:rPr>
              <a:t> mañana 12-8 pm</a:t>
            </a:r>
          </a:p>
          <a:p>
            <a:r>
              <a:rPr lang="es-MX" sz="2800" dirty="0" err="1" smtClean="0">
                <a:effectLst/>
              </a:rPr>
              <a:t>You</a:t>
            </a:r>
            <a:r>
              <a:rPr lang="es-MX" sz="2800" dirty="0" smtClean="0">
                <a:effectLst/>
              </a:rPr>
              <a:t> </a:t>
            </a:r>
            <a:r>
              <a:rPr lang="es-MX" sz="2800" dirty="0" err="1" smtClean="0">
                <a:effectLst/>
              </a:rPr>
              <a:t>only</a:t>
            </a:r>
            <a:r>
              <a:rPr lang="es-MX" sz="2800" dirty="0" smtClean="0">
                <a:effectLst/>
              </a:rPr>
              <a:t> </a:t>
            </a:r>
            <a:r>
              <a:rPr lang="es-MX" sz="2800" dirty="0" err="1" smtClean="0">
                <a:effectLst/>
              </a:rPr>
              <a:t>go</a:t>
            </a:r>
            <a:r>
              <a:rPr lang="es-MX" sz="2800" dirty="0" smtClean="0">
                <a:effectLst/>
              </a:rPr>
              <a:t> to </a:t>
            </a:r>
            <a:r>
              <a:rPr lang="es-MX" sz="2800" dirty="0" err="1" smtClean="0">
                <a:effectLst/>
              </a:rPr>
              <a:t>period</a:t>
            </a:r>
            <a:r>
              <a:rPr lang="es-MX" sz="2800" dirty="0" smtClean="0">
                <a:effectLst/>
              </a:rPr>
              <a:t> 1-4</a:t>
            </a:r>
            <a:endParaRPr lang="es-MX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6862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4200" y="3505200"/>
            <a:ext cx="2918910" cy="1143000"/>
          </a:xfrm>
        </p:spPr>
        <p:txBody>
          <a:bodyPr>
            <a:normAutofit/>
          </a:bodyPr>
          <a:lstStyle/>
          <a:p>
            <a:r>
              <a:rPr lang="es-MX" dirty="0" smtClean="0"/>
              <a:t>LA ESTRELLA DEL DIA</a:t>
            </a:r>
            <a:endParaRPr lang="es-MX" dirty="0"/>
          </a:p>
        </p:txBody>
      </p:sp>
      <p:pic>
        <p:nvPicPr>
          <p:cNvPr id="2050" name="Picture 2" descr="Image result for estre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098" y="1219200"/>
            <a:ext cx="4555862" cy="515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66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los tipos de musica lat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941" y="-19050"/>
            <a:ext cx="12799341" cy="706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3613" y="-619127"/>
            <a:ext cx="9905998" cy="1905000"/>
          </a:xfrm>
        </p:spPr>
        <p:txBody>
          <a:bodyPr/>
          <a:lstStyle/>
          <a:p>
            <a:r>
              <a:rPr lang="es-MX" dirty="0" smtClean="0">
                <a:solidFill>
                  <a:schemeClr val="accent6"/>
                </a:solidFill>
              </a:rPr>
              <a:t>La canción del </a:t>
            </a:r>
            <a:r>
              <a:rPr lang="es-MX" dirty="0" err="1" smtClean="0">
                <a:solidFill>
                  <a:schemeClr val="accent6"/>
                </a:solidFill>
              </a:rPr>
              <a:t>dia</a:t>
            </a:r>
            <a:r>
              <a:rPr lang="es-MX" dirty="0" smtClean="0">
                <a:solidFill>
                  <a:schemeClr val="accent6"/>
                </a:solidFill>
              </a:rPr>
              <a:t>		</a:t>
            </a:r>
            <a:endParaRPr lang="es-MX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8850" y="1724022"/>
            <a:ext cx="8839200" cy="4600577"/>
          </a:xfrm>
        </p:spPr>
        <p:txBody>
          <a:bodyPr>
            <a:normAutofit/>
          </a:bodyPr>
          <a:lstStyle/>
          <a:p>
            <a:r>
              <a:rPr lang="es-MX" sz="2400" dirty="0" smtClean="0">
                <a:solidFill>
                  <a:schemeClr val="bg1"/>
                </a:solidFill>
              </a:rPr>
              <a:t>Como se llama el artista?</a:t>
            </a:r>
            <a:endParaRPr lang="es-MX" sz="2400" dirty="0">
              <a:solidFill>
                <a:schemeClr val="bg1"/>
              </a:solidFill>
            </a:endParaRPr>
          </a:p>
          <a:p>
            <a:r>
              <a:rPr lang="es-MX" sz="2400" dirty="0" smtClean="0">
                <a:solidFill>
                  <a:schemeClr val="bg1"/>
                </a:solidFill>
              </a:rPr>
              <a:t>Como se llama la canción?</a:t>
            </a:r>
          </a:p>
          <a:p>
            <a:pPr marL="0" indent="0">
              <a:buNone/>
            </a:pPr>
            <a:endParaRPr lang="es-MX" sz="2400" dirty="0" smtClean="0">
              <a:solidFill>
                <a:schemeClr val="bg1"/>
              </a:solidFill>
            </a:endParaRPr>
          </a:p>
          <a:p>
            <a:r>
              <a:rPr lang="es-MX" sz="2400" dirty="0" smtClean="0">
                <a:solidFill>
                  <a:schemeClr val="bg1"/>
                </a:solidFill>
              </a:rPr>
              <a:t>Que tipo de música es?</a:t>
            </a:r>
          </a:p>
          <a:p>
            <a:r>
              <a:rPr lang="es-MX" sz="2400" dirty="0" smtClean="0">
                <a:solidFill>
                  <a:schemeClr val="bg1"/>
                </a:solidFill>
              </a:rPr>
              <a:t>Reggaetón    	Norteña		bachata</a:t>
            </a:r>
          </a:p>
          <a:p>
            <a:pPr marL="0" indent="0">
              <a:buNone/>
            </a:pPr>
            <a:r>
              <a:rPr lang="es-MX" sz="2400" dirty="0">
                <a:solidFill>
                  <a:schemeClr val="bg1"/>
                </a:solidFill>
              </a:rPr>
              <a:t> </a:t>
            </a:r>
            <a:r>
              <a:rPr lang="es-MX" sz="2400" dirty="0" smtClean="0">
                <a:solidFill>
                  <a:schemeClr val="bg1"/>
                </a:solidFill>
              </a:rPr>
              <a:t>    salsa		pop latino 	cumbia</a:t>
            </a:r>
          </a:p>
          <a:p>
            <a:pPr marL="0" indent="0">
              <a:buNone/>
            </a:pPr>
            <a:r>
              <a:rPr lang="es-MX" sz="2400" dirty="0">
                <a:solidFill>
                  <a:schemeClr val="bg1"/>
                </a:solidFill>
              </a:rPr>
              <a:t>	</a:t>
            </a:r>
            <a:r>
              <a:rPr lang="es-MX" sz="2400" dirty="0" err="1" smtClean="0">
                <a:solidFill>
                  <a:schemeClr val="bg1"/>
                </a:solidFill>
              </a:rPr>
              <a:t>ska</a:t>
            </a:r>
            <a:r>
              <a:rPr lang="es-MX" sz="2400" dirty="0" smtClean="0">
                <a:solidFill>
                  <a:schemeClr val="bg1"/>
                </a:solidFill>
              </a:rPr>
              <a:t>		merengue			banda	</a:t>
            </a:r>
          </a:p>
          <a:p>
            <a:pPr marL="0" indent="0">
              <a:buNone/>
            </a:pPr>
            <a:r>
              <a:rPr lang="es-MX" sz="2400" dirty="0" smtClean="0">
                <a:solidFill>
                  <a:schemeClr val="bg1"/>
                </a:solidFill>
              </a:rPr>
              <a:t>                          Rock en español		</a:t>
            </a:r>
            <a:endParaRPr lang="es-MX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48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Loteria</a:t>
            </a:r>
            <a:r>
              <a:rPr lang="es-MX" dirty="0" smtClean="0"/>
              <a:t> mexicana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035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Color </a:t>
            </a:r>
            <a:r>
              <a:rPr lang="es-MX" dirty="0" err="1" smtClean="0"/>
              <a:t>cards</a:t>
            </a:r>
            <a:r>
              <a:rPr lang="es-MX" dirty="0" smtClean="0"/>
              <a:t>   - </a:t>
            </a:r>
            <a:r>
              <a:rPr lang="es-MX" dirty="0" err="1" smtClean="0"/>
              <a:t>quiz</a:t>
            </a:r>
            <a:r>
              <a:rPr lang="es-MX" dirty="0" smtClean="0"/>
              <a:t> </a:t>
            </a:r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partner</a:t>
            </a:r>
            <a:r>
              <a:rPr lang="es-MX" dirty="0" smtClean="0"/>
              <a:t> </a:t>
            </a:r>
            <a:r>
              <a:rPr lang="es-MX" dirty="0" err="1" smtClean="0"/>
              <a:t>on</a:t>
            </a:r>
            <a:r>
              <a:rPr lang="es-MX" dirty="0" smtClean="0"/>
              <a:t> </a:t>
            </a:r>
            <a:r>
              <a:rPr lang="es-MX" dirty="0" err="1" smtClean="0"/>
              <a:t>their</a:t>
            </a:r>
            <a:r>
              <a:rPr lang="es-MX" dirty="0" smtClean="0"/>
              <a:t> colores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3141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85750"/>
            <a:ext cx="9905998" cy="1085850"/>
          </a:xfrm>
        </p:spPr>
        <p:txBody>
          <a:bodyPr/>
          <a:lstStyle/>
          <a:p>
            <a:r>
              <a:rPr lang="es-MX" dirty="0" smtClean="0"/>
              <a:t>Escribe una carta – </a:t>
            </a:r>
            <a:r>
              <a:rPr lang="es-MX" dirty="0" err="1" smtClean="0"/>
              <a:t>write</a:t>
            </a:r>
            <a:r>
              <a:rPr lang="es-MX" dirty="0" smtClean="0"/>
              <a:t> a </a:t>
            </a:r>
            <a:r>
              <a:rPr lang="es-MX" dirty="0" err="1" smtClean="0"/>
              <a:t>letter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108585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800" dirty="0" smtClean="0"/>
              <a:t>Hola otra vez!</a:t>
            </a:r>
          </a:p>
          <a:p>
            <a:pPr marL="0" indent="0">
              <a:buNone/>
            </a:pPr>
            <a:r>
              <a:rPr lang="es-MX" sz="2800" dirty="0" smtClean="0"/>
              <a:t>Gracias por responderme. A mi me gusta el futbol </a:t>
            </a:r>
            <a:r>
              <a:rPr lang="es-MX" sz="2800" dirty="0" err="1" smtClean="0"/>
              <a:t>tambien</a:t>
            </a:r>
            <a:r>
              <a:rPr lang="es-MX" sz="2800" dirty="0" smtClean="0"/>
              <a:t>. Te gusta escuchar </a:t>
            </a:r>
            <a:r>
              <a:rPr lang="es-MX" sz="2800" dirty="0" err="1" smtClean="0"/>
              <a:t>bad</a:t>
            </a:r>
            <a:r>
              <a:rPr lang="es-MX" sz="2800" dirty="0" smtClean="0"/>
              <a:t> </a:t>
            </a:r>
            <a:r>
              <a:rPr lang="es-MX" sz="2800" dirty="0" err="1" smtClean="0"/>
              <a:t>bunny</a:t>
            </a:r>
            <a:r>
              <a:rPr lang="es-MX" sz="2800" dirty="0" smtClean="0"/>
              <a:t>… Interesante. Yo prefiero(i </a:t>
            </a:r>
            <a:r>
              <a:rPr lang="es-MX" sz="2800" dirty="0" err="1" smtClean="0"/>
              <a:t>prefer</a:t>
            </a:r>
            <a:r>
              <a:rPr lang="es-MX" sz="2800" dirty="0" smtClean="0"/>
              <a:t>) música country. </a:t>
            </a:r>
          </a:p>
          <a:p>
            <a:pPr marL="0" indent="0">
              <a:buNone/>
            </a:pPr>
            <a:r>
              <a:rPr lang="es-MX" sz="2800" dirty="0" smtClean="0"/>
              <a:t>Que tipo de ropa te gusta? Siempre(i </a:t>
            </a:r>
            <a:r>
              <a:rPr lang="es-MX" sz="2800" dirty="0" err="1" smtClean="0"/>
              <a:t>always</a:t>
            </a:r>
            <a:r>
              <a:rPr lang="es-MX" sz="2800" dirty="0" smtClean="0"/>
              <a:t>) llevo un </a:t>
            </a:r>
            <a:r>
              <a:rPr lang="es-MX" sz="2800" dirty="0" err="1" smtClean="0"/>
              <a:t>sueter</a:t>
            </a:r>
            <a:r>
              <a:rPr lang="es-MX" sz="2800" dirty="0"/>
              <a:t> </a:t>
            </a:r>
            <a:r>
              <a:rPr lang="es-MX" sz="2800" dirty="0" smtClean="0"/>
              <a:t>rojo a la escuela. El rojo es mi color favorito. </a:t>
            </a:r>
            <a:r>
              <a:rPr lang="es-MX" sz="2800" u="sng" dirty="0" smtClean="0"/>
              <a:t>Que es tu </a:t>
            </a:r>
            <a:r>
              <a:rPr lang="es-MX" sz="2800" i="1" u="sng" dirty="0" smtClean="0"/>
              <a:t>color</a:t>
            </a:r>
            <a:r>
              <a:rPr lang="es-MX" sz="2800" u="sng" dirty="0" smtClean="0"/>
              <a:t> favorito?</a:t>
            </a:r>
            <a:r>
              <a:rPr lang="es-MX" sz="2800" dirty="0" smtClean="0"/>
              <a:t> </a:t>
            </a:r>
          </a:p>
          <a:p>
            <a:pPr marL="0" indent="0">
              <a:buNone/>
            </a:pPr>
            <a:r>
              <a:rPr lang="es-MX" sz="2800" dirty="0" smtClean="0"/>
              <a:t>Tengo un gato. Se llama </a:t>
            </a:r>
            <a:r>
              <a:rPr lang="es-MX" sz="2800" dirty="0" err="1" smtClean="0"/>
              <a:t>spock</a:t>
            </a:r>
            <a:r>
              <a:rPr lang="es-MX" sz="2800" dirty="0" smtClean="0"/>
              <a:t>. Tienes un animal en casa?</a:t>
            </a:r>
          </a:p>
          <a:p>
            <a:pPr marL="0" indent="0">
              <a:buNone/>
            </a:pPr>
            <a:r>
              <a:rPr lang="es-MX" sz="2800" dirty="0" smtClean="0"/>
              <a:t>Hasta luego!</a:t>
            </a:r>
          </a:p>
          <a:p>
            <a:pPr marL="0" indent="0">
              <a:buNone/>
            </a:pPr>
            <a:r>
              <a:rPr lang="es-MX" sz="2800" dirty="0"/>
              <a:t>-</a:t>
            </a:r>
            <a:r>
              <a:rPr lang="es-MX" sz="2800" dirty="0" err="1" smtClean="0"/>
              <a:t>Deb</a:t>
            </a:r>
            <a:endParaRPr lang="es-MX" sz="2800" dirty="0" smtClean="0"/>
          </a:p>
          <a:p>
            <a:pPr marL="0" indent="0">
              <a:buNone/>
            </a:pP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89743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263" y="730552"/>
            <a:ext cx="8907715" cy="890016"/>
          </a:xfrm>
        </p:spPr>
        <p:txBody>
          <a:bodyPr>
            <a:normAutofit fontScale="90000"/>
          </a:bodyPr>
          <a:lstStyle/>
          <a:p>
            <a:r>
              <a:rPr lang="es-ES_tradnl" sz="6000" dirty="0" smtClean="0"/>
              <a:t>vocabulario </a:t>
            </a:r>
            <a:br>
              <a:rPr lang="es-ES_tradnl" sz="6000" dirty="0" smtClean="0"/>
            </a:br>
            <a:r>
              <a:rPr lang="es-ES_tradnl" sz="3600" dirty="0" smtClean="0"/>
              <a:t>en tus paquetes</a:t>
            </a:r>
            <a:endParaRPr lang="es-ES_tradn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422" y="2025395"/>
            <a:ext cx="5441481" cy="4223006"/>
          </a:xfrm>
        </p:spPr>
        <p:txBody>
          <a:bodyPr>
            <a:normAutofit fontScale="85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s-ES_tradnl" sz="4000" dirty="0" smtClean="0"/>
              <a:t>El chico </a:t>
            </a:r>
          </a:p>
          <a:p>
            <a:pPr marL="742950" indent="-742950">
              <a:buFont typeface="+mj-lt"/>
              <a:buAutoNum type="arabicPeriod"/>
            </a:pPr>
            <a:r>
              <a:rPr lang="es-ES_tradnl" sz="4000" dirty="0" smtClean="0"/>
              <a:t>La chica </a:t>
            </a:r>
          </a:p>
          <a:p>
            <a:pPr marL="742950" indent="-742950">
              <a:buFont typeface="+mj-lt"/>
              <a:buAutoNum type="arabicPeriod"/>
            </a:pPr>
            <a:r>
              <a:rPr lang="es-ES_tradnl" sz="4000" dirty="0" smtClean="0"/>
              <a:t>La familia </a:t>
            </a:r>
          </a:p>
          <a:p>
            <a:pPr marL="742950" indent="-742950">
              <a:buFont typeface="+mj-lt"/>
              <a:buAutoNum type="arabicPeriod"/>
            </a:pPr>
            <a:r>
              <a:rPr lang="es-ES_tradnl" sz="4000" dirty="0" smtClean="0"/>
              <a:t>El amigo</a:t>
            </a:r>
          </a:p>
          <a:p>
            <a:pPr marL="742950" indent="-742950">
              <a:buFont typeface="+mj-lt"/>
              <a:buAutoNum type="arabicPeriod"/>
            </a:pPr>
            <a:r>
              <a:rPr lang="es-ES_tradnl" sz="4000" dirty="0" smtClean="0"/>
              <a:t>La amiga</a:t>
            </a:r>
          </a:p>
          <a:p>
            <a:pPr marL="742950" indent="-742950">
              <a:buFont typeface="+mj-lt"/>
              <a:buAutoNum type="arabicPeriod"/>
            </a:pPr>
            <a:r>
              <a:rPr lang="es-ES_tradnl" sz="4000" dirty="0" smtClean="0"/>
              <a:t>El estudiante  </a:t>
            </a:r>
          </a:p>
          <a:p>
            <a:pPr marL="742950" indent="-742950">
              <a:buFont typeface="+mj-lt"/>
              <a:buAutoNum type="arabicPeriod"/>
            </a:pPr>
            <a:r>
              <a:rPr lang="es-ES_tradnl" sz="4000" dirty="0" smtClean="0"/>
              <a:t>La estudiante </a:t>
            </a:r>
          </a:p>
        </p:txBody>
      </p:sp>
      <p:sp>
        <p:nvSpPr>
          <p:cNvPr id="5" name="5-Point Star 4"/>
          <p:cNvSpPr/>
          <p:nvPr/>
        </p:nvSpPr>
        <p:spPr>
          <a:xfrm rot="20599783">
            <a:off x="9115646" y="390132"/>
            <a:ext cx="2589347" cy="25080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213939" y="2105757"/>
            <a:ext cx="4596383" cy="422300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s-ES_tradnl" sz="4000" dirty="0" err="1" smtClean="0"/>
              <a:t>The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boy</a:t>
            </a:r>
            <a:r>
              <a:rPr lang="es-ES_tradnl" sz="400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4000" dirty="0" err="1" smtClean="0"/>
              <a:t>The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girl</a:t>
            </a:r>
            <a:endParaRPr lang="es-ES_tradnl" sz="4000" dirty="0" smtClean="0"/>
          </a:p>
          <a:p>
            <a:pPr marL="457200" indent="-457200">
              <a:buFont typeface="+mj-lt"/>
              <a:buAutoNum type="arabicPeriod"/>
            </a:pPr>
            <a:r>
              <a:rPr lang="es-ES_tradnl" sz="4000" dirty="0" err="1" smtClean="0"/>
              <a:t>The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family</a:t>
            </a:r>
            <a:r>
              <a:rPr lang="es-ES_tradnl" sz="400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4000" dirty="0" err="1" smtClean="0"/>
              <a:t>The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friend</a:t>
            </a:r>
            <a:r>
              <a:rPr lang="es-ES_tradnl" sz="400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4000" dirty="0" err="1" smtClean="0"/>
              <a:t>The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friend</a:t>
            </a:r>
            <a:endParaRPr lang="es-ES_tradnl" sz="4000" dirty="0" smtClean="0"/>
          </a:p>
          <a:p>
            <a:pPr marL="457200" indent="-457200">
              <a:buFont typeface="+mj-lt"/>
              <a:buAutoNum type="arabicPeriod"/>
            </a:pPr>
            <a:r>
              <a:rPr lang="es-ES_tradnl" sz="4000" dirty="0" err="1" smtClean="0"/>
              <a:t>The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student</a:t>
            </a:r>
            <a:r>
              <a:rPr lang="es-ES_tradnl" sz="400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4000" dirty="0" err="1" smtClean="0"/>
              <a:t>The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student</a:t>
            </a:r>
            <a:r>
              <a:rPr lang="es-ES_tradnl" sz="4000" dirty="0" smtClean="0"/>
              <a:t> </a:t>
            </a:r>
            <a:endParaRPr lang="es-ES_tradnl" sz="4000" dirty="0"/>
          </a:p>
        </p:txBody>
      </p:sp>
    </p:spTree>
    <p:extLst>
      <p:ext uri="{BB962C8B-B14F-4D97-AF65-F5344CB8AC3E}">
        <p14:creationId xmlns:p14="http://schemas.microsoft.com/office/powerpoint/2010/main" val="103819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3989</TotalTime>
  <Words>992</Words>
  <Application>Microsoft Office PowerPoint</Application>
  <PresentationFormat>Widescreen</PresentationFormat>
  <Paragraphs>289</Paragraphs>
  <Slides>64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Arial</vt:lpstr>
      <vt:lpstr>Calibri</vt:lpstr>
      <vt:lpstr>Century Gothic</vt:lpstr>
      <vt:lpstr>Wingdings</vt:lpstr>
      <vt:lpstr>Mesh</vt:lpstr>
      <vt:lpstr>Warmup: what’s that turkey wearing? 1. 2. 3. 4. 5.  </vt:lpstr>
      <vt:lpstr>BIENVENIDOS A NUESTRA CLASE </vt:lpstr>
      <vt:lpstr>Objetivo y dol</vt:lpstr>
      <vt:lpstr>ANUNCIOS: own your education</vt:lpstr>
      <vt:lpstr>LA ESTRELLA DEL DIA</vt:lpstr>
      <vt:lpstr>La canción del dia  </vt:lpstr>
      <vt:lpstr>Color cards   - quiz your partner on their colores</vt:lpstr>
      <vt:lpstr>Escribe una carta – write a letter</vt:lpstr>
      <vt:lpstr>vocabulario  en tus paquetes</vt:lpstr>
      <vt:lpstr>matamoscas</vt:lpstr>
      <vt:lpstr>Dol – que te dije? - What did I tell you?</vt:lpstr>
      <vt:lpstr>Dol – que te dije? - What did I tell you?</vt:lpstr>
      <vt:lpstr>Online chat for language learners</vt:lpstr>
      <vt:lpstr>PowerPoint Presentation</vt:lpstr>
      <vt:lpstr>PowerPoint Presentation</vt:lpstr>
      <vt:lpstr>Warm up – hazlo ahora</vt:lpstr>
      <vt:lpstr>BIENVENIDOS A NUESTRA CLASE </vt:lpstr>
      <vt:lpstr>Objetivo y dol</vt:lpstr>
      <vt:lpstr>ANUNCIOS</vt:lpstr>
      <vt:lpstr>LA ESTRELLA DEL DIA</vt:lpstr>
      <vt:lpstr>La canción del dia  </vt:lpstr>
      <vt:lpstr>Saquen una hoja de papel por favor </vt:lpstr>
      <vt:lpstr>What is a subject pronoun?</vt:lpstr>
      <vt:lpstr>INFINITIVES  CONJUGATED </vt:lpstr>
      <vt:lpstr>PRONOMBRES</vt:lpstr>
      <vt:lpstr>yo</vt:lpstr>
      <vt:lpstr>tÚ</vt:lpstr>
      <vt:lpstr>ÉL</vt:lpstr>
      <vt:lpstr>ELLA</vt:lpstr>
      <vt:lpstr>USTED</vt:lpstr>
      <vt:lpstr>NOSOTROS</vt:lpstr>
      <vt:lpstr>nosotras</vt:lpstr>
      <vt:lpstr>VOSOTROS*</vt:lpstr>
      <vt:lpstr>VOSOTRAS*</vt:lpstr>
      <vt:lpstr>ellos</vt:lpstr>
      <vt:lpstr>ELLAS</vt:lpstr>
      <vt:lpstr>USTEDES</vt:lpstr>
      <vt:lpstr>PowerPoint Presentation</vt:lpstr>
      <vt:lpstr>Ustedes Saquen sus pizarras!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MATCH THE FOLLOWING…</vt:lpstr>
      <vt:lpstr>PowerPoint Presentation</vt:lpstr>
      <vt:lpstr>PowerPoint Presentation</vt:lpstr>
      <vt:lpstr> Match the verb stem with the ending   </vt:lpstr>
      <vt:lpstr>BIENVENIDOS A NUESTRA CLASE </vt:lpstr>
      <vt:lpstr>Obj: llwbat identify subject pronouns in a sentence of a sentence [NL.4.1.b, NL.4.1.d]  dol: 100% of LLW Identify subject pronouns in 10 sentences with 80% accuracy. </vt:lpstr>
      <vt:lpstr>LA ESTRELLA DEL DIA</vt:lpstr>
      <vt:lpstr>La canción del dia  </vt:lpstr>
      <vt:lpstr>Listening comprehension</vt:lpstr>
      <vt:lpstr>PowerPoint Presentation</vt:lpstr>
      <vt:lpstr>Dados: Roll the dice and state the subject pronoun that is being shown </vt:lpstr>
      <vt:lpstr> DOL: Identify the subject of the sentence. Rewrite the sentence with the correct subject pronoun.</vt:lpstr>
      <vt:lpstr>PowerPoint Presentation</vt:lpstr>
      <vt:lpstr>PowerPoint Presentation</vt:lpstr>
      <vt:lpstr>BIENVENIDOS A NUESTRA CLASE </vt:lpstr>
      <vt:lpstr>Objetivo y dol</vt:lpstr>
      <vt:lpstr>ANUNCIOS</vt:lpstr>
      <vt:lpstr>LA ESTRELLA DEL DIA</vt:lpstr>
      <vt:lpstr>La canción del dia  </vt:lpstr>
      <vt:lpstr>Loteria mexicana</vt:lpstr>
    </vt:vector>
  </TitlesOfParts>
  <Company>Harrison School District #2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DeAlba, Debra</dc:creator>
  <cp:lastModifiedBy>DeAlba, Debra</cp:lastModifiedBy>
  <cp:revision>63</cp:revision>
  <dcterms:created xsi:type="dcterms:W3CDTF">2018-10-08T08:54:32Z</dcterms:created>
  <dcterms:modified xsi:type="dcterms:W3CDTF">2018-10-16T01:43:37Z</dcterms:modified>
</cp:coreProperties>
</file>