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59"/>
  </p:notesMasterIdLst>
  <p:sldIdLst>
    <p:sldId id="301" r:id="rId2"/>
    <p:sldId id="302" r:id="rId3"/>
    <p:sldId id="320" r:id="rId4"/>
    <p:sldId id="321" r:id="rId5"/>
    <p:sldId id="34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297" r:id="rId21"/>
    <p:sldId id="257" r:id="rId22"/>
    <p:sldId id="258" r:id="rId23"/>
    <p:sldId id="259" r:id="rId24"/>
    <p:sldId id="260" r:id="rId25"/>
    <p:sldId id="339" r:id="rId26"/>
    <p:sldId id="340" r:id="rId27"/>
    <p:sldId id="344" r:id="rId28"/>
    <p:sldId id="261" r:id="rId29"/>
    <p:sldId id="262" r:id="rId30"/>
    <p:sldId id="263" r:id="rId31"/>
    <p:sldId id="264" r:id="rId32"/>
    <p:sldId id="265" r:id="rId33"/>
    <p:sldId id="266" r:id="rId34"/>
    <p:sldId id="267" r:id="rId35"/>
    <p:sldId id="272" r:id="rId36"/>
    <p:sldId id="300" r:id="rId37"/>
    <p:sldId id="323" r:id="rId38"/>
    <p:sldId id="318" r:id="rId39"/>
    <p:sldId id="319" r:id="rId40"/>
    <p:sldId id="274" r:id="rId41"/>
    <p:sldId id="324" r:id="rId42"/>
    <p:sldId id="333" r:id="rId43"/>
    <p:sldId id="334" r:id="rId44"/>
    <p:sldId id="335" r:id="rId45"/>
    <p:sldId id="345" r:id="rId46"/>
    <p:sldId id="337" r:id="rId47"/>
    <p:sldId id="325" r:id="rId48"/>
    <p:sldId id="331" r:id="rId49"/>
    <p:sldId id="271" r:id="rId50"/>
    <p:sldId id="332" r:id="rId51"/>
    <p:sldId id="276" r:id="rId52"/>
    <p:sldId id="326" r:id="rId53"/>
    <p:sldId id="327" r:id="rId54"/>
    <p:sldId id="328" r:id="rId55"/>
    <p:sldId id="346" r:id="rId56"/>
    <p:sldId id="330" r:id="rId57"/>
    <p:sldId id="342" r:id="rId5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4" autoAdjust="0"/>
    <p:restoredTop sz="94660"/>
  </p:normalViewPr>
  <p:slideViewPr>
    <p:cSldViewPr snapToGrid="0">
      <p:cViewPr varScale="1">
        <p:scale>
          <a:sx n="50" d="100"/>
          <a:sy n="50" d="100"/>
        </p:scale>
        <p:origin x="54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F8AB3-E59A-40F2-9AA9-69AE7C61B661}" type="datetimeFigureOut">
              <a:rPr lang="es-MX" smtClean="0"/>
              <a:t>20/10/2018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053DB-C2F7-4C4E-A09F-4C854B8245B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4680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B4A66-D3AA-4DA1-A863-739E68FED7AD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4290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B4A66-D3AA-4DA1-A863-739E68FED7AD}" type="slidenum">
              <a:rPr lang="es-MX" smtClean="0"/>
              <a:t>53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3500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B4A66-D3AA-4DA1-A863-739E68FED7AD}" type="slidenum">
              <a:rPr lang="es-MX" smtClean="0"/>
              <a:t>54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5337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B4A66-D3AA-4DA1-A863-739E68FED7AD}" type="slidenum">
              <a:rPr lang="es-MX" smtClean="0"/>
              <a:t>55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9421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B4A66-D3AA-4DA1-A863-739E68FED7AD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3350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B4A66-D3AA-4DA1-A863-739E68FED7AD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1924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B4A66-D3AA-4DA1-A863-739E68FED7AD}" type="slidenum">
              <a:rPr lang="es-MX" smtClean="0"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9327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B4A66-D3AA-4DA1-A863-739E68FED7AD}" type="slidenum">
              <a:rPr lang="es-MX" smtClean="0"/>
              <a:t>26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6014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B4A66-D3AA-4DA1-A863-739E68FED7AD}" type="slidenum">
              <a:rPr lang="es-MX" smtClean="0"/>
              <a:t>27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9520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B4A66-D3AA-4DA1-A863-739E68FED7AD}" type="slidenum">
              <a:rPr lang="es-MX" smtClean="0"/>
              <a:t>43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3348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B4A66-D3AA-4DA1-A863-739E68FED7AD}" type="slidenum">
              <a:rPr lang="es-MX" smtClean="0"/>
              <a:t>44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4303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B4A66-D3AA-4DA1-A863-739E68FED7AD}" type="slidenum">
              <a:rPr lang="es-MX" smtClean="0"/>
              <a:t>45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7944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803D-56DE-44CA-B6FC-1F1AA629009D}" type="datetimeFigureOut">
              <a:rPr lang="es-MX" smtClean="0"/>
              <a:t>20/10/2018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16CA-7D6B-4965-93B3-887A0CC8581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1927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803D-56DE-44CA-B6FC-1F1AA629009D}" type="datetimeFigureOut">
              <a:rPr lang="es-MX" smtClean="0"/>
              <a:t>20/10/2018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16CA-7D6B-4965-93B3-887A0CC8581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9460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803D-56DE-44CA-B6FC-1F1AA629009D}" type="datetimeFigureOut">
              <a:rPr lang="es-MX" smtClean="0"/>
              <a:t>20/10/2018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16CA-7D6B-4965-93B3-887A0CC8581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5381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803D-56DE-44CA-B6FC-1F1AA629009D}" type="datetimeFigureOut">
              <a:rPr lang="es-MX" smtClean="0"/>
              <a:t>20/10/2018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16CA-7D6B-4965-93B3-887A0CC85813}" type="slidenum">
              <a:rPr lang="es-MX" smtClean="0"/>
              <a:t>‹#›</a:t>
            </a:fld>
            <a:endParaRPr lang="es-MX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7774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803D-56DE-44CA-B6FC-1F1AA629009D}" type="datetimeFigureOut">
              <a:rPr lang="es-MX" smtClean="0"/>
              <a:t>20/10/2018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16CA-7D6B-4965-93B3-887A0CC8581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6809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803D-56DE-44CA-B6FC-1F1AA629009D}" type="datetimeFigureOut">
              <a:rPr lang="es-MX" smtClean="0"/>
              <a:t>20/10/2018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16CA-7D6B-4965-93B3-887A0CC8581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1642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803D-56DE-44CA-B6FC-1F1AA629009D}" type="datetimeFigureOut">
              <a:rPr lang="es-MX" smtClean="0"/>
              <a:t>20/10/2018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16CA-7D6B-4965-93B3-887A0CC8581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9884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803D-56DE-44CA-B6FC-1F1AA629009D}" type="datetimeFigureOut">
              <a:rPr lang="es-MX" smtClean="0"/>
              <a:t>20/10/2018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16CA-7D6B-4965-93B3-887A0CC8581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869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803D-56DE-44CA-B6FC-1F1AA629009D}" type="datetimeFigureOut">
              <a:rPr lang="es-MX" smtClean="0"/>
              <a:t>20/10/2018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16CA-7D6B-4965-93B3-887A0CC8581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7241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803D-56DE-44CA-B6FC-1F1AA629009D}" type="datetimeFigureOut">
              <a:rPr lang="es-MX" smtClean="0"/>
              <a:t>20/10/2018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16CA-7D6B-4965-93B3-887A0CC8581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000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803D-56DE-44CA-B6FC-1F1AA629009D}" type="datetimeFigureOut">
              <a:rPr lang="es-MX" smtClean="0"/>
              <a:t>20/10/2018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16CA-7D6B-4965-93B3-887A0CC8581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742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803D-56DE-44CA-B6FC-1F1AA629009D}" type="datetimeFigureOut">
              <a:rPr lang="es-MX" smtClean="0"/>
              <a:t>20/10/2018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16CA-7D6B-4965-93B3-887A0CC8581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6953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803D-56DE-44CA-B6FC-1F1AA629009D}" type="datetimeFigureOut">
              <a:rPr lang="es-MX" smtClean="0"/>
              <a:t>20/10/2018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16CA-7D6B-4965-93B3-887A0CC8581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921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803D-56DE-44CA-B6FC-1F1AA629009D}" type="datetimeFigureOut">
              <a:rPr lang="es-MX" smtClean="0"/>
              <a:t>20/10/2018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16CA-7D6B-4965-93B3-887A0CC8581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3822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803D-56DE-44CA-B6FC-1F1AA629009D}" type="datetimeFigureOut">
              <a:rPr lang="es-MX" smtClean="0"/>
              <a:t>20/10/2018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16CA-7D6B-4965-93B3-887A0CC8581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3075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803D-56DE-44CA-B6FC-1F1AA629009D}" type="datetimeFigureOut">
              <a:rPr lang="es-MX" smtClean="0"/>
              <a:t>20/10/2018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16CA-7D6B-4965-93B3-887A0CC8581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0231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803D-56DE-44CA-B6FC-1F1AA629009D}" type="datetimeFigureOut">
              <a:rPr lang="es-MX" smtClean="0"/>
              <a:t>20/10/2018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16CA-7D6B-4965-93B3-887A0CC8581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548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E803D-56DE-44CA-B6FC-1F1AA629009D}" type="datetimeFigureOut">
              <a:rPr lang="es-MX" smtClean="0"/>
              <a:t>20/10/2018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A16CA-7D6B-4965-93B3-887A0CC8581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52325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23teachme.com/games/tank/category/present_ar_verbs_1" TargetMode="External"/><Relationship Id="rId2" Type="http://schemas.openxmlformats.org/officeDocument/2006/relationships/hyperlink" Target="https://www.quia.com/rr/433343.html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23teachme.com/games/tank/category/present_ar_verbs_1" TargetMode="External"/><Relationship Id="rId2" Type="http://schemas.openxmlformats.org/officeDocument/2006/relationships/hyperlink" Target="https://www.quia.com/rr/433343.html" TargetMode="Externa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A2FAVRAO2Y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e.kahoot.it/details/ar-verbs/50b5e887-0bf9-48a6-ab48-f32a6b3edb1d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756" y="-625717"/>
            <a:ext cx="11644244" cy="3521316"/>
          </a:xfrm>
        </p:spPr>
        <p:txBody>
          <a:bodyPr>
            <a:normAutofit/>
          </a:bodyPr>
          <a:lstStyle/>
          <a:p>
            <a:pPr algn="ctr"/>
            <a:r>
              <a:rPr lang="es-ES_tradnl" sz="3600" dirty="0" err="1" smtClean="0"/>
              <a:t>Warmup</a:t>
            </a:r>
            <a:r>
              <a:rPr lang="es-ES_tradnl" sz="3600" dirty="0" smtClean="0"/>
              <a:t> – 7th grade gramar flashback</a:t>
            </a:r>
            <a:br>
              <a:rPr lang="es-ES_tradnl" sz="3600" dirty="0" smtClean="0"/>
            </a:br>
            <a:r>
              <a:rPr lang="es-ES_tradnl" sz="3600" dirty="0" smtClean="0"/>
              <a:t>(</a:t>
            </a:r>
            <a:r>
              <a:rPr lang="es-ES_tradnl" sz="3600" dirty="0" err="1" smtClean="0"/>
              <a:t>feel</a:t>
            </a:r>
            <a:r>
              <a:rPr lang="es-ES_tradnl" sz="3600" dirty="0" smtClean="0"/>
              <a:t> free to google </a:t>
            </a:r>
            <a:r>
              <a:rPr lang="es-ES_tradnl" sz="3600" dirty="0" err="1" smtClean="0"/>
              <a:t>this</a:t>
            </a:r>
            <a:r>
              <a:rPr lang="es-ES_tradnl" sz="3600" dirty="0" smtClean="0"/>
              <a:t>)</a:t>
            </a:r>
            <a:endParaRPr lang="es-ES_tradn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28" y="1990343"/>
            <a:ext cx="10532615" cy="37703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_tradnl" sz="4000" dirty="0" smtClean="0"/>
              <a:t>1. </a:t>
            </a:r>
            <a:r>
              <a:rPr lang="es-ES_tradnl" sz="4000" dirty="0" err="1" smtClean="0"/>
              <a:t>What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is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an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infinitive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verb</a:t>
            </a:r>
            <a:r>
              <a:rPr lang="es-ES_tradnl" sz="4000" dirty="0" smtClean="0"/>
              <a:t>? </a:t>
            </a:r>
          </a:p>
          <a:p>
            <a:pPr marL="0" indent="0">
              <a:buNone/>
            </a:pPr>
            <a:r>
              <a:rPr lang="es-ES_tradnl" sz="4000" dirty="0" smtClean="0"/>
              <a:t>2.What are </a:t>
            </a:r>
            <a:r>
              <a:rPr lang="es-ES_tradnl" sz="4000" dirty="0" err="1" smtClean="0"/>
              <a:t>the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three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endings</a:t>
            </a:r>
            <a:r>
              <a:rPr lang="es-ES_tradnl" sz="4000" dirty="0" smtClean="0"/>
              <a:t> of </a:t>
            </a:r>
            <a:r>
              <a:rPr lang="es-ES_tradnl" sz="4000" dirty="0" err="1" smtClean="0"/>
              <a:t>infinitive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verbs</a:t>
            </a:r>
            <a:r>
              <a:rPr lang="es-ES_tradnl" sz="4000" dirty="0" smtClean="0"/>
              <a:t>?</a:t>
            </a:r>
          </a:p>
          <a:p>
            <a:pPr marL="0" indent="0">
              <a:buNone/>
            </a:pPr>
            <a:r>
              <a:rPr lang="es-ES_tradnl" sz="4000" dirty="0" smtClean="0"/>
              <a:t>3.Does </a:t>
            </a:r>
            <a:r>
              <a:rPr lang="es-ES_tradnl" sz="4000" dirty="0" err="1" smtClean="0"/>
              <a:t>an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infinitive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verb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tell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us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who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is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completing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the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action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or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when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it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is</a:t>
            </a:r>
            <a:r>
              <a:rPr lang="es-ES_tradnl" sz="4000" dirty="0" smtClean="0"/>
              <a:t> happening? </a:t>
            </a:r>
          </a:p>
          <a:p>
            <a:pPr marL="0" indent="0">
              <a:buNone/>
            </a:pPr>
            <a:r>
              <a:rPr lang="es-ES_tradnl" sz="4000" dirty="0" smtClean="0"/>
              <a:t>4.List </a:t>
            </a:r>
            <a:r>
              <a:rPr lang="es-ES_tradnl" sz="4000" dirty="0" err="1" smtClean="0"/>
              <a:t>all</a:t>
            </a:r>
            <a:r>
              <a:rPr lang="es-ES_tradnl" sz="4000" dirty="0" smtClean="0"/>
              <a:t> of </a:t>
            </a:r>
            <a:r>
              <a:rPr lang="es-ES_tradnl" sz="4000" dirty="0" err="1" smtClean="0"/>
              <a:t>the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subject</a:t>
            </a:r>
            <a:r>
              <a:rPr lang="es-ES_tradnl" sz="4000" dirty="0" smtClean="0"/>
              <a:t> pronouns. </a:t>
            </a:r>
            <a:endParaRPr lang="es-ES_tradnl" sz="4000" dirty="0"/>
          </a:p>
        </p:txBody>
      </p:sp>
    </p:spTree>
    <p:extLst>
      <p:ext uri="{BB962C8B-B14F-4D97-AF65-F5344CB8AC3E}">
        <p14:creationId xmlns:p14="http://schemas.microsoft.com/office/powerpoint/2010/main" val="81141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Infinitive</a:t>
            </a:r>
            <a:r>
              <a:rPr lang="es-ES_tradnl" dirty="0" smtClean="0"/>
              <a:t> vs. </a:t>
            </a:r>
            <a:r>
              <a:rPr lang="es-ES_tradnl" dirty="0" err="1" smtClean="0"/>
              <a:t>Conjugated</a:t>
            </a:r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3200" dirty="0" err="1" smtClean="0"/>
              <a:t>Partner</a:t>
            </a:r>
            <a:r>
              <a:rPr lang="es-ES_tradnl" sz="3200" dirty="0" smtClean="0"/>
              <a:t> A: </a:t>
            </a:r>
            <a:r>
              <a:rPr lang="es-ES_tradnl" sz="3200" dirty="0" err="1" smtClean="0"/>
              <a:t>What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is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one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similarity</a:t>
            </a:r>
            <a:r>
              <a:rPr lang="es-ES_tradnl" sz="3200" dirty="0"/>
              <a:t> </a:t>
            </a:r>
            <a:r>
              <a:rPr lang="es-ES_tradnl" sz="3200" dirty="0" err="1" smtClean="0"/>
              <a:t>between</a:t>
            </a:r>
            <a:r>
              <a:rPr lang="es-ES_tradnl" sz="3200" dirty="0" smtClean="0"/>
              <a:t> and </a:t>
            </a:r>
            <a:r>
              <a:rPr lang="es-ES_tradnl" sz="3200" dirty="0" err="1" smtClean="0"/>
              <a:t>an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infinitive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verb</a:t>
            </a:r>
            <a:r>
              <a:rPr lang="es-ES_tradnl" sz="3200" dirty="0" smtClean="0"/>
              <a:t> and a </a:t>
            </a:r>
            <a:r>
              <a:rPr lang="es-ES_tradnl" sz="3200" dirty="0" err="1" smtClean="0"/>
              <a:t>conjugated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verb</a:t>
            </a:r>
            <a:r>
              <a:rPr lang="es-ES_tradnl" sz="3200" dirty="0" smtClean="0"/>
              <a:t>?</a:t>
            </a:r>
          </a:p>
          <a:p>
            <a:endParaRPr lang="es-ES_tradnl" sz="3200" dirty="0"/>
          </a:p>
          <a:p>
            <a:r>
              <a:rPr lang="es-ES_tradnl" sz="3200" dirty="0" err="1" smtClean="0"/>
              <a:t>Parner</a:t>
            </a:r>
            <a:r>
              <a:rPr lang="es-ES_tradnl" sz="3200" dirty="0" smtClean="0"/>
              <a:t> B: </a:t>
            </a:r>
            <a:r>
              <a:rPr lang="es-ES_tradnl" sz="3200" dirty="0" err="1" smtClean="0"/>
              <a:t>What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is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one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difference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between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an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infinitive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verb</a:t>
            </a:r>
            <a:r>
              <a:rPr lang="es-ES_tradnl" sz="3200" dirty="0" smtClean="0"/>
              <a:t> and a </a:t>
            </a:r>
            <a:r>
              <a:rPr lang="es-ES_tradnl" sz="3200" dirty="0" err="1" smtClean="0"/>
              <a:t>conjugated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verb</a:t>
            </a:r>
            <a:r>
              <a:rPr lang="es-ES_tradnl" sz="3200" dirty="0" smtClean="0"/>
              <a:t>?</a:t>
            </a:r>
            <a:endParaRPr lang="es-ES_tradnl" sz="3200" dirty="0"/>
          </a:p>
        </p:txBody>
      </p:sp>
    </p:spTree>
    <p:extLst>
      <p:ext uri="{BB962C8B-B14F-4D97-AF65-F5344CB8AC3E}">
        <p14:creationId xmlns:p14="http://schemas.microsoft.com/office/powerpoint/2010/main" val="269738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66" y="2256817"/>
            <a:ext cx="3605849" cy="4601183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-PRESENT TENSE AR </a:t>
            </a:r>
            <a:r>
              <a:rPr lang="es-ES_tradnl" dirty="0" err="1" smtClean="0"/>
              <a:t>Conjugations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/>
              <a:t/>
            </a:r>
            <a:br>
              <a:rPr lang="es-ES_tradnl" dirty="0"/>
            </a:br>
            <a:r>
              <a:rPr lang="es-ES_tradnl" dirty="0" smtClean="0"/>
              <a:t> </a:t>
            </a:r>
            <a:r>
              <a:rPr lang="en-US" dirty="0"/>
              <a:t>LLWBAT conjugate –</a:t>
            </a:r>
            <a:r>
              <a:rPr lang="en-US" dirty="0" err="1"/>
              <a:t>ar</a:t>
            </a:r>
            <a:r>
              <a:rPr lang="en-US" dirty="0"/>
              <a:t> verbs related to the classroom in the present tense. </a:t>
            </a:r>
            <a:r>
              <a:rPr lang="en-US" sz="3200" dirty="0"/>
              <a:t>[NL.1.2a]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/>
              <a:t/>
            </a:r>
            <a:br>
              <a:rPr lang="es-ES_tradnl" dirty="0"/>
            </a:br>
            <a:r>
              <a:rPr lang="es-ES_tradnl" dirty="0"/>
              <a:t/>
            </a:r>
            <a:br>
              <a:rPr lang="es-ES_tradnl" dirty="0"/>
            </a:br>
            <a:endParaRPr lang="es-ES_trad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5272" y="262805"/>
            <a:ext cx="4588931" cy="576262"/>
          </a:xfrm>
        </p:spPr>
        <p:txBody>
          <a:bodyPr>
            <a:normAutofit fontScale="92500" lnSpcReduction="20000"/>
          </a:bodyPr>
          <a:lstStyle/>
          <a:p>
            <a:r>
              <a:rPr lang="es-ES_tradnl" sz="4000" dirty="0" smtClean="0"/>
              <a:t>INFINITIVES </a:t>
            </a:r>
            <a:endParaRPr lang="es-ES_tradnl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19483" y="1886660"/>
            <a:ext cx="3474720" cy="4023360"/>
          </a:xfrm>
        </p:spPr>
        <p:txBody>
          <a:bodyPr>
            <a:normAutofit fontScale="77500" lnSpcReduction="20000"/>
          </a:bodyPr>
          <a:lstStyle/>
          <a:p>
            <a:r>
              <a:rPr lang="es-ES_tradnl" sz="3600" dirty="0" smtClean="0">
                <a:solidFill>
                  <a:srgbClr val="FF0000"/>
                </a:solidFill>
              </a:rPr>
              <a:t>-AR</a:t>
            </a:r>
          </a:p>
          <a:p>
            <a:r>
              <a:rPr lang="es-ES_tradnl" sz="3600" dirty="0" smtClean="0"/>
              <a:t>-ER</a:t>
            </a:r>
          </a:p>
          <a:p>
            <a:r>
              <a:rPr lang="es-ES_tradnl" sz="3600" dirty="0" smtClean="0"/>
              <a:t>-IR </a:t>
            </a:r>
          </a:p>
          <a:p>
            <a:endParaRPr lang="es-ES_tradnl" sz="3600" dirty="0"/>
          </a:p>
          <a:p>
            <a:r>
              <a:rPr lang="es-ES_tradnl" sz="3600" dirty="0" smtClean="0"/>
              <a:t>ESTUDI</a:t>
            </a:r>
            <a:r>
              <a:rPr lang="es-ES_tradnl" sz="3600" dirty="0" smtClean="0">
                <a:solidFill>
                  <a:srgbClr val="FF0000"/>
                </a:solidFill>
              </a:rPr>
              <a:t>AR</a:t>
            </a:r>
            <a:r>
              <a:rPr lang="es-ES_tradnl" sz="3600" dirty="0" smtClean="0"/>
              <a:t> </a:t>
            </a:r>
          </a:p>
          <a:p>
            <a:r>
              <a:rPr lang="es-ES_tradnl" sz="3600" dirty="0" smtClean="0"/>
              <a:t>HABL</a:t>
            </a:r>
            <a:r>
              <a:rPr lang="es-ES_tradnl" sz="3600" dirty="0" smtClean="0">
                <a:solidFill>
                  <a:srgbClr val="FF0000"/>
                </a:solidFill>
              </a:rPr>
              <a:t>AR</a:t>
            </a:r>
            <a:r>
              <a:rPr lang="es-ES_tradnl" sz="3600" dirty="0" smtClean="0"/>
              <a:t> </a:t>
            </a:r>
          </a:p>
          <a:p>
            <a:r>
              <a:rPr lang="es-ES_tradnl" sz="3600" dirty="0" smtClean="0"/>
              <a:t>ENSEÑ</a:t>
            </a:r>
            <a:r>
              <a:rPr lang="es-ES_tradnl" sz="3600" dirty="0" smtClean="0">
                <a:solidFill>
                  <a:srgbClr val="FF0000"/>
                </a:solidFill>
              </a:rPr>
              <a:t>AR</a:t>
            </a:r>
            <a:r>
              <a:rPr lang="es-ES_tradnl" sz="3600" dirty="0" smtClean="0"/>
              <a:t> </a:t>
            </a:r>
          </a:p>
          <a:p>
            <a:endParaRPr lang="es-ES_tradnl" sz="3600" dirty="0"/>
          </a:p>
          <a:p>
            <a:endParaRPr lang="es-ES_tradnl" sz="3600" dirty="0"/>
          </a:p>
        </p:txBody>
      </p:sp>
    </p:spTree>
    <p:extLst>
      <p:ext uri="{BB962C8B-B14F-4D97-AF65-F5344CB8AC3E}">
        <p14:creationId xmlns:p14="http://schemas.microsoft.com/office/powerpoint/2010/main" val="110017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" y="172211"/>
            <a:ext cx="9973289" cy="2448667"/>
          </a:xfrm>
        </p:spPr>
        <p:txBody>
          <a:bodyPr>
            <a:normAutofit fontScale="92500" lnSpcReduction="20000"/>
          </a:bodyPr>
          <a:lstStyle/>
          <a:p>
            <a:r>
              <a:rPr lang="es-ES_tradnl" sz="2800" dirty="0" smtClean="0"/>
              <a:t>WHAT: INFINITIVE VERB DEFINITION</a:t>
            </a:r>
          </a:p>
          <a:p>
            <a:r>
              <a:rPr lang="es-ES_tradnl" sz="2800" dirty="0" smtClean="0"/>
              <a:t>WHEN: </a:t>
            </a:r>
            <a:r>
              <a:rPr lang="es-ES_tradnl" sz="2800" dirty="0" err="1" smtClean="0"/>
              <a:t>Present</a:t>
            </a:r>
            <a:r>
              <a:rPr lang="es-ES_tradnl" sz="2800" dirty="0" smtClean="0"/>
              <a:t> tense </a:t>
            </a:r>
          </a:p>
          <a:p>
            <a:r>
              <a:rPr lang="es-ES_tradnl" sz="2800" dirty="0" smtClean="0"/>
              <a:t>WHO:  </a:t>
            </a:r>
            <a:r>
              <a:rPr lang="es-ES_tradnl" sz="2800" dirty="0" err="1" smtClean="0"/>
              <a:t>Step</a:t>
            </a:r>
            <a:r>
              <a:rPr lang="es-ES_tradnl" sz="2800" dirty="0" smtClean="0"/>
              <a:t> 1: </a:t>
            </a:r>
            <a:r>
              <a:rPr lang="es-ES_tradnl" sz="2800" dirty="0" err="1" smtClean="0"/>
              <a:t>Identify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who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the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sentence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is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talking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about</a:t>
            </a:r>
            <a:r>
              <a:rPr lang="es-ES_tradnl" sz="2800" dirty="0" smtClean="0"/>
              <a:t> (</a:t>
            </a:r>
            <a:r>
              <a:rPr lang="es-ES_tradnl" sz="2800" dirty="0" err="1" smtClean="0"/>
              <a:t>subject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pronoun</a:t>
            </a:r>
            <a:r>
              <a:rPr lang="es-ES_tradnl" sz="2800" dirty="0"/>
              <a:t>)</a:t>
            </a:r>
            <a:endParaRPr lang="es-ES_tradnl" sz="2800" dirty="0" smtClean="0"/>
          </a:p>
          <a:p>
            <a:pPr lvl="2"/>
            <a:r>
              <a:rPr lang="es-ES_tradnl" sz="2400" dirty="0" err="1" smtClean="0"/>
              <a:t>Step</a:t>
            </a:r>
            <a:r>
              <a:rPr lang="es-ES_tradnl" sz="2400" dirty="0" smtClean="0"/>
              <a:t> 2: </a:t>
            </a:r>
            <a:r>
              <a:rPr lang="es-ES_tradnl" sz="2400" dirty="0" err="1" smtClean="0"/>
              <a:t>Correct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ending</a:t>
            </a:r>
            <a:r>
              <a:rPr lang="es-ES_tradnl" sz="2400" dirty="0" smtClean="0"/>
              <a:t> </a:t>
            </a:r>
          </a:p>
          <a:p>
            <a:endParaRPr lang="es-ES_tradn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64832"/>
              </p:ext>
            </p:extLst>
          </p:nvPr>
        </p:nvGraphicFramePr>
        <p:xfrm>
          <a:off x="3962400" y="2620878"/>
          <a:ext cx="7608972" cy="4084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4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4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5469">
                <a:tc>
                  <a:txBody>
                    <a:bodyPr/>
                    <a:lstStyle/>
                    <a:p>
                      <a:pPr algn="l"/>
                      <a:r>
                        <a:rPr lang="es-ES_tradnl" sz="3200" dirty="0" smtClean="0"/>
                        <a:t>YO - I</a:t>
                      </a:r>
                      <a:endParaRPr lang="es-ES_trad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3200" dirty="0" smtClean="0"/>
                        <a:t>NOSOTROS - </a:t>
                      </a:r>
                      <a:r>
                        <a:rPr lang="es-ES_tradnl" sz="3200" dirty="0" err="1" smtClean="0"/>
                        <a:t>we</a:t>
                      </a:r>
                      <a:endParaRPr lang="es-ES_tradnl" sz="3200" dirty="0" smtClean="0"/>
                    </a:p>
                    <a:p>
                      <a:pPr algn="l"/>
                      <a:r>
                        <a:rPr lang="es-ES_tradnl" sz="3200" dirty="0" smtClean="0"/>
                        <a:t>NOSOTRAS</a:t>
                      </a:r>
                      <a:endParaRPr lang="es-ES_tradn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5469">
                <a:tc>
                  <a:txBody>
                    <a:bodyPr/>
                    <a:lstStyle/>
                    <a:p>
                      <a:pPr algn="l"/>
                      <a:r>
                        <a:rPr lang="es-ES_tradnl" sz="3200" dirty="0" smtClean="0"/>
                        <a:t>Tú -</a:t>
                      </a:r>
                      <a:r>
                        <a:rPr lang="es-ES_tradnl" sz="3200" baseline="0" dirty="0" smtClean="0"/>
                        <a:t> </a:t>
                      </a:r>
                      <a:r>
                        <a:rPr lang="es-ES_tradnl" sz="3200" baseline="0" dirty="0" err="1" smtClean="0"/>
                        <a:t>you</a:t>
                      </a:r>
                      <a:endParaRPr lang="es-ES_trad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3200" i="1" dirty="0" smtClean="0"/>
                        <a:t>VOSOTROS - </a:t>
                      </a:r>
                      <a:r>
                        <a:rPr lang="es-ES_tradnl" sz="3200" i="1" dirty="0" err="1" smtClean="0"/>
                        <a:t>thou</a:t>
                      </a:r>
                      <a:endParaRPr lang="es-ES_tradnl" sz="32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5131">
                <a:tc>
                  <a:txBody>
                    <a:bodyPr/>
                    <a:lstStyle/>
                    <a:p>
                      <a:pPr algn="l"/>
                      <a:r>
                        <a:rPr lang="es-ES_tradnl" sz="3200" dirty="0" smtClean="0"/>
                        <a:t>Él - </a:t>
                      </a:r>
                      <a:r>
                        <a:rPr lang="es-ES_tradnl" sz="3200" dirty="0" err="1" smtClean="0"/>
                        <a:t>him</a:t>
                      </a:r>
                      <a:endParaRPr lang="es-ES_tradnl" sz="3200" dirty="0" smtClean="0"/>
                    </a:p>
                    <a:p>
                      <a:pPr algn="l"/>
                      <a:r>
                        <a:rPr lang="es-ES_tradnl" sz="3200" dirty="0" smtClean="0"/>
                        <a:t>Ella - </a:t>
                      </a:r>
                      <a:r>
                        <a:rPr lang="es-ES_tradnl" sz="3200" dirty="0" err="1" smtClean="0"/>
                        <a:t>her</a:t>
                      </a:r>
                      <a:endParaRPr lang="es-ES_tradnl" sz="3200" dirty="0" smtClean="0"/>
                    </a:p>
                    <a:p>
                      <a:pPr algn="l"/>
                      <a:r>
                        <a:rPr lang="es-ES_tradnl" sz="3200" dirty="0" smtClean="0"/>
                        <a:t>Usted</a:t>
                      </a:r>
                      <a:r>
                        <a:rPr lang="es-ES_tradnl" sz="3200" baseline="0" dirty="0" smtClean="0"/>
                        <a:t> –sir/</a:t>
                      </a:r>
                      <a:r>
                        <a:rPr lang="es-ES_tradnl" sz="3200" baseline="0" dirty="0" err="1" smtClean="0"/>
                        <a:t>ma’am</a:t>
                      </a:r>
                      <a:endParaRPr lang="es-ES_trad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3200" dirty="0" smtClean="0"/>
                        <a:t>ELLOS</a:t>
                      </a:r>
                      <a:r>
                        <a:rPr lang="es-ES_tradnl" sz="3200" baseline="0" dirty="0" smtClean="0"/>
                        <a:t> - </a:t>
                      </a:r>
                      <a:r>
                        <a:rPr lang="es-ES_tradnl" sz="3200" baseline="0" dirty="0" err="1" smtClean="0"/>
                        <a:t>they</a:t>
                      </a:r>
                      <a:endParaRPr lang="es-ES_tradnl" sz="3200" baseline="0" dirty="0" smtClean="0"/>
                    </a:p>
                    <a:p>
                      <a:pPr algn="l"/>
                      <a:r>
                        <a:rPr lang="es-ES_tradnl" sz="3200" baseline="0" dirty="0" smtClean="0"/>
                        <a:t>ELLAS - </a:t>
                      </a:r>
                      <a:r>
                        <a:rPr lang="es-ES_tradnl" sz="3200" baseline="0" dirty="0" err="1" smtClean="0"/>
                        <a:t>they</a:t>
                      </a:r>
                      <a:endParaRPr lang="es-ES_tradnl" sz="3200" baseline="0" dirty="0" smtClean="0"/>
                    </a:p>
                    <a:p>
                      <a:pPr algn="l"/>
                      <a:r>
                        <a:rPr lang="es-ES_tradnl" sz="3200" baseline="0" dirty="0" smtClean="0"/>
                        <a:t>USTEDES – </a:t>
                      </a:r>
                      <a:r>
                        <a:rPr lang="es-ES_tradnl" sz="3200" baseline="0" dirty="0" err="1" smtClean="0"/>
                        <a:t>you</a:t>
                      </a:r>
                      <a:r>
                        <a:rPr lang="es-ES_tradnl" sz="3200" baseline="0" dirty="0" smtClean="0"/>
                        <a:t> </a:t>
                      </a:r>
                      <a:r>
                        <a:rPr lang="es-ES_tradnl" sz="3200" baseline="0" dirty="0" err="1" smtClean="0"/>
                        <a:t>guys</a:t>
                      </a:r>
                      <a:r>
                        <a:rPr lang="es-ES_tradnl" sz="3200" baseline="0" dirty="0" smtClean="0"/>
                        <a:t> </a:t>
                      </a:r>
                      <a:endParaRPr lang="es-ES_tradn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73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078224" y="1015820"/>
          <a:ext cx="7105714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2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2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7191">
                <a:tc>
                  <a:txBody>
                    <a:bodyPr/>
                    <a:lstStyle/>
                    <a:p>
                      <a:r>
                        <a:rPr lang="es-ES_tradnl" sz="2400" dirty="0" smtClean="0"/>
                        <a:t>YO </a:t>
                      </a:r>
                    </a:p>
                    <a:p>
                      <a:endParaRPr lang="es-ES_tradnl" sz="2400" dirty="0" smtClean="0"/>
                    </a:p>
                    <a:p>
                      <a:pPr algn="ctr"/>
                      <a:r>
                        <a:rPr lang="es-ES_tradnl" sz="5400" dirty="0" smtClean="0"/>
                        <a:t>-O</a:t>
                      </a:r>
                      <a:endParaRPr lang="es-ES_tradnl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400" dirty="0" smtClean="0"/>
                        <a:t>NOSOTROS</a:t>
                      </a:r>
                      <a:r>
                        <a:rPr lang="es-ES_tradnl" sz="2400" baseline="0" dirty="0" smtClean="0"/>
                        <a:t> </a:t>
                      </a:r>
                    </a:p>
                    <a:p>
                      <a:r>
                        <a:rPr lang="es-ES_tradnl" sz="2400" baseline="0" dirty="0" smtClean="0"/>
                        <a:t>NOSOTRAS </a:t>
                      </a:r>
                    </a:p>
                    <a:p>
                      <a:endParaRPr lang="es-ES_tradnl" sz="2400" baseline="0" dirty="0" smtClean="0"/>
                    </a:p>
                    <a:p>
                      <a:pPr algn="ctr"/>
                      <a:r>
                        <a:rPr lang="es-ES_tradnl" sz="4800" dirty="0" smtClean="0"/>
                        <a:t>-AMOS </a:t>
                      </a:r>
                      <a:endParaRPr lang="es-ES_tradnl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507">
                <a:tc>
                  <a:txBody>
                    <a:bodyPr/>
                    <a:lstStyle/>
                    <a:p>
                      <a:r>
                        <a:rPr lang="es-ES_tradnl" sz="2400" dirty="0" smtClean="0"/>
                        <a:t>TÚ</a:t>
                      </a:r>
                    </a:p>
                    <a:p>
                      <a:endParaRPr lang="es-ES_tradnl" sz="2400" dirty="0" smtClean="0"/>
                    </a:p>
                    <a:p>
                      <a:pPr algn="ctr"/>
                      <a:r>
                        <a:rPr lang="es-ES_tradnl" sz="4800" b="1" dirty="0" smtClean="0"/>
                        <a:t>-AS </a:t>
                      </a:r>
                      <a:endParaRPr lang="es-ES_tradnl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400" dirty="0" smtClean="0"/>
                        <a:t>VOSOTROS</a:t>
                      </a:r>
                      <a:r>
                        <a:rPr lang="es-ES_tradnl" sz="2400" baseline="0" dirty="0" smtClean="0"/>
                        <a:t> </a:t>
                      </a:r>
                    </a:p>
                    <a:p>
                      <a:endParaRPr lang="es-ES_tradnl" sz="2400" dirty="0" smtClean="0"/>
                    </a:p>
                    <a:p>
                      <a:r>
                        <a:rPr lang="es-ES_tradnl" sz="2400" baseline="0" dirty="0" smtClean="0"/>
                        <a:t>            </a:t>
                      </a:r>
                      <a:r>
                        <a:rPr lang="es-ES_tradnl" sz="4000" b="1" baseline="0" dirty="0" smtClean="0"/>
                        <a:t>-</a:t>
                      </a:r>
                      <a:r>
                        <a:rPr lang="es-ES_tradnl" sz="4000" b="1" baseline="0" dirty="0" err="1" smtClean="0"/>
                        <a:t>AĺS</a:t>
                      </a:r>
                      <a:r>
                        <a:rPr lang="es-ES_tradnl" sz="4000" b="1" baseline="0" dirty="0" smtClean="0"/>
                        <a:t> </a:t>
                      </a:r>
                      <a:endParaRPr lang="es-ES_tradnl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554">
                <a:tc>
                  <a:txBody>
                    <a:bodyPr/>
                    <a:lstStyle/>
                    <a:p>
                      <a:r>
                        <a:rPr lang="es-ES_tradnl" sz="2400" dirty="0" smtClean="0"/>
                        <a:t>ÉL</a:t>
                      </a:r>
                    </a:p>
                    <a:p>
                      <a:r>
                        <a:rPr lang="es-ES_tradnl" sz="2400" dirty="0" smtClean="0"/>
                        <a:t>ELLA</a:t>
                      </a:r>
                      <a:r>
                        <a:rPr lang="es-ES_tradnl" sz="2400" baseline="0" dirty="0" smtClean="0"/>
                        <a:t>         </a:t>
                      </a:r>
                      <a:r>
                        <a:rPr lang="es-ES_tradnl" sz="5400" b="1" baseline="0" dirty="0" smtClean="0"/>
                        <a:t>-A</a:t>
                      </a:r>
                      <a:endParaRPr lang="es-ES_tradnl" sz="2400" b="1" baseline="0" dirty="0" smtClean="0"/>
                    </a:p>
                    <a:p>
                      <a:r>
                        <a:rPr lang="es-ES_tradnl" sz="2400" baseline="0" dirty="0" smtClean="0"/>
                        <a:t>USTED </a:t>
                      </a:r>
                      <a:endParaRPr lang="es-ES_trad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400" dirty="0" smtClean="0"/>
                        <a:t>ELLOS </a:t>
                      </a:r>
                    </a:p>
                    <a:p>
                      <a:r>
                        <a:rPr lang="es-ES_tradnl" sz="2400" dirty="0" smtClean="0"/>
                        <a:t>ELLAS</a:t>
                      </a:r>
                      <a:r>
                        <a:rPr lang="es-ES_tradnl" sz="2400" baseline="0" dirty="0" smtClean="0"/>
                        <a:t>            </a:t>
                      </a:r>
                      <a:r>
                        <a:rPr lang="es-ES_tradnl" sz="4400" b="1" baseline="0" dirty="0" smtClean="0"/>
                        <a:t>-AN</a:t>
                      </a:r>
                      <a:endParaRPr lang="es-ES_tradnl" sz="2400" b="1" baseline="0" dirty="0" smtClean="0"/>
                    </a:p>
                    <a:p>
                      <a:r>
                        <a:rPr lang="es-ES_tradnl" sz="2400" baseline="0" dirty="0" smtClean="0"/>
                        <a:t>USTEDES </a:t>
                      </a:r>
                    </a:p>
                    <a:p>
                      <a:endParaRPr lang="es-ES_trad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5-Point Star 4"/>
          <p:cNvSpPr/>
          <p:nvPr/>
        </p:nvSpPr>
        <p:spPr>
          <a:xfrm rot="21027851">
            <a:off x="231986" y="190921"/>
            <a:ext cx="3714277" cy="3110477"/>
          </a:xfrm>
          <a:prstGeom prst="star5">
            <a:avLst>
              <a:gd name="adj" fmla="val 22376"/>
              <a:gd name="hf" fmla="val 105146"/>
              <a:gd name="vf" fmla="val 110557"/>
            </a:avLst>
          </a:prstGeom>
          <a:solidFill>
            <a:schemeClr val="tx1">
              <a:lumMod val="85000"/>
            </a:schemeClr>
          </a:solidFill>
          <a:ln w="762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err="1" smtClean="0">
                <a:solidFill>
                  <a:srgbClr val="FF0000"/>
                </a:solidFill>
              </a:rPr>
              <a:t>Make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sure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this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is</a:t>
            </a:r>
            <a:r>
              <a:rPr lang="es-ES_tradnl" dirty="0" smtClean="0">
                <a:solidFill>
                  <a:srgbClr val="FF0000"/>
                </a:solidFill>
              </a:rPr>
              <a:t> in </a:t>
            </a:r>
            <a:r>
              <a:rPr lang="es-ES_tradnl" dirty="0" err="1" smtClean="0">
                <a:solidFill>
                  <a:srgbClr val="FF0000"/>
                </a:solidFill>
              </a:rPr>
              <a:t>your</a:t>
            </a:r>
            <a:r>
              <a:rPr lang="es-ES_tradnl" dirty="0" smtClean="0">
                <a:solidFill>
                  <a:srgbClr val="FF0000"/>
                </a:solidFill>
              </a:rPr>
              <a:t> notes!</a:t>
            </a:r>
            <a:endParaRPr lang="es-ES_trad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68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Verbs</a:t>
            </a:r>
            <a:r>
              <a:rPr lang="es-MX" dirty="0" smtClean="0"/>
              <a:t> </a:t>
            </a:r>
            <a:r>
              <a:rPr lang="es-MX" dirty="0" err="1" smtClean="0"/>
              <a:t>that</a:t>
            </a:r>
            <a:r>
              <a:rPr lang="es-MX" dirty="0" smtClean="0"/>
              <a:t> </a:t>
            </a:r>
            <a:r>
              <a:rPr lang="es-MX" dirty="0" err="1" smtClean="0"/>
              <a:t>now</a:t>
            </a:r>
            <a:r>
              <a:rPr lang="es-MX" dirty="0" smtClean="0"/>
              <a:t> </a:t>
            </a:r>
            <a:r>
              <a:rPr lang="es-MX" dirty="0" err="1" smtClean="0"/>
              <a:t>exist</a:t>
            </a:r>
            <a:r>
              <a:rPr lang="es-MX" dirty="0" smtClean="0"/>
              <a:t> in </a:t>
            </a:r>
            <a:r>
              <a:rPr lang="es-MX" dirty="0" err="1" smtClean="0"/>
              <a:t>spanish</a:t>
            </a:r>
            <a:r>
              <a:rPr lang="es-MX" dirty="0" smtClean="0"/>
              <a:t> culture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1831849"/>
          </a:xfrm>
        </p:spPr>
        <p:txBody>
          <a:bodyPr/>
          <a:lstStyle/>
          <a:p>
            <a:r>
              <a:rPr lang="es-MX" sz="2400" dirty="0" err="1" smtClean="0"/>
              <a:t>Googlear</a:t>
            </a:r>
            <a:r>
              <a:rPr lang="es-MX" sz="2400" dirty="0" smtClean="0"/>
              <a:t>  - to google</a:t>
            </a:r>
          </a:p>
          <a:p>
            <a:r>
              <a:rPr lang="es-MX" sz="2400" dirty="0" err="1" smtClean="0"/>
              <a:t>Textear</a:t>
            </a:r>
            <a:r>
              <a:rPr lang="es-MX" sz="2400" dirty="0" smtClean="0"/>
              <a:t> – to </a:t>
            </a:r>
            <a:r>
              <a:rPr lang="es-MX" sz="2400" dirty="0" err="1" smtClean="0"/>
              <a:t>text</a:t>
            </a:r>
            <a:endParaRPr lang="es-MX" sz="2400" dirty="0" smtClean="0"/>
          </a:p>
          <a:p>
            <a:r>
              <a:rPr lang="es-MX" sz="2400" dirty="0" smtClean="0"/>
              <a:t>Parquear – to </a:t>
            </a:r>
            <a:r>
              <a:rPr lang="es-MX" sz="2400" dirty="0" err="1" smtClean="0"/>
              <a:t>park</a:t>
            </a:r>
            <a:endParaRPr lang="es-MX" sz="2400" dirty="0" smtClean="0"/>
          </a:p>
          <a:p>
            <a:pPr marL="0" indent="0">
              <a:buNone/>
            </a:pPr>
            <a:endParaRPr lang="es-MX" sz="2400" dirty="0" smtClean="0"/>
          </a:p>
          <a:p>
            <a:endParaRPr lang="es-MX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1413" y="4309872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dirty="0" err="1" smtClean="0"/>
              <a:t>Invent</a:t>
            </a:r>
            <a:r>
              <a:rPr lang="es-MX" dirty="0" smtClean="0"/>
              <a:t> </a:t>
            </a:r>
            <a:r>
              <a:rPr lang="es-MX" dirty="0" err="1" smtClean="0"/>
              <a:t>your</a:t>
            </a:r>
            <a:r>
              <a:rPr lang="es-MX" dirty="0" smtClean="0"/>
              <a:t> </a:t>
            </a:r>
            <a:r>
              <a:rPr lang="es-MX" dirty="0" err="1" smtClean="0"/>
              <a:t>own</a:t>
            </a:r>
            <a:r>
              <a:rPr lang="es-MX" dirty="0" smtClean="0"/>
              <a:t> </a:t>
            </a:r>
            <a:r>
              <a:rPr lang="es-MX" dirty="0" err="1" smtClean="0"/>
              <a:t>verb</a:t>
            </a:r>
            <a:r>
              <a:rPr lang="es-MX" dirty="0" smtClean="0"/>
              <a:t>!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7795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5310" y="607434"/>
            <a:ext cx="7315200" cy="1814924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es-ES_tradnl" sz="6400" dirty="0" smtClean="0"/>
              <a:t>YOLAR – TO ONLY LIVE ONCE</a:t>
            </a:r>
          </a:p>
          <a:p>
            <a:endParaRPr lang="es-ES_tradnl" sz="3600" dirty="0"/>
          </a:p>
          <a:p>
            <a:pPr lvl="2"/>
            <a:r>
              <a:rPr lang="es-ES_tradnl" sz="3200" dirty="0" smtClean="0"/>
              <a:t>1. </a:t>
            </a:r>
            <a:r>
              <a:rPr lang="es-ES_tradnl" sz="3200" dirty="0" err="1" smtClean="0"/>
              <a:t>Identify</a:t>
            </a:r>
            <a:r>
              <a:rPr lang="es-ES_tradnl" sz="3200" dirty="0" smtClean="0"/>
              <a:t> </a:t>
            </a:r>
            <a:r>
              <a:rPr lang="es-ES_tradnl" sz="3200" dirty="0" err="1" smtClean="0">
                <a:solidFill>
                  <a:srgbClr val="FF0000"/>
                </a:solidFill>
              </a:rPr>
              <a:t>who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you</a:t>
            </a:r>
            <a:r>
              <a:rPr lang="es-ES_tradnl" sz="3200" dirty="0" smtClean="0"/>
              <a:t> are </a:t>
            </a:r>
            <a:r>
              <a:rPr lang="es-ES_tradnl" sz="3200" dirty="0" err="1" smtClean="0"/>
              <a:t>talking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about</a:t>
            </a:r>
            <a:r>
              <a:rPr lang="es-ES_tradnl" sz="3200" dirty="0" smtClean="0"/>
              <a:t> </a:t>
            </a:r>
          </a:p>
          <a:p>
            <a:pPr lvl="2"/>
            <a:r>
              <a:rPr lang="es-ES_tradnl" sz="3200" dirty="0" smtClean="0"/>
              <a:t>2. </a:t>
            </a:r>
            <a:r>
              <a:rPr lang="es-ES_tradnl" sz="3200" dirty="0" err="1" smtClean="0"/>
              <a:t>Remove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the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infinitive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ending</a:t>
            </a:r>
            <a:r>
              <a:rPr lang="es-ES_tradnl" sz="3200" dirty="0" smtClean="0"/>
              <a:t> (-AR)</a:t>
            </a:r>
          </a:p>
          <a:p>
            <a:pPr lvl="2"/>
            <a:r>
              <a:rPr lang="es-ES_tradnl" sz="3200" dirty="0" smtClean="0"/>
              <a:t>3. </a:t>
            </a:r>
            <a:r>
              <a:rPr lang="es-ES_tradnl" sz="3200" dirty="0" err="1" smtClean="0"/>
              <a:t>Replace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it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with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the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correct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conjugation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ending</a:t>
            </a:r>
            <a:endParaRPr lang="es-ES_tradnl" sz="3200" dirty="0" smtClean="0"/>
          </a:p>
          <a:p>
            <a:pPr lvl="2"/>
            <a:endParaRPr lang="es-ES_tradnl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668295" y="2422358"/>
          <a:ext cx="8128000" cy="385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2629">
                <a:tc>
                  <a:txBody>
                    <a:bodyPr/>
                    <a:lstStyle/>
                    <a:p>
                      <a:r>
                        <a:rPr lang="es-ES_tradnl" sz="2800" dirty="0" smtClean="0"/>
                        <a:t>Yo     YOL</a:t>
                      </a:r>
                      <a:r>
                        <a:rPr lang="es-ES_tradnl" sz="2800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s-ES_tradnl" sz="2800" baseline="0" dirty="0" smtClean="0"/>
                        <a:t> </a:t>
                      </a:r>
                      <a:r>
                        <a:rPr lang="es-ES_tradnl" sz="2800" dirty="0" smtClean="0"/>
                        <a:t> 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800" dirty="0" smtClean="0"/>
                        <a:t>Nosotros      YOL</a:t>
                      </a:r>
                      <a:r>
                        <a:rPr lang="es-ES_tradnl" sz="2800" dirty="0" smtClean="0">
                          <a:solidFill>
                            <a:srgbClr val="FF0000"/>
                          </a:solidFill>
                        </a:rPr>
                        <a:t>AMOS</a:t>
                      </a:r>
                    </a:p>
                    <a:p>
                      <a:r>
                        <a:rPr lang="es-ES_tradnl" sz="2800" dirty="0" smtClean="0"/>
                        <a:t>Nosotras</a:t>
                      </a:r>
                      <a:endParaRPr lang="es-ES_tradn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3861">
                <a:tc>
                  <a:txBody>
                    <a:bodyPr/>
                    <a:lstStyle/>
                    <a:p>
                      <a:r>
                        <a:rPr lang="es-ES_tradnl" sz="2800" dirty="0" smtClean="0"/>
                        <a:t>Tú     </a:t>
                      </a:r>
                      <a:r>
                        <a:rPr lang="es-ES_tradnl" sz="2800" b="1" dirty="0" smtClean="0"/>
                        <a:t>YOL</a:t>
                      </a:r>
                      <a:r>
                        <a:rPr lang="es-ES_tradnl" sz="2800" b="1" dirty="0" smtClean="0">
                          <a:solidFill>
                            <a:srgbClr val="FF0000"/>
                          </a:solidFill>
                        </a:rPr>
                        <a:t>AS</a:t>
                      </a:r>
                      <a:r>
                        <a:rPr lang="es-ES_tradnl" sz="2800" dirty="0" smtClean="0"/>
                        <a:t> 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800" i="1" dirty="0" smtClean="0"/>
                        <a:t>Vosotros</a:t>
                      </a:r>
                      <a:r>
                        <a:rPr lang="es-ES_tradnl" sz="2800" i="1" baseline="0" dirty="0" smtClean="0"/>
                        <a:t> </a:t>
                      </a:r>
                      <a:r>
                        <a:rPr lang="es-ES_tradnl" sz="2800" b="1" i="1" baseline="0" dirty="0" err="1" smtClean="0"/>
                        <a:t>YOL</a:t>
                      </a:r>
                      <a:r>
                        <a:rPr lang="es-ES_tradnl" sz="2800" b="1" i="1" baseline="0" dirty="0" err="1" smtClean="0">
                          <a:solidFill>
                            <a:srgbClr val="FF0000"/>
                          </a:solidFill>
                        </a:rPr>
                        <a:t>AĺS</a:t>
                      </a:r>
                      <a:r>
                        <a:rPr lang="es-ES_tradnl" sz="2800" i="1" baseline="0" dirty="0" smtClean="0"/>
                        <a:t> </a:t>
                      </a:r>
                      <a:endParaRPr lang="es-ES_tradnl" sz="28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0899">
                <a:tc>
                  <a:txBody>
                    <a:bodyPr/>
                    <a:lstStyle/>
                    <a:p>
                      <a:r>
                        <a:rPr lang="es-ES_tradnl" sz="2800" dirty="0" smtClean="0"/>
                        <a:t>Él </a:t>
                      </a:r>
                    </a:p>
                    <a:p>
                      <a:r>
                        <a:rPr lang="es-ES_tradnl" sz="2800" dirty="0" smtClean="0"/>
                        <a:t>Ella</a:t>
                      </a:r>
                      <a:r>
                        <a:rPr lang="es-ES_tradnl" sz="2800" baseline="0" dirty="0" smtClean="0"/>
                        <a:t>         </a:t>
                      </a:r>
                      <a:r>
                        <a:rPr lang="es-ES_tradnl" sz="2800" b="1" baseline="0" dirty="0" smtClean="0"/>
                        <a:t>YOL</a:t>
                      </a:r>
                      <a:r>
                        <a:rPr lang="es-ES_tradnl" sz="2800" b="1" baseline="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  <a:p>
                      <a:r>
                        <a:rPr lang="es-ES_tradnl" sz="2800" baseline="0" dirty="0" smtClean="0"/>
                        <a:t>Usted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800" dirty="0" smtClean="0"/>
                        <a:t>Ellos</a:t>
                      </a:r>
                    </a:p>
                    <a:p>
                      <a:r>
                        <a:rPr lang="es-ES_tradnl" sz="2800" dirty="0" smtClean="0"/>
                        <a:t>Ellas             </a:t>
                      </a:r>
                      <a:r>
                        <a:rPr lang="es-ES_tradnl" sz="2800" b="1" dirty="0" smtClean="0"/>
                        <a:t>YOL</a:t>
                      </a:r>
                      <a:r>
                        <a:rPr lang="es-ES_tradnl" sz="2800" b="1" dirty="0" smtClean="0">
                          <a:solidFill>
                            <a:srgbClr val="FF0000"/>
                          </a:solidFill>
                        </a:rPr>
                        <a:t>AN</a:t>
                      </a:r>
                    </a:p>
                    <a:p>
                      <a:r>
                        <a:rPr lang="es-ES_tradnl" sz="2800" dirty="0" smtClean="0"/>
                        <a:t>Ustedes</a:t>
                      </a:r>
                      <a:endParaRPr lang="es-ES_tradn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5-Point Star 5"/>
          <p:cNvSpPr/>
          <p:nvPr/>
        </p:nvSpPr>
        <p:spPr>
          <a:xfrm rot="21027851">
            <a:off x="272833" y="61916"/>
            <a:ext cx="4307793" cy="3653121"/>
          </a:xfrm>
          <a:prstGeom prst="star5">
            <a:avLst/>
          </a:prstGeom>
          <a:solidFill>
            <a:schemeClr val="tx1">
              <a:lumMod val="85000"/>
            </a:schemeClr>
          </a:solidFill>
          <a:ln w="762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FF0000"/>
                </a:solidFill>
              </a:rPr>
              <a:t>Para decir YOLO en español, decimos </a:t>
            </a:r>
            <a:r>
              <a:rPr lang="es-ES_tradnl" b="1" dirty="0" smtClean="0">
                <a:solidFill>
                  <a:srgbClr val="FF0000"/>
                </a:solidFill>
              </a:rPr>
              <a:t>‘Solo Vives </a:t>
            </a:r>
            <a:r>
              <a:rPr lang="es-ES_tradnl" b="1" dirty="0">
                <a:solidFill>
                  <a:srgbClr val="FF0000"/>
                </a:solidFill>
              </a:rPr>
              <a:t>una V</a:t>
            </a:r>
            <a:r>
              <a:rPr lang="es-ES_tradnl" b="1" dirty="0" smtClean="0">
                <a:solidFill>
                  <a:srgbClr val="FF0000"/>
                </a:solidFill>
              </a:rPr>
              <a:t>ez’.</a:t>
            </a:r>
            <a:endParaRPr lang="es-ES_tradnl" dirty="0"/>
          </a:p>
        </p:txBody>
      </p:sp>
      <p:sp>
        <p:nvSpPr>
          <p:cNvPr id="7" name="TextBox 6"/>
          <p:cNvSpPr txBox="1"/>
          <p:nvPr/>
        </p:nvSpPr>
        <p:spPr>
          <a:xfrm rot="21359712">
            <a:off x="1171074" y="4722949"/>
            <a:ext cx="2118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FF0000"/>
                </a:solidFill>
              </a:rPr>
              <a:t> </a:t>
            </a:r>
            <a:endParaRPr lang="es-ES_tradnl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39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99996" y="1253691"/>
            <a:ext cx="3474720" cy="5120640"/>
          </a:xfrm>
        </p:spPr>
        <p:txBody>
          <a:bodyPr/>
          <a:lstStyle/>
          <a:p>
            <a:r>
              <a:rPr lang="es-ES_tradnl" sz="4000" dirty="0" smtClean="0"/>
              <a:t>HABLAR </a:t>
            </a:r>
          </a:p>
          <a:p>
            <a:r>
              <a:rPr lang="es-ES_tradnl" sz="4000" dirty="0" smtClean="0"/>
              <a:t>ESTUDIAR </a:t>
            </a:r>
          </a:p>
          <a:p>
            <a:r>
              <a:rPr lang="es-ES_tradnl" sz="4000" dirty="0" smtClean="0"/>
              <a:t>CANTAR </a:t>
            </a:r>
          </a:p>
          <a:p>
            <a:r>
              <a:rPr lang="es-ES_tradnl" sz="4000" dirty="0" smtClean="0"/>
              <a:t>DIBUJAR </a:t>
            </a:r>
          </a:p>
          <a:p>
            <a:r>
              <a:rPr lang="es-ES_tradnl" sz="4000" dirty="0" smtClean="0"/>
              <a:t>MONTAR </a:t>
            </a:r>
          </a:p>
          <a:p>
            <a:r>
              <a:rPr lang="es-ES_tradnl" sz="4000" dirty="0" smtClean="0"/>
              <a:t>LLEVAR </a:t>
            </a:r>
          </a:p>
          <a:p>
            <a:endParaRPr lang="es-ES_trad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737938"/>
            <a:ext cx="3474720" cy="5506540"/>
          </a:xfrm>
        </p:spPr>
        <p:txBody>
          <a:bodyPr>
            <a:normAutofit/>
          </a:bodyPr>
          <a:lstStyle/>
          <a:p>
            <a:r>
              <a:rPr lang="es-ES_tradnl" sz="4000" dirty="0" smtClean="0"/>
              <a:t>Tú</a:t>
            </a:r>
          </a:p>
          <a:p>
            <a:r>
              <a:rPr lang="es-ES_tradnl" sz="4000" dirty="0" smtClean="0"/>
              <a:t>Él</a:t>
            </a:r>
          </a:p>
          <a:p>
            <a:r>
              <a:rPr lang="es-ES_tradnl" sz="4000" dirty="0" smtClean="0"/>
              <a:t>Yo</a:t>
            </a:r>
          </a:p>
          <a:p>
            <a:r>
              <a:rPr lang="es-ES_tradnl" sz="4000" dirty="0" smtClean="0"/>
              <a:t>Nosotros </a:t>
            </a:r>
          </a:p>
          <a:p>
            <a:r>
              <a:rPr lang="es-ES_tradnl" sz="4000" dirty="0" smtClean="0"/>
              <a:t>Ellas </a:t>
            </a:r>
          </a:p>
          <a:p>
            <a:r>
              <a:rPr lang="es-ES_tradnl" sz="4000" dirty="0" smtClean="0"/>
              <a:t>Usted </a:t>
            </a:r>
            <a:endParaRPr lang="es-ES_tradnl" sz="4000" dirty="0"/>
          </a:p>
        </p:txBody>
      </p:sp>
      <p:sp>
        <p:nvSpPr>
          <p:cNvPr id="6" name="Rectangle 5"/>
          <p:cNvSpPr/>
          <p:nvPr/>
        </p:nvSpPr>
        <p:spPr>
          <a:xfrm>
            <a:off x="764989" y="330361"/>
            <a:ext cx="5383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Conjugar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 DOL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987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9724" y="930888"/>
            <a:ext cx="3474720" cy="5120640"/>
          </a:xfrm>
        </p:spPr>
        <p:txBody>
          <a:bodyPr/>
          <a:lstStyle/>
          <a:p>
            <a:r>
              <a:rPr lang="es-ES_tradnl" sz="4000" dirty="0" err="1" smtClean="0"/>
              <a:t>HABLas</a:t>
            </a:r>
            <a:endParaRPr lang="es-ES_tradnl" sz="4000" dirty="0" smtClean="0"/>
          </a:p>
          <a:p>
            <a:r>
              <a:rPr lang="es-ES_tradnl" sz="4000" dirty="0" err="1" smtClean="0"/>
              <a:t>ESTUDIa</a:t>
            </a:r>
            <a:endParaRPr lang="es-ES_tradnl" sz="4000" dirty="0" smtClean="0"/>
          </a:p>
          <a:p>
            <a:r>
              <a:rPr lang="es-ES_tradnl" sz="4000" dirty="0" err="1" smtClean="0"/>
              <a:t>CANTo</a:t>
            </a:r>
            <a:r>
              <a:rPr lang="es-ES_tradnl" sz="4000" dirty="0" smtClean="0"/>
              <a:t> </a:t>
            </a:r>
          </a:p>
          <a:p>
            <a:r>
              <a:rPr lang="es-ES_tradnl" sz="4000" dirty="0" err="1" smtClean="0"/>
              <a:t>DIBUJamos</a:t>
            </a:r>
            <a:r>
              <a:rPr lang="es-ES_tradnl" sz="4000" dirty="0" smtClean="0"/>
              <a:t> </a:t>
            </a:r>
          </a:p>
          <a:p>
            <a:r>
              <a:rPr lang="es-ES_tradnl" sz="4000" dirty="0" err="1" smtClean="0"/>
              <a:t>MONTan</a:t>
            </a:r>
            <a:endParaRPr lang="es-ES_tradnl" sz="4000" dirty="0" smtClean="0"/>
          </a:p>
          <a:p>
            <a:r>
              <a:rPr lang="es-ES_tradnl" sz="4000" dirty="0" err="1" smtClean="0"/>
              <a:t>LLEVa</a:t>
            </a:r>
            <a:endParaRPr lang="es-ES_tradnl" sz="4000" dirty="0" smtClean="0"/>
          </a:p>
          <a:p>
            <a:endParaRPr lang="es-ES_trad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737938"/>
            <a:ext cx="3474720" cy="5506540"/>
          </a:xfrm>
        </p:spPr>
        <p:txBody>
          <a:bodyPr>
            <a:normAutofit/>
          </a:bodyPr>
          <a:lstStyle/>
          <a:p>
            <a:r>
              <a:rPr lang="es-ES_tradnl" sz="4000" dirty="0" smtClean="0"/>
              <a:t>Tú</a:t>
            </a:r>
          </a:p>
          <a:p>
            <a:r>
              <a:rPr lang="es-ES_tradnl" sz="4000" dirty="0" smtClean="0"/>
              <a:t>Él</a:t>
            </a:r>
          </a:p>
          <a:p>
            <a:r>
              <a:rPr lang="es-ES_tradnl" sz="4000" dirty="0" smtClean="0"/>
              <a:t>Yo</a:t>
            </a:r>
          </a:p>
          <a:p>
            <a:r>
              <a:rPr lang="es-ES_tradnl" sz="4000" dirty="0" smtClean="0"/>
              <a:t>Nosotros </a:t>
            </a:r>
          </a:p>
          <a:p>
            <a:r>
              <a:rPr lang="es-ES_tradnl" sz="4000" dirty="0" smtClean="0"/>
              <a:t>Ellas </a:t>
            </a:r>
          </a:p>
          <a:p>
            <a:r>
              <a:rPr lang="es-ES_tradnl" sz="4000" dirty="0" smtClean="0"/>
              <a:t>Usted </a:t>
            </a:r>
            <a:endParaRPr lang="es-ES_tradnl" sz="4000" dirty="0"/>
          </a:p>
        </p:txBody>
      </p:sp>
      <p:sp>
        <p:nvSpPr>
          <p:cNvPr id="6" name="Rectangle 5"/>
          <p:cNvSpPr/>
          <p:nvPr/>
        </p:nvSpPr>
        <p:spPr>
          <a:xfrm>
            <a:off x="343083" y="276273"/>
            <a:ext cx="3332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Conjugar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869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371" y="5072923"/>
            <a:ext cx="9860381" cy="2081276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hlinkClick r:id="rId2"/>
              </a:rPr>
              <a:t>https</a:t>
            </a:r>
            <a:r>
              <a:rPr lang="es-ES_tradnl" dirty="0">
                <a:hlinkClick r:id="rId2"/>
              </a:rPr>
              <a:t>://</a:t>
            </a:r>
            <a:r>
              <a:rPr lang="es-ES_tradnl" dirty="0" smtClean="0">
                <a:hlinkClick r:id="rId2"/>
              </a:rPr>
              <a:t>www.quia.com/rr/433343.html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>
                <a:hlinkClick r:id="rId3"/>
              </a:rPr>
              <a:t/>
            </a:r>
            <a:br>
              <a:rPr lang="es-ES_tradnl" dirty="0" smtClean="0">
                <a:hlinkClick r:id="rId3"/>
              </a:rPr>
            </a:br>
            <a:r>
              <a:rPr lang="es-ES_tradnl" dirty="0" smtClean="0">
                <a:hlinkClick r:id="rId3"/>
              </a:rPr>
              <a:t>https</a:t>
            </a:r>
            <a:r>
              <a:rPr lang="es-ES_tradnl" dirty="0">
                <a:hlinkClick r:id="rId3"/>
              </a:rPr>
              <a:t>://</a:t>
            </a:r>
            <a:r>
              <a:rPr lang="es-ES_tradnl" dirty="0" smtClean="0">
                <a:hlinkClick r:id="rId3"/>
              </a:rPr>
              <a:t>www.123teachme.com/games/tank/category/present_ar_verbs_1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ES_tradnl" dirty="0"/>
          </a:p>
        </p:txBody>
      </p:sp>
      <p:sp>
        <p:nvSpPr>
          <p:cNvPr id="3" name="Rectangle 2"/>
          <p:cNvSpPr/>
          <p:nvPr/>
        </p:nvSpPr>
        <p:spPr>
          <a:xfrm>
            <a:off x="967371" y="160183"/>
            <a:ext cx="10701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Quien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quiere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ser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un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millionario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5290" y="122042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_tradnl" dirty="0" smtClean="0"/>
              <a:t>Saquen sus pizarras o computadoras por favor </a:t>
            </a:r>
            <a:r>
              <a:rPr lang="es-ES_tradnl" dirty="0" smtClean="0">
                <a:sym typeface="Wingdings" panose="05000000000000000000" pitchFamily="2" charset="2"/>
              </a:rPr>
              <a:t>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7639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3257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BIENVENIDOS A NUESTRA CLASE 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6950" y="3810001"/>
            <a:ext cx="8362950" cy="1751120"/>
          </a:xfrm>
        </p:spPr>
        <p:txBody>
          <a:bodyPr>
            <a:normAutofit lnSpcReduction="10000"/>
          </a:bodyPr>
          <a:lstStyle/>
          <a:p>
            <a:endParaRPr lang="es-ES_tradnl" dirty="0" smtClean="0"/>
          </a:p>
          <a:p>
            <a:r>
              <a:rPr lang="es-ES_tradnl" sz="2800" dirty="0" smtClean="0"/>
              <a:t>Hoy es lunes, el      de Octubre</a:t>
            </a:r>
          </a:p>
          <a:p>
            <a:r>
              <a:rPr lang="es-ES_tradnl" sz="2800" dirty="0" smtClean="0"/>
              <a:t>Son las _______ y __________.</a:t>
            </a: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220666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7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832071"/>
            <a:ext cx="3552948" cy="460118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Warm Up </a:t>
            </a:r>
            <a:br>
              <a:rPr lang="en-US" sz="2700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>Complete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conjugation</a:t>
            </a:r>
            <a:r>
              <a:rPr lang="es-ES_tradnl" dirty="0" smtClean="0"/>
              <a:t> </a:t>
            </a:r>
            <a:r>
              <a:rPr lang="es-ES_tradnl" dirty="0" err="1" smtClean="0"/>
              <a:t>table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ONE of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following</a:t>
            </a:r>
            <a:r>
              <a:rPr lang="es-ES_tradnl" dirty="0" smtClean="0"/>
              <a:t>  –</a:t>
            </a:r>
            <a:r>
              <a:rPr lang="es-ES_tradnl" dirty="0" err="1" smtClean="0"/>
              <a:t>ar</a:t>
            </a:r>
            <a:r>
              <a:rPr lang="es-ES_tradnl" dirty="0" smtClean="0"/>
              <a:t> </a:t>
            </a:r>
            <a:r>
              <a:rPr lang="es-ES_tradnl" dirty="0" err="1" smtClean="0"/>
              <a:t>verbs</a:t>
            </a:r>
            <a:r>
              <a:rPr lang="es-ES_tradnl" dirty="0" smtClean="0"/>
              <a:t> </a:t>
            </a:r>
            <a:br>
              <a:rPr lang="es-ES_tradnl" dirty="0" smtClean="0"/>
            </a:br>
            <a:r>
              <a:rPr lang="es-ES_tradnl" b="1" dirty="0"/>
              <a:t/>
            </a:r>
            <a:br>
              <a:rPr lang="es-ES_tradnl" b="1" dirty="0"/>
            </a:br>
            <a:r>
              <a:rPr lang="es-ES_tradnl" sz="4000" b="1" dirty="0" smtClean="0">
                <a:solidFill>
                  <a:srgbClr val="FF0000"/>
                </a:solidFill>
              </a:rPr>
              <a:t>HABLAR</a:t>
            </a:r>
            <a:br>
              <a:rPr lang="es-ES_tradnl" sz="4000" b="1" dirty="0" smtClean="0">
                <a:solidFill>
                  <a:srgbClr val="FF0000"/>
                </a:solidFill>
              </a:rPr>
            </a:br>
            <a:r>
              <a:rPr lang="es-ES_tradnl" sz="4000" b="1" dirty="0" smtClean="0">
                <a:solidFill>
                  <a:srgbClr val="FF0000"/>
                </a:solidFill>
              </a:rPr>
              <a:t>LLEVAR </a:t>
            </a:r>
            <a:br>
              <a:rPr lang="es-ES_tradnl" sz="4000" b="1" dirty="0" smtClean="0">
                <a:solidFill>
                  <a:srgbClr val="FF0000"/>
                </a:solidFill>
              </a:rPr>
            </a:br>
            <a:r>
              <a:rPr lang="es-ES_tradnl" sz="4000" b="1" dirty="0" smtClean="0">
                <a:solidFill>
                  <a:srgbClr val="FF0000"/>
                </a:solidFill>
              </a:rPr>
              <a:t>DIBUJAR</a:t>
            </a:r>
            <a:endParaRPr lang="es-ES_tradnl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3866147" y="291165"/>
          <a:ext cx="6137402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8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8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0526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YO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NOSOTROS</a:t>
                      </a:r>
                      <a:r>
                        <a:rPr lang="es-ES_tradnl" baseline="0" dirty="0" smtClean="0"/>
                        <a:t> </a:t>
                      </a:r>
                    </a:p>
                    <a:p>
                      <a:r>
                        <a:rPr lang="es-ES_tradnl" baseline="0" dirty="0" smtClean="0"/>
                        <a:t>NOSOTRAS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336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TÚ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9322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ÉL</a:t>
                      </a:r>
                    </a:p>
                    <a:p>
                      <a:r>
                        <a:rPr lang="es-ES_tradnl" dirty="0" smtClean="0"/>
                        <a:t>ELLA</a:t>
                      </a:r>
                    </a:p>
                    <a:p>
                      <a:r>
                        <a:rPr lang="es-ES_tradnl" dirty="0" smtClean="0"/>
                        <a:t>USTED</a:t>
                      </a:r>
                      <a:r>
                        <a:rPr lang="es-ES_tradnl" baseline="0" dirty="0" smtClean="0"/>
                        <a:t> 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ELLOS </a:t>
                      </a:r>
                    </a:p>
                    <a:p>
                      <a:r>
                        <a:rPr lang="es-ES_tradnl" dirty="0" smtClean="0"/>
                        <a:t>ELLAS</a:t>
                      </a:r>
                    </a:p>
                    <a:p>
                      <a:r>
                        <a:rPr lang="es-ES_tradnl" dirty="0" smtClean="0"/>
                        <a:t>USTEDES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Content Placeholder 5"/>
          <p:cNvGraphicFramePr>
            <a:graphicFrameLocks/>
          </p:cNvGraphicFramePr>
          <p:nvPr>
            <p:extLst/>
          </p:nvPr>
        </p:nvGraphicFramePr>
        <p:xfrm>
          <a:off x="3805867" y="4826748"/>
          <a:ext cx="6197682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8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7279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YO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NOSOTROS</a:t>
                      </a:r>
                      <a:r>
                        <a:rPr lang="es-ES_tradnl" baseline="0" dirty="0" smtClean="0"/>
                        <a:t> </a:t>
                      </a:r>
                    </a:p>
                    <a:p>
                      <a:r>
                        <a:rPr lang="es-ES_tradnl" baseline="0" dirty="0" smtClean="0"/>
                        <a:t>NOSOTRAS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074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TÚ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1827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ÉL</a:t>
                      </a:r>
                    </a:p>
                    <a:p>
                      <a:r>
                        <a:rPr lang="es-ES_tradnl" dirty="0" smtClean="0"/>
                        <a:t>ELLA</a:t>
                      </a:r>
                    </a:p>
                    <a:p>
                      <a:r>
                        <a:rPr lang="es-ES_tradnl" dirty="0" smtClean="0"/>
                        <a:t>USTED</a:t>
                      </a:r>
                      <a:r>
                        <a:rPr lang="es-ES_tradnl" baseline="0" dirty="0" smtClean="0"/>
                        <a:t> 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ELLOS </a:t>
                      </a:r>
                    </a:p>
                    <a:p>
                      <a:r>
                        <a:rPr lang="es-ES_tradnl" dirty="0" smtClean="0"/>
                        <a:t>ELLAS</a:t>
                      </a:r>
                    </a:p>
                    <a:p>
                      <a:r>
                        <a:rPr lang="es-ES_tradnl" dirty="0" smtClean="0"/>
                        <a:t>USTEDES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Content Placeholder 5"/>
          <p:cNvGraphicFramePr>
            <a:graphicFrameLocks/>
          </p:cNvGraphicFramePr>
          <p:nvPr>
            <p:extLst/>
          </p:nvPr>
        </p:nvGraphicFramePr>
        <p:xfrm>
          <a:off x="6063916" y="2464308"/>
          <a:ext cx="6128084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4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4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1192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YO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NOSOTROS</a:t>
                      </a:r>
                      <a:r>
                        <a:rPr lang="es-ES_tradnl" baseline="0" dirty="0" smtClean="0"/>
                        <a:t> </a:t>
                      </a:r>
                    </a:p>
                    <a:p>
                      <a:r>
                        <a:rPr lang="es-ES_tradnl" baseline="0" dirty="0" smtClean="0"/>
                        <a:t>NOSOTRAS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103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TÚ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3131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ÉL</a:t>
                      </a:r>
                    </a:p>
                    <a:p>
                      <a:r>
                        <a:rPr lang="es-ES_tradnl" dirty="0" smtClean="0"/>
                        <a:t>ELLA</a:t>
                      </a:r>
                    </a:p>
                    <a:p>
                      <a:r>
                        <a:rPr lang="es-ES_tradnl" dirty="0" smtClean="0"/>
                        <a:t>USTED</a:t>
                      </a:r>
                      <a:r>
                        <a:rPr lang="es-ES_tradnl" baseline="0" dirty="0" smtClean="0"/>
                        <a:t> 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ELLOS </a:t>
                      </a:r>
                    </a:p>
                    <a:p>
                      <a:r>
                        <a:rPr lang="es-ES_tradnl" dirty="0" smtClean="0"/>
                        <a:t>ELLAS</a:t>
                      </a:r>
                    </a:p>
                    <a:p>
                      <a:r>
                        <a:rPr lang="es-ES_tradnl" dirty="0" smtClean="0"/>
                        <a:t>USTEDES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377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70" y="995499"/>
            <a:ext cx="3098879" cy="4601183"/>
          </a:xfrm>
        </p:spPr>
        <p:txBody>
          <a:bodyPr>
            <a:normAutofit/>
          </a:bodyPr>
          <a:lstStyle/>
          <a:p>
            <a:pPr algn="ctr"/>
            <a:r>
              <a:rPr lang="es-ES_tradnl" b="1" dirty="0"/>
              <a:t/>
            </a:r>
            <a:br>
              <a:rPr lang="es-ES_tradnl" b="1" dirty="0"/>
            </a:br>
            <a:r>
              <a:rPr lang="es-ES_tradnl" sz="4000" b="1" dirty="0" smtClean="0">
                <a:solidFill>
                  <a:srgbClr val="FF0000"/>
                </a:solidFill>
              </a:rPr>
              <a:t>HABLAR</a:t>
            </a:r>
            <a:br>
              <a:rPr lang="es-ES_tradnl" sz="4000" b="1" dirty="0" smtClean="0">
                <a:solidFill>
                  <a:srgbClr val="FF0000"/>
                </a:solidFill>
              </a:rPr>
            </a:br>
            <a:r>
              <a:rPr lang="es-ES_tradnl" sz="4000" b="1" dirty="0" smtClean="0">
                <a:solidFill>
                  <a:srgbClr val="FF0000"/>
                </a:solidFill>
              </a:rPr>
              <a:t/>
            </a:r>
            <a:br>
              <a:rPr lang="es-ES_tradnl" sz="4000" b="1" dirty="0" smtClean="0">
                <a:solidFill>
                  <a:srgbClr val="FF0000"/>
                </a:solidFill>
              </a:rPr>
            </a:br>
            <a:r>
              <a:rPr lang="es-ES_tradnl" sz="4000" b="1" dirty="0" smtClean="0">
                <a:solidFill>
                  <a:srgbClr val="FF0000"/>
                </a:solidFill>
              </a:rPr>
              <a:t/>
            </a:r>
            <a:br>
              <a:rPr lang="es-ES_tradnl" sz="4000" b="1" dirty="0" smtClean="0">
                <a:solidFill>
                  <a:srgbClr val="FF0000"/>
                </a:solidFill>
              </a:rPr>
            </a:br>
            <a:r>
              <a:rPr lang="es-ES_tradnl" sz="4000" b="1" dirty="0" smtClean="0">
                <a:solidFill>
                  <a:srgbClr val="FF0000"/>
                </a:solidFill>
              </a:rPr>
              <a:t>ESTUDIAR</a:t>
            </a:r>
            <a:br>
              <a:rPr lang="es-ES_tradnl" sz="4000" b="1" dirty="0" smtClean="0">
                <a:solidFill>
                  <a:srgbClr val="FF0000"/>
                </a:solidFill>
              </a:rPr>
            </a:br>
            <a:r>
              <a:rPr lang="es-ES_tradnl" sz="4000" dirty="0">
                <a:solidFill>
                  <a:srgbClr val="FF0000"/>
                </a:solidFill>
              </a:rPr>
              <a:t/>
            </a:r>
            <a:br>
              <a:rPr lang="es-ES_tradnl" sz="4000" dirty="0">
                <a:solidFill>
                  <a:srgbClr val="FF0000"/>
                </a:solidFill>
              </a:rPr>
            </a:br>
            <a:r>
              <a:rPr lang="es-ES_tradnl" sz="4000" b="1" dirty="0" smtClean="0">
                <a:solidFill>
                  <a:srgbClr val="FF0000"/>
                </a:solidFill>
              </a:rPr>
              <a:t> </a:t>
            </a:r>
            <a:br>
              <a:rPr lang="es-ES_tradnl" sz="4000" b="1" dirty="0" smtClean="0">
                <a:solidFill>
                  <a:srgbClr val="FF0000"/>
                </a:solidFill>
              </a:rPr>
            </a:br>
            <a:r>
              <a:rPr lang="es-ES_tradnl" sz="4000" b="1" dirty="0" smtClean="0">
                <a:solidFill>
                  <a:srgbClr val="FF0000"/>
                </a:solidFill>
              </a:rPr>
              <a:t>ENSEÑAR</a:t>
            </a:r>
            <a:endParaRPr lang="es-ES_tradnl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3866147" y="291165"/>
          <a:ext cx="613740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8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8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0526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YO</a:t>
                      </a:r>
                      <a:r>
                        <a:rPr lang="es-ES_tradnl" baseline="0" dirty="0" smtClean="0"/>
                        <a:t>            HABLO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NOSOTROS</a:t>
                      </a:r>
                      <a:r>
                        <a:rPr lang="es-ES_tradnl" baseline="0" dirty="0" smtClean="0"/>
                        <a:t> </a:t>
                      </a:r>
                    </a:p>
                    <a:p>
                      <a:r>
                        <a:rPr lang="es-ES_tradnl" baseline="0" dirty="0" smtClean="0"/>
                        <a:t>NOSOTRAS     HABLAMOS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336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TÚ          HABLAS</a:t>
                      </a:r>
                      <a:r>
                        <a:rPr lang="es-ES_tradnl" baseline="0" dirty="0" smtClean="0"/>
                        <a:t> 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9322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ÉL</a:t>
                      </a:r>
                    </a:p>
                    <a:p>
                      <a:r>
                        <a:rPr lang="es-ES_tradnl" dirty="0" smtClean="0"/>
                        <a:t>ELLA            HABLA</a:t>
                      </a:r>
                    </a:p>
                    <a:p>
                      <a:r>
                        <a:rPr lang="es-ES_tradnl" dirty="0" smtClean="0"/>
                        <a:t>USTED</a:t>
                      </a:r>
                      <a:r>
                        <a:rPr lang="es-ES_tradnl" baseline="0" dirty="0" smtClean="0"/>
                        <a:t> 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ELLOS </a:t>
                      </a:r>
                    </a:p>
                    <a:p>
                      <a:r>
                        <a:rPr lang="es-ES_tradnl" dirty="0" smtClean="0"/>
                        <a:t>ELLAS            HABLAN</a:t>
                      </a:r>
                    </a:p>
                    <a:p>
                      <a:r>
                        <a:rPr lang="es-ES_tradnl" dirty="0" smtClean="0"/>
                        <a:t>USTEDES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Content Placeholder 5"/>
          <p:cNvGraphicFramePr>
            <a:graphicFrameLocks/>
          </p:cNvGraphicFramePr>
          <p:nvPr>
            <p:extLst/>
          </p:nvPr>
        </p:nvGraphicFramePr>
        <p:xfrm>
          <a:off x="3805867" y="4826748"/>
          <a:ext cx="619768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8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7279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YO               ENSEÑO</a:t>
                      </a:r>
                      <a:r>
                        <a:rPr lang="es-ES_tradnl" baseline="0" dirty="0" smtClean="0"/>
                        <a:t> 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NOSOTROS</a:t>
                      </a:r>
                      <a:r>
                        <a:rPr lang="es-ES_tradnl" baseline="0" dirty="0" smtClean="0"/>
                        <a:t> </a:t>
                      </a:r>
                    </a:p>
                    <a:p>
                      <a:r>
                        <a:rPr lang="es-ES_tradnl" baseline="0" dirty="0" smtClean="0"/>
                        <a:t>NOSOTRAS   ENSEÑAMOS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074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TÚ         ENSEÑA</a:t>
                      </a:r>
                      <a:r>
                        <a:rPr lang="es-ES_tradnl" baseline="0" dirty="0" smtClean="0"/>
                        <a:t>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1827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ÉL</a:t>
                      </a:r>
                    </a:p>
                    <a:p>
                      <a:r>
                        <a:rPr lang="es-ES_tradnl" dirty="0" smtClean="0"/>
                        <a:t>ELLA         ENSEÑAN</a:t>
                      </a:r>
                      <a:r>
                        <a:rPr lang="es-ES_tradnl" baseline="0" dirty="0" smtClean="0"/>
                        <a:t> </a:t>
                      </a:r>
                      <a:endParaRPr lang="es-ES_tradnl" dirty="0" smtClean="0"/>
                    </a:p>
                    <a:p>
                      <a:r>
                        <a:rPr lang="es-ES_tradnl" dirty="0" smtClean="0"/>
                        <a:t>USTED</a:t>
                      </a:r>
                      <a:r>
                        <a:rPr lang="es-ES_tradnl" baseline="0" dirty="0" smtClean="0"/>
                        <a:t> 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ELLOS </a:t>
                      </a:r>
                    </a:p>
                    <a:p>
                      <a:r>
                        <a:rPr lang="es-ES_tradnl" dirty="0" smtClean="0"/>
                        <a:t>ELLAS         ENSEÑAN </a:t>
                      </a:r>
                    </a:p>
                    <a:p>
                      <a:r>
                        <a:rPr lang="es-ES_tradnl" dirty="0" smtClean="0"/>
                        <a:t>USTEDES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Content Placeholder 5"/>
          <p:cNvGraphicFramePr>
            <a:graphicFrameLocks/>
          </p:cNvGraphicFramePr>
          <p:nvPr>
            <p:extLst/>
          </p:nvPr>
        </p:nvGraphicFramePr>
        <p:xfrm>
          <a:off x="6063916" y="2464308"/>
          <a:ext cx="612808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4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4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1192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YO                ESTUDIO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NOSOTROS</a:t>
                      </a:r>
                      <a:r>
                        <a:rPr lang="es-ES_tradnl" baseline="0" dirty="0" smtClean="0"/>
                        <a:t> </a:t>
                      </a:r>
                    </a:p>
                    <a:p>
                      <a:r>
                        <a:rPr lang="es-ES_tradnl" baseline="0" dirty="0" smtClean="0"/>
                        <a:t>NOSOTRAS     ESTUDIAMOS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103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TÚ             ESTUDIAS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3131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ÉL</a:t>
                      </a:r>
                    </a:p>
                    <a:p>
                      <a:r>
                        <a:rPr lang="es-ES_tradnl" dirty="0" smtClean="0"/>
                        <a:t>ELLA           ESTUDIA</a:t>
                      </a:r>
                    </a:p>
                    <a:p>
                      <a:r>
                        <a:rPr lang="es-ES_tradnl" dirty="0" smtClean="0"/>
                        <a:t>USTED</a:t>
                      </a:r>
                      <a:r>
                        <a:rPr lang="es-ES_tradnl" baseline="0" dirty="0" smtClean="0"/>
                        <a:t> 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ELLOS </a:t>
                      </a:r>
                    </a:p>
                    <a:p>
                      <a:r>
                        <a:rPr lang="es-ES_tradnl" dirty="0" smtClean="0"/>
                        <a:t>ELLAS        ESTUDIAN</a:t>
                      </a:r>
                    </a:p>
                    <a:p>
                      <a:r>
                        <a:rPr lang="es-ES_tradnl" dirty="0" smtClean="0"/>
                        <a:t>USTEDES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292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BIENVENIDOS A NUESTRA CLASE 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6950" y="3810001"/>
            <a:ext cx="8362950" cy="1751120"/>
          </a:xfrm>
        </p:spPr>
        <p:txBody>
          <a:bodyPr>
            <a:normAutofit lnSpcReduction="10000"/>
          </a:bodyPr>
          <a:lstStyle/>
          <a:p>
            <a:endParaRPr lang="es-ES_tradnl" dirty="0" smtClean="0"/>
          </a:p>
          <a:p>
            <a:r>
              <a:rPr lang="es-ES_tradnl" sz="2800" dirty="0" smtClean="0"/>
              <a:t>Hoy es martes, el     de Octubre</a:t>
            </a:r>
          </a:p>
          <a:p>
            <a:r>
              <a:rPr lang="es-ES_tradnl" sz="2800" dirty="0" smtClean="0"/>
              <a:t>Son las _______ y __________.</a:t>
            </a: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248090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77200" cy="2317195"/>
          </a:xfrm>
        </p:spPr>
        <p:txBody>
          <a:bodyPr>
            <a:normAutofit/>
          </a:bodyPr>
          <a:lstStyle/>
          <a:p>
            <a:r>
              <a:rPr lang="es-ES_tradnl" sz="7200" dirty="0" smtClean="0"/>
              <a:t>OBJETIVO Y DOL </a:t>
            </a:r>
            <a:endParaRPr lang="es-ES_tradnl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OBJETIVO: </a:t>
            </a:r>
          </a:p>
          <a:p>
            <a:r>
              <a:rPr lang="en-US" sz="2800" dirty="0" smtClean="0"/>
              <a:t>LLWBAT </a:t>
            </a:r>
            <a:r>
              <a:rPr lang="en-US" sz="2800" dirty="0"/>
              <a:t>conjugate –</a:t>
            </a:r>
            <a:r>
              <a:rPr lang="en-US" sz="2800" dirty="0" err="1"/>
              <a:t>ar</a:t>
            </a:r>
            <a:r>
              <a:rPr lang="en-US" sz="2800" dirty="0"/>
              <a:t> verbs related to the classroom </a:t>
            </a:r>
            <a:r>
              <a:rPr lang="en-US" sz="2800" dirty="0" smtClean="0"/>
              <a:t>in </a:t>
            </a:r>
            <a:r>
              <a:rPr lang="en-US" sz="2800" dirty="0"/>
              <a:t>the present </a:t>
            </a:r>
            <a:r>
              <a:rPr lang="en-US" sz="2800" dirty="0" smtClean="0"/>
              <a:t>tense.</a:t>
            </a:r>
            <a:r>
              <a:rPr lang="en-US" sz="2800" dirty="0"/>
              <a:t> [NL.1.2a]</a:t>
            </a:r>
            <a:endParaRPr lang="es-ES_tradnl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98331" y="1367984"/>
            <a:ext cx="3474720" cy="5120640"/>
          </a:xfrm>
        </p:spPr>
        <p:txBody>
          <a:bodyPr>
            <a:normAutofit/>
          </a:bodyPr>
          <a:lstStyle/>
          <a:p>
            <a:r>
              <a:rPr lang="es-ES_tradnl" sz="2800" dirty="0" smtClean="0"/>
              <a:t>DOL: </a:t>
            </a:r>
          </a:p>
          <a:p>
            <a:r>
              <a:rPr lang="en-US" sz="2800" dirty="0" smtClean="0"/>
              <a:t>Given 10 sentences, 100% of LLW </a:t>
            </a:r>
            <a:r>
              <a:rPr lang="en-US" sz="2800" dirty="0"/>
              <a:t>conjugate –</a:t>
            </a:r>
            <a:r>
              <a:rPr lang="en-US" sz="2800" dirty="0" err="1"/>
              <a:t>ar</a:t>
            </a:r>
            <a:r>
              <a:rPr lang="en-US" sz="2800" dirty="0"/>
              <a:t> verbs related to the classroom in the present tense in </a:t>
            </a:r>
            <a:r>
              <a:rPr lang="en-US" sz="2800" dirty="0" smtClean="0"/>
              <a:t>8/10 times with </a:t>
            </a:r>
            <a:r>
              <a:rPr lang="en-US" sz="2800" dirty="0"/>
              <a:t>100% accuracy.</a:t>
            </a: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47582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ANUNCIOS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323652"/>
            <a:ext cx="8001000" cy="3848548"/>
          </a:xfrm>
        </p:spPr>
        <p:txBody>
          <a:bodyPr>
            <a:normAutofit/>
          </a:bodyPr>
          <a:lstStyle/>
          <a:p>
            <a:endParaRPr lang="es-MX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5668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350" y="217486"/>
            <a:ext cx="5981700" cy="4202114"/>
          </a:xfrm>
        </p:spPr>
        <p:txBody>
          <a:bodyPr>
            <a:normAutofit/>
          </a:bodyPr>
          <a:lstStyle/>
          <a:p>
            <a:r>
              <a:rPr lang="es-MX" dirty="0" smtClean="0"/>
              <a:t>LA ESTRELLA DEL DIA</a:t>
            </a:r>
            <a:endParaRPr lang="es-MX" dirty="0"/>
          </a:p>
        </p:txBody>
      </p:sp>
      <p:pic>
        <p:nvPicPr>
          <p:cNvPr id="6148" name="Picture 4" descr="Image result for MARIO ST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412" y="1017403"/>
            <a:ext cx="3894537" cy="403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2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los tipos de musica lat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941" y="-19050"/>
            <a:ext cx="12799341" cy="706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5451" y="-466727"/>
            <a:ext cx="9905998" cy="1905000"/>
          </a:xfrm>
        </p:spPr>
        <p:txBody>
          <a:bodyPr/>
          <a:lstStyle/>
          <a:p>
            <a:r>
              <a:rPr lang="es-MX" dirty="0" smtClean="0">
                <a:solidFill>
                  <a:schemeClr val="accent6"/>
                </a:solidFill>
              </a:rPr>
              <a:t>La canción del </a:t>
            </a:r>
            <a:r>
              <a:rPr lang="es-MX" dirty="0" err="1" smtClean="0">
                <a:solidFill>
                  <a:schemeClr val="accent6"/>
                </a:solidFill>
              </a:rPr>
              <a:t>dia</a:t>
            </a:r>
            <a:r>
              <a:rPr lang="es-MX" dirty="0" smtClean="0">
                <a:solidFill>
                  <a:schemeClr val="accent6"/>
                </a:solidFill>
              </a:rPr>
              <a:t>		</a:t>
            </a:r>
            <a:endParaRPr lang="es-MX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8850" y="1724022"/>
            <a:ext cx="8839200" cy="4600577"/>
          </a:xfrm>
        </p:spPr>
        <p:txBody>
          <a:bodyPr>
            <a:normAutofit/>
          </a:bodyPr>
          <a:lstStyle/>
          <a:p>
            <a:r>
              <a:rPr lang="es-MX" sz="2400" dirty="0" smtClean="0">
                <a:solidFill>
                  <a:schemeClr val="bg1"/>
                </a:solidFill>
              </a:rPr>
              <a:t>Como se llama el artista?</a:t>
            </a:r>
            <a:endParaRPr lang="es-MX" sz="2400" dirty="0">
              <a:solidFill>
                <a:schemeClr val="bg1"/>
              </a:solidFill>
            </a:endParaRPr>
          </a:p>
          <a:p>
            <a:r>
              <a:rPr lang="es-MX" sz="2400" dirty="0" smtClean="0">
                <a:solidFill>
                  <a:schemeClr val="bg1"/>
                </a:solidFill>
              </a:rPr>
              <a:t>Como se llama la canción?</a:t>
            </a:r>
          </a:p>
          <a:p>
            <a:pPr marL="0" indent="0">
              <a:buNone/>
            </a:pPr>
            <a:endParaRPr lang="es-MX" sz="2400" dirty="0" smtClean="0">
              <a:solidFill>
                <a:schemeClr val="bg1"/>
              </a:solidFill>
            </a:endParaRPr>
          </a:p>
          <a:p>
            <a:r>
              <a:rPr lang="es-MX" sz="2400" dirty="0" smtClean="0">
                <a:solidFill>
                  <a:schemeClr val="bg1"/>
                </a:solidFill>
              </a:rPr>
              <a:t>Que tipo de música es?</a:t>
            </a:r>
          </a:p>
          <a:p>
            <a:r>
              <a:rPr lang="es-MX" sz="2400" dirty="0">
                <a:solidFill>
                  <a:schemeClr val="bg1"/>
                </a:solidFill>
              </a:rPr>
              <a:t>r</a:t>
            </a:r>
            <a:r>
              <a:rPr lang="es-MX" sz="2400" dirty="0" smtClean="0">
                <a:solidFill>
                  <a:schemeClr val="bg1"/>
                </a:solidFill>
              </a:rPr>
              <a:t>eggaetón    norteña/banda	bachata</a:t>
            </a:r>
          </a:p>
          <a:p>
            <a:pPr marL="0" indent="0">
              <a:buNone/>
            </a:pPr>
            <a:r>
              <a:rPr lang="es-MX" sz="2400" dirty="0">
                <a:solidFill>
                  <a:schemeClr val="bg1"/>
                </a:solidFill>
              </a:rPr>
              <a:t> </a:t>
            </a:r>
            <a:r>
              <a:rPr lang="es-MX" sz="2400" dirty="0" smtClean="0">
                <a:solidFill>
                  <a:schemeClr val="bg1"/>
                </a:solidFill>
              </a:rPr>
              <a:t>    salsa	pop latino 	cumbia   samba</a:t>
            </a:r>
          </a:p>
          <a:p>
            <a:pPr marL="0" indent="0">
              <a:buNone/>
            </a:pPr>
            <a:r>
              <a:rPr lang="es-MX" sz="2400" dirty="0">
                <a:solidFill>
                  <a:schemeClr val="bg1"/>
                </a:solidFill>
              </a:rPr>
              <a:t>	</a:t>
            </a:r>
            <a:r>
              <a:rPr lang="es-MX" sz="2400" dirty="0" err="1" smtClean="0">
                <a:solidFill>
                  <a:schemeClr val="bg1"/>
                </a:solidFill>
              </a:rPr>
              <a:t>ska</a:t>
            </a:r>
            <a:r>
              <a:rPr lang="es-MX" sz="2400" dirty="0" smtClean="0">
                <a:solidFill>
                  <a:schemeClr val="bg1"/>
                </a:solidFill>
              </a:rPr>
              <a:t>	merengue	bolero/mariachi</a:t>
            </a:r>
          </a:p>
          <a:p>
            <a:pPr marL="0" indent="0">
              <a:buNone/>
            </a:pPr>
            <a:r>
              <a:rPr lang="es-MX" sz="2400" dirty="0" smtClean="0">
                <a:solidFill>
                  <a:schemeClr val="bg1"/>
                </a:solidFill>
              </a:rPr>
              <a:t>                          Rock/rap en español		</a:t>
            </a:r>
            <a:endParaRPr lang="es-MX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97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8012" y="0"/>
            <a:ext cx="11412538" cy="1507067"/>
          </a:xfrm>
        </p:spPr>
        <p:txBody>
          <a:bodyPr>
            <a:normAutofit/>
          </a:bodyPr>
          <a:lstStyle/>
          <a:p>
            <a:pPr algn="ctr"/>
            <a:r>
              <a:rPr lang="es-ES_tradnl" b="1" dirty="0" err="1" smtClean="0"/>
              <a:t>Which</a:t>
            </a:r>
            <a:r>
              <a:rPr lang="es-ES_tradnl" b="1" dirty="0" smtClean="0"/>
              <a:t> IB </a:t>
            </a:r>
            <a:r>
              <a:rPr lang="es-ES_tradnl" b="1" dirty="0" err="1" smtClean="0"/>
              <a:t>learner</a:t>
            </a:r>
            <a:r>
              <a:rPr lang="es-ES_tradnl" b="1" dirty="0" smtClean="0"/>
              <a:t> </a:t>
            </a:r>
            <a:r>
              <a:rPr lang="es-ES_tradnl" b="1" dirty="0" err="1" smtClean="0"/>
              <a:t>profile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best</a:t>
            </a:r>
            <a:r>
              <a:rPr lang="es-ES_tradnl" b="1" dirty="0" smtClean="0"/>
              <a:t> </a:t>
            </a:r>
            <a:r>
              <a:rPr lang="es-ES_tradnl" b="1" dirty="0" err="1" smtClean="0"/>
              <a:t>fits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our</a:t>
            </a:r>
            <a:r>
              <a:rPr lang="es-ES_tradnl" b="1" dirty="0" smtClean="0"/>
              <a:t> </a:t>
            </a:r>
            <a:r>
              <a:rPr lang="es-ES_tradnl" b="1" dirty="0" err="1" smtClean="0"/>
              <a:t>lesson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today</a:t>
            </a:r>
            <a:r>
              <a:rPr lang="es-ES_tradnl" b="1" dirty="0" smtClean="0"/>
              <a:t>?</a:t>
            </a:r>
            <a:endParaRPr lang="es-ES_tradnl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4011164" y="2095500"/>
            <a:ext cx="4160146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Vamos a cantar!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https://www.youtube.com/watch?v=1RuevxWIoCM</a:t>
            </a:r>
          </a:p>
        </p:txBody>
      </p:sp>
    </p:spTree>
    <p:extLst>
      <p:ext uri="{BB962C8B-B14F-4D97-AF65-F5344CB8AC3E}">
        <p14:creationId xmlns:p14="http://schemas.microsoft.com/office/powerpoint/2010/main" val="261832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ANUNCIOS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323652"/>
            <a:ext cx="8001000" cy="3848548"/>
          </a:xfrm>
        </p:spPr>
        <p:txBody>
          <a:bodyPr>
            <a:normAutofit/>
          </a:bodyPr>
          <a:lstStyle/>
          <a:p>
            <a:endParaRPr lang="es-MX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921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22362" y="364187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es-ES_tradnl" sz="7200" b="1" dirty="0" smtClean="0"/>
              <a:t>AROUND THE WORLD</a:t>
            </a:r>
            <a:endParaRPr lang="es-ES_tradnl" sz="7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2624" y="1871254"/>
            <a:ext cx="8534400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3200" dirty="0" smtClean="0"/>
              <a:t>Repaso de Vocabulario:</a:t>
            </a:r>
          </a:p>
          <a:p>
            <a:pPr marL="0" indent="0">
              <a:buNone/>
            </a:pPr>
            <a:r>
              <a:rPr lang="es-ES_tradnl" sz="3200" dirty="0" err="1" smtClean="0"/>
              <a:t>Say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the</a:t>
            </a:r>
            <a:r>
              <a:rPr lang="es-ES_tradnl" sz="3200" dirty="0"/>
              <a:t> </a:t>
            </a:r>
            <a:r>
              <a:rPr lang="es-ES_tradnl" sz="3200" dirty="0" err="1" smtClean="0"/>
              <a:t>english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translation</a:t>
            </a:r>
            <a:r>
              <a:rPr lang="es-ES_tradnl" sz="3200" dirty="0" smtClean="0"/>
              <a:t> of </a:t>
            </a:r>
            <a:r>
              <a:rPr lang="es-ES_tradnl" sz="3200" dirty="0" err="1" smtClean="0"/>
              <a:t>the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vocab</a:t>
            </a:r>
            <a:r>
              <a:rPr lang="es-ES_tradnl" sz="3200" dirty="0" smtClean="0"/>
              <a:t> </a:t>
            </a:r>
            <a:r>
              <a:rPr lang="es-ES_tradnl" sz="3200" dirty="0" err="1"/>
              <a:t>w</a:t>
            </a:r>
            <a:r>
              <a:rPr lang="es-ES_tradnl" sz="3200" dirty="0" err="1" smtClean="0"/>
              <a:t>ord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given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before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the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person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next</a:t>
            </a:r>
            <a:r>
              <a:rPr lang="es-ES_tradnl" sz="3200" dirty="0" smtClean="0"/>
              <a:t> to </a:t>
            </a:r>
            <a:r>
              <a:rPr lang="es-ES_tradnl" sz="3200" dirty="0" err="1" smtClean="0"/>
              <a:t>you</a:t>
            </a:r>
            <a:r>
              <a:rPr lang="es-ES_tradnl" sz="3200" dirty="0" smtClean="0"/>
              <a:t>. </a:t>
            </a:r>
            <a:r>
              <a:rPr lang="es-ES_tradnl" sz="3200" dirty="0" err="1" smtClean="0"/>
              <a:t>If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you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say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it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first</a:t>
            </a:r>
            <a:r>
              <a:rPr lang="es-ES_tradnl" sz="3200" dirty="0" smtClean="0"/>
              <a:t>, </a:t>
            </a:r>
            <a:r>
              <a:rPr lang="es-ES_tradnl" sz="3200" dirty="0" err="1" smtClean="0"/>
              <a:t>you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advance</a:t>
            </a:r>
            <a:r>
              <a:rPr lang="es-ES_tradnl" sz="3200" dirty="0" smtClean="0"/>
              <a:t> to </a:t>
            </a:r>
            <a:r>
              <a:rPr lang="es-ES_tradnl" sz="3200" dirty="0" err="1" smtClean="0"/>
              <a:t>the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next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person</a:t>
            </a:r>
            <a:r>
              <a:rPr lang="es-ES_tradnl" sz="3200" dirty="0" smtClean="0"/>
              <a:t>! </a:t>
            </a:r>
            <a:r>
              <a:rPr lang="es-ES_tradnl" sz="3200" dirty="0" err="1" smtClean="0"/>
              <a:t>Make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it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all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the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way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around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the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room</a:t>
            </a:r>
            <a:r>
              <a:rPr lang="es-ES_tradnl" sz="3200" dirty="0" smtClean="0"/>
              <a:t> to </a:t>
            </a:r>
            <a:r>
              <a:rPr lang="es-ES_tradnl" sz="3200" dirty="0" err="1" smtClean="0"/>
              <a:t>win</a:t>
            </a:r>
            <a:r>
              <a:rPr lang="es-ES_tradnl" sz="3200" dirty="0" smtClean="0"/>
              <a:t>! </a:t>
            </a:r>
            <a:endParaRPr lang="es-ES_tradnl" sz="3200" dirty="0"/>
          </a:p>
        </p:txBody>
      </p:sp>
    </p:spTree>
    <p:extLst>
      <p:ext uri="{BB962C8B-B14F-4D97-AF65-F5344CB8AC3E}">
        <p14:creationId xmlns:p14="http://schemas.microsoft.com/office/powerpoint/2010/main" val="291983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VERBOS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Around the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025" y="-152400"/>
            <a:ext cx="3229425" cy="7143751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HABLAR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LLEVAR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PRACTICAR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PATINAR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NADAR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USAR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ESCAPAR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ESQUIAR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MONTAR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ANDAR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CANTAR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BAILAR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TOCAR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TRABAJAR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DIBUJAR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IMAGINAR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Put these in your notes!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73889"/>
            <a:ext cx="3905249" cy="1377588"/>
          </a:xfrm>
        </p:spPr>
        <p:txBody>
          <a:bodyPr>
            <a:normAutofit/>
          </a:bodyPr>
          <a:lstStyle/>
          <a:p>
            <a:r>
              <a:rPr lang="es-ES_tradnl" dirty="0" smtClean="0"/>
              <a:t>-Ar </a:t>
            </a:r>
            <a:r>
              <a:rPr lang="es-ES_tradnl" dirty="0" err="1" smtClean="0"/>
              <a:t>verb</a:t>
            </a:r>
            <a:r>
              <a:rPr lang="es-ES_tradnl" dirty="0" smtClean="0"/>
              <a:t> </a:t>
            </a:r>
            <a:r>
              <a:rPr lang="es-ES_tradnl" dirty="0" err="1" smtClean="0"/>
              <a:t>endings</a:t>
            </a:r>
            <a:endParaRPr lang="es-ES_tradn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4820682"/>
              </p:ext>
            </p:extLst>
          </p:nvPr>
        </p:nvGraphicFramePr>
        <p:xfrm>
          <a:off x="3626102" y="2274074"/>
          <a:ext cx="8082630" cy="3900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1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1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3516">
                <a:tc>
                  <a:txBody>
                    <a:bodyPr/>
                    <a:lstStyle/>
                    <a:p>
                      <a:r>
                        <a:rPr lang="es-ES_tradnl" sz="3600" dirty="0" smtClean="0"/>
                        <a:t>YO</a:t>
                      </a:r>
                      <a:endParaRPr lang="es-ES_tradn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3600" dirty="0" smtClean="0"/>
                        <a:t>NOSOTROS</a:t>
                      </a:r>
                      <a:r>
                        <a:rPr lang="es-ES_tradnl" sz="3600" baseline="0" dirty="0" smtClean="0"/>
                        <a:t> </a:t>
                      </a:r>
                      <a:endParaRPr lang="es-ES_tradn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3516">
                <a:tc>
                  <a:txBody>
                    <a:bodyPr/>
                    <a:lstStyle/>
                    <a:p>
                      <a:r>
                        <a:rPr lang="es-ES_tradnl" sz="3600" dirty="0" smtClean="0"/>
                        <a:t>TÚ</a:t>
                      </a:r>
                      <a:endParaRPr lang="es-ES_tradn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3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3875">
                <a:tc>
                  <a:txBody>
                    <a:bodyPr/>
                    <a:lstStyle/>
                    <a:p>
                      <a:r>
                        <a:rPr lang="es-ES_tradnl" sz="3600" dirty="0" smtClean="0"/>
                        <a:t>EL</a:t>
                      </a:r>
                    </a:p>
                    <a:p>
                      <a:r>
                        <a:rPr lang="es-ES_tradnl" sz="3600" dirty="0" smtClean="0"/>
                        <a:t>ELLA</a:t>
                      </a:r>
                    </a:p>
                    <a:p>
                      <a:r>
                        <a:rPr lang="es-ES_tradnl" sz="3600" dirty="0" smtClean="0"/>
                        <a:t>USTED</a:t>
                      </a:r>
                      <a:endParaRPr lang="es-ES_tradn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3600" dirty="0" smtClean="0"/>
                        <a:t>ELLOS</a:t>
                      </a:r>
                      <a:r>
                        <a:rPr lang="es-ES_tradnl" sz="3600" baseline="0" dirty="0" smtClean="0"/>
                        <a:t> </a:t>
                      </a:r>
                    </a:p>
                    <a:p>
                      <a:r>
                        <a:rPr lang="es-ES_tradnl" sz="3600" baseline="0" dirty="0" smtClean="0"/>
                        <a:t>ELLAS </a:t>
                      </a:r>
                    </a:p>
                    <a:p>
                      <a:r>
                        <a:rPr lang="es-ES_tradnl" sz="3600" baseline="0" dirty="0" smtClean="0"/>
                        <a:t>USTEDES </a:t>
                      </a:r>
                      <a:endParaRPr lang="es-ES_tradn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873379" y="720003"/>
            <a:ext cx="8866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Make sure it’s in your notes…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740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REPASO! </a:t>
            </a:r>
            <a:br>
              <a:rPr lang="es-ES_tradnl" dirty="0" smtClean="0"/>
            </a:br>
            <a:r>
              <a:rPr lang="es-ES_tradnl" dirty="0"/>
              <a:t/>
            </a:r>
            <a:br>
              <a:rPr lang="es-ES_tradnl" dirty="0"/>
            </a:br>
            <a:r>
              <a:rPr lang="es-ES_tradnl" dirty="0" smtClean="0"/>
              <a:t>PRESENT TENSE –</a:t>
            </a:r>
            <a:r>
              <a:rPr lang="es-ES_tradnl" dirty="0" err="1" smtClean="0"/>
              <a:t>ar</a:t>
            </a:r>
            <a:r>
              <a:rPr lang="es-ES_tradnl" dirty="0" smtClean="0"/>
              <a:t> </a:t>
            </a:r>
            <a:r>
              <a:rPr lang="es-ES_tradnl" dirty="0" err="1" smtClean="0"/>
              <a:t>verb</a:t>
            </a:r>
            <a:r>
              <a:rPr lang="es-ES_tradnl" dirty="0" smtClean="0"/>
              <a:t> ENDINGS… </a:t>
            </a:r>
            <a:endParaRPr lang="es-ES_tradn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4708972"/>
              </p:ext>
            </p:extLst>
          </p:nvPr>
        </p:nvGraphicFramePr>
        <p:xfrm>
          <a:off x="3740402" y="2445524"/>
          <a:ext cx="8082630" cy="4216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1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1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3516">
                <a:tc>
                  <a:txBody>
                    <a:bodyPr/>
                    <a:lstStyle/>
                    <a:p>
                      <a:r>
                        <a:rPr lang="es-ES_tradnl" sz="3600" dirty="0" smtClean="0"/>
                        <a:t>YO - O</a:t>
                      </a:r>
                      <a:endParaRPr lang="es-ES_tradn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3600" dirty="0" smtClean="0"/>
                        <a:t>NOSOTROS</a:t>
                      </a:r>
                      <a:r>
                        <a:rPr lang="es-ES_tradnl" sz="3600" baseline="0" dirty="0" smtClean="0"/>
                        <a:t>  -AMOS</a:t>
                      </a:r>
                      <a:endParaRPr lang="es-ES_tradn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3516">
                <a:tc>
                  <a:txBody>
                    <a:bodyPr/>
                    <a:lstStyle/>
                    <a:p>
                      <a:r>
                        <a:rPr lang="es-ES_tradnl" sz="3600" dirty="0" smtClean="0"/>
                        <a:t>TÚ - AS</a:t>
                      </a:r>
                      <a:endParaRPr lang="es-ES_tradn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3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3875">
                <a:tc>
                  <a:txBody>
                    <a:bodyPr/>
                    <a:lstStyle/>
                    <a:p>
                      <a:r>
                        <a:rPr lang="es-ES_tradnl" sz="3600" dirty="0" smtClean="0"/>
                        <a:t>EL   -A</a:t>
                      </a:r>
                    </a:p>
                    <a:p>
                      <a:r>
                        <a:rPr lang="es-ES_tradnl" sz="3600" dirty="0" smtClean="0"/>
                        <a:t>ELLA</a:t>
                      </a:r>
                    </a:p>
                    <a:p>
                      <a:r>
                        <a:rPr lang="es-ES_tradnl" sz="3600" dirty="0" smtClean="0"/>
                        <a:t>USTED</a:t>
                      </a:r>
                      <a:endParaRPr lang="es-ES_tradn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3600" dirty="0" smtClean="0"/>
                        <a:t>ELLOS</a:t>
                      </a:r>
                      <a:r>
                        <a:rPr lang="es-ES_tradnl" sz="3600" baseline="0" dirty="0" smtClean="0"/>
                        <a:t> </a:t>
                      </a:r>
                    </a:p>
                    <a:p>
                      <a:r>
                        <a:rPr lang="es-ES_tradnl" sz="3600" baseline="0" dirty="0" smtClean="0"/>
                        <a:t>ELLAS   -AN</a:t>
                      </a:r>
                    </a:p>
                    <a:p>
                      <a:r>
                        <a:rPr lang="es-ES_tradnl" sz="3600" baseline="0" dirty="0" smtClean="0"/>
                        <a:t>USTEDES </a:t>
                      </a:r>
                      <a:endParaRPr lang="es-ES_tradn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922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14287"/>
            <a:ext cx="10353761" cy="1325563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Match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conjugated</a:t>
            </a:r>
            <a:r>
              <a:rPr lang="es-ES_tradnl" dirty="0" smtClean="0"/>
              <a:t> –</a:t>
            </a:r>
            <a:r>
              <a:rPr lang="es-ES_tradnl" dirty="0" err="1" smtClean="0"/>
              <a:t>ar</a:t>
            </a:r>
            <a:r>
              <a:rPr lang="es-ES_tradnl" dirty="0" smtClean="0"/>
              <a:t> </a:t>
            </a:r>
            <a:r>
              <a:rPr lang="es-ES_tradnl" dirty="0" err="1" smtClean="0"/>
              <a:t>verb</a:t>
            </a:r>
            <a:r>
              <a:rPr lang="es-ES_tradnl" dirty="0" smtClean="0"/>
              <a:t> to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subject</a:t>
            </a:r>
            <a:r>
              <a:rPr lang="es-ES_tradnl" dirty="0" smtClean="0"/>
              <a:t> </a:t>
            </a:r>
            <a:r>
              <a:rPr lang="es-ES_tradnl" dirty="0" err="1" smtClean="0"/>
              <a:t>pronoun</a:t>
            </a:r>
            <a:r>
              <a:rPr lang="es-ES_tradnl" dirty="0" smtClean="0"/>
              <a:t> </a:t>
            </a:r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corresponds</a:t>
            </a:r>
            <a:r>
              <a:rPr lang="es-ES_tradnl" dirty="0" smtClean="0"/>
              <a:t>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33011" y="1930936"/>
            <a:ext cx="4385451" cy="4023360"/>
          </a:xfrm>
        </p:spPr>
        <p:txBody>
          <a:bodyPr>
            <a:noAutofit/>
          </a:bodyPr>
          <a:lstStyle/>
          <a:p>
            <a:r>
              <a:rPr lang="es-ES_tradnl" sz="4000" dirty="0" smtClean="0"/>
              <a:t>1. Hablan</a:t>
            </a:r>
          </a:p>
          <a:p>
            <a:r>
              <a:rPr lang="es-ES_tradnl" sz="4000" dirty="0" smtClean="0"/>
              <a:t>2.Estudiamos</a:t>
            </a:r>
          </a:p>
          <a:p>
            <a:r>
              <a:rPr lang="es-ES_tradnl" sz="4000" dirty="0" smtClean="0"/>
              <a:t>3. Charlas</a:t>
            </a:r>
          </a:p>
          <a:p>
            <a:r>
              <a:rPr lang="es-ES_tradnl" sz="4000" dirty="0" smtClean="0"/>
              <a:t>4. Enseña </a:t>
            </a:r>
          </a:p>
          <a:p>
            <a:r>
              <a:rPr lang="es-ES_tradnl" sz="4000" dirty="0" smtClean="0"/>
              <a:t>5. Camino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2" y="2190403"/>
            <a:ext cx="4148948" cy="4023360"/>
          </a:xfrm>
        </p:spPr>
        <p:txBody>
          <a:bodyPr>
            <a:noAutofit/>
          </a:bodyPr>
          <a:lstStyle/>
          <a:p>
            <a:r>
              <a:rPr lang="es-ES_tradnl" sz="3600" dirty="0" smtClean="0"/>
              <a:t>A. Yo</a:t>
            </a:r>
          </a:p>
          <a:p>
            <a:r>
              <a:rPr lang="es-ES_tradnl" sz="3600" dirty="0" smtClean="0"/>
              <a:t>B. </a:t>
            </a:r>
            <a:r>
              <a:rPr lang="es-ES_tradnl" sz="3600" dirty="0" err="1" smtClean="0"/>
              <a:t>Beatrix</a:t>
            </a:r>
            <a:r>
              <a:rPr lang="es-ES_tradnl" sz="3600" dirty="0" smtClean="0"/>
              <a:t> </a:t>
            </a:r>
          </a:p>
          <a:p>
            <a:r>
              <a:rPr lang="es-ES_tradnl" sz="3600" dirty="0" smtClean="0"/>
              <a:t>C. Tú</a:t>
            </a:r>
          </a:p>
          <a:p>
            <a:r>
              <a:rPr lang="es-ES_tradnl" sz="3600" dirty="0" smtClean="0"/>
              <a:t>D. Max y yo </a:t>
            </a:r>
          </a:p>
          <a:p>
            <a:r>
              <a:rPr lang="es-ES_tradnl" sz="3600" dirty="0" smtClean="0"/>
              <a:t>E. Las chicas </a:t>
            </a:r>
            <a:endParaRPr lang="es-ES_tradnl" sz="3600" dirty="0"/>
          </a:p>
        </p:txBody>
      </p:sp>
      <p:sp>
        <p:nvSpPr>
          <p:cNvPr id="3" name="Rectangle 2"/>
          <p:cNvSpPr/>
          <p:nvPr/>
        </p:nvSpPr>
        <p:spPr>
          <a:xfrm>
            <a:off x="0" y="2190403"/>
            <a:ext cx="306591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 your notes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75" name="ShockwaveFlash1" r:id="rId2" imgW="2336760" imgH="1017720"/>
        </mc:Choice>
        <mc:Fallback>
          <p:control name="ShockwaveFlash1" r:id="rId2" imgW="2336760" imgH="1017720">
            <p:pic>
              <p:nvPicPr>
                <p:cNvPr id="9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367099" y="5445835"/>
                  <a:ext cx="2336073" cy="10169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5594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536" y="1810314"/>
            <a:ext cx="10353762" cy="3695136"/>
          </a:xfrm>
        </p:spPr>
        <p:txBody>
          <a:bodyPr>
            <a:noAutofit/>
          </a:bodyPr>
          <a:lstStyle/>
          <a:p>
            <a:r>
              <a:rPr lang="es-ES_tradnl" sz="2800" dirty="0" err="1" smtClean="0"/>
              <a:t>Example</a:t>
            </a:r>
            <a:r>
              <a:rPr lang="es-ES_tradnl" sz="2800" dirty="0" smtClean="0"/>
              <a:t>: </a:t>
            </a:r>
            <a:endParaRPr lang="es-ES_tradnl" sz="2800" dirty="0"/>
          </a:p>
          <a:p>
            <a:r>
              <a:rPr lang="es-ES_tradnl" sz="2800" dirty="0" smtClean="0"/>
              <a:t>¿Dibujas? 		</a:t>
            </a:r>
            <a:r>
              <a:rPr lang="es-ES_tradnl" sz="2800" dirty="0" err="1" smtClean="0"/>
              <a:t>Answer</a:t>
            </a:r>
            <a:r>
              <a:rPr lang="es-ES_tradnl" sz="2800" dirty="0" smtClean="0"/>
              <a:t>: Sí, dibujo!  OR No, no dibujo.</a:t>
            </a:r>
          </a:p>
          <a:p>
            <a:r>
              <a:rPr lang="es-ES_tradnl" sz="2800" dirty="0" smtClean="0"/>
              <a:t>¿Hablas español? 	</a:t>
            </a:r>
            <a:r>
              <a:rPr lang="es-ES_tradnl" sz="2800" dirty="0" err="1" smtClean="0"/>
              <a:t>Answer</a:t>
            </a:r>
            <a:r>
              <a:rPr lang="es-ES_tradnl" sz="2800" dirty="0"/>
              <a:t>: Sí, </a:t>
            </a:r>
            <a:r>
              <a:rPr lang="es-ES_tradnl" sz="2800" dirty="0" smtClean="0"/>
              <a:t>hablo</a:t>
            </a:r>
            <a:r>
              <a:rPr lang="es-ES_tradnl" sz="2800" dirty="0"/>
              <a:t>! No, no </a:t>
            </a:r>
            <a:r>
              <a:rPr lang="es-ES_tradnl" sz="2800" dirty="0" smtClean="0"/>
              <a:t>hablo.</a:t>
            </a:r>
          </a:p>
          <a:p>
            <a:endParaRPr lang="es-ES_tradnl" sz="2800" dirty="0"/>
          </a:p>
          <a:p>
            <a:r>
              <a:rPr lang="es-ES_tradnl" sz="2800" dirty="0" err="1" smtClean="0"/>
              <a:t>Other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verbs</a:t>
            </a:r>
            <a:r>
              <a:rPr lang="es-ES_tradnl" sz="2800" dirty="0" smtClean="0"/>
              <a:t>:</a:t>
            </a:r>
          </a:p>
          <a:p>
            <a:pPr marL="0" indent="0">
              <a:buNone/>
            </a:pPr>
            <a:r>
              <a:rPr lang="es-ES_tradnl" sz="2800" dirty="0" smtClean="0"/>
              <a:t>LLEVAR	ESQUIAR	BAILAR	CANTAR	PRACTICAR		MONTAR     USAR 	JUGAR	PATINAR	</a:t>
            </a:r>
          </a:p>
          <a:p>
            <a:endParaRPr lang="es-ES_tradnl" sz="2800" dirty="0" smtClean="0"/>
          </a:p>
          <a:p>
            <a:pPr marL="0" indent="0">
              <a:buNone/>
            </a:pPr>
            <a:endParaRPr lang="es-ES_tradnl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5306" y="69358"/>
            <a:ext cx="8371956" cy="1326321"/>
          </a:xfrm>
        </p:spPr>
        <p:txBody>
          <a:bodyPr/>
          <a:lstStyle/>
          <a:p>
            <a:r>
              <a:rPr lang="es-MX" dirty="0" smtClean="0"/>
              <a:t>HABLA – </a:t>
            </a:r>
            <a:r>
              <a:rPr lang="es-MX" dirty="0" err="1" smtClean="0"/>
              <a:t>create</a:t>
            </a:r>
            <a:r>
              <a:rPr lang="es-MX" dirty="0" smtClean="0"/>
              <a:t> 4 </a:t>
            </a:r>
            <a:r>
              <a:rPr lang="es-MX" dirty="0" err="1" smtClean="0"/>
              <a:t>questions</a:t>
            </a:r>
            <a:endParaRPr lang="es-MX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123" name="ShockwaveFlash1" r:id="rId2" imgW="2336760" imgH="1017720"/>
        </mc:Choice>
        <mc:Fallback>
          <p:control name="ShockwaveFlash1" r:id="rId2" imgW="2336760" imgH="1017720">
            <p:pic>
              <p:nvPicPr>
                <p:cNvPr id="5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9517262" y="224058"/>
                  <a:ext cx="2336073" cy="10169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51070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6.googleusercontent.com/3DMnE4x_SwRqdcv2Iu6V2h39mLkIQVZEc03poBwcACBU4c4IeORvGLnfpaGve5JmzRVuyG_Fgav0oPI8pOiPTDwt_NtsLWkuj7fXm-ELKlFYzwGBYCreJxFNc_DvXoSV6BMo7jACDh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7800" y="56641"/>
            <a:ext cx="7742149" cy="682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95246" y="1887694"/>
            <a:ext cx="1548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cantar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95246" y="2499871"/>
            <a:ext cx="1885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Usar</a:t>
            </a:r>
            <a:r>
              <a:rPr lang="en-US" dirty="0" smtClean="0">
                <a:solidFill>
                  <a:srgbClr val="FF0000"/>
                </a:solidFill>
              </a:rPr>
              <a:t> la </a:t>
            </a:r>
            <a:r>
              <a:rPr lang="en-US" dirty="0" err="1" smtClean="0">
                <a:solidFill>
                  <a:srgbClr val="FF0000"/>
                </a:solidFill>
              </a:rPr>
              <a:t>computadora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95246" y="3470052"/>
            <a:ext cx="1548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Montar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bici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95246" y="4483575"/>
            <a:ext cx="1548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hablar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95246" y="5221853"/>
            <a:ext cx="1548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t</a:t>
            </a:r>
            <a:r>
              <a:rPr lang="en-US" dirty="0" err="1" smtClean="0">
                <a:solidFill>
                  <a:srgbClr val="FF0000"/>
                </a:solidFill>
              </a:rPr>
              <a:t>ocar</a:t>
            </a:r>
            <a:r>
              <a:rPr lang="en-US" dirty="0" smtClean="0">
                <a:solidFill>
                  <a:srgbClr val="FF0000"/>
                </a:solidFill>
              </a:rPr>
              <a:t> la </a:t>
            </a:r>
            <a:r>
              <a:rPr lang="en-US" dirty="0" err="1" smtClean="0">
                <a:solidFill>
                  <a:srgbClr val="FF0000"/>
                </a:solidFill>
              </a:rPr>
              <a:t>guitarra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56834" y="6450888"/>
            <a:ext cx="1548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bailar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9274" y="757535"/>
            <a:ext cx="17780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DOL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873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371" y="5072923"/>
            <a:ext cx="9860381" cy="2081276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hlinkClick r:id="rId2"/>
              </a:rPr>
              <a:t>https</a:t>
            </a:r>
            <a:r>
              <a:rPr lang="es-ES_tradnl" dirty="0">
                <a:hlinkClick r:id="rId2"/>
              </a:rPr>
              <a:t>://</a:t>
            </a:r>
            <a:r>
              <a:rPr lang="es-ES_tradnl" dirty="0" smtClean="0">
                <a:hlinkClick r:id="rId2"/>
              </a:rPr>
              <a:t>www.quia.com/rr/433343.html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>
                <a:hlinkClick r:id="rId3"/>
              </a:rPr>
              <a:t/>
            </a:r>
            <a:br>
              <a:rPr lang="es-ES_tradnl" dirty="0" smtClean="0">
                <a:hlinkClick r:id="rId3"/>
              </a:rPr>
            </a:br>
            <a:r>
              <a:rPr lang="es-ES_tradnl" dirty="0" smtClean="0">
                <a:hlinkClick r:id="rId3"/>
              </a:rPr>
              <a:t>https</a:t>
            </a:r>
            <a:r>
              <a:rPr lang="es-ES_tradnl" dirty="0">
                <a:hlinkClick r:id="rId3"/>
              </a:rPr>
              <a:t>://</a:t>
            </a:r>
            <a:r>
              <a:rPr lang="es-ES_tradnl" dirty="0" smtClean="0">
                <a:hlinkClick r:id="rId3"/>
              </a:rPr>
              <a:t>www.123teachme.com/games/tank/category/present_ar_verbs_1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ES_tradnl" dirty="0"/>
          </a:p>
        </p:txBody>
      </p:sp>
      <p:sp>
        <p:nvSpPr>
          <p:cNvPr id="3" name="Rectangle 2"/>
          <p:cNvSpPr/>
          <p:nvPr/>
        </p:nvSpPr>
        <p:spPr>
          <a:xfrm>
            <a:off x="967371" y="160183"/>
            <a:ext cx="10701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Quien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quiere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ser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un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millionario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5290" y="122042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_tradnl" dirty="0" smtClean="0"/>
              <a:t>Saquen sus pizarras o computadoras por favor </a:t>
            </a:r>
            <a:r>
              <a:rPr lang="es-ES_tradnl" dirty="0" smtClean="0">
                <a:sym typeface="Wingdings" panose="05000000000000000000" pitchFamily="2" charset="2"/>
              </a:rPr>
              <a:t>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71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8564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0594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350" y="217486"/>
            <a:ext cx="5981700" cy="4202114"/>
          </a:xfrm>
        </p:spPr>
        <p:txBody>
          <a:bodyPr>
            <a:normAutofit/>
          </a:bodyPr>
          <a:lstStyle/>
          <a:p>
            <a:r>
              <a:rPr lang="es-MX" dirty="0" smtClean="0"/>
              <a:t>LA ESTRELLA DEL DIA</a:t>
            </a:r>
            <a:endParaRPr lang="es-MX" dirty="0"/>
          </a:p>
        </p:txBody>
      </p:sp>
      <p:pic>
        <p:nvPicPr>
          <p:cNvPr id="6148" name="Picture 4" descr="Image result for MARIO ST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412" y="1017403"/>
            <a:ext cx="3894537" cy="403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21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</a:t>
            </a:r>
            <a:r>
              <a:rPr lang="es-ES_tradnl" dirty="0" smtClean="0"/>
              <a:t>omplete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sentences</a:t>
            </a:r>
            <a:r>
              <a:rPr lang="es-ES_tradnl" dirty="0" smtClean="0"/>
              <a:t>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correct</a:t>
            </a:r>
            <a:r>
              <a:rPr lang="es-ES_tradnl" dirty="0" smtClean="0"/>
              <a:t> </a:t>
            </a:r>
            <a:r>
              <a:rPr lang="es-ES_tradnl" dirty="0" err="1" smtClean="0"/>
              <a:t>form</a:t>
            </a:r>
            <a:r>
              <a:rPr lang="es-ES_tradnl" dirty="0" smtClean="0"/>
              <a:t> of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given</a:t>
            </a:r>
            <a:r>
              <a:rPr lang="es-ES_tradnl" dirty="0" smtClean="0"/>
              <a:t> </a:t>
            </a:r>
            <a:r>
              <a:rPr lang="es-ES_tradnl" dirty="0" err="1" smtClean="0"/>
              <a:t>verb</a:t>
            </a:r>
            <a:r>
              <a:rPr lang="es-ES_tradnl" dirty="0" smtClean="0"/>
              <a:t>.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0350" y="1935921"/>
            <a:ext cx="8467206" cy="4377983"/>
          </a:xfrm>
        </p:spPr>
        <p:txBody>
          <a:bodyPr>
            <a:noAutofit/>
          </a:bodyPr>
          <a:lstStyle/>
          <a:p>
            <a:r>
              <a:rPr lang="es-ES_tradnl" sz="2400" dirty="0"/>
              <a:t>1</a:t>
            </a:r>
            <a:r>
              <a:rPr lang="es-ES_tradnl" sz="2400" dirty="0" smtClean="0"/>
              <a:t>. Yo _______________(hablar) con mi maestra sobre mi nota. </a:t>
            </a:r>
          </a:p>
          <a:p>
            <a:r>
              <a:rPr lang="es-ES_tradnl" sz="2400" dirty="0"/>
              <a:t>2</a:t>
            </a:r>
            <a:r>
              <a:rPr lang="es-ES_tradnl" sz="2400" dirty="0" smtClean="0"/>
              <a:t>. Marisol y Mario ____________ (montar) en patineta para ir a la escuela. </a:t>
            </a:r>
          </a:p>
          <a:p>
            <a:r>
              <a:rPr lang="es-ES_tradnl" sz="2400" dirty="0"/>
              <a:t>3</a:t>
            </a:r>
            <a:r>
              <a:rPr lang="es-ES_tradnl" sz="2400" dirty="0" smtClean="0"/>
              <a:t>.  Nosotros nunca _______________ (hablar) durante la clase. </a:t>
            </a:r>
          </a:p>
          <a:p>
            <a:r>
              <a:rPr lang="es-ES_tradnl" sz="2400" dirty="0"/>
              <a:t>4</a:t>
            </a:r>
            <a:r>
              <a:rPr lang="es-ES_tradnl" sz="2400" dirty="0" smtClean="0"/>
              <a:t>.  </a:t>
            </a:r>
            <a:r>
              <a:rPr lang="es-ES_tradnl" sz="2400" dirty="0" err="1" smtClean="0"/>
              <a:t>Barbara</a:t>
            </a:r>
            <a:r>
              <a:rPr lang="es-ES_tradnl" sz="2400" dirty="0" smtClean="0"/>
              <a:t> y yo ________________ (necesitar) unos zapatos para la clase de educación física.  </a:t>
            </a:r>
          </a:p>
          <a:p>
            <a:r>
              <a:rPr lang="es-ES_tradnl" sz="2400" dirty="0"/>
              <a:t>5</a:t>
            </a:r>
            <a:r>
              <a:rPr lang="es-ES_tradnl" sz="2400" dirty="0" smtClean="0"/>
              <a:t>.   Tú __________________ (necesitar) un traje de baño en el verano.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47" name="ShockwaveFlash1" r:id="rId2" imgW="2335320" imgH="1017720"/>
        </mc:Choice>
        <mc:Fallback>
          <p:control name="ShockwaveFlash1" r:id="rId2" imgW="2335320" imgH="1017720">
            <p:pic>
              <p:nvPicPr>
                <p:cNvPr id="4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99505" y="4937374"/>
                  <a:ext cx="2336073" cy="10169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2020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</a:t>
            </a:r>
            <a:r>
              <a:rPr lang="es-ES_tradnl" dirty="0" smtClean="0"/>
              <a:t>omplete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sentences</a:t>
            </a:r>
            <a:r>
              <a:rPr lang="es-ES_tradnl" dirty="0" smtClean="0"/>
              <a:t>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correct</a:t>
            </a:r>
            <a:r>
              <a:rPr lang="es-ES_tradnl" dirty="0" smtClean="0"/>
              <a:t> </a:t>
            </a:r>
            <a:r>
              <a:rPr lang="es-ES_tradnl" dirty="0" err="1" smtClean="0"/>
              <a:t>form</a:t>
            </a:r>
            <a:r>
              <a:rPr lang="es-ES_tradnl" dirty="0" smtClean="0"/>
              <a:t> of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given</a:t>
            </a:r>
            <a:r>
              <a:rPr lang="es-ES_tradnl" dirty="0" smtClean="0"/>
              <a:t> </a:t>
            </a:r>
            <a:r>
              <a:rPr lang="es-ES_tradnl" dirty="0" err="1" smtClean="0"/>
              <a:t>verb</a:t>
            </a:r>
            <a:r>
              <a:rPr lang="es-ES_tradnl" dirty="0" smtClean="0"/>
              <a:t>.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0350" y="1935921"/>
            <a:ext cx="8467206" cy="4377983"/>
          </a:xfrm>
        </p:spPr>
        <p:txBody>
          <a:bodyPr>
            <a:noAutofit/>
          </a:bodyPr>
          <a:lstStyle/>
          <a:p>
            <a:r>
              <a:rPr lang="es-ES_tradnl" sz="2400" dirty="0"/>
              <a:t>1</a:t>
            </a:r>
            <a:r>
              <a:rPr lang="es-ES_tradnl" sz="2400" dirty="0" smtClean="0"/>
              <a:t>. Yo </a:t>
            </a:r>
            <a:r>
              <a:rPr lang="es-ES_tradnl" sz="2400" u="sng" dirty="0" smtClean="0"/>
              <a:t>hablo</a:t>
            </a:r>
            <a:r>
              <a:rPr lang="es-ES_tradnl" sz="2400" dirty="0" smtClean="0"/>
              <a:t> con mi maestra sobre mi nota. </a:t>
            </a:r>
          </a:p>
          <a:p>
            <a:r>
              <a:rPr lang="es-ES_tradnl" sz="2400" dirty="0"/>
              <a:t>2</a:t>
            </a:r>
            <a:r>
              <a:rPr lang="es-ES_tradnl" sz="2400" dirty="0" smtClean="0"/>
              <a:t>. Marisol y Mario </a:t>
            </a:r>
            <a:r>
              <a:rPr lang="es-ES_tradnl" sz="2400" u="sng" dirty="0" smtClean="0"/>
              <a:t>montan</a:t>
            </a:r>
            <a:r>
              <a:rPr lang="es-ES_tradnl" sz="2400" dirty="0" smtClean="0"/>
              <a:t> en patineta para ir a la escuela. </a:t>
            </a:r>
          </a:p>
          <a:p>
            <a:r>
              <a:rPr lang="es-ES_tradnl" sz="2400" dirty="0"/>
              <a:t>3</a:t>
            </a:r>
            <a:r>
              <a:rPr lang="es-ES_tradnl" sz="2400" dirty="0" smtClean="0"/>
              <a:t>.  Nosotros nunca </a:t>
            </a:r>
            <a:r>
              <a:rPr lang="es-ES_tradnl" sz="2400" u="sng" dirty="0" smtClean="0"/>
              <a:t>hablamos</a:t>
            </a:r>
            <a:r>
              <a:rPr lang="es-ES_tradnl" sz="2400" dirty="0" smtClean="0"/>
              <a:t> durante la clase. </a:t>
            </a:r>
          </a:p>
          <a:p>
            <a:r>
              <a:rPr lang="es-ES_tradnl" sz="2400" dirty="0"/>
              <a:t>4</a:t>
            </a:r>
            <a:r>
              <a:rPr lang="es-ES_tradnl" sz="2400" dirty="0" smtClean="0"/>
              <a:t>.  Bárbara y yo </a:t>
            </a:r>
            <a:r>
              <a:rPr lang="es-ES_tradnl" sz="2400" u="sng" dirty="0" smtClean="0"/>
              <a:t>necesitamos</a:t>
            </a:r>
            <a:r>
              <a:rPr lang="es-ES_tradnl" sz="2400" dirty="0" smtClean="0"/>
              <a:t> unos zapatos para la clase de educación física.  </a:t>
            </a:r>
          </a:p>
          <a:p>
            <a:r>
              <a:rPr lang="es-ES_tradnl" sz="2400" dirty="0"/>
              <a:t>5</a:t>
            </a:r>
            <a:r>
              <a:rPr lang="es-ES_tradnl" sz="2400" dirty="0" smtClean="0"/>
              <a:t>.   Tú </a:t>
            </a:r>
            <a:r>
              <a:rPr lang="es-ES_tradnl" sz="2400" u="sng" dirty="0" smtClean="0"/>
              <a:t>necesitas</a:t>
            </a:r>
            <a:r>
              <a:rPr lang="es-ES_tradnl" sz="2400" dirty="0" smtClean="0"/>
              <a:t> un traje de baño en el verano.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190" name="ShockwaveFlash1" r:id="rId2" imgW="2335320" imgH="1017720"/>
        </mc:Choice>
        <mc:Fallback>
          <p:control name="ShockwaveFlash1" r:id="rId2" imgW="2335320" imgH="1017720">
            <p:pic>
              <p:nvPicPr>
                <p:cNvPr id="4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99505" y="4937374"/>
                  <a:ext cx="2336073" cy="10169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9358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BIENVENIDOS A NUESTRA CLASE 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6950" y="3810001"/>
            <a:ext cx="8362950" cy="1751120"/>
          </a:xfrm>
        </p:spPr>
        <p:txBody>
          <a:bodyPr>
            <a:normAutofit lnSpcReduction="10000"/>
          </a:bodyPr>
          <a:lstStyle/>
          <a:p>
            <a:endParaRPr lang="es-ES_tradnl" dirty="0" smtClean="0"/>
          </a:p>
          <a:p>
            <a:r>
              <a:rPr lang="es-ES_tradnl" sz="2800" dirty="0" smtClean="0"/>
              <a:t>Hoy es </a:t>
            </a:r>
            <a:r>
              <a:rPr lang="es-ES_tradnl" sz="2800" dirty="0" err="1" smtClean="0"/>
              <a:t>miercoles</a:t>
            </a:r>
            <a:r>
              <a:rPr lang="es-ES_tradnl" sz="2800" dirty="0" smtClean="0"/>
              <a:t>, el      de Octubre</a:t>
            </a:r>
          </a:p>
          <a:p>
            <a:r>
              <a:rPr lang="es-ES_tradnl" sz="2800" dirty="0" smtClean="0"/>
              <a:t>Son las _______ y __________.</a:t>
            </a: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104530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ANUNCIOS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323652"/>
            <a:ext cx="8001000" cy="3848548"/>
          </a:xfrm>
        </p:spPr>
        <p:txBody>
          <a:bodyPr>
            <a:normAutofit/>
          </a:bodyPr>
          <a:lstStyle/>
          <a:p>
            <a:endParaRPr lang="es-MX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427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350" y="217486"/>
            <a:ext cx="5981700" cy="4202114"/>
          </a:xfrm>
        </p:spPr>
        <p:txBody>
          <a:bodyPr>
            <a:normAutofit/>
          </a:bodyPr>
          <a:lstStyle/>
          <a:p>
            <a:r>
              <a:rPr lang="es-MX" dirty="0" smtClean="0"/>
              <a:t>LA ESTRELLA DEL DIA</a:t>
            </a:r>
            <a:endParaRPr lang="es-MX" dirty="0"/>
          </a:p>
        </p:txBody>
      </p:sp>
      <p:pic>
        <p:nvPicPr>
          <p:cNvPr id="6148" name="Picture 4" descr="Image result for MARIO ST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412" y="1017403"/>
            <a:ext cx="3894537" cy="403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1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los tipos de musica lat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941" y="-19050"/>
            <a:ext cx="12799341" cy="706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5451" y="-466727"/>
            <a:ext cx="9905998" cy="1905000"/>
          </a:xfrm>
        </p:spPr>
        <p:txBody>
          <a:bodyPr/>
          <a:lstStyle/>
          <a:p>
            <a:r>
              <a:rPr lang="es-MX" dirty="0" smtClean="0">
                <a:solidFill>
                  <a:schemeClr val="accent6"/>
                </a:solidFill>
              </a:rPr>
              <a:t>La canción del </a:t>
            </a:r>
            <a:r>
              <a:rPr lang="es-MX" dirty="0" err="1" smtClean="0">
                <a:solidFill>
                  <a:schemeClr val="accent6"/>
                </a:solidFill>
              </a:rPr>
              <a:t>dia</a:t>
            </a:r>
            <a:r>
              <a:rPr lang="es-MX" dirty="0" smtClean="0">
                <a:solidFill>
                  <a:schemeClr val="accent6"/>
                </a:solidFill>
              </a:rPr>
              <a:t>		</a:t>
            </a:r>
            <a:endParaRPr lang="es-MX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8850" y="1724022"/>
            <a:ext cx="8839200" cy="4600577"/>
          </a:xfrm>
        </p:spPr>
        <p:txBody>
          <a:bodyPr>
            <a:normAutofit/>
          </a:bodyPr>
          <a:lstStyle/>
          <a:p>
            <a:r>
              <a:rPr lang="es-MX" sz="2400" dirty="0" smtClean="0">
                <a:solidFill>
                  <a:schemeClr val="bg1"/>
                </a:solidFill>
              </a:rPr>
              <a:t>Como se llama el artista?</a:t>
            </a:r>
            <a:endParaRPr lang="es-MX" sz="2400" dirty="0">
              <a:solidFill>
                <a:schemeClr val="bg1"/>
              </a:solidFill>
            </a:endParaRPr>
          </a:p>
          <a:p>
            <a:r>
              <a:rPr lang="es-MX" sz="2400" dirty="0" smtClean="0">
                <a:solidFill>
                  <a:schemeClr val="bg1"/>
                </a:solidFill>
              </a:rPr>
              <a:t>Como se llama la canción?</a:t>
            </a:r>
          </a:p>
          <a:p>
            <a:pPr marL="0" indent="0">
              <a:buNone/>
            </a:pPr>
            <a:endParaRPr lang="es-MX" sz="2400" dirty="0" smtClean="0">
              <a:solidFill>
                <a:schemeClr val="bg1"/>
              </a:solidFill>
            </a:endParaRPr>
          </a:p>
          <a:p>
            <a:r>
              <a:rPr lang="es-MX" sz="2400" dirty="0" smtClean="0">
                <a:solidFill>
                  <a:schemeClr val="bg1"/>
                </a:solidFill>
              </a:rPr>
              <a:t>Que tipo de música es?</a:t>
            </a:r>
          </a:p>
          <a:p>
            <a:r>
              <a:rPr lang="es-MX" sz="2400" dirty="0">
                <a:solidFill>
                  <a:schemeClr val="bg1"/>
                </a:solidFill>
              </a:rPr>
              <a:t>r</a:t>
            </a:r>
            <a:r>
              <a:rPr lang="es-MX" sz="2400" dirty="0" smtClean="0">
                <a:solidFill>
                  <a:schemeClr val="bg1"/>
                </a:solidFill>
              </a:rPr>
              <a:t>eggaetón    norteña/banda	bachata</a:t>
            </a:r>
          </a:p>
          <a:p>
            <a:pPr marL="0" indent="0">
              <a:buNone/>
            </a:pPr>
            <a:r>
              <a:rPr lang="es-MX" sz="2400" dirty="0">
                <a:solidFill>
                  <a:schemeClr val="bg1"/>
                </a:solidFill>
              </a:rPr>
              <a:t> </a:t>
            </a:r>
            <a:r>
              <a:rPr lang="es-MX" sz="2400" dirty="0" smtClean="0">
                <a:solidFill>
                  <a:schemeClr val="bg1"/>
                </a:solidFill>
              </a:rPr>
              <a:t>    salsa	pop latino 	cumbia   samba</a:t>
            </a:r>
          </a:p>
          <a:p>
            <a:pPr marL="0" indent="0">
              <a:buNone/>
            </a:pPr>
            <a:r>
              <a:rPr lang="es-MX" sz="2400" dirty="0">
                <a:solidFill>
                  <a:schemeClr val="bg1"/>
                </a:solidFill>
              </a:rPr>
              <a:t>	</a:t>
            </a:r>
            <a:r>
              <a:rPr lang="es-MX" sz="2400" dirty="0" err="1" smtClean="0">
                <a:solidFill>
                  <a:schemeClr val="bg1"/>
                </a:solidFill>
              </a:rPr>
              <a:t>ska</a:t>
            </a:r>
            <a:r>
              <a:rPr lang="es-MX" sz="2400" dirty="0" smtClean="0">
                <a:solidFill>
                  <a:schemeClr val="bg1"/>
                </a:solidFill>
              </a:rPr>
              <a:t>	merengue	bolero/mariachi</a:t>
            </a:r>
          </a:p>
          <a:p>
            <a:pPr marL="0" indent="0">
              <a:buNone/>
            </a:pPr>
            <a:r>
              <a:rPr lang="es-MX" sz="2400" dirty="0" smtClean="0">
                <a:solidFill>
                  <a:schemeClr val="bg1"/>
                </a:solidFill>
              </a:rPr>
              <a:t>                          Rock/rap en español		</a:t>
            </a:r>
            <a:endParaRPr lang="es-MX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7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9147" y="507397"/>
            <a:ext cx="4588931" cy="576262"/>
          </a:xfrm>
        </p:spPr>
        <p:txBody>
          <a:bodyPr>
            <a:normAutofit fontScale="85000" lnSpcReduction="20000"/>
          </a:bodyPr>
          <a:lstStyle/>
          <a:p>
            <a:r>
              <a:rPr lang="es-ES_tradnl" sz="4400" dirty="0" smtClean="0"/>
              <a:t>OBJETIVO</a:t>
            </a:r>
            <a:endParaRPr lang="es-ES_trad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2" y="1240536"/>
            <a:ext cx="4876800" cy="2547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3200" dirty="0"/>
              <a:t>LLWBAT </a:t>
            </a:r>
            <a:r>
              <a:rPr lang="en-US" sz="3200" dirty="0">
                <a:solidFill>
                  <a:srgbClr val="FF0000"/>
                </a:solidFill>
              </a:rPr>
              <a:t>conjugate</a:t>
            </a:r>
            <a:r>
              <a:rPr lang="en-US" sz="3200" dirty="0"/>
              <a:t> –</a:t>
            </a:r>
            <a:r>
              <a:rPr lang="en-US" sz="3200" dirty="0" err="1"/>
              <a:t>ar</a:t>
            </a:r>
            <a:r>
              <a:rPr lang="en-US" sz="3200" dirty="0"/>
              <a:t> verbs related to the classroom </a:t>
            </a:r>
            <a:r>
              <a:rPr lang="en-US" sz="3200" dirty="0" smtClean="0"/>
              <a:t>in </a:t>
            </a:r>
            <a:r>
              <a:rPr lang="en-US" sz="3200" dirty="0"/>
              <a:t>the present tense. [NL.1.2a]</a:t>
            </a:r>
            <a:endParaRPr lang="es-ES_tradnl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0731" y="437293"/>
            <a:ext cx="4604280" cy="576262"/>
          </a:xfrm>
        </p:spPr>
        <p:txBody>
          <a:bodyPr>
            <a:normAutofit fontScale="85000" lnSpcReduction="20000"/>
          </a:bodyPr>
          <a:lstStyle/>
          <a:p>
            <a:r>
              <a:rPr lang="es-ES_tradnl" sz="4400" dirty="0" smtClean="0"/>
              <a:t>DOL </a:t>
            </a:r>
            <a:endParaRPr lang="es-ES_tradnl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4470" y="1083659"/>
            <a:ext cx="4876801" cy="254793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_tradnl" sz="3200" dirty="0" smtClean="0"/>
              <a:t>100% of </a:t>
            </a:r>
            <a:r>
              <a:rPr lang="en-US" sz="3200" dirty="0"/>
              <a:t>LLW </a:t>
            </a:r>
            <a:r>
              <a:rPr lang="en-US" sz="3200" dirty="0">
                <a:solidFill>
                  <a:srgbClr val="FF0000"/>
                </a:solidFill>
              </a:rPr>
              <a:t>conjugate</a:t>
            </a:r>
            <a:r>
              <a:rPr lang="en-US" sz="3200" dirty="0"/>
              <a:t> </a:t>
            </a:r>
            <a:r>
              <a:rPr lang="en-US" sz="3200" dirty="0" smtClean="0"/>
              <a:t>5 </a:t>
            </a:r>
            <a:r>
              <a:rPr lang="en-US" sz="3200" dirty="0"/>
              <a:t>–</a:t>
            </a:r>
            <a:r>
              <a:rPr lang="en-US" sz="3200" dirty="0" err="1"/>
              <a:t>ar</a:t>
            </a:r>
            <a:r>
              <a:rPr lang="en-US" sz="3200" dirty="0"/>
              <a:t> verbs related to the classroom </a:t>
            </a:r>
            <a:r>
              <a:rPr lang="en-US" sz="3200" dirty="0" smtClean="0"/>
              <a:t>in </a:t>
            </a:r>
            <a:r>
              <a:rPr lang="en-US" sz="3200" dirty="0"/>
              <a:t>the present tense with 100% accuracy. </a:t>
            </a:r>
            <a:endParaRPr lang="es-ES_tradnl" sz="32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4833" y="4956048"/>
            <a:ext cx="11571796" cy="1010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sz="4800" dirty="0" err="1" smtClean="0"/>
              <a:t>Ib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Profile</a:t>
            </a:r>
            <a:r>
              <a:rPr lang="es-ES_tradnl" sz="4800" dirty="0" smtClean="0"/>
              <a:t>:</a:t>
            </a:r>
            <a:endParaRPr lang="es-ES_tradnl" sz="4800" dirty="0"/>
          </a:p>
        </p:txBody>
      </p:sp>
    </p:spTree>
    <p:extLst>
      <p:ext uri="{BB962C8B-B14F-4D97-AF65-F5344CB8AC3E}">
        <p14:creationId xmlns:p14="http://schemas.microsoft.com/office/powerpoint/2010/main" val="50792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1619251"/>
            <a:ext cx="10353761" cy="1882924"/>
          </a:xfrm>
        </p:spPr>
        <p:txBody>
          <a:bodyPr>
            <a:normAutofit fontScale="90000"/>
          </a:bodyPr>
          <a:lstStyle/>
          <a:p>
            <a:pPr algn="l"/>
            <a:r>
              <a:rPr lang="es-MX" dirty="0" smtClean="0"/>
              <a:t>Que vive las américas!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1. </a:t>
            </a:r>
            <a:r>
              <a:rPr lang="es-MX" dirty="0" err="1" smtClean="0"/>
              <a:t>Read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lyrics</a:t>
            </a:r>
            <a:r>
              <a:rPr lang="es-MX" dirty="0" smtClean="0"/>
              <a:t>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following</a:t>
            </a:r>
            <a:r>
              <a:rPr lang="es-MX" dirty="0" smtClean="0"/>
              <a:t> </a:t>
            </a:r>
            <a:r>
              <a:rPr lang="es-MX" dirty="0" err="1" smtClean="0"/>
              <a:t>song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>2. come up </a:t>
            </a:r>
            <a:r>
              <a:rPr lang="es-MX" dirty="0" err="1" smtClean="0"/>
              <a:t>with</a:t>
            </a:r>
            <a:r>
              <a:rPr lang="es-MX" dirty="0" smtClean="0"/>
              <a:t> 3 </a:t>
            </a:r>
            <a:r>
              <a:rPr lang="es-MX" dirty="0" err="1" smtClean="0"/>
              <a:t>questions</a:t>
            </a:r>
            <a:r>
              <a:rPr lang="es-MX" dirty="0" smtClean="0"/>
              <a:t> </a:t>
            </a:r>
            <a:r>
              <a:rPr lang="es-MX" dirty="0" err="1" smtClean="0"/>
              <a:t>about</a:t>
            </a:r>
            <a:r>
              <a:rPr lang="es-MX" dirty="0" smtClean="0"/>
              <a:t> </a:t>
            </a:r>
            <a:r>
              <a:rPr lang="es-MX" dirty="0" err="1" smtClean="0"/>
              <a:t>latin</a:t>
            </a:r>
            <a:r>
              <a:rPr lang="es-MX" dirty="0" smtClean="0"/>
              <a:t> </a:t>
            </a:r>
            <a:r>
              <a:rPr lang="es-MX" dirty="0" err="1" smtClean="0"/>
              <a:t>america</a:t>
            </a:r>
            <a:r>
              <a:rPr lang="es-MX" dirty="0" smtClean="0"/>
              <a:t>.</a:t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>3. </a:t>
            </a:r>
            <a:r>
              <a:rPr lang="es-MX" dirty="0" err="1" smtClean="0"/>
              <a:t>research</a:t>
            </a:r>
            <a:r>
              <a:rPr lang="es-MX" dirty="0" smtClean="0"/>
              <a:t> to </a:t>
            </a:r>
            <a:r>
              <a:rPr lang="es-MX" dirty="0" err="1" smtClean="0"/>
              <a:t>Find</a:t>
            </a:r>
            <a:r>
              <a:rPr lang="es-MX" dirty="0" smtClean="0"/>
              <a:t> </a:t>
            </a:r>
            <a:r>
              <a:rPr lang="es-MX" dirty="0" err="1" smtClean="0"/>
              <a:t>your</a:t>
            </a:r>
            <a:r>
              <a:rPr lang="es-MX" dirty="0" smtClean="0"/>
              <a:t> </a:t>
            </a:r>
            <a:r>
              <a:rPr lang="es-MX" dirty="0" err="1" smtClean="0"/>
              <a:t>own</a:t>
            </a:r>
            <a:r>
              <a:rPr lang="es-MX" dirty="0" smtClean="0"/>
              <a:t> </a:t>
            </a:r>
            <a:r>
              <a:rPr lang="es-MX" dirty="0" err="1" smtClean="0"/>
              <a:t>answers</a:t>
            </a:r>
            <a:r>
              <a:rPr lang="es-MX" dirty="0" smtClean="0"/>
              <a:t> 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4. </a:t>
            </a:r>
            <a:r>
              <a:rPr lang="es-MX" dirty="0" err="1" smtClean="0"/>
              <a:t>two</a:t>
            </a:r>
            <a:r>
              <a:rPr lang="es-MX" dirty="0" smtClean="0"/>
              <a:t> </a:t>
            </a:r>
            <a:r>
              <a:rPr lang="es-MX" dirty="0" err="1" smtClean="0"/>
              <a:t>from</a:t>
            </a:r>
            <a:r>
              <a:rPr lang="es-MX" dirty="0" smtClean="0"/>
              <a:t> </a:t>
            </a:r>
            <a:r>
              <a:rPr lang="es-MX" dirty="0" err="1" smtClean="0"/>
              <a:t>each</a:t>
            </a:r>
            <a:r>
              <a:rPr lang="es-MX" dirty="0" smtClean="0"/>
              <a:t> </a:t>
            </a:r>
            <a:r>
              <a:rPr lang="es-MX" dirty="0" err="1" smtClean="0"/>
              <a:t>row</a:t>
            </a:r>
            <a:r>
              <a:rPr lang="es-MX" dirty="0" smtClean="0"/>
              <a:t> come </a:t>
            </a:r>
            <a:r>
              <a:rPr lang="es-MX" dirty="0" err="1" smtClean="0"/>
              <a:t>present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6" y="5238750"/>
            <a:ext cx="10353762" cy="1333500"/>
          </a:xfrm>
        </p:spPr>
        <p:txBody>
          <a:bodyPr>
            <a:normAutofit/>
          </a:bodyPr>
          <a:lstStyle/>
          <a:p>
            <a:r>
              <a:rPr lang="es-MX" dirty="0" smtClean="0">
                <a:hlinkClick r:id="rId2"/>
              </a:rPr>
              <a:t>Calle 13 - </a:t>
            </a:r>
            <a:r>
              <a:rPr lang="es-MX" dirty="0" err="1" smtClean="0">
                <a:hlinkClick r:id="rId2"/>
              </a:rPr>
              <a:t>Latinoamerica</a:t>
            </a:r>
            <a:endParaRPr lang="es-MX" dirty="0">
              <a:hlinkClick r:id="rId2"/>
            </a:endParaRPr>
          </a:p>
          <a:p>
            <a:r>
              <a:rPr lang="es-MX" dirty="0" smtClean="0">
                <a:hlinkClick r:id="rId2"/>
              </a:rPr>
              <a:t>https</a:t>
            </a:r>
            <a:r>
              <a:rPr lang="es-MX" dirty="0">
                <a:hlinkClick r:id="rId2"/>
              </a:rPr>
              <a:t>://</a:t>
            </a:r>
            <a:r>
              <a:rPr lang="es-MX" dirty="0" smtClean="0">
                <a:hlinkClick r:id="rId2"/>
              </a:rPr>
              <a:t>www.youtube.com/watch?v=rA2FAVRAO2Y</a:t>
            </a: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1614368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Ar </a:t>
            </a:r>
            <a:r>
              <a:rPr lang="es-MX" dirty="0" err="1" smtClean="0"/>
              <a:t>verb</a:t>
            </a:r>
            <a:r>
              <a:rPr lang="es-MX" dirty="0" smtClean="0"/>
              <a:t> </a:t>
            </a:r>
            <a:r>
              <a:rPr lang="es-MX" dirty="0" err="1" smtClean="0"/>
              <a:t>Kahoot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hlinkClick r:id="rId2"/>
              </a:rPr>
              <a:t>https://</a:t>
            </a:r>
            <a:r>
              <a:rPr lang="es-MX" dirty="0" smtClean="0">
                <a:hlinkClick r:id="rId2"/>
              </a:rPr>
              <a:t>create.kahoot.it/details/ar-verbs/50b5e887-0bf9-48a6-ab48-f32a6b3edb1d</a:t>
            </a:r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297846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8897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A CREAR… </a:t>
            </a:r>
            <a:br>
              <a:rPr lang="es-ES_tradnl" dirty="0" smtClean="0"/>
            </a:br>
            <a:r>
              <a:rPr lang="es-ES_tradnl" dirty="0"/>
              <a:t/>
            </a:r>
            <a:br>
              <a:rPr lang="es-ES_tradnl" dirty="0"/>
            </a:br>
            <a:r>
              <a:rPr lang="es-ES_tradnl" dirty="0" err="1" smtClean="0"/>
              <a:t>Create</a:t>
            </a:r>
            <a:r>
              <a:rPr lang="es-ES_tradnl" dirty="0" smtClean="0"/>
              <a:t> 2 complete </a:t>
            </a:r>
            <a:r>
              <a:rPr lang="es-ES_tradnl" dirty="0" err="1" smtClean="0"/>
              <a:t>sentences</a:t>
            </a:r>
            <a:r>
              <a:rPr lang="es-ES_tradnl" dirty="0" smtClean="0"/>
              <a:t> </a:t>
            </a:r>
            <a:r>
              <a:rPr lang="es-ES_tradnl" dirty="0" err="1" smtClean="0"/>
              <a:t>using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given</a:t>
            </a:r>
            <a:r>
              <a:rPr lang="es-ES_tradnl" dirty="0" smtClean="0"/>
              <a:t> </a:t>
            </a:r>
            <a:r>
              <a:rPr lang="es-ES_tradnl" dirty="0" err="1" smtClean="0"/>
              <a:t>information</a:t>
            </a:r>
            <a:r>
              <a:rPr lang="es-ES_tradnl" dirty="0" smtClean="0"/>
              <a:t>…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2506662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s-ES_tradnl" sz="3600" dirty="0" smtClean="0"/>
              <a:t>1. Yo, hablar, en la clase de español </a:t>
            </a:r>
          </a:p>
          <a:p>
            <a:r>
              <a:rPr lang="es-ES_tradnl" sz="3600" dirty="0" smtClean="0"/>
              <a:t>2. Tú, caminar, para ir a la escuela </a:t>
            </a:r>
          </a:p>
          <a:p>
            <a:r>
              <a:rPr lang="es-ES_tradnl" sz="3600" dirty="0" smtClean="0"/>
              <a:t>3. Ellos, patinar, sobre hielo. </a:t>
            </a:r>
          </a:p>
          <a:p>
            <a:r>
              <a:rPr lang="es-ES_tradnl" sz="3600" dirty="0" smtClean="0"/>
              <a:t>4.  Carla, estudiar, después de la clase</a:t>
            </a:r>
          </a:p>
          <a:p>
            <a:r>
              <a:rPr lang="es-ES_tradnl" sz="3600" dirty="0" smtClean="0"/>
              <a:t>5.  Nosotros, escuchar, música en la clase de música.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227310"/>
            <a:ext cx="2209800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DOL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488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los tipos de musica lat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941" y="-19050"/>
            <a:ext cx="12799341" cy="706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5451" y="-466727"/>
            <a:ext cx="9905998" cy="1905000"/>
          </a:xfrm>
        </p:spPr>
        <p:txBody>
          <a:bodyPr/>
          <a:lstStyle/>
          <a:p>
            <a:r>
              <a:rPr lang="es-MX" dirty="0" smtClean="0">
                <a:solidFill>
                  <a:schemeClr val="accent6"/>
                </a:solidFill>
              </a:rPr>
              <a:t>La canción del </a:t>
            </a:r>
            <a:r>
              <a:rPr lang="es-MX" dirty="0" err="1" smtClean="0">
                <a:solidFill>
                  <a:schemeClr val="accent6"/>
                </a:solidFill>
              </a:rPr>
              <a:t>dia</a:t>
            </a:r>
            <a:r>
              <a:rPr lang="es-MX" dirty="0" smtClean="0">
                <a:solidFill>
                  <a:schemeClr val="accent6"/>
                </a:solidFill>
              </a:rPr>
              <a:t>		</a:t>
            </a:r>
            <a:endParaRPr lang="es-MX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8850" y="1724022"/>
            <a:ext cx="8839200" cy="4600577"/>
          </a:xfrm>
        </p:spPr>
        <p:txBody>
          <a:bodyPr>
            <a:normAutofit/>
          </a:bodyPr>
          <a:lstStyle/>
          <a:p>
            <a:r>
              <a:rPr lang="es-MX" sz="2400" dirty="0" smtClean="0">
                <a:solidFill>
                  <a:schemeClr val="bg1"/>
                </a:solidFill>
              </a:rPr>
              <a:t>Como se llama el artista?</a:t>
            </a:r>
            <a:endParaRPr lang="es-MX" sz="2400" dirty="0">
              <a:solidFill>
                <a:schemeClr val="bg1"/>
              </a:solidFill>
            </a:endParaRPr>
          </a:p>
          <a:p>
            <a:r>
              <a:rPr lang="es-MX" sz="2400" dirty="0" smtClean="0">
                <a:solidFill>
                  <a:schemeClr val="bg1"/>
                </a:solidFill>
              </a:rPr>
              <a:t>Como se llama la canción?</a:t>
            </a:r>
          </a:p>
          <a:p>
            <a:pPr marL="0" indent="0">
              <a:buNone/>
            </a:pPr>
            <a:endParaRPr lang="es-MX" sz="2400" dirty="0" smtClean="0">
              <a:solidFill>
                <a:schemeClr val="bg1"/>
              </a:solidFill>
            </a:endParaRPr>
          </a:p>
          <a:p>
            <a:r>
              <a:rPr lang="es-MX" sz="2400" dirty="0" smtClean="0">
                <a:solidFill>
                  <a:schemeClr val="bg1"/>
                </a:solidFill>
              </a:rPr>
              <a:t>Que tipo de música es?</a:t>
            </a:r>
          </a:p>
          <a:p>
            <a:r>
              <a:rPr lang="es-MX" sz="2400" dirty="0">
                <a:solidFill>
                  <a:schemeClr val="bg1"/>
                </a:solidFill>
              </a:rPr>
              <a:t>r</a:t>
            </a:r>
            <a:r>
              <a:rPr lang="es-MX" sz="2400" dirty="0" smtClean="0">
                <a:solidFill>
                  <a:schemeClr val="bg1"/>
                </a:solidFill>
              </a:rPr>
              <a:t>eggaetón    norteña/banda	bachata</a:t>
            </a:r>
          </a:p>
          <a:p>
            <a:pPr marL="0" indent="0">
              <a:buNone/>
            </a:pPr>
            <a:r>
              <a:rPr lang="es-MX" sz="2400" dirty="0">
                <a:solidFill>
                  <a:schemeClr val="bg1"/>
                </a:solidFill>
              </a:rPr>
              <a:t> </a:t>
            </a:r>
            <a:r>
              <a:rPr lang="es-MX" sz="2400" dirty="0" smtClean="0">
                <a:solidFill>
                  <a:schemeClr val="bg1"/>
                </a:solidFill>
              </a:rPr>
              <a:t>    salsa	pop latino 	cumbia   samba</a:t>
            </a:r>
          </a:p>
          <a:p>
            <a:pPr marL="0" indent="0">
              <a:buNone/>
            </a:pPr>
            <a:r>
              <a:rPr lang="es-MX" sz="2400" dirty="0">
                <a:solidFill>
                  <a:schemeClr val="bg1"/>
                </a:solidFill>
              </a:rPr>
              <a:t>	</a:t>
            </a:r>
            <a:r>
              <a:rPr lang="es-MX" sz="2400" dirty="0" err="1" smtClean="0">
                <a:solidFill>
                  <a:schemeClr val="bg1"/>
                </a:solidFill>
              </a:rPr>
              <a:t>ska</a:t>
            </a:r>
            <a:r>
              <a:rPr lang="es-MX" sz="2400" dirty="0" smtClean="0">
                <a:solidFill>
                  <a:schemeClr val="bg1"/>
                </a:solidFill>
              </a:rPr>
              <a:t>	merengue	bolero/mariachi</a:t>
            </a:r>
          </a:p>
          <a:p>
            <a:pPr marL="0" indent="0">
              <a:buNone/>
            </a:pPr>
            <a:r>
              <a:rPr lang="es-MX" sz="2400" dirty="0" smtClean="0">
                <a:solidFill>
                  <a:schemeClr val="bg1"/>
                </a:solidFill>
              </a:rPr>
              <a:t>                          Rock/rap en español		</a:t>
            </a:r>
            <a:endParaRPr lang="es-MX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94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01106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587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BIENVENIDOS A NUESTRA CLASE 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6950" y="3810001"/>
            <a:ext cx="8362950" cy="1751120"/>
          </a:xfrm>
        </p:spPr>
        <p:txBody>
          <a:bodyPr>
            <a:normAutofit lnSpcReduction="10000"/>
          </a:bodyPr>
          <a:lstStyle/>
          <a:p>
            <a:endParaRPr lang="es-ES_tradnl" dirty="0" smtClean="0"/>
          </a:p>
          <a:p>
            <a:r>
              <a:rPr lang="es-ES_tradnl" sz="2800" dirty="0" smtClean="0"/>
              <a:t>Hoy es jueves, el      de Octubre</a:t>
            </a:r>
          </a:p>
          <a:p>
            <a:r>
              <a:rPr lang="es-ES_tradnl" sz="2800" dirty="0" smtClean="0"/>
              <a:t>Son las _______ y __________.</a:t>
            </a: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70631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ANUNCIOS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323652"/>
            <a:ext cx="8001000" cy="3848548"/>
          </a:xfrm>
        </p:spPr>
        <p:txBody>
          <a:bodyPr>
            <a:normAutofit/>
          </a:bodyPr>
          <a:lstStyle/>
          <a:p>
            <a:endParaRPr lang="es-MX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4482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350" y="217486"/>
            <a:ext cx="5981700" cy="4202114"/>
          </a:xfrm>
        </p:spPr>
        <p:txBody>
          <a:bodyPr>
            <a:normAutofit/>
          </a:bodyPr>
          <a:lstStyle/>
          <a:p>
            <a:r>
              <a:rPr lang="es-MX" dirty="0" smtClean="0"/>
              <a:t>LA ESTRELLA DEL DIA</a:t>
            </a:r>
            <a:endParaRPr lang="es-MX" dirty="0"/>
          </a:p>
        </p:txBody>
      </p:sp>
      <p:pic>
        <p:nvPicPr>
          <p:cNvPr id="6148" name="Picture 4" descr="Image result for MARIO ST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412" y="1017403"/>
            <a:ext cx="3894537" cy="403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11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los tipos de musica lat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941" y="-19050"/>
            <a:ext cx="12799341" cy="706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5451" y="-466727"/>
            <a:ext cx="9905998" cy="1905000"/>
          </a:xfrm>
        </p:spPr>
        <p:txBody>
          <a:bodyPr/>
          <a:lstStyle/>
          <a:p>
            <a:r>
              <a:rPr lang="es-MX" dirty="0" smtClean="0">
                <a:solidFill>
                  <a:schemeClr val="accent6"/>
                </a:solidFill>
              </a:rPr>
              <a:t>La canción del </a:t>
            </a:r>
            <a:r>
              <a:rPr lang="es-MX" dirty="0" err="1" smtClean="0">
                <a:solidFill>
                  <a:schemeClr val="accent6"/>
                </a:solidFill>
              </a:rPr>
              <a:t>dia</a:t>
            </a:r>
            <a:r>
              <a:rPr lang="es-MX" dirty="0" smtClean="0">
                <a:solidFill>
                  <a:schemeClr val="accent6"/>
                </a:solidFill>
              </a:rPr>
              <a:t>		</a:t>
            </a:r>
            <a:endParaRPr lang="es-MX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8850" y="1724022"/>
            <a:ext cx="8839200" cy="4600577"/>
          </a:xfrm>
        </p:spPr>
        <p:txBody>
          <a:bodyPr>
            <a:normAutofit/>
          </a:bodyPr>
          <a:lstStyle/>
          <a:p>
            <a:r>
              <a:rPr lang="es-MX" sz="2400" dirty="0" smtClean="0">
                <a:solidFill>
                  <a:schemeClr val="bg1"/>
                </a:solidFill>
              </a:rPr>
              <a:t>Como se llama el artista?</a:t>
            </a:r>
            <a:endParaRPr lang="es-MX" sz="2400" dirty="0">
              <a:solidFill>
                <a:schemeClr val="bg1"/>
              </a:solidFill>
            </a:endParaRPr>
          </a:p>
          <a:p>
            <a:r>
              <a:rPr lang="es-MX" sz="2400" dirty="0" smtClean="0">
                <a:solidFill>
                  <a:schemeClr val="bg1"/>
                </a:solidFill>
              </a:rPr>
              <a:t>Como se llama la canción?</a:t>
            </a:r>
          </a:p>
          <a:p>
            <a:pPr marL="0" indent="0">
              <a:buNone/>
            </a:pPr>
            <a:endParaRPr lang="es-MX" sz="2400" dirty="0" smtClean="0">
              <a:solidFill>
                <a:schemeClr val="bg1"/>
              </a:solidFill>
            </a:endParaRPr>
          </a:p>
          <a:p>
            <a:r>
              <a:rPr lang="es-MX" sz="2400" dirty="0" smtClean="0">
                <a:solidFill>
                  <a:schemeClr val="bg1"/>
                </a:solidFill>
              </a:rPr>
              <a:t>Que tipo de música es?</a:t>
            </a:r>
          </a:p>
          <a:p>
            <a:r>
              <a:rPr lang="es-MX" sz="2400" dirty="0">
                <a:solidFill>
                  <a:schemeClr val="bg1"/>
                </a:solidFill>
              </a:rPr>
              <a:t>r</a:t>
            </a:r>
            <a:r>
              <a:rPr lang="es-MX" sz="2400" dirty="0" smtClean="0">
                <a:solidFill>
                  <a:schemeClr val="bg1"/>
                </a:solidFill>
              </a:rPr>
              <a:t>eggaetón    norteña/banda	bachata</a:t>
            </a:r>
          </a:p>
          <a:p>
            <a:pPr marL="0" indent="0">
              <a:buNone/>
            </a:pPr>
            <a:r>
              <a:rPr lang="es-MX" sz="2400" dirty="0">
                <a:solidFill>
                  <a:schemeClr val="bg1"/>
                </a:solidFill>
              </a:rPr>
              <a:t> </a:t>
            </a:r>
            <a:r>
              <a:rPr lang="es-MX" sz="2400" dirty="0" smtClean="0">
                <a:solidFill>
                  <a:schemeClr val="bg1"/>
                </a:solidFill>
              </a:rPr>
              <a:t>    salsa	pop latino 	cumbia   samba</a:t>
            </a:r>
          </a:p>
          <a:p>
            <a:pPr marL="0" indent="0">
              <a:buNone/>
            </a:pPr>
            <a:r>
              <a:rPr lang="es-MX" sz="2400" dirty="0">
                <a:solidFill>
                  <a:schemeClr val="bg1"/>
                </a:solidFill>
              </a:rPr>
              <a:t>	</a:t>
            </a:r>
            <a:r>
              <a:rPr lang="es-MX" sz="2400" dirty="0" err="1" smtClean="0">
                <a:solidFill>
                  <a:schemeClr val="bg1"/>
                </a:solidFill>
              </a:rPr>
              <a:t>ska</a:t>
            </a:r>
            <a:r>
              <a:rPr lang="es-MX" sz="2400" dirty="0" smtClean="0">
                <a:solidFill>
                  <a:schemeClr val="bg1"/>
                </a:solidFill>
              </a:rPr>
              <a:t>	merengue	bolero/mariachi</a:t>
            </a:r>
          </a:p>
          <a:p>
            <a:pPr marL="0" indent="0">
              <a:buNone/>
            </a:pPr>
            <a:r>
              <a:rPr lang="es-MX" sz="2400" dirty="0" smtClean="0">
                <a:solidFill>
                  <a:schemeClr val="bg1"/>
                </a:solidFill>
              </a:rPr>
              <a:t>                          Rock/rap en español		</a:t>
            </a:r>
            <a:endParaRPr lang="es-MX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87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9147" y="507397"/>
            <a:ext cx="4588931" cy="576262"/>
          </a:xfrm>
        </p:spPr>
        <p:txBody>
          <a:bodyPr>
            <a:normAutofit fontScale="85000" lnSpcReduction="20000"/>
          </a:bodyPr>
          <a:lstStyle/>
          <a:p>
            <a:r>
              <a:rPr lang="es-ES_tradnl" sz="4400" dirty="0" smtClean="0"/>
              <a:t>OBJETIVO</a:t>
            </a:r>
            <a:endParaRPr lang="es-ES_trad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2" y="1240536"/>
            <a:ext cx="4876800" cy="2547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3200" dirty="0"/>
              <a:t>LLWBAT </a:t>
            </a:r>
            <a:r>
              <a:rPr lang="en-US" sz="3200" dirty="0">
                <a:solidFill>
                  <a:srgbClr val="FF0000"/>
                </a:solidFill>
              </a:rPr>
              <a:t>conjugate</a:t>
            </a:r>
            <a:r>
              <a:rPr lang="en-US" sz="3200" dirty="0"/>
              <a:t> –</a:t>
            </a:r>
            <a:r>
              <a:rPr lang="en-US" sz="3200" dirty="0" err="1"/>
              <a:t>ar</a:t>
            </a:r>
            <a:r>
              <a:rPr lang="en-US" sz="3200" dirty="0"/>
              <a:t> verbs related to the classroom </a:t>
            </a:r>
            <a:r>
              <a:rPr lang="en-US" sz="3200" dirty="0" smtClean="0"/>
              <a:t>in </a:t>
            </a:r>
            <a:r>
              <a:rPr lang="en-US" sz="3200" dirty="0"/>
              <a:t>the present tense. [NL.1.2a]</a:t>
            </a:r>
            <a:endParaRPr lang="es-ES_tradnl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0731" y="437293"/>
            <a:ext cx="4604280" cy="576262"/>
          </a:xfrm>
        </p:spPr>
        <p:txBody>
          <a:bodyPr>
            <a:normAutofit fontScale="85000" lnSpcReduction="20000"/>
          </a:bodyPr>
          <a:lstStyle/>
          <a:p>
            <a:r>
              <a:rPr lang="es-ES_tradnl" sz="4400" dirty="0" smtClean="0"/>
              <a:t>DOL </a:t>
            </a:r>
            <a:endParaRPr lang="es-ES_tradnl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4470" y="1083659"/>
            <a:ext cx="4876801" cy="254793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_tradnl" sz="3200" dirty="0" smtClean="0"/>
              <a:t>100% of </a:t>
            </a:r>
            <a:r>
              <a:rPr lang="en-US" sz="3200" dirty="0"/>
              <a:t>LLW </a:t>
            </a:r>
            <a:r>
              <a:rPr lang="en-US" sz="3200" dirty="0">
                <a:solidFill>
                  <a:srgbClr val="FF0000"/>
                </a:solidFill>
              </a:rPr>
              <a:t>conjugate</a:t>
            </a:r>
            <a:r>
              <a:rPr lang="en-US" sz="3200" dirty="0"/>
              <a:t> </a:t>
            </a:r>
            <a:r>
              <a:rPr lang="en-US" sz="3200" dirty="0" smtClean="0"/>
              <a:t>5 </a:t>
            </a:r>
            <a:r>
              <a:rPr lang="en-US" sz="3200" dirty="0"/>
              <a:t>–</a:t>
            </a:r>
            <a:r>
              <a:rPr lang="en-US" sz="3200" dirty="0" err="1"/>
              <a:t>ar</a:t>
            </a:r>
            <a:r>
              <a:rPr lang="en-US" sz="3200" dirty="0"/>
              <a:t> verbs related to the classroom </a:t>
            </a:r>
            <a:r>
              <a:rPr lang="en-US" sz="3200" dirty="0" smtClean="0"/>
              <a:t>in </a:t>
            </a:r>
            <a:r>
              <a:rPr lang="en-US" sz="3200" dirty="0"/>
              <a:t>the present tense with 100% accuracy. </a:t>
            </a:r>
            <a:endParaRPr lang="es-ES_tradnl" sz="32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4833" y="4956048"/>
            <a:ext cx="11571796" cy="1010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sz="4800" dirty="0" err="1" smtClean="0"/>
              <a:t>Ib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Profile</a:t>
            </a:r>
            <a:r>
              <a:rPr lang="es-ES_tradnl" sz="4800" dirty="0" smtClean="0"/>
              <a:t>:</a:t>
            </a:r>
            <a:endParaRPr lang="es-ES_tradnl" sz="4800" dirty="0"/>
          </a:p>
        </p:txBody>
      </p:sp>
    </p:spTree>
    <p:extLst>
      <p:ext uri="{BB962C8B-B14F-4D97-AF65-F5344CB8AC3E}">
        <p14:creationId xmlns:p14="http://schemas.microsoft.com/office/powerpoint/2010/main" val="78840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4038600"/>
          </a:xfrm>
        </p:spPr>
        <p:txBody>
          <a:bodyPr/>
          <a:lstStyle/>
          <a:p>
            <a:r>
              <a:rPr lang="es-MX" u="sng" dirty="0" smtClean="0"/>
              <a:t>Ir/</a:t>
            </a:r>
            <a:r>
              <a:rPr lang="es-MX" u="sng" dirty="0" err="1" smtClean="0"/>
              <a:t>er</a:t>
            </a:r>
            <a:r>
              <a:rPr lang="es-MX" u="sng" dirty="0" smtClean="0"/>
              <a:t> </a:t>
            </a:r>
            <a:r>
              <a:rPr lang="es-MX" u="sng" dirty="0" err="1" smtClean="0"/>
              <a:t>verbs</a:t>
            </a: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Saquen las computadoras por favor </a:t>
            </a:r>
            <a:r>
              <a:rPr lang="es-MX" dirty="0">
                <a:sym typeface="Wingdings" panose="05000000000000000000" pitchFamily="2" charset="2"/>
              </a:rPr>
              <a:t/>
            </a:r>
            <a:br>
              <a:rPr lang="es-MX" dirty="0">
                <a:sym typeface="Wingdings" panose="05000000000000000000" pitchFamily="2" charset="2"/>
              </a:rPr>
            </a:br>
            <a:r>
              <a:rPr lang="es-MX" dirty="0" smtClean="0">
                <a:sym typeface="Wingdings" panose="05000000000000000000" pitchFamily="2" charset="2"/>
              </a:rPr>
              <a:t/>
            </a:r>
            <a:br>
              <a:rPr lang="es-MX" dirty="0" smtClean="0">
                <a:sym typeface="Wingdings" panose="05000000000000000000" pitchFamily="2" charset="2"/>
              </a:rPr>
            </a:br>
            <a:r>
              <a:rPr lang="es-MX" dirty="0">
                <a:sym typeface="Wingdings" panose="05000000000000000000" pitchFamily="2" charset="2"/>
              </a:rPr>
              <a:t/>
            </a:r>
            <a:br>
              <a:rPr lang="es-MX" dirty="0">
                <a:sym typeface="Wingdings" panose="05000000000000000000" pitchFamily="2" charset="2"/>
              </a:rPr>
            </a:br>
            <a:r>
              <a:rPr lang="es-MX" dirty="0" smtClean="0">
                <a:sym typeface="Wingdings" panose="05000000000000000000" pitchFamily="2" charset="2"/>
              </a:rPr>
              <a:t>nearpod.com</a:t>
            </a:r>
            <a:br>
              <a:rPr lang="es-MX" dirty="0" smtClean="0">
                <a:sym typeface="Wingdings" panose="05000000000000000000" pitchFamily="2" charset="2"/>
              </a:rPr>
            </a:br>
            <a:r>
              <a:rPr lang="es-MX" dirty="0" err="1" smtClean="0">
                <a:sym typeface="Wingdings" panose="05000000000000000000" pitchFamily="2" charset="2"/>
              </a:rPr>
              <a:t>enter</a:t>
            </a:r>
            <a:r>
              <a:rPr lang="es-MX" dirty="0" smtClean="0">
                <a:sym typeface="Wingdings" panose="05000000000000000000" pitchFamily="2" charset="2"/>
              </a:rPr>
              <a:t> </a:t>
            </a:r>
            <a:r>
              <a:rPr lang="es-MX" dirty="0" err="1" smtClean="0">
                <a:sym typeface="Wingdings" panose="05000000000000000000" pitchFamily="2" charset="2"/>
              </a:rPr>
              <a:t>code</a:t>
            </a:r>
            <a:r>
              <a:rPr lang="es-MX" dirty="0" smtClean="0">
                <a:sym typeface="Wingdings" panose="05000000000000000000" pitchFamily="2" charset="2"/>
              </a:rPr>
              <a:t> in </a:t>
            </a:r>
            <a:r>
              <a:rPr lang="es-MX" dirty="0" err="1" smtClean="0">
                <a:sym typeface="Wingdings" panose="05000000000000000000" pitchFamily="2" charset="2"/>
              </a:rPr>
              <a:t>the</a:t>
            </a:r>
            <a:r>
              <a:rPr lang="es-MX" dirty="0" smtClean="0">
                <a:sym typeface="Wingdings" panose="05000000000000000000" pitchFamily="2" charset="2"/>
              </a:rPr>
              <a:t> top box</a:t>
            </a:r>
            <a:br>
              <a:rPr lang="es-MX" dirty="0" smtClean="0">
                <a:sym typeface="Wingdings" panose="05000000000000000000" pitchFamily="2" charset="2"/>
              </a:rPr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21840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692" y="3945350"/>
            <a:ext cx="11571796" cy="1010698"/>
          </a:xfrm>
        </p:spPr>
        <p:txBody>
          <a:bodyPr>
            <a:normAutofit/>
          </a:bodyPr>
          <a:lstStyle/>
          <a:p>
            <a:r>
              <a:rPr lang="es-ES_tradnl" sz="4800" dirty="0" err="1" smtClean="0"/>
              <a:t>Title</a:t>
            </a:r>
            <a:r>
              <a:rPr lang="es-ES_tradnl" sz="4800" dirty="0" smtClean="0"/>
              <a:t> : -</a:t>
            </a:r>
            <a:r>
              <a:rPr lang="es-ES_tradnl" sz="4800" dirty="0" err="1" smtClean="0"/>
              <a:t>ar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verb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conjugation</a:t>
            </a:r>
            <a:endParaRPr lang="es-ES_tradnl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9147" y="507397"/>
            <a:ext cx="4588931" cy="576262"/>
          </a:xfrm>
        </p:spPr>
        <p:txBody>
          <a:bodyPr>
            <a:normAutofit fontScale="85000" lnSpcReduction="20000"/>
          </a:bodyPr>
          <a:lstStyle/>
          <a:p>
            <a:r>
              <a:rPr lang="es-ES_tradnl" sz="4400" dirty="0" smtClean="0"/>
              <a:t>OBJETIVO</a:t>
            </a:r>
            <a:r>
              <a:rPr lang="es-ES_tradnl" dirty="0" smtClean="0"/>
              <a:t>	</a:t>
            </a:r>
            <a:endParaRPr lang="es-ES_trad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2" y="1240536"/>
            <a:ext cx="4876800" cy="2547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3200" dirty="0"/>
              <a:t>LLWBAT </a:t>
            </a:r>
            <a:r>
              <a:rPr lang="en-US" sz="3200" dirty="0">
                <a:solidFill>
                  <a:srgbClr val="FF0000"/>
                </a:solidFill>
              </a:rPr>
              <a:t>conjugate</a:t>
            </a:r>
            <a:r>
              <a:rPr lang="en-US" sz="3200" dirty="0"/>
              <a:t> –</a:t>
            </a:r>
            <a:r>
              <a:rPr lang="en-US" sz="3200" dirty="0" err="1"/>
              <a:t>ar</a:t>
            </a:r>
            <a:r>
              <a:rPr lang="en-US" sz="3200" dirty="0"/>
              <a:t> verbs related to the classroom </a:t>
            </a:r>
            <a:r>
              <a:rPr lang="en-US" sz="3200" dirty="0" smtClean="0"/>
              <a:t>in </a:t>
            </a:r>
            <a:r>
              <a:rPr lang="en-US" sz="3200" dirty="0"/>
              <a:t>the present tense. [NL.1.2a]</a:t>
            </a:r>
            <a:endParaRPr lang="es-ES_tradnl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0731" y="437293"/>
            <a:ext cx="4604280" cy="576262"/>
          </a:xfrm>
        </p:spPr>
        <p:txBody>
          <a:bodyPr>
            <a:normAutofit fontScale="85000" lnSpcReduction="20000"/>
          </a:bodyPr>
          <a:lstStyle/>
          <a:p>
            <a:r>
              <a:rPr lang="es-ES_tradnl" sz="4400" dirty="0" smtClean="0"/>
              <a:t>DOL </a:t>
            </a:r>
            <a:endParaRPr lang="es-ES_tradnl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4470" y="1083659"/>
            <a:ext cx="4876801" cy="254793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_tradnl" sz="3200" dirty="0" smtClean="0"/>
              <a:t>100% of </a:t>
            </a:r>
            <a:r>
              <a:rPr lang="en-US" sz="3200" dirty="0"/>
              <a:t>LLW </a:t>
            </a:r>
            <a:r>
              <a:rPr lang="en-US" sz="3200" dirty="0">
                <a:solidFill>
                  <a:srgbClr val="FF0000"/>
                </a:solidFill>
              </a:rPr>
              <a:t>conjugate</a:t>
            </a:r>
            <a:r>
              <a:rPr lang="en-US" sz="3200" dirty="0"/>
              <a:t> </a:t>
            </a:r>
            <a:r>
              <a:rPr lang="en-US" sz="3200" dirty="0" smtClean="0"/>
              <a:t>5 </a:t>
            </a:r>
            <a:r>
              <a:rPr lang="en-US" sz="3200" dirty="0"/>
              <a:t>–</a:t>
            </a:r>
            <a:r>
              <a:rPr lang="en-US" sz="3200" dirty="0" err="1"/>
              <a:t>ar</a:t>
            </a:r>
            <a:r>
              <a:rPr lang="en-US" sz="3200" dirty="0"/>
              <a:t> verbs related to the classroom </a:t>
            </a:r>
            <a:r>
              <a:rPr lang="en-US" sz="3200" dirty="0" smtClean="0"/>
              <a:t>in </a:t>
            </a:r>
            <a:r>
              <a:rPr lang="en-US" sz="3200" dirty="0"/>
              <a:t>the present tense with 100% accuracy. </a:t>
            </a:r>
            <a:endParaRPr lang="es-ES_tradnl" sz="32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4833" y="4956048"/>
            <a:ext cx="11571796" cy="1010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sz="4800" dirty="0" err="1" smtClean="0"/>
              <a:t>Eq</a:t>
            </a:r>
            <a:r>
              <a:rPr lang="es-ES_tradnl" sz="4800" dirty="0" smtClean="0"/>
              <a:t>: </a:t>
            </a:r>
            <a:r>
              <a:rPr lang="es-ES_tradnl" sz="4800" dirty="0" err="1" smtClean="0"/>
              <a:t>how</a:t>
            </a:r>
            <a:r>
              <a:rPr lang="es-ES_tradnl" sz="4800" dirty="0" smtClean="0"/>
              <a:t> do i </a:t>
            </a:r>
            <a:r>
              <a:rPr lang="es-ES_tradnl" sz="4800" dirty="0" err="1" smtClean="0"/>
              <a:t>talk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about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myself</a:t>
            </a:r>
            <a:r>
              <a:rPr lang="es-ES_tradnl" sz="4800" dirty="0" smtClean="0"/>
              <a:t> and </a:t>
            </a:r>
            <a:r>
              <a:rPr lang="es-ES_tradnl" sz="4800" dirty="0" err="1" smtClean="0"/>
              <a:t>others</a:t>
            </a:r>
            <a:r>
              <a:rPr lang="es-ES_tradnl" sz="4800" dirty="0" smtClean="0"/>
              <a:t> in </a:t>
            </a:r>
            <a:r>
              <a:rPr lang="es-ES_tradnl" sz="4800" dirty="0" err="1" smtClean="0"/>
              <a:t>the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present</a:t>
            </a:r>
            <a:r>
              <a:rPr lang="es-ES_tradnl" sz="4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3039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Why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important</a:t>
            </a:r>
            <a:r>
              <a:rPr lang="es-ES_tradnl" dirty="0" smtClean="0"/>
              <a:t> to be </a:t>
            </a:r>
            <a:r>
              <a:rPr lang="es-ES_tradnl" dirty="0" err="1" smtClean="0"/>
              <a:t>able</a:t>
            </a:r>
            <a:r>
              <a:rPr lang="es-ES_tradnl" dirty="0" smtClean="0"/>
              <a:t> to </a:t>
            </a:r>
            <a:r>
              <a:rPr lang="es-ES_tradnl" dirty="0" err="1" smtClean="0"/>
              <a:t>say</a:t>
            </a:r>
            <a:r>
              <a:rPr lang="es-ES_tradnl" dirty="0" smtClean="0"/>
              <a:t> </a:t>
            </a:r>
            <a:r>
              <a:rPr lang="es-ES_tradnl" dirty="0" err="1" smtClean="0"/>
              <a:t>things</a:t>
            </a:r>
            <a:r>
              <a:rPr lang="es-ES_tradnl" dirty="0" smtClean="0"/>
              <a:t> in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present</a:t>
            </a:r>
            <a:r>
              <a:rPr lang="es-ES_tradnl" dirty="0" smtClean="0"/>
              <a:t> tense?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sz="3200" dirty="0" smtClean="0"/>
              <a:t>I to </a:t>
            </a:r>
            <a:r>
              <a:rPr lang="es-ES_tradnl" sz="3200" dirty="0" err="1" smtClean="0"/>
              <a:t>study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the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spanish</a:t>
            </a:r>
            <a:r>
              <a:rPr lang="es-ES_tradnl" sz="3200" dirty="0" smtClean="0"/>
              <a:t> test </a:t>
            </a:r>
          </a:p>
          <a:p>
            <a:pPr marL="0" indent="0">
              <a:buNone/>
            </a:pPr>
            <a:r>
              <a:rPr lang="es-ES_tradnl" sz="3200" dirty="0" smtClean="0"/>
              <a:t>Yo estudiar el examen de español. </a:t>
            </a:r>
          </a:p>
          <a:p>
            <a:pPr marL="0" indent="0">
              <a:buNone/>
            </a:pPr>
            <a:endParaRPr lang="es-ES_tradnl" sz="3200" dirty="0"/>
          </a:p>
          <a:p>
            <a:pPr marL="0" indent="0">
              <a:buNone/>
            </a:pPr>
            <a:endParaRPr lang="es-ES_tradnl" sz="3200" dirty="0" smtClean="0"/>
          </a:p>
          <a:p>
            <a:r>
              <a:rPr lang="es-ES_tradnl" sz="3200" dirty="0" smtClean="0"/>
              <a:t>1. </a:t>
            </a:r>
            <a:r>
              <a:rPr lang="es-ES_tradnl" sz="3200" dirty="0" err="1" smtClean="0"/>
              <a:t>Subject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pronoun</a:t>
            </a:r>
            <a:endParaRPr lang="es-ES_tradnl" sz="3200" dirty="0" smtClean="0"/>
          </a:p>
          <a:p>
            <a:r>
              <a:rPr lang="es-ES_tradnl" sz="3200" dirty="0" smtClean="0"/>
              <a:t>2. </a:t>
            </a:r>
            <a:r>
              <a:rPr lang="es-ES_tradnl" sz="3200" dirty="0" err="1" smtClean="0"/>
              <a:t>Infinitive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verb</a:t>
            </a:r>
            <a:r>
              <a:rPr lang="es-ES_tradnl" sz="3200" dirty="0" smtClean="0"/>
              <a:t>- to do </a:t>
            </a:r>
            <a:r>
              <a:rPr lang="es-ES_tradnl" sz="3200" dirty="0" err="1" smtClean="0"/>
              <a:t>something</a:t>
            </a:r>
            <a:r>
              <a:rPr lang="es-ES_tradnl" sz="3200" dirty="0" smtClean="0"/>
              <a:t>. </a:t>
            </a:r>
          </a:p>
          <a:p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8495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/>
              <a:t/>
            </a:r>
            <a:br>
              <a:rPr lang="es-ES_tradnl" dirty="0"/>
            </a:br>
            <a:r>
              <a:rPr lang="es-ES_tradnl" dirty="0"/>
              <a:t/>
            </a:r>
            <a:br>
              <a:rPr lang="es-ES_tradnl" dirty="0"/>
            </a:br>
            <a:endParaRPr lang="es-ES_trad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2508452"/>
            <a:ext cx="347472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_tradnl" sz="3600" dirty="0"/>
          </a:p>
          <a:p>
            <a:endParaRPr lang="es-ES_tradnl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51420" y="0"/>
            <a:ext cx="4272110" cy="4023360"/>
          </a:xfrm>
        </p:spPr>
        <p:txBody>
          <a:bodyPr>
            <a:noAutofit/>
          </a:bodyPr>
          <a:lstStyle/>
          <a:p>
            <a:r>
              <a:rPr lang="es-ES_tradnl" sz="3200" dirty="0" smtClean="0"/>
              <a:t>INFINITIVES TELL US WHAT IS TAKING PLACE BUT NOT WHO OR WHEN. </a:t>
            </a:r>
          </a:p>
          <a:p>
            <a:endParaRPr lang="es-ES_tradnl" sz="3200" dirty="0"/>
          </a:p>
          <a:p>
            <a:r>
              <a:rPr lang="es-ES_tradnl" sz="3200" dirty="0" smtClean="0">
                <a:solidFill>
                  <a:schemeClr val="tx1">
                    <a:lumMod val="85000"/>
                  </a:schemeClr>
                </a:solidFill>
              </a:rPr>
              <a:t>CONJUGATING</a:t>
            </a:r>
            <a:r>
              <a:rPr lang="es-ES_tradnl" sz="3200" dirty="0" smtClean="0"/>
              <a:t> A VERB TELLS US </a:t>
            </a:r>
            <a:r>
              <a:rPr lang="es-ES_tradnl" sz="3200" dirty="0" smtClean="0">
                <a:solidFill>
                  <a:schemeClr val="tx1">
                    <a:lumMod val="85000"/>
                  </a:schemeClr>
                </a:solidFill>
              </a:rPr>
              <a:t>WHO</a:t>
            </a:r>
            <a:r>
              <a:rPr lang="es-ES_tradnl" sz="3200" dirty="0" smtClean="0"/>
              <a:t> IS COMPLETING THE ACTION AND </a:t>
            </a:r>
            <a:r>
              <a:rPr lang="es-ES_tradnl" sz="3200" dirty="0" smtClean="0">
                <a:solidFill>
                  <a:schemeClr val="tx1">
                    <a:lumMod val="85000"/>
                  </a:schemeClr>
                </a:solidFill>
              </a:rPr>
              <a:t>WHEN</a:t>
            </a:r>
            <a:r>
              <a:rPr lang="es-ES_tradnl" sz="3200" dirty="0" smtClean="0"/>
              <a:t> IT IS BEING DONE. </a:t>
            </a:r>
            <a:endParaRPr lang="es-ES_tradnl" sz="32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53800"/>
              </p:ext>
            </p:extLst>
          </p:nvPr>
        </p:nvGraphicFramePr>
        <p:xfrm>
          <a:off x="204364" y="2208931"/>
          <a:ext cx="6909520" cy="1865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8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1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734">
                <a:tc>
                  <a:txBody>
                    <a:bodyPr/>
                    <a:lstStyle/>
                    <a:p>
                      <a:pPr algn="ctr"/>
                      <a:r>
                        <a:rPr lang="es-ES_tradnl" sz="3600" dirty="0" smtClean="0"/>
                        <a:t>INFINITIVES </a:t>
                      </a:r>
                      <a:endParaRPr lang="es-ES_tradn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3600" dirty="0" smtClean="0"/>
                        <a:t>CONJUGATED </a:t>
                      </a:r>
                      <a:endParaRPr lang="es-ES_tradn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5351">
                <a:tc>
                  <a:txBody>
                    <a:bodyPr/>
                    <a:lstStyle/>
                    <a:p>
                      <a:r>
                        <a:rPr lang="es-ES_tradnl" sz="2800" dirty="0" smtClean="0"/>
                        <a:t>Estudiar </a:t>
                      </a:r>
                    </a:p>
                    <a:p>
                      <a:r>
                        <a:rPr lang="es-ES_tradnl" sz="2800" dirty="0" smtClean="0"/>
                        <a:t>Hablar 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800" dirty="0" smtClean="0"/>
                        <a:t>Estudia </a:t>
                      </a:r>
                    </a:p>
                    <a:p>
                      <a:r>
                        <a:rPr lang="es-ES_tradnl" sz="2800" dirty="0" smtClean="0"/>
                        <a:t>Hablo</a:t>
                      </a:r>
                      <a:endParaRPr lang="es-ES_tradn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139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/>
              <a:t/>
            </a:r>
            <a:br>
              <a:rPr lang="es-ES_tradnl" dirty="0"/>
            </a:br>
            <a:r>
              <a:rPr lang="es-ES_tradnl" dirty="0"/>
              <a:t/>
            </a:r>
            <a:br>
              <a:rPr lang="es-ES_tradnl" dirty="0"/>
            </a:br>
            <a:endParaRPr lang="es-ES_trad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2508452"/>
            <a:ext cx="347472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_tradnl" sz="3600" dirty="0"/>
          </a:p>
          <a:p>
            <a:endParaRPr lang="es-ES_tradnl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49878" y="609600"/>
            <a:ext cx="4116662" cy="4023360"/>
          </a:xfrm>
        </p:spPr>
        <p:txBody>
          <a:bodyPr>
            <a:noAutofit/>
          </a:bodyPr>
          <a:lstStyle/>
          <a:p>
            <a:r>
              <a:rPr lang="es-ES_tradnl" sz="2800" dirty="0" smtClean="0"/>
              <a:t>INFINITIVES TELL US WHAT IS TAKING PLACE BUT NOT WHO OR WHEN. </a:t>
            </a:r>
          </a:p>
          <a:p>
            <a:endParaRPr lang="es-ES_tradnl" sz="2800" dirty="0"/>
          </a:p>
          <a:p>
            <a:r>
              <a:rPr lang="es-ES_tradnl" sz="2800" dirty="0" smtClean="0">
                <a:solidFill>
                  <a:schemeClr val="tx1">
                    <a:lumMod val="85000"/>
                  </a:schemeClr>
                </a:solidFill>
              </a:rPr>
              <a:t>CONJUGATING</a:t>
            </a:r>
            <a:r>
              <a:rPr lang="es-ES_tradnl" sz="2800" dirty="0" smtClean="0"/>
              <a:t> A VERB TELLS US </a:t>
            </a:r>
            <a:r>
              <a:rPr lang="es-ES_tradnl" sz="2800" dirty="0" smtClean="0">
                <a:solidFill>
                  <a:schemeClr val="tx1">
                    <a:lumMod val="85000"/>
                  </a:schemeClr>
                </a:solidFill>
              </a:rPr>
              <a:t>WHO</a:t>
            </a:r>
            <a:r>
              <a:rPr lang="es-ES_tradnl" sz="2800" dirty="0" smtClean="0"/>
              <a:t> IS COMPLETING THE ACTION AND </a:t>
            </a:r>
            <a:r>
              <a:rPr lang="es-ES_tradnl" sz="2800" dirty="0" smtClean="0">
                <a:solidFill>
                  <a:schemeClr val="tx1">
                    <a:lumMod val="85000"/>
                  </a:schemeClr>
                </a:solidFill>
              </a:rPr>
              <a:t>WHEN</a:t>
            </a:r>
            <a:r>
              <a:rPr lang="es-ES_tradnl" sz="2800" dirty="0" smtClean="0"/>
              <a:t> IT IS BEING DONE. </a:t>
            </a:r>
            <a:endParaRPr lang="es-ES_tradnl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007708"/>
              </p:ext>
            </p:extLst>
          </p:nvPr>
        </p:nvGraphicFramePr>
        <p:xfrm>
          <a:off x="124587" y="2444748"/>
          <a:ext cx="7486650" cy="1865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0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734">
                <a:tc>
                  <a:txBody>
                    <a:bodyPr/>
                    <a:lstStyle/>
                    <a:p>
                      <a:pPr algn="ctr"/>
                      <a:r>
                        <a:rPr lang="es-ES_tradnl" sz="3600" dirty="0" smtClean="0"/>
                        <a:t>INFINITIVES </a:t>
                      </a:r>
                      <a:endParaRPr lang="es-ES_tradn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3600" dirty="0" smtClean="0"/>
                        <a:t>CONJUGATED </a:t>
                      </a:r>
                      <a:endParaRPr lang="es-ES_tradn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5351">
                <a:tc>
                  <a:txBody>
                    <a:bodyPr/>
                    <a:lstStyle/>
                    <a:p>
                      <a:r>
                        <a:rPr lang="es-ES_tradnl" sz="2800" dirty="0" smtClean="0"/>
                        <a:t>Estudiar </a:t>
                      </a:r>
                    </a:p>
                    <a:p>
                      <a:r>
                        <a:rPr lang="es-ES_tradnl" sz="2800" dirty="0" smtClean="0"/>
                        <a:t>Hablar 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800" dirty="0" smtClean="0"/>
                        <a:t>Estudia </a:t>
                      </a:r>
                    </a:p>
                    <a:p>
                      <a:r>
                        <a:rPr lang="es-ES_tradnl" sz="2800" dirty="0" smtClean="0"/>
                        <a:t>Hablo</a:t>
                      </a:r>
                      <a:endParaRPr lang="es-ES_tradn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38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237</TotalTime>
  <Words>1361</Words>
  <Application>Microsoft Office PowerPoint</Application>
  <PresentationFormat>Widescreen</PresentationFormat>
  <Paragraphs>389</Paragraphs>
  <Slides>57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Arial</vt:lpstr>
      <vt:lpstr>Bookman Old Style</vt:lpstr>
      <vt:lpstr>Calibri</vt:lpstr>
      <vt:lpstr>Rockwell</vt:lpstr>
      <vt:lpstr>Wingdings</vt:lpstr>
      <vt:lpstr>Damask</vt:lpstr>
      <vt:lpstr>Warmup – 7th grade gramar flashback (feel free to google this)</vt:lpstr>
      <vt:lpstr>BIENVENIDOS A NUESTRA CLASE </vt:lpstr>
      <vt:lpstr>ANUNCIOS</vt:lpstr>
      <vt:lpstr>LA ESTRELLA DEL DIA</vt:lpstr>
      <vt:lpstr>La canción del dia  </vt:lpstr>
      <vt:lpstr>Title : -ar verb conjugation</vt:lpstr>
      <vt:lpstr>Why is it important to be able to say things in the present tense? </vt:lpstr>
      <vt:lpstr>   </vt:lpstr>
      <vt:lpstr>   </vt:lpstr>
      <vt:lpstr>Infinitive vs. Conjugated </vt:lpstr>
      <vt:lpstr>-PRESENT TENSE AR Conjugations   LLWBAT conjugate –ar verbs related to the classroom in the present tense. [NL.1.2a]   </vt:lpstr>
      <vt:lpstr>PowerPoint Presentation</vt:lpstr>
      <vt:lpstr>PowerPoint Presentation</vt:lpstr>
      <vt:lpstr>Verbs that now exist in spanish culture</vt:lpstr>
      <vt:lpstr>PowerPoint Presentation</vt:lpstr>
      <vt:lpstr>PowerPoint Presentation</vt:lpstr>
      <vt:lpstr>PowerPoint Presentation</vt:lpstr>
      <vt:lpstr>https://www.quia.com/rr/433343.html  https://www.123teachme.com/games/tank/category/present_ar_verbs_1 </vt:lpstr>
      <vt:lpstr>PowerPoint Presentation</vt:lpstr>
      <vt:lpstr>PowerPoint Presentation</vt:lpstr>
      <vt:lpstr>  Warm Up   Complete the conjugation table for ONE of the following  –ar verbs   HABLAR LLEVAR  DIBUJAR</vt:lpstr>
      <vt:lpstr> HABLAR   ESTUDIAR    ENSEÑAR</vt:lpstr>
      <vt:lpstr>BIENVENIDOS A NUESTRA CLASE </vt:lpstr>
      <vt:lpstr>OBJETIVO Y DOL </vt:lpstr>
      <vt:lpstr>ANUNCIOS</vt:lpstr>
      <vt:lpstr>LA ESTRELLA DEL DIA</vt:lpstr>
      <vt:lpstr>La canción del dia  </vt:lpstr>
      <vt:lpstr>Which IB learner profile best fits our lesson today?</vt:lpstr>
      <vt:lpstr>Vamos a cantar!</vt:lpstr>
      <vt:lpstr>AROUND THE WORLD</vt:lpstr>
      <vt:lpstr>VERBOS  Around the world</vt:lpstr>
      <vt:lpstr>-Ar verb endings</vt:lpstr>
      <vt:lpstr>REPASO!   PRESENT TENSE –ar verb ENDINGS… </vt:lpstr>
      <vt:lpstr>Match the conjugated –ar verb to the subject pronoun it corresponds with </vt:lpstr>
      <vt:lpstr>HABLA – create 4 questions</vt:lpstr>
      <vt:lpstr>PowerPoint Presentation</vt:lpstr>
      <vt:lpstr>https://www.quia.com/rr/433343.html  https://www.123teachme.com/games/tank/category/present_ar_verbs_1 </vt:lpstr>
      <vt:lpstr>PowerPoint Presentation</vt:lpstr>
      <vt:lpstr>PowerPoint Presentation</vt:lpstr>
      <vt:lpstr>Complete the sentences with the correct form of the given verb. </vt:lpstr>
      <vt:lpstr>Complete the sentences with the correct form of the given verb. </vt:lpstr>
      <vt:lpstr>BIENVENIDOS A NUESTRA CLASE </vt:lpstr>
      <vt:lpstr>ANUNCIOS</vt:lpstr>
      <vt:lpstr>LA ESTRELLA DEL DIA</vt:lpstr>
      <vt:lpstr>La canción del dia  </vt:lpstr>
      <vt:lpstr>PowerPoint Presentation</vt:lpstr>
      <vt:lpstr>Que vive las américas!  1. Read the lyrics for the following song  2. come up with 3 questions about latin america.  3. research to Find your own answers   4. two from each row come present</vt:lpstr>
      <vt:lpstr>Ar verb Kahoot</vt:lpstr>
      <vt:lpstr>A CREAR…   Create 2 complete sentences using the given information… </vt:lpstr>
      <vt:lpstr>PowerPoint Presentation</vt:lpstr>
      <vt:lpstr>PowerPoint Presentation</vt:lpstr>
      <vt:lpstr>BIENVENIDOS A NUESTRA CLASE </vt:lpstr>
      <vt:lpstr>ANUNCIOS</vt:lpstr>
      <vt:lpstr>LA ESTRELLA DEL DIA</vt:lpstr>
      <vt:lpstr>La canción del dia  </vt:lpstr>
      <vt:lpstr>PowerPoint Presentation</vt:lpstr>
      <vt:lpstr>Ir/er verbs  Saquen las computadoras por favor    nearpod.com enter code in the top box </vt:lpstr>
    </vt:vector>
  </TitlesOfParts>
  <Company>Harrison School District #2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INDEPENDENT PRACTICE   Complete the conjugation tables for the following 3 –ar verbs   HABLAR LLEVAR  DIBUJAR</dc:title>
  <dc:creator>DeAlba, Debra</dc:creator>
  <cp:lastModifiedBy>DeAlba, Debra</cp:lastModifiedBy>
  <cp:revision>43</cp:revision>
  <dcterms:created xsi:type="dcterms:W3CDTF">2018-10-15T05:11:44Z</dcterms:created>
  <dcterms:modified xsi:type="dcterms:W3CDTF">2018-10-20T17:12:01Z</dcterms:modified>
</cp:coreProperties>
</file>