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33"/>
  </p:notesMasterIdLst>
  <p:sldIdLst>
    <p:sldId id="309" r:id="rId2"/>
    <p:sldId id="310" r:id="rId3"/>
    <p:sldId id="311" r:id="rId4"/>
    <p:sldId id="307" r:id="rId5"/>
    <p:sldId id="308" r:id="rId6"/>
    <p:sldId id="312" r:id="rId7"/>
    <p:sldId id="381" r:id="rId8"/>
    <p:sldId id="280" r:id="rId9"/>
    <p:sldId id="291" r:id="rId10"/>
    <p:sldId id="305" r:id="rId11"/>
    <p:sldId id="418" r:id="rId12"/>
    <p:sldId id="419" r:id="rId13"/>
    <p:sldId id="300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82" r:id="rId22"/>
    <p:sldId id="267" r:id="rId23"/>
    <p:sldId id="268" r:id="rId24"/>
    <p:sldId id="269" r:id="rId25"/>
    <p:sldId id="289" r:id="rId26"/>
    <p:sldId id="270" r:id="rId27"/>
    <p:sldId id="283" r:id="rId28"/>
    <p:sldId id="284" r:id="rId29"/>
    <p:sldId id="285" r:id="rId30"/>
    <p:sldId id="288" r:id="rId31"/>
    <p:sldId id="259" r:id="rId32"/>
    <p:sldId id="302" r:id="rId33"/>
    <p:sldId id="426" r:id="rId34"/>
    <p:sldId id="303" r:id="rId35"/>
    <p:sldId id="427" r:id="rId36"/>
    <p:sldId id="306" r:id="rId37"/>
    <p:sldId id="298" r:id="rId38"/>
    <p:sldId id="378" r:id="rId39"/>
    <p:sldId id="379" r:id="rId40"/>
    <p:sldId id="417" r:id="rId41"/>
    <p:sldId id="314" r:id="rId42"/>
    <p:sldId id="315" r:id="rId43"/>
    <p:sldId id="420" r:id="rId44"/>
    <p:sldId id="421" r:id="rId45"/>
    <p:sldId id="382" r:id="rId46"/>
    <p:sldId id="317" r:id="rId47"/>
    <p:sldId id="318" r:id="rId48"/>
    <p:sldId id="319" r:id="rId49"/>
    <p:sldId id="380" r:id="rId50"/>
    <p:sldId id="320" r:id="rId51"/>
    <p:sldId id="321" r:id="rId52"/>
    <p:sldId id="324" r:id="rId53"/>
    <p:sldId id="322" r:id="rId54"/>
    <p:sldId id="325" r:id="rId55"/>
    <p:sldId id="323" r:id="rId56"/>
    <p:sldId id="326" r:id="rId57"/>
    <p:sldId id="327" r:id="rId58"/>
    <p:sldId id="383" r:id="rId59"/>
    <p:sldId id="339" r:id="rId60"/>
    <p:sldId id="328" r:id="rId61"/>
    <p:sldId id="329" r:id="rId62"/>
    <p:sldId id="429" r:id="rId63"/>
    <p:sldId id="384" r:id="rId64"/>
    <p:sldId id="332" r:id="rId65"/>
    <p:sldId id="333" r:id="rId66"/>
    <p:sldId id="334" r:id="rId67"/>
    <p:sldId id="335" r:id="rId68"/>
    <p:sldId id="336" r:id="rId69"/>
    <p:sldId id="428" r:id="rId70"/>
    <p:sldId id="340" r:id="rId71"/>
    <p:sldId id="341" r:id="rId72"/>
    <p:sldId id="342" r:id="rId73"/>
    <p:sldId id="343" r:id="rId74"/>
    <p:sldId id="344" r:id="rId75"/>
    <p:sldId id="345" r:id="rId76"/>
    <p:sldId id="346" r:id="rId77"/>
    <p:sldId id="347" r:id="rId78"/>
    <p:sldId id="348" r:id="rId79"/>
    <p:sldId id="349" r:id="rId80"/>
    <p:sldId id="385" r:id="rId81"/>
    <p:sldId id="350" r:id="rId82"/>
    <p:sldId id="351" r:id="rId83"/>
    <p:sldId id="352" r:id="rId84"/>
    <p:sldId id="353" r:id="rId85"/>
    <p:sldId id="386" r:id="rId86"/>
    <p:sldId id="357" r:id="rId87"/>
    <p:sldId id="358" r:id="rId88"/>
    <p:sldId id="359" r:id="rId89"/>
    <p:sldId id="422" r:id="rId90"/>
    <p:sldId id="423" r:id="rId91"/>
    <p:sldId id="356" r:id="rId92"/>
    <p:sldId id="363" r:id="rId93"/>
    <p:sldId id="364" r:id="rId94"/>
    <p:sldId id="415" r:id="rId95"/>
    <p:sldId id="365" r:id="rId96"/>
    <p:sldId id="366" r:id="rId97"/>
    <p:sldId id="367" r:id="rId98"/>
    <p:sldId id="368" r:id="rId99"/>
    <p:sldId id="369" r:id="rId100"/>
    <p:sldId id="370" r:id="rId101"/>
    <p:sldId id="361" r:id="rId102"/>
    <p:sldId id="362" r:id="rId103"/>
    <p:sldId id="371" r:id="rId104"/>
    <p:sldId id="373" r:id="rId105"/>
    <p:sldId id="374" r:id="rId106"/>
    <p:sldId id="377" r:id="rId107"/>
    <p:sldId id="376" r:id="rId108"/>
    <p:sldId id="413" r:id="rId109"/>
    <p:sldId id="416" r:id="rId110"/>
    <p:sldId id="400" r:id="rId111"/>
    <p:sldId id="387" r:id="rId112"/>
    <p:sldId id="388" r:id="rId113"/>
    <p:sldId id="424" r:id="rId114"/>
    <p:sldId id="425" r:id="rId115"/>
    <p:sldId id="403" r:id="rId116"/>
    <p:sldId id="411" r:id="rId117"/>
    <p:sldId id="404" r:id="rId118"/>
    <p:sldId id="405" r:id="rId119"/>
    <p:sldId id="406" r:id="rId120"/>
    <p:sldId id="407" r:id="rId121"/>
    <p:sldId id="408" r:id="rId122"/>
    <p:sldId id="409" r:id="rId123"/>
    <p:sldId id="410" r:id="rId124"/>
    <p:sldId id="392" r:id="rId125"/>
    <p:sldId id="393" r:id="rId126"/>
    <p:sldId id="394" r:id="rId127"/>
    <p:sldId id="395" r:id="rId128"/>
    <p:sldId id="396" r:id="rId129"/>
    <p:sldId id="414" r:id="rId130"/>
    <p:sldId id="401" r:id="rId131"/>
    <p:sldId id="402" r:id="rId1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53" d="100"/>
          <a:sy n="53" d="100"/>
        </p:scale>
        <p:origin x="102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67132-7748-4F08-B887-A66487DA4CC2}" type="datetimeFigureOut">
              <a:rPr lang="es-ES_tradnl" smtClean="0"/>
              <a:t>07/11/2018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2AB6E-5A22-41D7-A681-611FAB3E852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78900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0128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2936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3730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2926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89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8988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90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9354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113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69907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114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6765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1496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43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4681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44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0650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7311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3781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Cognates</a:t>
            </a:r>
            <a:r>
              <a:rPr lang="es-E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085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2003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B4A66-D3AA-4DA1-A863-739E68FED7AD}" type="slidenum">
              <a:rPr lang="es-MX" smtClean="0"/>
              <a:t>62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2154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700EB-8A5C-4B87-8918-1A1C01E9EBFE}" type="datetimeFigureOut">
              <a:rPr lang="es-ES_tradnl" smtClean="0"/>
              <a:t>07/11/2018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07884-2D90-4388-A898-E93D4FC39BA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25975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700EB-8A5C-4B87-8918-1A1C01E9EBFE}" type="datetimeFigureOut">
              <a:rPr lang="es-ES_tradnl" smtClean="0"/>
              <a:t>07/11/2018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07884-2D90-4388-A898-E93D4FC39BA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81956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700EB-8A5C-4B87-8918-1A1C01E9EBFE}" type="datetimeFigureOut">
              <a:rPr lang="es-ES_tradnl" smtClean="0"/>
              <a:t>07/11/2018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07884-2D90-4388-A898-E93D4FC39BA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03486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700EB-8A5C-4B87-8918-1A1C01E9EBFE}" type="datetimeFigureOut">
              <a:rPr lang="es-ES_tradnl" smtClean="0"/>
              <a:t>07/11/2018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07884-2D90-4388-A898-E93D4FC39BA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40248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700EB-8A5C-4B87-8918-1A1C01E9EBFE}" type="datetimeFigureOut">
              <a:rPr lang="es-ES_tradnl" smtClean="0"/>
              <a:t>07/11/2018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07884-2D90-4388-A898-E93D4FC39BA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73780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700EB-8A5C-4B87-8918-1A1C01E9EBFE}" type="datetimeFigureOut">
              <a:rPr lang="es-ES_tradnl" smtClean="0"/>
              <a:t>07/11/2018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07884-2D90-4388-A898-E93D4FC39BA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74555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700EB-8A5C-4B87-8918-1A1C01E9EBFE}" type="datetimeFigureOut">
              <a:rPr lang="es-ES_tradnl" smtClean="0"/>
              <a:t>07/11/2018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07884-2D90-4388-A898-E93D4FC39BA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392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700EB-8A5C-4B87-8918-1A1C01E9EBFE}" type="datetimeFigureOut">
              <a:rPr lang="es-ES_tradnl" smtClean="0"/>
              <a:t>07/11/2018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07884-2D90-4388-A898-E93D4FC39BA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78891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700EB-8A5C-4B87-8918-1A1C01E9EBFE}" type="datetimeFigureOut">
              <a:rPr lang="es-ES_tradnl" smtClean="0"/>
              <a:t>07/11/2018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07884-2D90-4388-A898-E93D4FC39BA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1803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840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>
              <a:spcBef>
                <a:spcPts val="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rtl="0">
              <a:spcBef>
                <a:spcPts val="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rtl="0">
              <a:spcBef>
                <a:spcPts val="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rtl="0">
              <a:spcBef>
                <a:spcPts val="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609600" y="17761"/>
            <a:ext cx="10972800" cy="1143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11409055" y="6333133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5691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700EB-8A5C-4B87-8918-1A1C01E9EBFE}" type="datetimeFigureOut">
              <a:rPr lang="es-ES_tradnl" smtClean="0"/>
              <a:t>07/11/2018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F7407884-2D90-4388-A898-E93D4FC39BA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29045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700EB-8A5C-4B87-8918-1A1C01E9EBFE}" type="datetimeFigureOut">
              <a:rPr lang="es-ES_tradnl" smtClean="0"/>
              <a:t>07/11/2018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07884-2D90-4388-A898-E93D4FC39BA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0437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700EB-8A5C-4B87-8918-1A1C01E9EBFE}" type="datetimeFigureOut">
              <a:rPr lang="es-ES_tradnl" smtClean="0"/>
              <a:t>07/11/2018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07884-2D90-4388-A898-E93D4FC39BA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82899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700EB-8A5C-4B87-8918-1A1C01E9EBFE}" type="datetimeFigureOut">
              <a:rPr lang="es-ES_tradnl" smtClean="0"/>
              <a:t>07/11/2018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07884-2D90-4388-A898-E93D4FC39BA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83931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700EB-8A5C-4B87-8918-1A1C01E9EBFE}" type="datetimeFigureOut">
              <a:rPr lang="es-ES_tradnl" smtClean="0"/>
              <a:t>07/11/2018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07884-2D90-4388-A898-E93D4FC39BA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81911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700EB-8A5C-4B87-8918-1A1C01E9EBFE}" type="datetimeFigureOut">
              <a:rPr lang="es-ES_tradnl" smtClean="0"/>
              <a:t>07/11/2018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07884-2D90-4388-A898-E93D4FC39BA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0603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700EB-8A5C-4B87-8918-1A1C01E9EBFE}" type="datetimeFigureOut">
              <a:rPr lang="es-ES_tradnl" smtClean="0"/>
              <a:t>07/11/2018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07884-2D90-4388-A898-E93D4FC39BA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99594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700EB-8A5C-4B87-8918-1A1C01E9EBFE}" type="datetimeFigureOut">
              <a:rPr lang="es-ES_tradnl" smtClean="0"/>
              <a:t>07/11/2018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07884-2D90-4388-A898-E93D4FC39BA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46655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39700EB-8A5C-4B87-8918-1A1C01E9EBFE}" type="datetimeFigureOut">
              <a:rPr lang="es-ES_tradnl" smtClean="0"/>
              <a:t>07/11/2018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7407884-2D90-4388-A898-E93D4FC39BA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7279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9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na01.safelinks.protection.outlook.com/?url=https://youtu.be/lj7IDVfTi04&amp;data=02|01|ddealba@hsd2.org|4f0242e2d8f641a3396008d641c776d6|5485c62b55af4fce807eff1a7e126fcc|0|0|636768724041280625&amp;sdata=OhYPtGSyM0BfqgD5Lbb%2BLUJ%2BI1dBWzPE%2B15v99/LQJY%3D&amp;reserved=0" TargetMode="Externa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na01.safelinks.protection.outlook.com/?url=https://youtu.be/lj7IDVfTi04&amp;data=02|01|ddealba@hsd2.org|4f0242e2d8f641a3396008d641c776d6|5485c62b55af4fce807eff1a7e126fcc|0|0|636768724041280625&amp;sdata=OhYPtGSyM0BfqgD5Lbb%2BLUJ%2BI1dBWzPE%2B15v99/LQJY%3D&amp;reserved=0" TargetMode="Externa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Og6y-Q59eM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735" y="2350008"/>
            <a:ext cx="10018713" cy="1752599"/>
          </a:xfrm>
        </p:spPr>
        <p:txBody>
          <a:bodyPr>
            <a:normAutofit fontScale="90000"/>
          </a:bodyPr>
          <a:lstStyle/>
          <a:p>
            <a:r>
              <a:rPr lang="es-MX" dirty="0" err="1" smtClean="0"/>
              <a:t>Important</a:t>
            </a:r>
            <a:r>
              <a:rPr lang="es-MX" dirty="0" smtClean="0"/>
              <a:t> </a:t>
            </a:r>
            <a:r>
              <a:rPr lang="es-MX" dirty="0" err="1" smtClean="0"/>
              <a:t>people</a:t>
            </a:r>
            <a:r>
              <a:rPr lang="es-MX" dirty="0" smtClean="0"/>
              <a:t> in </a:t>
            </a:r>
            <a:r>
              <a:rPr lang="es-MX" dirty="0" err="1" smtClean="0"/>
              <a:t>Mexico’s</a:t>
            </a:r>
            <a:r>
              <a:rPr lang="es-MX" dirty="0" smtClean="0"/>
              <a:t> </a:t>
            </a:r>
            <a:r>
              <a:rPr lang="es-MX" dirty="0" err="1" smtClean="0"/>
              <a:t>history</a:t>
            </a: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>Coco cameos</a:t>
            </a:r>
            <a:br>
              <a:rPr lang="es-MX" dirty="0" smtClean="0"/>
            </a:b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/>
              <a:t/>
            </a:r>
            <a:br>
              <a:rPr lang="es-MX" dirty="0"/>
            </a:br>
            <a:r>
              <a:rPr lang="es-MX" sz="2700" dirty="0"/>
              <a:t/>
            </a:r>
            <a:br>
              <a:rPr lang="es-MX" sz="2700" dirty="0"/>
            </a:br>
            <a:r>
              <a:rPr lang="es-MX" sz="2700" dirty="0"/>
              <a:t>https://www.reporteindigo.com/piensa/los-personajes-la-cultura-popular-mexicana-aparecen-en-coco</a:t>
            </a:r>
            <a:r>
              <a:rPr lang="es-MX" sz="2700" dirty="0" smtClean="0"/>
              <a:t>/</a:t>
            </a:r>
            <a:br>
              <a:rPr lang="es-MX" sz="2700" dirty="0" smtClean="0"/>
            </a:br>
            <a:endParaRPr lang="es-MX" sz="2700" dirty="0"/>
          </a:p>
        </p:txBody>
      </p:sp>
    </p:spTree>
    <p:extLst>
      <p:ext uri="{BB962C8B-B14F-4D97-AF65-F5344CB8AC3E}">
        <p14:creationId xmlns:p14="http://schemas.microsoft.com/office/powerpoint/2010/main" val="88206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03404" y="2337815"/>
            <a:ext cx="4895056" cy="4038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LLWBAT identify physical </a:t>
            </a:r>
            <a:r>
              <a:rPr lang="en-US" sz="3600" dirty="0"/>
              <a:t>traits vocabulary </a:t>
            </a:r>
            <a:r>
              <a:rPr lang="en-US" sz="3600" dirty="0" smtClean="0"/>
              <a:t>and use it in complete sentences with the verb </a:t>
            </a:r>
            <a:r>
              <a:rPr lang="en-US" sz="3600" dirty="0" err="1" smtClean="0"/>
              <a:t>tener</a:t>
            </a:r>
            <a:r>
              <a:rPr lang="en-US" sz="3600" dirty="0" smtClean="0"/>
              <a:t>.  </a:t>
            </a:r>
            <a:endParaRPr lang="en-US" sz="3600" dirty="0"/>
          </a:p>
          <a:p>
            <a:r>
              <a:rPr lang="en-US" sz="3600" dirty="0"/>
              <a:t>[NL.1.1c, NL.1.e]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6398460" y="2337815"/>
            <a:ext cx="5253336" cy="2996398"/>
          </a:xfrm>
        </p:spPr>
        <p:txBody>
          <a:bodyPr>
            <a:noAutofit/>
          </a:bodyPr>
          <a:lstStyle/>
          <a:p>
            <a:r>
              <a:rPr lang="en-US" sz="4000" dirty="0" smtClean="0"/>
              <a:t>Given 5 oral prompts of physical traits with the verb </a:t>
            </a:r>
            <a:r>
              <a:rPr lang="en-US" sz="4000" dirty="0" err="1" smtClean="0"/>
              <a:t>tener</a:t>
            </a:r>
            <a:r>
              <a:rPr lang="en-US" sz="4000" dirty="0" smtClean="0"/>
              <a:t>, 100% of LLW will identify who is being talked about 4/5 times. </a:t>
            </a:r>
            <a:endParaRPr lang="en-US" sz="40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70010" y="0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/>
              <a:t>OBJETIVO Y DOL 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59029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z="11733" dirty="0"/>
              <a:t>¿Como es? </a:t>
            </a:r>
            <a:endParaRPr lang="es-ES_tradnl" sz="10666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261" y="2395640"/>
            <a:ext cx="6617980" cy="4195233"/>
          </a:xfrm>
        </p:spPr>
      </p:pic>
    </p:spTree>
    <p:extLst>
      <p:ext uri="{BB962C8B-B14F-4D97-AF65-F5344CB8AC3E}">
        <p14:creationId xmlns:p14="http://schemas.microsoft.com/office/powerpoint/2010/main" val="211437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17" y="727710"/>
            <a:ext cx="10058400" cy="1097280"/>
          </a:xfrm>
        </p:spPr>
        <p:txBody>
          <a:bodyPr>
            <a:normAutofit fontScale="90000"/>
          </a:bodyPr>
          <a:lstStyle/>
          <a:p>
            <a:r>
              <a:rPr lang="es-ES_tradnl" sz="10666" dirty="0"/>
              <a:t>ENTREVISTAS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26" y="1696653"/>
          <a:ext cx="12192000" cy="5033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03993463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0085940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844612943"/>
                    </a:ext>
                  </a:extLst>
                </a:gridCol>
              </a:tblGrid>
              <a:tr h="1200150">
                <a:tc>
                  <a:txBody>
                    <a:bodyPr/>
                    <a:lstStyle/>
                    <a:p>
                      <a:r>
                        <a:rPr lang="es-ES_tradnl" sz="4800" dirty="0" err="1" smtClean="0">
                          <a:solidFill>
                            <a:schemeClr val="tx1"/>
                          </a:solidFill>
                        </a:rPr>
                        <a:t>Myself</a:t>
                      </a:r>
                      <a:endParaRPr lang="es-ES_tradnl" sz="4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4000" dirty="0" smtClean="0">
                          <a:solidFill>
                            <a:schemeClr val="tx1"/>
                          </a:solidFill>
                        </a:rPr>
                        <a:t>___________</a:t>
                      </a:r>
                      <a:endParaRPr lang="es-ES_tradnl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4000" dirty="0" smtClean="0">
                          <a:solidFill>
                            <a:schemeClr val="tx1"/>
                          </a:solidFill>
                        </a:rPr>
                        <a:t>____________</a:t>
                      </a:r>
                      <a:endParaRPr lang="es-ES_tradnl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6457906"/>
                  </a:ext>
                </a:extLst>
              </a:tr>
              <a:tr h="1200150">
                <a:tc>
                  <a:txBody>
                    <a:bodyPr/>
                    <a:lstStyle/>
                    <a:p>
                      <a:r>
                        <a:rPr lang="es-ES_tradnl" sz="4400" dirty="0" smtClean="0"/>
                        <a:t>1.</a:t>
                      </a:r>
                    </a:p>
                    <a:p>
                      <a:endParaRPr lang="es-ES_tradnl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654550"/>
                  </a:ext>
                </a:extLst>
              </a:tr>
              <a:tr h="1200150">
                <a:tc>
                  <a:txBody>
                    <a:bodyPr/>
                    <a:lstStyle/>
                    <a:p>
                      <a:r>
                        <a:rPr lang="es-ES_tradnl" sz="4400" dirty="0" smtClean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801014"/>
                  </a:ext>
                </a:extLst>
              </a:tr>
              <a:tr h="1200150">
                <a:tc>
                  <a:txBody>
                    <a:bodyPr/>
                    <a:lstStyle/>
                    <a:p>
                      <a:r>
                        <a:rPr lang="es-ES_tradnl" sz="4400" dirty="0" smtClean="0"/>
                        <a:t>3.</a:t>
                      </a:r>
                      <a:endParaRPr lang="es-ES_tradnl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568288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 rot="483474">
            <a:off x="4527962" y="2952964"/>
            <a:ext cx="6954147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Interview your two partners</a:t>
            </a:r>
          </a:p>
          <a:p>
            <a:pPr algn="ctr"/>
            <a:r>
              <a:rPr lang="en-US" sz="44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And record three of their</a:t>
            </a:r>
          </a:p>
          <a:p>
            <a:pPr algn="ctr"/>
            <a:r>
              <a:rPr lang="en-US" sz="44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personality traits in </a:t>
            </a:r>
            <a:r>
              <a:rPr lang="en-US" sz="4400" b="1" u="sng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Spanish</a:t>
            </a:r>
            <a:r>
              <a:rPr lang="en-US" sz="44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.</a:t>
            </a:r>
          </a:p>
          <a:p>
            <a:pPr algn="ctr"/>
            <a:r>
              <a:rPr lang="en-US" sz="4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Save this share on the side </a:t>
            </a:r>
          </a:p>
          <a:p>
            <a:pPr algn="ctr"/>
            <a:r>
              <a:rPr lang="en-US" sz="4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when you are done 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241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17" y="727710"/>
            <a:ext cx="10058400" cy="1097280"/>
          </a:xfrm>
        </p:spPr>
        <p:txBody>
          <a:bodyPr>
            <a:normAutofit fontScale="90000"/>
          </a:bodyPr>
          <a:lstStyle/>
          <a:p>
            <a:r>
              <a:rPr lang="es-ES_tradnl" sz="10666" dirty="0"/>
              <a:t>ENTREVISTAS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0" y="1824990"/>
          <a:ext cx="12192000" cy="5033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03993463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0085940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844612943"/>
                    </a:ext>
                  </a:extLst>
                </a:gridCol>
              </a:tblGrid>
              <a:tr h="1200150">
                <a:tc>
                  <a:txBody>
                    <a:bodyPr/>
                    <a:lstStyle/>
                    <a:p>
                      <a:r>
                        <a:rPr lang="es-ES_tradnl" sz="4800" dirty="0" err="1" smtClean="0">
                          <a:solidFill>
                            <a:schemeClr val="tx1"/>
                          </a:solidFill>
                        </a:rPr>
                        <a:t>Myself</a:t>
                      </a:r>
                      <a:endParaRPr lang="es-ES_tradnl" sz="4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4000" dirty="0" smtClean="0">
                          <a:solidFill>
                            <a:schemeClr val="tx1"/>
                          </a:solidFill>
                        </a:rPr>
                        <a:t>___________</a:t>
                      </a:r>
                      <a:endParaRPr lang="es-ES_tradnl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4000" dirty="0" smtClean="0">
                          <a:solidFill>
                            <a:schemeClr val="tx1"/>
                          </a:solidFill>
                        </a:rPr>
                        <a:t>____________</a:t>
                      </a:r>
                      <a:endParaRPr lang="es-ES_tradnl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6457906"/>
                  </a:ext>
                </a:extLst>
              </a:tr>
              <a:tr h="1200150">
                <a:tc>
                  <a:txBody>
                    <a:bodyPr/>
                    <a:lstStyle/>
                    <a:p>
                      <a:r>
                        <a:rPr lang="es-ES_tradnl" sz="4400" dirty="0" smtClean="0"/>
                        <a:t>1.</a:t>
                      </a:r>
                    </a:p>
                    <a:p>
                      <a:endParaRPr lang="es-ES_tradnl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654550"/>
                  </a:ext>
                </a:extLst>
              </a:tr>
              <a:tr h="1200150">
                <a:tc>
                  <a:txBody>
                    <a:bodyPr/>
                    <a:lstStyle/>
                    <a:p>
                      <a:r>
                        <a:rPr lang="es-ES_tradnl" sz="4400" dirty="0" smtClean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801014"/>
                  </a:ext>
                </a:extLst>
              </a:tr>
              <a:tr h="1200150">
                <a:tc>
                  <a:txBody>
                    <a:bodyPr/>
                    <a:lstStyle/>
                    <a:p>
                      <a:r>
                        <a:rPr lang="es-ES_tradnl" sz="4400" dirty="0" smtClean="0"/>
                        <a:t>3.</a:t>
                      </a:r>
                      <a:endParaRPr lang="es-ES_tradnl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5682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357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560" t="14967" r="23060" b="27138"/>
          <a:stretch/>
        </p:blipFill>
        <p:spPr>
          <a:xfrm>
            <a:off x="0" y="0"/>
            <a:ext cx="12192000" cy="684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3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023" y="18288"/>
            <a:ext cx="10018713" cy="1752599"/>
          </a:xfrm>
        </p:spPr>
        <p:txBody>
          <a:bodyPr>
            <a:normAutofit/>
          </a:bodyPr>
          <a:lstStyle/>
          <a:p>
            <a:r>
              <a:rPr lang="es-ES_tradnl" sz="6000" dirty="0" smtClean="0"/>
              <a:t>Gustar &amp; </a:t>
            </a:r>
            <a:r>
              <a:rPr lang="es-ES_tradnl" sz="6000" dirty="0" err="1"/>
              <a:t>A</a:t>
            </a:r>
            <a:r>
              <a:rPr lang="es-ES_tradnl" sz="6000" dirty="0" err="1" smtClean="0"/>
              <a:t>djectives</a:t>
            </a:r>
            <a:r>
              <a:rPr lang="es-ES_tradnl" sz="6000" dirty="0" smtClean="0"/>
              <a:t> </a:t>
            </a:r>
            <a:endParaRPr lang="es-ES_tradnl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6589" y="1856197"/>
            <a:ext cx="8946541" cy="5001803"/>
          </a:xfrm>
        </p:spPr>
        <p:txBody>
          <a:bodyPr>
            <a:normAutofit/>
          </a:bodyPr>
          <a:lstStyle/>
          <a:p>
            <a:r>
              <a:rPr lang="es-ES_tradnl" dirty="0" smtClean="0"/>
              <a:t>1. Juan le gusta dibujar.</a:t>
            </a:r>
          </a:p>
          <a:p>
            <a:pPr lvl="1"/>
            <a:r>
              <a:rPr lang="es-ES_tradnl" dirty="0"/>
              <a:t>É</a:t>
            </a:r>
            <a:r>
              <a:rPr lang="es-ES_tradnl" dirty="0" smtClean="0"/>
              <a:t>l es artístico. </a:t>
            </a:r>
          </a:p>
          <a:p>
            <a:r>
              <a:rPr lang="es-ES_tradnl" dirty="0" smtClean="0"/>
              <a:t>2. Clara no le gusta trabajar. </a:t>
            </a:r>
          </a:p>
          <a:p>
            <a:pPr lvl="1"/>
            <a:r>
              <a:rPr lang="es-ES_tradnl" dirty="0" smtClean="0"/>
              <a:t>Ella es perezosa. </a:t>
            </a:r>
          </a:p>
          <a:p>
            <a:r>
              <a:rPr lang="es-ES_tradnl" dirty="0" smtClean="0"/>
              <a:t>3. Marisol y yo nos gusta practicar deportes.</a:t>
            </a:r>
          </a:p>
          <a:p>
            <a:pPr lvl="1"/>
            <a:r>
              <a:rPr lang="es-ES_tradnl" dirty="0" smtClean="0"/>
              <a:t>Nosotros somos atléticos. </a:t>
            </a:r>
          </a:p>
          <a:p>
            <a:r>
              <a:rPr lang="es-ES_tradnl" dirty="0" smtClean="0"/>
              <a:t>4. Samuel y José no les gusta pasar tiempo con amigos. </a:t>
            </a:r>
          </a:p>
          <a:p>
            <a:pPr lvl="1"/>
            <a:r>
              <a:rPr lang="es-ES_tradnl" dirty="0" smtClean="0"/>
              <a:t>Ellos son reservados. </a:t>
            </a:r>
          </a:p>
          <a:p>
            <a:r>
              <a:rPr lang="es-ES_tradnl" dirty="0" smtClean="0"/>
              <a:t>5. Tú te gusta cantar. </a:t>
            </a:r>
          </a:p>
          <a:p>
            <a:pPr lvl="1"/>
            <a:r>
              <a:rPr lang="es-ES_tradnl" dirty="0" smtClean="0"/>
              <a:t>Tú eres talentoso. 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7531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2768" y="262050"/>
            <a:ext cx="11565716" cy="5391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 </a:t>
            </a:r>
            <a:r>
              <a:rPr lang="es-ES" sz="32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gusta mucho ir a la escuela y leer libros. Yo soy muy </a:t>
            </a: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2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Ella le gusta practicar deportes. Ella es </a:t>
            </a: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2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Tú te gusta montar en monopatín y esquiar. Tú eres </a:t>
            </a: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2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No me gusta pasar tiempo con mis amigos. Yo no soy </a:t>
            </a: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2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Nosotros nos gusta dibujar. Nosotros somos  </a:t>
            </a:r>
            <a:r>
              <a:rPr lang="es-ES" sz="3200" b="1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_____________.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79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372" y="562302"/>
            <a:ext cx="10483516" cy="1495098"/>
          </a:xfrm>
        </p:spPr>
        <p:txBody>
          <a:bodyPr>
            <a:noAutofit/>
          </a:bodyPr>
          <a:lstStyle/>
          <a:p>
            <a:r>
              <a:rPr lang="es-ES_tradnl" dirty="0" smtClean="0"/>
              <a:t>DOL: </a:t>
            </a:r>
            <a:br>
              <a:rPr lang="es-ES_tradnl" dirty="0" smtClean="0"/>
            </a:br>
            <a:r>
              <a:rPr lang="es-ES_tradnl" dirty="0" err="1" smtClean="0"/>
              <a:t>Write</a:t>
            </a:r>
            <a:r>
              <a:rPr lang="es-ES_tradnl" dirty="0" smtClean="0"/>
              <a:t> a complete </a:t>
            </a:r>
            <a:r>
              <a:rPr lang="es-ES_tradnl" dirty="0" err="1" smtClean="0"/>
              <a:t>sentence</a:t>
            </a:r>
            <a:r>
              <a:rPr lang="es-ES_tradnl" dirty="0" smtClean="0"/>
              <a:t> in </a:t>
            </a:r>
            <a:r>
              <a:rPr lang="es-ES_tradnl" dirty="0" err="1" smtClean="0"/>
              <a:t>Spanish</a:t>
            </a:r>
            <a:r>
              <a:rPr lang="es-ES_tradnl" dirty="0" smtClean="0"/>
              <a:t> </a:t>
            </a:r>
            <a:r>
              <a:rPr lang="es-ES_tradnl" dirty="0" err="1" smtClean="0"/>
              <a:t>using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information</a:t>
            </a:r>
            <a:r>
              <a:rPr lang="es-ES_tradnl" dirty="0" smtClean="0"/>
              <a:t> </a:t>
            </a:r>
            <a:r>
              <a:rPr lang="es-ES_tradnl" dirty="0" err="1" smtClean="0"/>
              <a:t>given</a:t>
            </a:r>
            <a:r>
              <a:rPr lang="es-ES_tradnl" dirty="0" smtClean="0"/>
              <a:t>.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2514600"/>
            <a:ext cx="10058400" cy="4343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_tradnl" sz="4400" dirty="0" smtClean="0"/>
              <a:t>1. Peter, Athletic </a:t>
            </a:r>
          </a:p>
          <a:p>
            <a:pPr marL="0" indent="0">
              <a:buNone/>
            </a:pPr>
            <a:r>
              <a:rPr lang="es-ES_tradnl" sz="4400" dirty="0" smtClean="0"/>
              <a:t>2.  Amelia y yo, </a:t>
            </a:r>
            <a:r>
              <a:rPr lang="es-ES_tradnl" sz="4400" dirty="0" err="1" smtClean="0"/>
              <a:t>nice</a:t>
            </a:r>
            <a:r>
              <a:rPr lang="es-ES_tradnl" sz="4400" dirty="0" smtClean="0"/>
              <a:t> </a:t>
            </a:r>
          </a:p>
          <a:p>
            <a:pPr marL="0" indent="0">
              <a:buNone/>
            </a:pPr>
            <a:r>
              <a:rPr lang="es-ES_tradnl" sz="4400" dirty="0" smtClean="0"/>
              <a:t>3. Carla, </a:t>
            </a:r>
            <a:r>
              <a:rPr lang="es-ES_tradnl" sz="4400" dirty="0" err="1" smtClean="0"/>
              <a:t>shy</a:t>
            </a:r>
            <a:r>
              <a:rPr lang="es-ES_tradnl" sz="4400" dirty="0" smtClean="0"/>
              <a:t> </a:t>
            </a:r>
          </a:p>
          <a:p>
            <a:pPr marL="0" indent="0">
              <a:buNone/>
            </a:pPr>
            <a:r>
              <a:rPr lang="es-ES_tradnl" sz="4400" dirty="0" smtClean="0"/>
              <a:t>4. Rolando y Emily, </a:t>
            </a:r>
            <a:r>
              <a:rPr lang="es-ES_tradnl" sz="4400" dirty="0" err="1" smtClean="0"/>
              <a:t>lazy</a:t>
            </a:r>
            <a:r>
              <a:rPr lang="es-ES_tradnl" sz="4400" dirty="0" smtClean="0"/>
              <a:t>  </a:t>
            </a:r>
          </a:p>
          <a:p>
            <a:pPr marL="0" indent="0">
              <a:buNone/>
            </a:pPr>
            <a:r>
              <a:rPr lang="es-ES_tradnl" sz="4400" dirty="0" smtClean="0"/>
              <a:t>5. Tú y tus amigos, </a:t>
            </a:r>
            <a:r>
              <a:rPr lang="es-ES_tradnl" sz="4400" dirty="0" err="1" smtClean="0"/>
              <a:t>hardworking</a:t>
            </a:r>
            <a:r>
              <a:rPr lang="es-ES_tradnl" sz="4400" dirty="0" smtClean="0"/>
              <a:t> 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49641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6600" dirty="0" smtClean="0"/>
              <a:t>WORKSHEET </a:t>
            </a:r>
            <a:endParaRPr lang="es-ES_tradnl" sz="6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err="1" smtClean="0"/>
              <a:t>Let’s</a:t>
            </a:r>
            <a:r>
              <a:rPr lang="es-MX" dirty="0" smtClean="0"/>
              <a:t> </a:t>
            </a:r>
            <a:r>
              <a:rPr lang="es-MX" dirty="0" err="1" smtClean="0"/>
              <a:t>get</a:t>
            </a:r>
            <a:r>
              <a:rPr lang="es-MX" dirty="0" smtClean="0"/>
              <a:t>, as </a:t>
            </a:r>
            <a:r>
              <a:rPr lang="es-MX" dirty="0" err="1" smtClean="0"/>
              <a:t>much</a:t>
            </a:r>
            <a:r>
              <a:rPr lang="es-MX" dirty="0" smtClean="0"/>
              <a:t> as </a:t>
            </a:r>
            <a:r>
              <a:rPr lang="es-MX" dirty="0" err="1" smtClean="0"/>
              <a:t>we</a:t>
            </a:r>
            <a:r>
              <a:rPr lang="es-MX" dirty="0" smtClean="0"/>
              <a:t> can, done </a:t>
            </a:r>
            <a:r>
              <a:rPr lang="es-MX" dirty="0" err="1" smtClean="0"/>
              <a:t>together</a:t>
            </a:r>
            <a:r>
              <a:rPr lang="es-MX" dirty="0" smtClean="0"/>
              <a:t>!</a:t>
            </a:r>
          </a:p>
          <a:p>
            <a:r>
              <a:rPr lang="es-MX" dirty="0" smtClean="0"/>
              <a:t>Tarea – </a:t>
            </a:r>
            <a:r>
              <a:rPr lang="es-MX" dirty="0" err="1" smtClean="0"/>
              <a:t>Due</a:t>
            </a:r>
            <a:r>
              <a:rPr lang="es-MX" dirty="0" smtClean="0"/>
              <a:t> Martes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2180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71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64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350" y="217486"/>
            <a:ext cx="5981700" cy="4202114"/>
          </a:xfrm>
        </p:spPr>
        <p:txBody>
          <a:bodyPr>
            <a:normAutofit/>
          </a:bodyPr>
          <a:lstStyle/>
          <a:p>
            <a:r>
              <a:rPr lang="es-MX" dirty="0" smtClean="0"/>
              <a:t>LA ESTRELLA DEL DIA</a:t>
            </a:r>
            <a:endParaRPr lang="es-MX" dirty="0"/>
          </a:p>
        </p:txBody>
      </p:sp>
      <p:pic>
        <p:nvPicPr>
          <p:cNvPr id="6148" name="Picture 4" descr="Image result for MARIO S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12" y="1017403"/>
            <a:ext cx="3894537" cy="403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03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21407"/>
          <a:stretch/>
        </p:blipFill>
        <p:spPr>
          <a:xfrm>
            <a:off x="191407" y="265176"/>
            <a:ext cx="5594795" cy="601121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437882"/>
            <a:ext cx="4572000" cy="5731098"/>
          </a:xfrm>
        </p:spPr>
        <p:txBody>
          <a:bodyPr>
            <a:normAutofit lnSpcReduction="10000"/>
          </a:bodyPr>
          <a:lstStyle/>
          <a:p>
            <a:r>
              <a:rPr lang="es-ES_tradnl" sz="3600" dirty="0" smtClean="0"/>
              <a:t>Escenario 1- </a:t>
            </a:r>
            <a:r>
              <a:rPr lang="es-ES_tradnl" sz="2400" dirty="0" smtClean="0"/>
              <a:t>Mis ojos son azules, mi pelo es largo, moreno y lizo. </a:t>
            </a:r>
          </a:p>
          <a:p>
            <a:r>
              <a:rPr lang="es-ES_tradnl" sz="3600" dirty="0" smtClean="0"/>
              <a:t>Escenario 2- </a:t>
            </a:r>
            <a:r>
              <a:rPr lang="es-ES_tradnl" sz="2400" dirty="0" smtClean="0"/>
              <a:t>Yo soy pelirroja y mi pelo es rizado, largo y mis ojos son verdes.  </a:t>
            </a:r>
          </a:p>
          <a:p>
            <a:r>
              <a:rPr lang="es-ES_tradnl" sz="3600" dirty="0" smtClean="0"/>
              <a:t>Escenario 3- </a:t>
            </a:r>
            <a:r>
              <a:rPr lang="es-ES_tradnl" sz="2400" dirty="0" smtClean="0"/>
              <a:t>Mis ojos son marrones, mi pelo es lizo, corto y negro. </a:t>
            </a:r>
            <a:endParaRPr lang="es-ES_tradnl" sz="3600" dirty="0" smtClean="0"/>
          </a:p>
          <a:p>
            <a:r>
              <a:rPr lang="es-ES_tradnl" sz="3600" dirty="0" smtClean="0"/>
              <a:t>Escenario 4- </a:t>
            </a:r>
            <a:r>
              <a:rPr lang="es-ES_tradnl" sz="2800" dirty="0" smtClean="0"/>
              <a:t>Mi pelo es corto y gris, mis ojos son azules.  </a:t>
            </a:r>
          </a:p>
        </p:txBody>
      </p:sp>
    </p:spTree>
    <p:extLst>
      <p:ext uri="{BB962C8B-B14F-4D97-AF65-F5344CB8AC3E}">
        <p14:creationId xmlns:p14="http://schemas.microsoft.com/office/powerpoint/2010/main" val="77803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Bienvenidos a nuestra clase</a:t>
            </a:r>
            <a:br>
              <a:rPr lang="es-ES_tradnl" dirty="0" smtClean="0"/>
            </a:br>
            <a:r>
              <a:rPr lang="es-ES_tradnl" dirty="0" smtClean="0"/>
              <a:t>de Español 1 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smtClean="0"/>
              <a:t>Hoy es martes, el siete de noviembre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5751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760522" y="2082271"/>
            <a:ext cx="4607188" cy="576262"/>
          </a:xfrm>
        </p:spPr>
        <p:txBody>
          <a:bodyPr/>
          <a:lstStyle/>
          <a:p>
            <a:r>
              <a:rPr lang="en-US" sz="3600" dirty="0" smtClean="0"/>
              <a:t>OBJETIVO	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472654" y="2759075"/>
            <a:ext cx="4895056" cy="2455862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 smtClean="0"/>
              <a:t>LLWBAT identify physical </a:t>
            </a:r>
            <a:r>
              <a:rPr lang="en-US" sz="3600" dirty="0"/>
              <a:t>traits vocabulary </a:t>
            </a:r>
            <a:r>
              <a:rPr lang="en-US" sz="3600" dirty="0" smtClean="0"/>
              <a:t>and use it in complete sentences with the verb ser.  </a:t>
            </a:r>
            <a:endParaRPr lang="en-US" sz="3600" dirty="0"/>
          </a:p>
          <a:p>
            <a:r>
              <a:rPr lang="en-US" sz="3600" dirty="0"/>
              <a:t>[NL.1.1c, NL.1.e]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6624828" y="2026004"/>
            <a:ext cx="4800600" cy="632529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/>
              <a:t>DOL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6398460" y="2515897"/>
            <a:ext cx="5253336" cy="2996398"/>
          </a:xfrm>
        </p:spPr>
        <p:txBody>
          <a:bodyPr>
            <a:noAutofit/>
          </a:bodyPr>
          <a:lstStyle/>
          <a:p>
            <a:r>
              <a:rPr lang="en-US" sz="4000" dirty="0" smtClean="0"/>
              <a:t>Given 5 oral prompts of physical traits with the verb </a:t>
            </a:r>
            <a:r>
              <a:rPr lang="en-US" sz="4000" dirty="0" err="1" smtClean="0"/>
              <a:t>ser</a:t>
            </a:r>
            <a:r>
              <a:rPr lang="en-US" sz="4000" dirty="0" smtClean="0"/>
              <a:t>, 100% of LLW will identify who is being talked about 4/5 times.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2763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350" y="217486"/>
            <a:ext cx="5981700" cy="4202114"/>
          </a:xfrm>
        </p:spPr>
        <p:txBody>
          <a:bodyPr>
            <a:normAutofit/>
          </a:bodyPr>
          <a:lstStyle/>
          <a:p>
            <a:r>
              <a:rPr lang="es-MX" dirty="0" smtClean="0"/>
              <a:t>LA ESTRELLA DEL DIA</a:t>
            </a:r>
            <a:endParaRPr lang="es-MX" dirty="0"/>
          </a:p>
        </p:txBody>
      </p:sp>
      <p:pic>
        <p:nvPicPr>
          <p:cNvPr id="6148" name="Picture 4" descr="Image result for MARIO S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12" y="1017403"/>
            <a:ext cx="3894537" cy="403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69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los tipos de musica lat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941" y="-19050"/>
            <a:ext cx="12799341" cy="706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451" y="-466727"/>
            <a:ext cx="9905998" cy="1905000"/>
          </a:xfrm>
        </p:spPr>
        <p:txBody>
          <a:bodyPr/>
          <a:lstStyle/>
          <a:p>
            <a:r>
              <a:rPr lang="es-MX" dirty="0" smtClean="0">
                <a:solidFill>
                  <a:schemeClr val="accent6"/>
                </a:solidFill>
              </a:rPr>
              <a:t>La canción del </a:t>
            </a:r>
            <a:r>
              <a:rPr lang="es-MX" dirty="0" err="1" smtClean="0">
                <a:solidFill>
                  <a:schemeClr val="accent6"/>
                </a:solidFill>
              </a:rPr>
              <a:t>dia</a:t>
            </a:r>
            <a:r>
              <a:rPr lang="es-MX" dirty="0" smtClean="0">
                <a:solidFill>
                  <a:schemeClr val="accent6"/>
                </a:solidFill>
              </a:rPr>
              <a:t>		</a:t>
            </a:r>
            <a:endParaRPr lang="es-MX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8850" y="1724022"/>
            <a:ext cx="8839200" cy="4600577"/>
          </a:xfrm>
        </p:spPr>
        <p:txBody>
          <a:bodyPr>
            <a:norm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Como se llama el artista?</a:t>
            </a:r>
            <a:endParaRPr lang="es-MX" sz="2400" dirty="0">
              <a:solidFill>
                <a:schemeClr val="bg1"/>
              </a:solidFill>
            </a:endParaRPr>
          </a:p>
          <a:p>
            <a:r>
              <a:rPr lang="es-MX" sz="2400" dirty="0" smtClean="0">
                <a:solidFill>
                  <a:schemeClr val="bg1"/>
                </a:solidFill>
              </a:rPr>
              <a:t>Como se llama la canción?</a:t>
            </a:r>
          </a:p>
          <a:p>
            <a:pPr marL="0" indent="0">
              <a:buNone/>
            </a:pPr>
            <a:endParaRPr lang="es-MX" sz="2400" dirty="0" smtClean="0">
              <a:solidFill>
                <a:schemeClr val="bg1"/>
              </a:solidFill>
            </a:endParaRPr>
          </a:p>
          <a:p>
            <a:r>
              <a:rPr lang="es-MX" sz="2400" dirty="0" smtClean="0">
                <a:solidFill>
                  <a:schemeClr val="bg1"/>
                </a:solidFill>
              </a:rPr>
              <a:t>Que tipo de música es?</a:t>
            </a:r>
          </a:p>
          <a:p>
            <a:r>
              <a:rPr lang="es-MX" sz="2400" dirty="0">
                <a:solidFill>
                  <a:schemeClr val="bg1"/>
                </a:solidFill>
              </a:rPr>
              <a:t>r</a:t>
            </a:r>
            <a:r>
              <a:rPr lang="es-MX" sz="2400" dirty="0" smtClean="0">
                <a:solidFill>
                  <a:schemeClr val="bg1"/>
                </a:solidFill>
              </a:rPr>
              <a:t>eggaetón    norteña/banda	bachata</a:t>
            </a:r>
          </a:p>
          <a:p>
            <a:pPr marL="0" indent="0">
              <a:buNone/>
            </a:pPr>
            <a:r>
              <a:rPr lang="es-MX" sz="2400" dirty="0">
                <a:solidFill>
                  <a:schemeClr val="bg1"/>
                </a:solidFill>
              </a:rPr>
              <a:t> </a:t>
            </a:r>
            <a:r>
              <a:rPr lang="es-MX" sz="2400" dirty="0" smtClean="0">
                <a:solidFill>
                  <a:schemeClr val="bg1"/>
                </a:solidFill>
              </a:rPr>
              <a:t>    salsa	pop latino 	cumbia   samba</a:t>
            </a:r>
          </a:p>
          <a:p>
            <a:pPr marL="0" indent="0">
              <a:buNone/>
            </a:pPr>
            <a:r>
              <a:rPr lang="es-MX" sz="2400" dirty="0">
                <a:solidFill>
                  <a:schemeClr val="bg1"/>
                </a:solidFill>
              </a:rPr>
              <a:t>	</a:t>
            </a:r>
            <a:r>
              <a:rPr lang="es-MX" sz="2400" dirty="0" err="1" smtClean="0">
                <a:solidFill>
                  <a:schemeClr val="bg1"/>
                </a:solidFill>
              </a:rPr>
              <a:t>ska</a:t>
            </a:r>
            <a:r>
              <a:rPr lang="es-MX" sz="2400" dirty="0" smtClean="0">
                <a:solidFill>
                  <a:schemeClr val="bg1"/>
                </a:solidFill>
              </a:rPr>
              <a:t>	merengue	bolero/mariachi</a:t>
            </a:r>
          </a:p>
          <a:p>
            <a:pPr marL="0" indent="0">
              <a:buNone/>
            </a:pPr>
            <a:r>
              <a:rPr lang="es-MX" sz="2400" dirty="0" smtClean="0">
                <a:solidFill>
                  <a:schemeClr val="bg1"/>
                </a:solidFill>
              </a:rPr>
              <a:t>                          Rock/rap en español		</a:t>
            </a:r>
            <a:endParaRPr lang="es-MX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17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escripcion_fisica_4e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4" y="0"/>
            <a:ext cx="10569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67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Sube la mano!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Contesta con los dedos…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7363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07368" y="2004809"/>
            <a:ext cx="428194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hermana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</a:t>
            </a:r>
            <a:endParaRPr lang="en-US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914400" indent="-914400" algn="ctr">
              <a:buAutoNum type="alphaLcParenR"/>
            </a:pP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Gorda</a:t>
            </a:r>
            <a:endParaRPr lang="en-US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914400" indent="-914400" algn="ctr">
              <a:buAutoNum type="alphaLcParenR"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elgada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426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89747" y="1842298"/>
            <a:ext cx="405809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 hombre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marL="914400" indent="-914400" algn="ctr">
              <a:buAutoNum type="alphaLcParenR"/>
            </a:pP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Joven</a:t>
            </a:r>
            <a:endParaRPr lang="en-US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914400" indent="-914400" algn="ctr">
              <a:buAutoNum type="alphaLcParenR"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iejo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028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80511" y="1883674"/>
            <a:ext cx="412003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Ella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tiene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pelo</a:t>
            </a:r>
            <a:endParaRPr lang="en-US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a)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Rizado</a:t>
            </a:r>
            <a:endParaRPr lang="en-US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b)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Liso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227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los tipos de musica lat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941" y="-19050"/>
            <a:ext cx="12799341" cy="706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451" y="-466727"/>
            <a:ext cx="9905998" cy="1905000"/>
          </a:xfrm>
        </p:spPr>
        <p:txBody>
          <a:bodyPr/>
          <a:lstStyle/>
          <a:p>
            <a:r>
              <a:rPr lang="es-MX" dirty="0" smtClean="0">
                <a:solidFill>
                  <a:schemeClr val="accent6"/>
                </a:solidFill>
              </a:rPr>
              <a:t>La canción del </a:t>
            </a:r>
            <a:r>
              <a:rPr lang="es-MX" dirty="0" err="1" smtClean="0">
                <a:solidFill>
                  <a:schemeClr val="accent6"/>
                </a:solidFill>
              </a:rPr>
              <a:t>dia</a:t>
            </a:r>
            <a:r>
              <a:rPr lang="es-MX" dirty="0" smtClean="0">
                <a:solidFill>
                  <a:schemeClr val="accent6"/>
                </a:solidFill>
              </a:rPr>
              <a:t>		</a:t>
            </a:r>
            <a:endParaRPr lang="es-MX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8850" y="1724022"/>
            <a:ext cx="8839200" cy="4600577"/>
          </a:xfrm>
        </p:spPr>
        <p:txBody>
          <a:bodyPr>
            <a:normAutofit/>
          </a:bodyPr>
          <a:lstStyle/>
          <a:p>
            <a:r>
              <a:rPr lang="es-MX" sz="2400" dirty="0" smtClean="0"/>
              <a:t>Como se llama el artista?</a:t>
            </a:r>
            <a:endParaRPr lang="es-MX" sz="2400" dirty="0"/>
          </a:p>
          <a:p>
            <a:r>
              <a:rPr lang="es-MX" sz="2400" dirty="0" smtClean="0"/>
              <a:t>Como se llama la canción?</a:t>
            </a:r>
          </a:p>
          <a:p>
            <a:pPr marL="0" indent="0">
              <a:buNone/>
            </a:pPr>
            <a:endParaRPr lang="es-MX" sz="2400" dirty="0" smtClean="0"/>
          </a:p>
          <a:p>
            <a:r>
              <a:rPr lang="es-MX" sz="2400" dirty="0" smtClean="0"/>
              <a:t>Que tipo de música es?</a:t>
            </a:r>
          </a:p>
          <a:p>
            <a:r>
              <a:rPr lang="es-MX" sz="2400" dirty="0"/>
              <a:t>r</a:t>
            </a:r>
            <a:r>
              <a:rPr lang="es-MX" sz="2400" dirty="0" smtClean="0"/>
              <a:t>eggaetón    norteña/banda	bachata</a:t>
            </a:r>
          </a:p>
          <a:p>
            <a:pPr marL="0" indent="0">
              <a:buNone/>
            </a:pPr>
            <a:r>
              <a:rPr lang="es-MX" sz="2400" dirty="0"/>
              <a:t> </a:t>
            </a:r>
            <a:r>
              <a:rPr lang="es-MX" sz="2400" dirty="0" smtClean="0"/>
              <a:t>    salsa	pop latino 	cumbia   samba</a:t>
            </a:r>
          </a:p>
          <a:p>
            <a:pPr marL="0" indent="0">
              <a:buNone/>
            </a:pPr>
            <a:r>
              <a:rPr lang="es-MX" sz="2400" dirty="0"/>
              <a:t>	</a:t>
            </a:r>
            <a:r>
              <a:rPr lang="es-MX" sz="2400" dirty="0" err="1" smtClean="0"/>
              <a:t>ska</a:t>
            </a:r>
            <a:r>
              <a:rPr lang="es-MX" sz="2400" dirty="0" smtClean="0"/>
              <a:t>	merengue	bolero/mariachi</a:t>
            </a:r>
          </a:p>
          <a:p>
            <a:pPr marL="0" indent="0">
              <a:buNone/>
            </a:pPr>
            <a:r>
              <a:rPr lang="es-MX" sz="2400" dirty="0" smtClean="0"/>
              <a:t>                          Rock/rap en español		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241034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99074" y="2064148"/>
            <a:ext cx="399397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Juan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tiene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un </a:t>
            </a:r>
          </a:p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a)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Bigote</a:t>
            </a:r>
            <a:endParaRPr lang="en-US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b) 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arba</a:t>
            </a:r>
          </a:p>
        </p:txBody>
      </p:sp>
    </p:spTree>
    <p:extLst>
      <p:ext uri="{BB962C8B-B14F-4D97-AF65-F5344CB8AC3E}">
        <p14:creationId xmlns:p14="http://schemas.microsoft.com/office/powerpoint/2010/main" val="288424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15836" y="2043827"/>
            <a:ext cx="370293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amigo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a)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Calvo</a:t>
            </a:r>
            <a:endParaRPr lang="en-US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b) 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oreno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340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11558" y="2058962"/>
            <a:ext cx="432099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Juan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tiene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pelo</a:t>
            </a:r>
            <a:endParaRPr lang="en-US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914400" indent="-914400" algn="ctr">
              <a:buAutoNum type="alphaLcParenR"/>
            </a:pP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Corto</a:t>
            </a:r>
            <a:endParaRPr lang="en-US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914400" indent="-914400" algn="ctr">
              <a:buAutoNum type="alphaLcParenR"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argo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111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46961" y="1565181"/>
            <a:ext cx="339387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chica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marL="914400" indent="-914400" algn="ctr">
              <a:buAutoNum type="alphaLcParenR"/>
            </a:pP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Feo</a:t>
            </a:r>
            <a:endParaRPr lang="en-US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914400" indent="-914400" algn="ctr">
              <a:buAutoNum type="alphaLcParenR"/>
            </a:pP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guapa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100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¿Cierto o Falso? Ariel es pellirroja. </a:t>
            </a:r>
            <a:endParaRPr lang="es-ES_trad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102" y="2419462"/>
            <a:ext cx="4460966" cy="3345725"/>
          </a:xfrm>
        </p:spPr>
      </p:pic>
    </p:spTree>
    <p:extLst>
      <p:ext uri="{BB962C8B-B14F-4D97-AF65-F5344CB8AC3E}">
        <p14:creationId xmlns:p14="http://schemas.microsoft.com/office/powerpoint/2010/main" val="12003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¿Cierto o Falso? Kevin </a:t>
            </a:r>
            <a:r>
              <a:rPr lang="es-ES_tradnl" dirty="0" err="1" smtClean="0"/>
              <a:t>Hart</a:t>
            </a:r>
            <a:r>
              <a:rPr lang="es-ES_tradnl" dirty="0" smtClean="0"/>
              <a:t> es bajo. </a:t>
            </a:r>
            <a:endParaRPr lang="es-ES_tradnl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911" y="2438399"/>
            <a:ext cx="2669511" cy="4141787"/>
          </a:xfrm>
        </p:spPr>
      </p:pic>
    </p:spTree>
    <p:extLst>
      <p:ext uri="{BB962C8B-B14F-4D97-AF65-F5344CB8AC3E}">
        <p14:creationId xmlns:p14="http://schemas.microsoft.com/office/powerpoint/2010/main" val="171103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¿Cierto o Falso?  Paris Hilton es rubia. </a:t>
            </a:r>
            <a:endParaRPr lang="es-ES_trad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09" y="2268157"/>
            <a:ext cx="3081686" cy="4141787"/>
          </a:xfrm>
        </p:spPr>
      </p:pic>
    </p:spTree>
    <p:extLst>
      <p:ext uri="{BB962C8B-B14F-4D97-AF65-F5344CB8AC3E}">
        <p14:creationId xmlns:p14="http://schemas.microsoft.com/office/powerpoint/2010/main" val="22510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¿Cierto o falso? </a:t>
            </a:r>
            <a:r>
              <a:rPr lang="es-ES_tradnl" dirty="0" err="1" smtClean="0"/>
              <a:t>Biggie</a:t>
            </a:r>
            <a:r>
              <a:rPr lang="es-ES_tradnl" dirty="0" smtClean="0"/>
              <a:t> </a:t>
            </a:r>
            <a:r>
              <a:rPr lang="es-ES_tradnl" dirty="0" err="1" smtClean="0"/>
              <a:t>Smalls</a:t>
            </a:r>
            <a:r>
              <a:rPr lang="es-ES_tradnl" dirty="0" smtClean="0"/>
              <a:t> es muy delgado. </a:t>
            </a:r>
            <a:endParaRPr lang="es-ES_trad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088" y="2161042"/>
            <a:ext cx="4067825" cy="4141787"/>
          </a:xfrm>
        </p:spPr>
      </p:pic>
    </p:spTree>
    <p:extLst>
      <p:ext uri="{BB962C8B-B14F-4D97-AF65-F5344CB8AC3E}">
        <p14:creationId xmlns:p14="http://schemas.microsoft.com/office/powerpoint/2010/main" val="413902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¿Cierto o Falso? </a:t>
            </a:r>
            <a:r>
              <a:rPr lang="es-ES_tradnl" dirty="0" err="1" smtClean="0"/>
              <a:t>Yao</a:t>
            </a:r>
            <a:r>
              <a:rPr lang="es-ES_tradnl" dirty="0" smtClean="0"/>
              <a:t> Ming es alto.  </a:t>
            </a:r>
            <a:endParaRPr lang="es-ES_trad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9" y="2438399"/>
            <a:ext cx="2443598" cy="4141787"/>
          </a:xfrm>
        </p:spPr>
      </p:pic>
    </p:spTree>
    <p:extLst>
      <p:ext uri="{BB962C8B-B14F-4D97-AF65-F5344CB8AC3E}">
        <p14:creationId xmlns:p14="http://schemas.microsoft.com/office/powerpoint/2010/main" val="143639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9908" y="136516"/>
            <a:ext cx="8961979" cy="672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6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Papa caliente! – Hot </a:t>
            </a:r>
            <a:r>
              <a:rPr lang="es-MX" dirty="0" err="1" smtClean="0"/>
              <a:t>potato</a:t>
            </a:r>
            <a:r>
              <a:rPr lang="es-MX" dirty="0" smtClean="0"/>
              <a:t>!</a:t>
            </a:r>
            <a:endParaRPr lang="es-MX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dirty="0" err="1" smtClean="0"/>
              <a:t>Each</a:t>
            </a:r>
            <a:r>
              <a:rPr lang="es-MX" dirty="0" smtClean="0"/>
              <a:t> </a:t>
            </a:r>
            <a:r>
              <a:rPr lang="es-MX" dirty="0" err="1" smtClean="0"/>
              <a:t>row</a:t>
            </a:r>
            <a:r>
              <a:rPr lang="es-MX" dirty="0" smtClean="0"/>
              <a:t> </a:t>
            </a:r>
            <a:r>
              <a:rPr lang="es-MX" dirty="0" err="1" smtClean="0"/>
              <a:t>needs</a:t>
            </a:r>
            <a:r>
              <a:rPr lang="es-MX" dirty="0" smtClean="0"/>
              <a:t> </a:t>
            </a:r>
            <a:r>
              <a:rPr lang="es-MX" dirty="0" err="1" smtClean="0"/>
              <a:t>one</a:t>
            </a:r>
            <a:r>
              <a:rPr lang="es-MX" dirty="0" smtClean="0"/>
              <a:t> </a:t>
            </a:r>
            <a:r>
              <a:rPr lang="es-MX" dirty="0" err="1" smtClean="0"/>
              <a:t>whiteboard</a:t>
            </a:r>
            <a:r>
              <a:rPr lang="es-MX" dirty="0" smtClean="0"/>
              <a:t> and a </a:t>
            </a:r>
            <a:r>
              <a:rPr lang="es-MX" dirty="0" err="1" smtClean="0"/>
              <a:t>marker</a:t>
            </a:r>
            <a:r>
              <a:rPr lang="es-MX" dirty="0" smtClean="0"/>
              <a:t>. </a:t>
            </a:r>
            <a:r>
              <a:rPr lang="es-MX" dirty="0" err="1" smtClean="0"/>
              <a:t>You</a:t>
            </a:r>
            <a:r>
              <a:rPr lang="es-MX" dirty="0" smtClean="0"/>
              <a:t> </a:t>
            </a:r>
            <a:r>
              <a:rPr lang="es-MX" dirty="0" err="1" smtClean="0"/>
              <a:t>have</a:t>
            </a:r>
            <a:r>
              <a:rPr lang="es-MX" dirty="0" smtClean="0"/>
              <a:t> 20 </a:t>
            </a:r>
            <a:r>
              <a:rPr lang="es-MX" dirty="0" err="1" smtClean="0"/>
              <a:t>seconds</a:t>
            </a:r>
            <a:r>
              <a:rPr lang="es-MX" dirty="0" smtClean="0"/>
              <a:t> to </a:t>
            </a:r>
            <a:r>
              <a:rPr lang="es-MX" dirty="0" err="1" smtClean="0"/>
              <a:t>write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correct</a:t>
            </a:r>
            <a:r>
              <a:rPr lang="es-MX" dirty="0" smtClean="0"/>
              <a:t> </a:t>
            </a:r>
            <a:r>
              <a:rPr lang="es-MX" dirty="0" err="1" smtClean="0"/>
              <a:t>answer</a:t>
            </a:r>
            <a:r>
              <a:rPr lang="es-MX" dirty="0" smtClean="0"/>
              <a:t> and show me. </a:t>
            </a:r>
            <a:r>
              <a:rPr lang="es-MX" dirty="0" err="1" smtClean="0"/>
              <a:t>If</a:t>
            </a:r>
            <a:r>
              <a:rPr lang="es-MX" dirty="0" smtClean="0"/>
              <a:t> </a:t>
            </a:r>
            <a:r>
              <a:rPr lang="es-MX" dirty="0" err="1" smtClean="0"/>
              <a:t>you</a:t>
            </a:r>
            <a:r>
              <a:rPr lang="es-MX" dirty="0" smtClean="0"/>
              <a:t> </a:t>
            </a:r>
            <a:r>
              <a:rPr lang="es-MX" dirty="0" err="1" smtClean="0"/>
              <a:t>get</a:t>
            </a:r>
            <a:r>
              <a:rPr lang="es-MX" dirty="0" smtClean="0"/>
              <a:t> </a:t>
            </a:r>
            <a:r>
              <a:rPr lang="es-MX" dirty="0" err="1" smtClean="0"/>
              <a:t>it</a:t>
            </a:r>
            <a:r>
              <a:rPr lang="es-MX" dirty="0" smtClean="0"/>
              <a:t> </a:t>
            </a:r>
            <a:r>
              <a:rPr lang="es-MX" dirty="0" err="1" smtClean="0"/>
              <a:t>right</a:t>
            </a:r>
            <a:r>
              <a:rPr lang="es-MX" dirty="0" smtClean="0"/>
              <a:t>, </a:t>
            </a:r>
            <a:r>
              <a:rPr lang="es-MX" dirty="0" err="1" smtClean="0"/>
              <a:t>you</a:t>
            </a:r>
            <a:r>
              <a:rPr lang="es-MX" dirty="0" smtClean="0"/>
              <a:t> </a:t>
            </a:r>
            <a:r>
              <a:rPr lang="es-MX" dirty="0" err="1" smtClean="0"/>
              <a:t>pass</a:t>
            </a:r>
            <a:r>
              <a:rPr lang="es-MX" dirty="0" smtClean="0"/>
              <a:t> </a:t>
            </a:r>
            <a:r>
              <a:rPr lang="es-MX" dirty="0" err="1" smtClean="0"/>
              <a:t>it</a:t>
            </a:r>
            <a:r>
              <a:rPr lang="es-MX" dirty="0" smtClean="0"/>
              <a:t>. </a:t>
            </a:r>
            <a:r>
              <a:rPr lang="es-MX" dirty="0" err="1" smtClean="0"/>
              <a:t>If</a:t>
            </a:r>
            <a:r>
              <a:rPr lang="es-MX" dirty="0" smtClean="0"/>
              <a:t> </a:t>
            </a:r>
            <a:r>
              <a:rPr lang="es-MX" dirty="0" err="1" smtClean="0"/>
              <a:t>you</a:t>
            </a:r>
            <a:r>
              <a:rPr lang="es-MX" dirty="0" smtClean="0"/>
              <a:t> </a:t>
            </a:r>
            <a:r>
              <a:rPr lang="es-MX" dirty="0" err="1" smtClean="0"/>
              <a:t>don’t</a:t>
            </a:r>
            <a:r>
              <a:rPr lang="es-MX" dirty="0" smtClean="0"/>
              <a:t> </a:t>
            </a:r>
            <a:r>
              <a:rPr lang="es-MX" dirty="0" err="1" smtClean="0"/>
              <a:t>get</a:t>
            </a:r>
            <a:r>
              <a:rPr lang="es-MX" dirty="0" smtClean="0"/>
              <a:t> </a:t>
            </a:r>
            <a:r>
              <a:rPr lang="es-MX" dirty="0" err="1" smtClean="0"/>
              <a:t>it</a:t>
            </a:r>
            <a:r>
              <a:rPr lang="es-MX" dirty="0" smtClean="0"/>
              <a:t>, </a:t>
            </a:r>
            <a:r>
              <a:rPr lang="es-MX" dirty="0" err="1" smtClean="0"/>
              <a:t>it’s</a:t>
            </a:r>
            <a:r>
              <a:rPr lang="es-MX" dirty="0" smtClean="0"/>
              <a:t> </a:t>
            </a:r>
            <a:r>
              <a:rPr lang="es-MX" dirty="0" err="1" smtClean="0"/>
              <a:t>your</a:t>
            </a:r>
            <a:r>
              <a:rPr lang="es-MX" dirty="0" smtClean="0"/>
              <a:t> </a:t>
            </a:r>
            <a:r>
              <a:rPr lang="es-MX" dirty="0" err="1" smtClean="0"/>
              <a:t>turn</a:t>
            </a:r>
            <a:r>
              <a:rPr lang="es-MX" dirty="0" smtClean="0"/>
              <a:t> </a:t>
            </a:r>
            <a:r>
              <a:rPr lang="es-MX" dirty="0" err="1" smtClean="0"/>
              <a:t>again</a:t>
            </a:r>
            <a:r>
              <a:rPr lang="es-MX" dirty="0" smtClean="0"/>
              <a:t>. </a:t>
            </a:r>
            <a:r>
              <a:rPr lang="es-MX" dirty="0" err="1" smtClean="0"/>
              <a:t>Help</a:t>
            </a:r>
            <a:r>
              <a:rPr lang="es-MX" dirty="0" smtClean="0"/>
              <a:t> </a:t>
            </a:r>
            <a:r>
              <a:rPr lang="es-MX" dirty="0" err="1" smtClean="0"/>
              <a:t>your</a:t>
            </a:r>
            <a:r>
              <a:rPr lang="es-MX" dirty="0" smtClean="0"/>
              <a:t> </a:t>
            </a:r>
            <a:r>
              <a:rPr lang="es-MX" dirty="0" err="1" smtClean="0"/>
              <a:t>teammates</a:t>
            </a:r>
            <a:r>
              <a:rPr lang="es-MX" dirty="0" smtClean="0"/>
              <a:t>!</a:t>
            </a:r>
          </a:p>
          <a:p>
            <a:r>
              <a:rPr lang="es-MX" dirty="0" err="1" smtClean="0"/>
              <a:t>Get</a:t>
            </a:r>
            <a:r>
              <a:rPr lang="es-MX" dirty="0" smtClean="0"/>
              <a:t> </a:t>
            </a:r>
            <a:r>
              <a:rPr lang="es-MX" dirty="0" err="1" smtClean="0"/>
              <a:t>it</a:t>
            </a:r>
            <a:r>
              <a:rPr lang="es-MX" dirty="0" smtClean="0"/>
              <a:t> </a:t>
            </a:r>
            <a:r>
              <a:rPr lang="es-MX" dirty="0" err="1" smtClean="0"/>
              <a:t>right</a:t>
            </a:r>
            <a:r>
              <a:rPr lang="es-MX" dirty="0" smtClean="0"/>
              <a:t> so </a:t>
            </a:r>
            <a:r>
              <a:rPr lang="es-MX" dirty="0" err="1" smtClean="0"/>
              <a:t>you</a:t>
            </a:r>
            <a:r>
              <a:rPr lang="es-MX" dirty="0" smtClean="0"/>
              <a:t> can </a:t>
            </a:r>
            <a:r>
              <a:rPr lang="es-MX" dirty="0" err="1" smtClean="0"/>
              <a:t>pass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potato</a:t>
            </a:r>
            <a:r>
              <a:rPr lang="es-MX" dirty="0" smtClean="0"/>
              <a:t>.</a:t>
            </a:r>
            <a:endParaRPr lang="es-MX" dirty="0"/>
          </a:p>
        </p:txBody>
      </p:sp>
      <p:pic>
        <p:nvPicPr>
          <p:cNvPr id="1026" name="Picture 2" descr="Image result for mr potato h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648" y="877981"/>
            <a:ext cx="4034569" cy="485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68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3622" y="2348413"/>
            <a:ext cx="5481493" cy="40449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1214645">
            <a:off x="38284" y="221062"/>
            <a:ext cx="6524543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DOL: </a:t>
            </a:r>
          </a:p>
          <a:p>
            <a:pPr algn="ctr"/>
            <a:r>
              <a:rPr lang="en-US" sz="4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Escucha</a:t>
            </a:r>
            <a:r>
              <a:rPr lang="en-US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a las </a:t>
            </a:r>
            <a:r>
              <a:rPr lang="en-US" sz="4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siguientes</a:t>
            </a:r>
            <a:r>
              <a:rPr lang="en-US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</a:p>
          <a:p>
            <a:pPr algn="ctr"/>
            <a:r>
              <a:rPr lang="en-US" sz="4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descripciones</a:t>
            </a:r>
            <a:endParaRPr lang="en-US" sz="44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Indica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de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quien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hablo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…</a:t>
            </a:r>
            <a:r>
              <a:rPr lang="en-US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8114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2530" y="362599"/>
            <a:ext cx="8172586" cy="603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24201" y="2708476"/>
            <a:ext cx="6446520" cy="1702160"/>
          </a:xfrm>
        </p:spPr>
        <p:txBody>
          <a:bodyPr>
            <a:normAutofit/>
          </a:bodyPr>
          <a:lstStyle/>
          <a:p>
            <a:r>
              <a:rPr lang="en-US" sz="9600" b="1" dirty="0"/>
              <a:t>el </a:t>
            </a:r>
            <a:r>
              <a:rPr lang="en-US" sz="9600" b="1" dirty="0" err="1"/>
              <a:t>cuerpo</a:t>
            </a:r>
            <a:endParaRPr lang="en-US" sz="9600" b="1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5400"/>
              <a:t>the body</a:t>
            </a:r>
          </a:p>
        </p:txBody>
      </p:sp>
    </p:spTree>
    <p:extLst>
      <p:ext uri="{BB962C8B-B14F-4D97-AF65-F5344CB8AC3E}">
        <p14:creationId xmlns:p14="http://schemas.microsoft.com/office/powerpoint/2010/main" val="36218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57601" y="2708476"/>
            <a:ext cx="5913121" cy="1702160"/>
          </a:xfrm>
        </p:spPr>
        <p:txBody>
          <a:bodyPr>
            <a:normAutofit/>
          </a:bodyPr>
          <a:lstStyle/>
          <a:p>
            <a:r>
              <a:rPr lang="en-US" sz="9600" b="1" dirty="0"/>
              <a:t>el pie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5400"/>
              <a:t>foot</a:t>
            </a:r>
          </a:p>
        </p:txBody>
      </p:sp>
    </p:spTree>
    <p:extLst>
      <p:ext uri="{BB962C8B-B14F-4D97-AF65-F5344CB8AC3E}">
        <p14:creationId xmlns:p14="http://schemas.microsoft.com/office/powerpoint/2010/main" val="346974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05201" y="2708476"/>
            <a:ext cx="6065520" cy="1702160"/>
          </a:xfrm>
        </p:spPr>
        <p:txBody>
          <a:bodyPr>
            <a:normAutofit/>
          </a:bodyPr>
          <a:lstStyle/>
          <a:p>
            <a:r>
              <a:rPr lang="en-US" sz="9600" b="1" dirty="0"/>
              <a:t>la </a:t>
            </a:r>
            <a:r>
              <a:rPr lang="en-US" sz="9600" b="1" dirty="0" err="1"/>
              <a:t>pierna</a:t>
            </a:r>
            <a:endParaRPr lang="en-US" sz="9600" b="1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5400"/>
              <a:t>leg</a:t>
            </a:r>
          </a:p>
        </p:txBody>
      </p:sp>
    </p:spTree>
    <p:extLst>
      <p:ext uri="{BB962C8B-B14F-4D97-AF65-F5344CB8AC3E}">
        <p14:creationId xmlns:p14="http://schemas.microsoft.com/office/powerpoint/2010/main" val="318082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9600" b="1" dirty="0"/>
              <a:t>el </a:t>
            </a:r>
            <a:r>
              <a:rPr lang="en-US" sz="9600" b="1" dirty="0" err="1"/>
              <a:t>ojo</a:t>
            </a:r>
            <a:endParaRPr lang="en-US" sz="9600" b="1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5400"/>
              <a:t>eye</a:t>
            </a:r>
          </a:p>
        </p:txBody>
      </p:sp>
    </p:spTree>
    <p:extLst>
      <p:ext uri="{BB962C8B-B14F-4D97-AF65-F5344CB8AC3E}">
        <p14:creationId xmlns:p14="http://schemas.microsoft.com/office/powerpoint/2010/main" val="28395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1" y="2708476"/>
            <a:ext cx="6675120" cy="1702160"/>
          </a:xfrm>
        </p:spPr>
        <p:txBody>
          <a:bodyPr>
            <a:normAutofit/>
          </a:bodyPr>
          <a:lstStyle/>
          <a:p>
            <a:r>
              <a:rPr lang="en-US" sz="9600" b="1" dirty="0"/>
              <a:t>el </a:t>
            </a:r>
            <a:r>
              <a:rPr lang="en-US" sz="9600" b="1" dirty="0" err="1"/>
              <a:t>estómago</a:t>
            </a:r>
            <a:endParaRPr lang="en-US" sz="9600" b="1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5400"/>
              <a:t>stomach</a:t>
            </a:r>
          </a:p>
        </p:txBody>
      </p:sp>
    </p:spTree>
    <p:extLst>
      <p:ext uri="{BB962C8B-B14F-4D97-AF65-F5344CB8AC3E}">
        <p14:creationId xmlns:p14="http://schemas.microsoft.com/office/powerpoint/2010/main" val="72336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1" y="2708476"/>
            <a:ext cx="6522720" cy="1702160"/>
          </a:xfrm>
        </p:spPr>
        <p:txBody>
          <a:bodyPr>
            <a:normAutofit/>
          </a:bodyPr>
          <a:lstStyle/>
          <a:p>
            <a:r>
              <a:rPr lang="en-US" sz="9600" b="1" dirty="0"/>
              <a:t>la </a:t>
            </a:r>
            <a:r>
              <a:rPr lang="en-US" sz="9600" b="1" dirty="0" err="1"/>
              <a:t>mano</a:t>
            </a:r>
            <a:endParaRPr lang="en-US" sz="9600" b="1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5400"/>
              <a:t>hand</a:t>
            </a:r>
          </a:p>
        </p:txBody>
      </p:sp>
    </p:spTree>
    <p:extLst>
      <p:ext uri="{BB962C8B-B14F-4D97-AF65-F5344CB8AC3E}">
        <p14:creationId xmlns:p14="http://schemas.microsoft.com/office/powerpoint/2010/main" val="133415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frida kahlo co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61" y="687640"/>
            <a:ext cx="11299939" cy="564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59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43401" y="2708476"/>
            <a:ext cx="5227320" cy="1702160"/>
          </a:xfrm>
        </p:spPr>
        <p:txBody>
          <a:bodyPr>
            <a:normAutofit/>
          </a:bodyPr>
          <a:lstStyle/>
          <a:p>
            <a:r>
              <a:rPr lang="en-US" sz="9600" b="1" dirty="0"/>
              <a:t>el </a:t>
            </a:r>
            <a:r>
              <a:rPr lang="en-US" sz="9600" b="1" dirty="0" err="1"/>
              <a:t>dedo</a:t>
            </a:r>
            <a:endParaRPr lang="en-US" sz="9600" b="1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5400"/>
              <a:t>finger</a:t>
            </a:r>
          </a:p>
        </p:txBody>
      </p:sp>
    </p:spTree>
    <p:extLst>
      <p:ext uri="{BB962C8B-B14F-4D97-AF65-F5344CB8AC3E}">
        <p14:creationId xmlns:p14="http://schemas.microsoft.com/office/powerpoint/2010/main" val="3307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9600" b="1" dirty="0" smtClean="0"/>
              <a:t>El dedo del pie</a:t>
            </a:r>
            <a:endParaRPr lang="es-ES_tradnl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s-ES_tradnl" sz="5400" dirty="0" smtClean="0"/>
              <a:t>toe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114713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62401" y="2708476"/>
            <a:ext cx="5608320" cy="1702160"/>
          </a:xfrm>
        </p:spPr>
        <p:txBody>
          <a:bodyPr>
            <a:normAutofit/>
          </a:bodyPr>
          <a:lstStyle/>
          <a:p>
            <a:r>
              <a:rPr lang="en-US" sz="9600" b="1" dirty="0"/>
              <a:t>el </a:t>
            </a:r>
            <a:r>
              <a:rPr lang="en-US" sz="9600" b="1" dirty="0" err="1"/>
              <a:t>brazo</a:t>
            </a:r>
            <a:endParaRPr lang="en-US" sz="9600" b="1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5400" dirty="0"/>
              <a:t>arm</a:t>
            </a:r>
          </a:p>
        </p:txBody>
      </p:sp>
    </p:spTree>
    <p:extLst>
      <p:ext uri="{BB962C8B-B14F-4D97-AF65-F5344CB8AC3E}">
        <p14:creationId xmlns:p14="http://schemas.microsoft.com/office/powerpoint/2010/main" val="299925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57601" y="2708476"/>
            <a:ext cx="5913120" cy="1702160"/>
          </a:xfrm>
        </p:spPr>
        <p:txBody>
          <a:bodyPr>
            <a:normAutofit/>
          </a:bodyPr>
          <a:lstStyle/>
          <a:p>
            <a:r>
              <a:rPr lang="en-US" sz="9600" b="1" dirty="0"/>
              <a:t>la </a:t>
            </a:r>
            <a:r>
              <a:rPr lang="en-US" sz="9600" b="1" dirty="0" err="1"/>
              <a:t>nariz</a:t>
            </a:r>
            <a:endParaRPr lang="en-US" sz="9600" b="1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5400"/>
              <a:t>nose</a:t>
            </a:r>
          </a:p>
        </p:txBody>
      </p:sp>
    </p:spTree>
    <p:extLst>
      <p:ext uri="{BB962C8B-B14F-4D97-AF65-F5344CB8AC3E}">
        <p14:creationId xmlns:p14="http://schemas.microsoft.com/office/powerpoint/2010/main" val="126497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86201" y="2708476"/>
            <a:ext cx="5684520" cy="1702160"/>
          </a:xfrm>
        </p:spPr>
        <p:txBody>
          <a:bodyPr>
            <a:normAutofit/>
          </a:bodyPr>
          <a:lstStyle/>
          <a:p>
            <a:r>
              <a:rPr lang="en-US" sz="9600" b="1" dirty="0"/>
              <a:t>la </a:t>
            </a:r>
            <a:r>
              <a:rPr lang="en-US" sz="9600" b="1" dirty="0" err="1"/>
              <a:t>boca</a:t>
            </a:r>
            <a:endParaRPr lang="en-US" sz="9600" b="1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5400" dirty="0"/>
              <a:t>mouth</a:t>
            </a:r>
          </a:p>
        </p:txBody>
      </p:sp>
    </p:spTree>
    <p:extLst>
      <p:ext uri="{BB962C8B-B14F-4D97-AF65-F5344CB8AC3E}">
        <p14:creationId xmlns:p14="http://schemas.microsoft.com/office/powerpoint/2010/main" val="30731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9600" b="1" dirty="0" smtClean="0"/>
              <a:t>	Los hombros </a:t>
            </a:r>
            <a:endParaRPr lang="es-ES_tradnl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s-ES_tradnl" sz="5400" dirty="0" err="1" smtClean="0"/>
              <a:t>Shoulders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140662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7201" y="2708476"/>
            <a:ext cx="5303520" cy="1702160"/>
          </a:xfrm>
        </p:spPr>
        <p:txBody>
          <a:bodyPr>
            <a:normAutofit/>
          </a:bodyPr>
          <a:lstStyle/>
          <a:p>
            <a:r>
              <a:rPr lang="en-US" sz="9600" b="1" dirty="0"/>
              <a:t>la </a:t>
            </a:r>
            <a:r>
              <a:rPr lang="en-US" sz="9600" b="1" dirty="0" err="1"/>
              <a:t>cabeza</a:t>
            </a:r>
            <a:endParaRPr lang="en-US" sz="9600" b="1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5400"/>
              <a:t>head</a:t>
            </a:r>
          </a:p>
        </p:txBody>
      </p:sp>
    </p:spTree>
    <p:extLst>
      <p:ext uri="{BB962C8B-B14F-4D97-AF65-F5344CB8AC3E}">
        <p14:creationId xmlns:p14="http://schemas.microsoft.com/office/powerpoint/2010/main" val="28925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236" y="2512452"/>
            <a:ext cx="8930747" cy="2110382"/>
          </a:xfrm>
        </p:spPr>
        <p:txBody>
          <a:bodyPr>
            <a:normAutofit/>
          </a:bodyPr>
          <a:lstStyle/>
          <a:p>
            <a:r>
              <a:rPr lang="es-ES_tradnl" sz="9600" b="1" dirty="0" smtClean="0"/>
              <a:t>La rodilla</a:t>
            </a:r>
            <a:endParaRPr lang="es-ES_tradnl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622834"/>
            <a:ext cx="8930748" cy="860400"/>
          </a:xfrm>
        </p:spPr>
        <p:txBody>
          <a:bodyPr>
            <a:noAutofit/>
          </a:bodyPr>
          <a:lstStyle/>
          <a:p>
            <a:r>
              <a:rPr lang="es-ES_tradnl" sz="5400" dirty="0" err="1" smtClean="0"/>
              <a:t>knee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136192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569" y="2486695"/>
            <a:ext cx="8930747" cy="2110382"/>
          </a:xfrm>
        </p:spPr>
        <p:txBody>
          <a:bodyPr/>
          <a:lstStyle/>
          <a:p>
            <a:r>
              <a:rPr lang="es-ES_tradnl" dirty="0" smtClean="0"/>
              <a:t>		</a:t>
            </a:r>
            <a:r>
              <a:rPr lang="es-ES_tradnl" sz="9600" b="1" dirty="0" smtClean="0"/>
              <a:t>El pecho</a:t>
            </a:r>
            <a:endParaRPr lang="es-ES_tradnl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s-ES_tradnl" sz="5400" dirty="0" err="1" smtClean="0"/>
              <a:t>Chest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396868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12453"/>
            <a:ext cx="8930747" cy="2110382"/>
          </a:xfrm>
        </p:spPr>
        <p:txBody>
          <a:bodyPr>
            <a:normAutofit/>
          </a:bodyPr>
          <a:lstStyle/>
          <a:p>
            <a:r>
              <a:rPr lang="es-ES_tradnl" sz="9600" b="1" dirty="0" smtClean="0"/>
              <a:t>El pelo</a:t>
            </a:r>
            <a:endParaRPr lang="es-ES_tradnl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s-ES_tradnl" sz="5400" dirty="0" err="1" smtClean="0"/>
              <a:t>Hair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12322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998" y="731298"/>
            <a:ext cx="7269353" cy="545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29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9600" b="1" dirty="0" smtClean="0"/>
              <a:t>La oreja</a:t>
            </a:r>
            <a:endParaRPr lang="es-ES_tradnl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s-ES_tradnl" sz="5400" dirty="0" err="1" smtClean="0"/>
              <a:t>Ear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171259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1100" dirty="0" smtClean="0"/>
              <a:t>.</a:t>
            </a:r>
            <a:r>
              <a:rPr lang="en-US" sz="1100" dirty="0"/>
              <a:t/>
            </a:r>
            <a:br>
              <a:rPr lang="en-US" sz="1100" dirty="0"/>
            </a:br>
            <a:endParaRPr lang="en-US" sz="11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928401" y="2988427"/>
            <a:ext cx="3884523" cy="1260629"/>
          </a:xfrm>
        </p:spPr>
        <p:txBody>
          <a:bodyPr>
            <a:noAutofit/>
          </a:bodyPr>
          <a:lstStyle/>
          <a:p>
            <a:r>
              <a:rPr lang="en-US" sz="2800" dirty="0" smtClean="0"/>
              <a:t>Please write in the notes section of your binder.</a:t>
            </a:r>
          </a:p>
          <a:p>
            <a:r>
              <a:rPr lang="en-US" sz="2800" dirty="0" smtClean="0"/>
              <a:t>Notes</a:t>
            </a:r>
          </a:p>
          <a:p>
            <a:r>
              <a:rPr lang="en-US" sz="2800" b="1" dirty="0" smtClean="0"/>
              <a:t>1</a:t>
            </a:r>
            <a:r>
              <a:rPr lang="en-US" sz="2800" b="1" dirty="0"/>
              <a:t>.) Word in Spanish</a:t>
            </a:r>
          </a:p>
          <a:p>
            <a:r>
              <a:rPr lang="en-US" sz="2800" b="1" dirty="0"/>
              <a:t>2.) Word in </a:t>
            </a:r>
            <a:r>
              <a:rPr lang="en-US" sz="2800" b="1" dirty="0" smtClean="0"/>
              <a:t>English</a:t>
            </a:r>
            <a:endParaRPr lang="en-US" sz="2800" b="1" dirty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1661375" y="152055"/>
            <a:ext cx="4494726" cy="1641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rgbClr val="42424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/>
              <a:t>Parts of the </a:t>
            </a:r>
            <a:r>
              <a:rPr lang="en-US" sz="6000" b="1" dirty="0" smtClean="0"/>
              <a:t>Body: El </a:t>
            </a:r>
            <a:r>
              <a:rPr lang="en-US" sz="6000" b="1" dirty="0" err="1" smtClean="0"/>
              <a:t>cuerp</a:t>
            </a:r>
            <a:r>
              <a:rPr lang="en-US" sz="6000" b="1" dirty="0" err="1"/>
              <a:t>o</a:t>
            </a:r>
            <a:endParaRPr lang="es-ES" sz="6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393286" y="0"/>
            <a:ext cx="4798714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/>
              <a:t>La cabeza		head</a:t>
            </a:r>
          </a:p>
          <a:p>
            <a:r>
              <a:rPr lang="es-ES_tradnl" sz="2400" dirty="0" smtClean="0"/>
              <a:t>El ojo			</a:t>
            </a:r>
            <a:r>
              <a:rPr lang="es-ES_tradnl" sz="2400" dirty="0" err="1" smtClean="0"/>
              <a:t>eye</a:t>
            </a:r>
            <a:endParaRPr lang="es-ES_tradnl" sz="2400" dirty="0" smtClean="0"/>
          </a:p>
          <a:p>
            <a:r>
              <a:rPr lang="es-ES_tradnl" sz="2400" dirty="0" smtClean="0"/>
              <a:t>La nariz		</a:t>
            </a:r>
            <a:r>
              <a:rPr lang="es-ES_tradnl" sz="2400" dirty="0" err="1" smtClean="0"/>
              <a:t>nose</a:t>
            </a:r>
            <a:r>
              <a:rPr lang="es-ES_tradnl" sz="2400" dirty="0" smtClean="0"/>
              <a:t>	</a:t>
            </a:r>
          </a:p>
          <a:p>
            <a:r>
              <a:rPr lang="es-ES_tradnl" sz="2400" dirty="0" smtClean="0"/>
              <a:t>La boca		</a:t>
            </a:r>
            <a:r>
              <a:rPr lang="es-ES_tradnl" sz="2400" dirty="0" err="1" smtClean="0"/>
              <a:t>mouth</a:t>
            </a:r>
            <a:endParaRPr lang="es-ES_tradnl" sz="2400" dirty="0" smtClean="0"/>
          </a:p>
          <a:p>
            <a:r>
              <a:rPr lang="es-ES_tradnl" sz="2400" dirty="0" smtClean="0"/>
              <a:t>La oreja		</a:t>
            </a:r>
            <a:r>
              <a:rPr lang="es-ES_tradnl" sz="2400" dirty="0" err="1" smtClean="0"/>
              <a:t>ear</a:t>
            </a:r>
            <a:endParaRPr lang="es-ES_tradnl" sz="2400" dirty="0" smtClean="0"/>
          </a:p>
          <a:p>
            <a:r>
              <a:rPr lang="es-ES_tradnl" sz="2400" dirty="0" smtClean="0"/>
              <a:t>El brazo		</a:t>
            </a:r>
            <a:r>
              <a:rPr lang="es-ES_tradnl" sz="2400" dirty="0" err="1" smtClean="0"/>
              <a:t>arm</a:t>
            </a:r>
            <a:endParaRPr lang="es-ES_tradnl" sz="2400" dirty="0" smtClean="0"/>
          </a:p>
          <a:p>
            <a:r>
              <a:rPr lang="es-ES_tradnl" sz="2400" dirty="0" smtClean="0"/>
              <a:t>El estomago		</a:t>
            </a:r>
            <a:r>
              <a:rPr lang="es-ES_tradnl" sz="2400" dirty="0" err="1" smtClean="0"/>
              <a:t>stomach</a:t>
            </a:r>
            <a:endParaRPr lang="es-ES_tradnl" sz="2400" dirty="0"/>
          </a:p>
          <a:p>
            <a:r>
              <a:rPr lang="es-ES_tradnl" sz="2400" dirty="0" smtClean="0"/>
              <a:t>Los hombros		</a:t>
            </a:r>
            <a:r>
              <a:rPr lang="es-ES_tradnl" sz="2400" dirty="0" err="1" smtClean="0"/>
              <a:t>shoulders</a:t>
            </a:r>
            <a:endParaRPr lang="es-ES_tradnl" sz="2400" dirty="0" smtClean="0"/>
          </a:p>
          <a:p>
            <a:r>
              <a:rPr lang="es-ES_tradnl" sz="2400" dirty="0" smtClean="0"/>
              <a:t>El dedo		</a:t>
            </a:r>
            <a:r>
              <a:rPr lang="es-ES_tradnl" sz="2400" dirty="0" err="1" smtClean="0"/>
              <a:t>finger</a:t>
            </a:r>
            <a:endParaRPr lang="es-ES_tradnl" sz="2400" dirty="0" smtClean="0"/>
          </a:p>
          <a:p>
            <a:r>
              <a:rPr lang="es-ES_tradnl" sz="2400" dirty="0" smtClean="0"/>
              <a:t>La mano		</a:t>
            </a:r>
            <a:r>
              <a:rPr lang="es-ES_tradnl" sz="2400" dirty="0" err="1" smtClean="0"/>
              <a:t>hand</a:t>
            </a:r>
            <a:endParaRPr lang="es-ES_tradnl" sz="2400" dirty="0" smtClean="0"/>
          </a:p>
          <a:p>
            <a:r>
              <a:rPr lang="es-ES_tradnl" sz="2400" dirty="0" smtClean="0"/>
              <a:t>La pierna		</a:t>
            </a:r>
            <a:r>
              <a:rPr lang="es-ES_tradnl" sz="2400" dirty="0" err="1" smtClean="0"/>
              <a:t>leg</a:t>
            </a:r>
            <a:endParaRPr lang="es-ES_tradnl" sz="2400" dirty="0" smtClean="0"/>
          </a:p>
          <a:p>
            <a:r>
              <a:rPr lang="es-ES_tradnl" sz="2400" dirty="0" smtClean="0"/>
              <a:t>El pie			</a:t>
            </a:r>
            <a:r>
              <a:rPr lang="es-ES_tradnl" sz="2400" dirty="0" err="1" smtClean="0"/>
              <a:t>foot</a:t>
            </a:r>
            <a:endParaRPr lang="es-ES_tradnl" sz="2400" dirty="0" smtClean="0"/>
          </a:p>
          <a:p>
            <a:r>
              <a:rPr lang="es-ES_tradnl" sz="2400" dirty="0" smtClean="0"/>
              <a:t>Dedo de pie 		toe</a:t>
            </a:r>
          </a:p>
          <a:p>
            <a:r>
              <a:rPr lang="es-ES_tradnl" sz="2400" dirty="0" smtClean="0"/>
              <a:t>Rodilla			</a:t>
            </a:r>
            <a:r>
              <a:rPr lang="es-ES_tradnl" sz="2400" dirty="0" err="1" smtClean="0"/>
              <a:t>knee</a:t>
            </a:r>
            <a:endParaRPr lang="es-ES_tradnl" sz="2400" dirty="0" smtClean="0"/>
          </a:p>
          <a:p>
            <a:r>
              <a:rPr lang="es-ES_tradnl" sz="2400" dirty="0" smtClean="0"/>
              <a:t>Cuello 			</a:t>
            </a:r>
            <a:r>
              <a:rPr lang="es-ES_tradnl" sz="2400" dirty="0" err="1" smtClean="0"/>
              <a:t>neck</a:t>
            </a:r>
            <a:endParaRPr lang="es-ES_tradnl" sz="2400" dirty="0" smtClean="0"/>
          </a:p>
          <a:p>
            <a:r>
              <a:rPr lang="es-ES_tradnl" sz="2400" dirty="0" smtClean="0"/>
              <a:t>Pecho 			</a:t>
            </a:r>
            <a:r>
              <a:rPr lang="es-ES_tradnl" sz="2400" dirty="0" err="1" smtClean="0"/>
              <a:t>chest</a:t>
            </a:r>
            <a:endParaRPr lang="es-ES_tradnl" sz="2400" dirty="0" smtClean="0"/>
          </a:p>
          <a:p>
            <a:r>
              <a:rPr lang="es-ES_tradnl" sz="2400" dirty="0" smtClean="0"/>
              <a:t>Pelo 			</a:t>
            </a:r>
            <a:r>
              <a:rPr lang="es-ES_tradnl" sz="2400" dirty="0" err="1" smtClean="0"/>
              <a:t>hair</a:t>
            </a:r>
            <a:endParaRPr lang="es-ES_tradnl" sz="2400" dirty="0" smtClean="0"/>
          </a:p>
          <a:p>
            <a:endParaRPr lang="es-ES_tradnl" dirty="0"/>
          </a:p>
          <a:p>
            <a:endParaRPr lang="es-ES_tradnl" b="1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0870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257576" y="685798"/>
          <a:ext cx="8010660" cy="5367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5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5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41818">
                <a:tc>
                  <a:txBody>
                    <a:bodyPr/>
                    <a:lstStyle/>
                    <a:p>
                      <a:r>
                        <a:rPr lang="es-ES_tradnl" sz="4400" dirty="0" smtClean="0"/>
                        <a:t>Tener</a:t>
                      </a:r>
                      <a:endParaRPr lang="es-ES_tradnl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4400" dirty="0" smtClean="0"/>
                        <a:t>To </a:t>
                      </a:r>
                      <a:r>
                        <a:rPr lang="es-ES_tradnl" sz="4400" dirty="0" err="1" smtClean="0"/>
                        <a:t>have</a:t>
                      </a:r>
                      <a:r>
                        <a:rPr lang="es-ES_tradnl" sz="4400" dirty="0" smtClean="0"/>
                        <a:t> </a:t>
                      </a:r>
                      <a:endParaRPr lang="es-ES_tradnl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1818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1818"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1818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13064" y="1036106"/>
            <a:ext cx="3200400" cy="3291840"/>
          </a:xfrm>
        </p:spPr>
        <p:txBody>
          <a:bodyPr/>
          <a:lstStyle/>
          <a:p>
            <a:endParaRPr lang="es-ES_tradnl" dirty="0" smtClean="0"/>
          </a:p>
          <a:p>
            <a:r>
              <a:rPr lang="es-ES_tradnl" sz="4400" dirty="0" smtClean="0"/>
              <a:t>TENER</a:t>
            </a:r>
          </a:p>
          <a:p>
            <a:endParaRPr lang="es-ES_tradnl" sz="4400" dirty="0" smtClean="0"/>
          </a:p>
          <a:p>
            <a:r>
              <a:rPr lang="es-ES_tradnl" sz="4400" dirty="0" smtClean="0"/>
              <a:t>“To </a:t>
            </a:r>
            <a:r>
              <a:rPr lang="es-ES_tradnl" sz="4400" dirty="0" err="1" smtClean="0"/>
              <a:t>have</a:t>
            </a:r>
            <a:r>
              <a:rPr lang="es-ES_tradnl" sz="4400" dirty="0" smtClean="0"/>
              <a:t>” </a:t>
            </a:r>
            <a:endParaRPr lang="es-ES_tradnl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8796528" y="6345936"/>
            <a:ext cx="433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u="sng" dirty="0">
                <a:hlinkClick r:id="rId2"/>
              </a:rPr>
              <a:t>https://youtu.be/lj7IDVfTi04</a:t>
            </a:r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8845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7389359"/>
              </p:ext>
            </p:extLst>
          </p:nvPr>
        </p:nvGraphicFramePr>
        <p:xfrm>
          <a:off x="257576" y="685798"/>
          <a:ext cx="8010660" cy="5579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5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5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41818">
                <a:tc>
                  <a:txBody>
                    <a:bodyPr/>
                    <a:lstStyle/>
                    <a:p>
                      <a:r>
                        <a:rPr lang="es-ES_tradnl" sz="4400" dirty="0" smtClean="0"/>
                        <a:t>Tener</a:t>
                      </a:r>
                      <a:endParaRPr lang="es-ES_tradnl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4400" dirty="0" smtClean="0"/>
                        <a:t>To </a:t>
                      </a:r>
                      <a:r>
                        <a:rPr lang="es-ES_tradnl" sz="4400" dirty="0" err="1" smtClean="0"/>
                        <a:t>have</a:t>
                      </a:r>
                      <a:r>
                        <a:rPr lang="es-ES_tradnl" sz="4400" dirty="0" smtClean="0"/>
                        <a:t> </a:t>
                      </a:r>
                      <a:endParaRPr lang="es-ES_tradnl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1818">
                <a:tc>
                  <a:txBody>
                    <a:bodyPr/>
                    <a:lstStyle/>
                    <a:p>
                      <a:r>
                        <a:rPr lang="es-ES_tradnl" sz="3200" dirty="0" smtClean="0"/>
                        <a:t>YO TENGO</a:t>
                      </a:r>
                    </a:p>
                    <a:p>
                      <a:r>
                        <a:rPr lang="es-ES_tradnl" sz="3200" dirty="0" smtClean="0"/>
                        <a:t>I HAVE</a:t>
                      </a:r>
                      <a:endParaRPr lang="es-ES_tradnl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3200" dirty="0" smtClean="0"/>
                        <a:t>NOSOTROS TENEMOS</a:t>
                      </a:r>
                    </a:p>
                    <a:p>
                      <a:r>
                        <a:rPr lang="es-ES_tradnl" sz="3200" dirty="0" smtClean="0"/>
                        <a:t>WE HAVE</a:t>
                      </a:r>
                      <a:endParaRPr lang="es-ES_tradnl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1818">
                <a:tc>
                  <a:txBody>
                    <a:bodyPr/>
                    <a:lstStyle/>
                    <a:p>
                      <a:r>
                        <a:rPr lang="es-ES_tradnl" sz="3200" dirty="0" smtClean="0"/>
                        <a:t>TU TIENES</a:t>
                      </a:r>
                    </a:p>
                    <a:p>
                      <a:r>
                        <a:rPr lang="es-ES_tradnl" sz="3200" dirty="0" smtClean="0"/>
                        <a:t>YOU HAVE</a:t>
                      </a:r>
                      <a:endParaRPr lang="es-ES_tradnl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1818">
                <a:tc>
                  <a:txBody>
                    <a:bodyPr/>
                    <a:lstStyle/>
                    <a:p>
                      <a:r>
                        <a:rPr lang="es-ES_tradnl" sz="3200" dirty="0" smtClean="0"/>
                        <a:t>ELLA TIENE</a:t>
                      </a:r>
                    </a:p>
                    <a:p>
                      <a:r>
                        <a:rPr lang="es-ES_tradnl" sz="3200" dirty="0" smtClean="0"/>
                        <a:t>SHE HAS</a:t>
                      </a:r>
                      <a:endParaRPr lang="es-ES_tradnl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3200" dirty="0" smtClean="0"/>
                        <a:t>ELLOS TIENEN</a:t>
                      </a:r>
                    </a:p>
                    <a:p>
                      <a:r>
                        <a:rPr lang="es-ES_tradnl" sz="3200" dirty="0" smtClean="0"/>
                        <a:t>THEY HAVE</a:t>
                      </a:r>
                      <a:endParaRPr lang="es-ES_tradnl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13064" y="1036106"/>
            <a:ext cx="3200400" cy="3291840"/>
          </a:xfrm>
        </p:spPr>
        <p:txBody>
          <a:bodyPr/>
          <a:lstStyle/>
          <a:p>
            <a:endParaRPr lang="es-ES_tradnl" dirty="0" smtClean="0"/>
          </a:p>
          <a:p>
            <a:r>
              <a:rPr lang="es-ES_tradnl" sz="4400" dirty="0" smtClean="0"/>
              <a:t>TENER</a:t>
            </a:r>
          </a:p>
          <a:p>
            <a:endParaRPr lang="es-ES_tradnl" sz="4400" dirty="0" smtClean="0"/>
          </a:p>
          <a:p>
            <a:r>
              <a:rPr lang="es-ES_tradnl" sz="4400" dirty="0" smtClean="0"/>
              <a:t>“To </a:t>
            </a:r>
            <a:r>
              <a:rPr lang="es-ES_tradnl" sz="4400" dirty="0" err="1" smtClean="0"/>
              <a:t>have</a:t>
            </a:r>
            <a:r>
              <a:rPr lang="es-ES_tradnl" sz="4400" dirty="0" smtClean="0"/>
              <a:t>” </a:t>
            </a:r>
            <a:endParaRPr lang="es-ES_tradnl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8796528" y="6345936"/>
            <a:ext cx="433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u="sng" dirty="0">
                <a:hlinkClick r:id="rId2"/>
              </a:rPr>
              <a:t>https://youtu.be/lj7IDVfTi04</a:t>
            </a:r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8060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7944" y="1059288"/>
            <a:ext cx="6711696" cy="5020056"/>
          </a:xfrm>
        </p:spPr>
        <p:txBody>
          <a:bodyPr numCol="2">
            <a:normAutofit fontScale="92500" lnSpcReduction="20000"/>
          </a:bodyPr>
          <a:lstStyle/>
          <a:p>
            <a:r>
              <a:rPr lang="es-ES_tradnl" sz="3000" dirty="0" smtClean="0"/>
              <a:t>1. Nosotros ________________</a:t>
            </a:r>
          </a:p>
          <a:p>
            <a:r>
              <a:rPr lang="es-ES_tradnl" sz="3000" dirty="0" smtClean="0"/>
              <a:t>2. Tú ________________</a:t>
            </a:r>
          </a:p>
          <a:p>
            <a:r>
              <a:rPr lang="es-ES_tradnl" sz="3000" dirty="0" smtClean="0"/>
              <a:t>3.  Melinda ________________</a:t>
            </a:r>
          </a:p>
          <a:p>
            <a:r>
              <a:rPr lang="es-ES_tradnl" sz="3000" dirty="0" smtClean="0"/>
              <a:t>4.Las clases ________________</a:t>
            </a:r>
          </a:p>
          <a:p>
            <a:r>
              <a:rPr lang="es-ES_tradnl" sz="3000" dirty="0" smtClean="0"/>
              <a:t>5. Yo ________________</a:t>
            </a:r>
          </a:p>
          <a:p>
            <a:pPr marL="0" indent="0">
              <a:buNone/>
            </a:pPr>
            <a:endParaRPr lang="es-ES_tradnl" sz="3000" dirty="0" smtClean="0"/>
          </a:p>
          <a:p>
            <a:pPr marL="0" indent="0">
              <a:buNone/>
            </a:pPr>
            <a:r>
              <a:rPr lang="es-ES_tradnl" sz="3000" dirty="0" smtClean="0"/>
              <a:t>6. Ellos ________________</a:t>
            </a:r>
          </a:p>
          <a:p>
            <a:pPr marL="0" indent="0">
              <a:buNone/>
            </a:pPr>
            <a:r>
              <a:rPr lang="es-ES_tradnl" sz="3000" dirty="0" smtClean="0"/>
              <a:t>7. Yo ________________</a:t>
            </a:r>
          </a:p>
          <a:p>
            <a:pPr marL="0" indent="0">
              <a:buNone/>
            </a:pPr>
            <a:r>
              <a:rPr lang="es-ES_tradnl" sz="3000" dirty="0" smtClean="0"/>
              <a:t>8. Patrick y yo ________________</a:t>
            </a:r>
          </a:p>
          <a:p>
            <a:pPr marL="0" indent="0">
              <a:buNone/>
            </a:pPr>
            <a:r>
              <a:rPr lang="es-ES_tradnl" sz="3000" dirty="0" smtClean="0"/>
              <a:t>9. Ella _______________</a:t>
            </a:r>
          </a:p>
          <a:p>
            <a:pPr marL="0" indent="0">
              <a:buNone/>
            </a:pPr>
            <a:r>
              <a:rPr lang="es-ES_tradnl" sz="3000" dirty="0" smtClean="0"/>
              <a:t>10. </a:t>
            </a:r>
            <a:r>
              <a:rPr lang="es-ES_tradnl" sz="3000" dirty="0" err="1" smtClean="0"/>
              <a:t>Pam</a:t>
            </a:r>
            <a:r>
              <a:rPr lang="es-ES_tradnl" sz="3000" dirty="0" smtClean="0"/>
              <a:t> y Tú ________________</a:t>
            </a:r>
          </a:p>
          <a:p>
            <a:pPr marL="0" indent="0">
              <a:buNone/>
            </a:pPr>
            <a:endParaRPr lang="es-ES_trad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3569316"/>
            <a:ext cx="3549121" cy="1828800"/>
          </a:xfrm>
        </p:spPr>
        <p:txBody>
          <a:bodyPr>
            <a:normAutofit fontScale="92500" lnSpcReduction="20000"/>
          </a:bodyPr>
          <a:lstStyle/>
          <a:p>
            <a:r>
              <a:rPr lang="es-ES_tradnl" dirty="0" smtClean="0"/>
              <a:t>  </a:t>
            </a:r>
          </a:p>
          <a:p>
            <a:endParaRPr lang="es-ES_tradnl" dirty="0" smtClean="0"/>
          </a:p>
          <a:p>
            <a:r>
              <a:rPr lang="es-ES_tradnl" sz="2400" dirty="0" smtClean="0"/>
              <a:t>FILL IN THE BLANKS WITH THE CORRECT FORM OF TENER BASED ON THE GIVEN SUBJECT PRONOUN 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172075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7944" y="1059288"/>
            <a:ext cx="6711696" cy="5020056"/>
          </a:xfrm>
        </p:spPr>
        <p:txBody>
          <a:bodyPr numCol="2">
            <a:normAutofit fontScale="92500" lnSpcReduction="20000"/>
          </a:bodyPr>
          <a:lstStyle/>
          <a:p>
            <a:r>
              <a:rPr lang="es-ES_tradnl" sz="3000" dirty="0" smtClean="0"/>
              <a:t>1. Nosotros __TENEMOS____</a:t>
            </a:r>
          </a:p>
          <a:p>
            <a:r>
              <a:rPr lang="es-ES_tradnl" sz="3000" dirty="0" smtClean="0"/>
              <a:t>2. Tú </a:t>
            </a:r>
          </a:p>
          <a:p>
            <a:r>
              <a:rPr lang="es-ES_tradnl" sz="3000" dirty="0" smtClean="0"/>
              <a:t>__TIENES___</a:t>
            </a:r>
          </a:p>
          <a:p>
            <a:r>
              <a:rPr lang="es-ES_tradnl" sz="3000" dirty="0" smtClean="0"/>
              <a:t>3.  Melinda _____TIENE_____</a:t>
            </a:r>
          </a:p>
          <a:p>
            <a:r>
              <a:rPr lang="es-ES_tradnl" sz="3000" dirty="0" smtClean="0"/>
              <a:t>4.Las clases _____TIENEN__</a:t>
            </a:r>
          </a:p>
          <a:p>
            <a:r>
              <a:rPr lang="es-ES_tradnl" sz="3000" dirty="0" smtClean="0"/>
              <a:t>5. Yo ____TENGO____</a:t>
            </a:r>
          </a:p>
          <a:p>
            <a:pPr marL="0" indent="0">
              <a:buNone/>
            </a:pPr>
            <a:endParaRPr lang="es-ES_tradnl" sz="3000" dirty="0" smtClean="0"/>
          </a:p>
          <a:p>
            <a:pPr marL="0" indent="0">
              <a:buNone/>
            </a:pPr>
            <a:r>
              <a:rPr lang="es-ES_tradnl" sz="3000" dirty="0" smtClean="0"/>
              <a:t>6. Ellos ____TIENEN_______</a:t>
            </a:r>
          </a:p>
          <a:p>
            <a:pPr marL="0" indent="0">
              <a:buNone/>
            </a:pPr>
            <a:r>
              <a:rPr lang="es-ES_tradnl" sz="3000" dirty="0" smtClean="0"/>
              <a:t>7. Yo ______TENGO______</a:t>
            </a:r>
          </a:p>
          <a:p>
            <a:pPr marL="0" indent="0">
              <a:buNone/>
            </a:pPr>
            <a:r>
              <a:rPr lang="es-ES_tradnl" sz="3000" dirty="0" smtClean="0"/>
              <a:t>8. Patrick y yo _____TENEMOS__</a:t>
            </a:r>
          </a:p>
          <a:p>
            <a:pPr marL="0" indent="0">
              <a:buNone/>
            </a:pPr>
            <a:r>
              <a:rPr lang="es-ES_tradnl" sz="3000" dirty="0" smtClean="0"/>
              <a:t>9. Ella _____TIENE______</a:t>
            </a:r>
          </a:p>
          <a:p>
            <a:pPr marL="0" indent="0">
              <a:buNone/>
            </a:pPr>
            <a:r>
              <a:rPr lang="es-ES_tradnl" sz="3000" dirty="0" smtClean="0"/>
              <a:t>10. </a:t>
            </a:r>
            <a:r>
              <a:rPr lang="es-ES_tradnl" sz="3000" dirty="0" err="1" smtClean="0"/>
              <a:t>Pam</a:t>
            </a:r>
            <a:r>
              <a:rPr lang="es-ES_tradnl" sz="3000" dirty="0" smtClean="0"/>
              <a:t> y Tú ______TIENEN_____</a:t>
            </a:r>
          </a:p>
          <a:p>
            <a:pPr marL="0" indent="0">
              <a:buNone/>
            </a:pPr>
            <a:endParaRPr lang="es-ES_trad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3569316"/>
            <a:ext cx="3549121" cy="1828800"/>
          </a:xfrm>
        </p:spPr>
        <p:txBody>
          <a:bodyPr>
            <a:normAutofit fontScale="92500" lnSpcReduction="20000"/>
          </a:bodyPr>
          <a:lstStyle/>
          <a:p>
            <a:r>
              <a:rPr lang="es-ES_tradnl" dirty="0" smtClean="0"/>
              <a:t>  </a:t>
            </a:r>
          </a:p>
          <a:p>
            <a:endParaRPr lang="es-ES_tradnl" dirty="0" smtClean="0"/>
          </a:p>
          <a:p>
            <a:r>
              <a:rPr lang="es-ES_tradnl" sz="2400" dirty="0" smtClean="0"/>
              <a:t>FILL IN THE BLANKS WITH THE CORRECT FORM OF TENER BASED ON THE GIVEN SUBJECT PRONOUN 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191943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08914" y="0"/>
            <a:ext cx="5439483" cy="644475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s-ES_tradnl" sz="2400" b="1" dirty="0" smtClean="0"/>
          </a:p>
          <a:p>
            <a:r>
              <a:rPr lang="es-ES_tradnl" sz="2400" b="1" dirty="0" smtClean="0"/>
              <a:t>Ojos ___________	</a:t>
            </a:r>
          </a:p>
          <a:p>
            <a:r>
              <a:rPr lang="es-ES_tradnl" sz="2400" b="1" dirty="0" smtClean="0"/>
              <a:t>El cabello ____________</a:t>
            </a:r>
          </a:p>
          <a:p>
            <a:pPr lvl="1"/>
            <a:r>
              <a:rPr lang="es-ES_tradnl" sz="2400" b="1" dirty="0" smtClean="0"/>
              <a:t>Rizado - </a:t>
            </a:r>
            <a:r>
              <a:rPr lang="es-ES_tradnl" sz="2400" b="1" dirty="0" err="1" smtClean="0"/>
              <a:t>curly</a:t>
            </a:r>
            <a:r>
              <a:rPr lang="es-ES_tradnl" sz="2400" b="1" dirty="0" smtClean="0"/>
              <a:t>			</a:t>
            </a:r>
          </a:p>
          <a:p>
            <a:pPr lvl="1"/>
            <a:r>
              <a:rPr lang="es-ES_tradnl" sz="2400" b="1" dirty="0" smtClean="0"/>
              <a:t>Liso - </a:t>
            </a:r>
            <a:r>
              <a:rPr lang="es-ES_tradnl" sz="2400" b="1" dirty="0" err="1" smtClean="0"/>
              <a:t>straight</a:t>
            </a:r>
            <a:endParaRPr lang="es-ES_tradnl" sz="2400" b="1" dirty="0" smtClean="0"/>
          </a:p>
          <a:p>
            <a:pPr lvl="1"/>
            <a:r>
              <a:rPr lang="es-ES_tradnl" sz="2400" b="1" dirty="0" smtClean="0"/>
              <a:t>Largo - </a:t>
            </a:r>
            <a:r>
              <a:rPr lang="es-ES_tradnl" sz="2400" b="1" dirty="0" err="1" smtClean="0"/>
              <a:t>long</a:t>
            </a:r>
            <a:r>
              <a:rPr lang="es-ES_tradnl" sz="2400" b="1" dirty="0" smtClean="0"/>
              <a:t>		</a:t>
            </a:r>
          </a:p>
          <a:p>
            <a:pPr lvl="1"/>
            <a:r>
              <a:rPr lang="es-ES_tradnl" sz="2400" b="1" dirty="0" smtClean="0"/>
              <a:t>Corto - short		</a:t>
            </a:r>
          </a:p>
          <a:p>
            <a:pPr lvl="1"/>
            <a:r>
              <a:rPr lang="es-ES_tradnl" sz="2400" b="1" dirty="0" smtClean="0"/>
              <a:t>Rubio - </a:t>
            </a:r>
            <a:r>
              <a:rPr lang="es-ES_tradnl" sz="2400" b="1" dirty="0" err="1" smtClean="0"/>
              <a:t>blonde</a:t>
            </a:r>
            <a:r>
              <a:rPr lang="es-ES_tradnl" sz="2400" b="1" dirty="0" smtClean="0"/>
              <a:t>		</a:t>
            </a:r>
          </a:p>
          <a:p>
            <a:pPr lvl="1"/>
            <a:r>
              <a:rPr lang="es-ES_tradnl" sz="2400" b="1" dirty="0" smtClean="0"/>
              <a:t>Pelirrojo - red</a:t>
            </a:r>
          </a:p>
          <a:p>
            <a:pPr lvl="1"/>
            <a:r>
              <a:rPr lang="es-ES_tradnl" sz="2400" b="1" dirty="0" err="1" smtClean="0"/>
              <a:t>Castano</a:t>
            </a:r>
            <a:r>
              <a:rPr lang="es-ES_tradnl" sz="2400" b="1" dirty="0" smtClean="0"/>
              <a:t>   - </a:t>
            </a:r>
            <a:r>
              <a:rPr lang="es-ES_tradnl" sz="2400" b="1" dirty="0" err="1" smtClean="0"/>
              <a:t>brunette</a:t>
            </a:r>
            <a:endParaRPr lang="es-ES_tradnl" sz="2400" b="1" dirty="0" smtClean="0"/>
          </a:p>
          <a:p>
            <a:pPr lvl="1"/>
            <a:r>
              <a:rPr lang="es-ES_tradnl" sz="2400" b="1" dirty="0" smtClean="0"/>
              <a:t>Negro - </a:t>
            </a:r>
            <a:r>
              <a:rPr lang="es-ES_tradnl" sz="2400" b="1" dirty="0" err="1" smtClean="0"/>
              <a:t>black</a:t>
            </a:r>
            <a:endParaRPr lang="es-ES_tradnl" sz="2400" b="1" dirty="0" smtClean="0"/>
          </a:p>
          <a:p>
            <a:r>
              <a:rPr lang="es-ES_tradnl" sz="2400" b="1" dirty="0" smtClean="0"/>
              <a:t>Bigote 	- </a:t>
            </a:r>
            <a:r>
              <a:rPr lang="es-ES_tradnl" sz="2400" b="1" dirty="0" err="1" smtClean="0"/>
              <a:t>moustache</a:t>
            </a:r>
            <a:r>
              <a:rPr lang="es-ES_tradnl" sz="2400" b="1" dirty="0" smtClean="0"/>
              <a:t>	</a:t>
            </a:r>
          </a:p>
          <a:p>
            <a:r>
              <a:rPr lang="es-ES_tradnl" sz="2400" b="1" dirty="0" smtClean="0"/>
              <a:t>Barba     - </a:t>
            </a:r>
            <a:r>
              <a:rPr lang="es-ES_tradnl" sz="2400" b="1" dirty="0" err="1" smtClean="0"/>
              <a:t>beard</a:t>
            </a:r>
            <a:r>
              <a:rPr lang="es-ES_tradnl" sz="2400" b="1" dirty="0" smtClean="0"/>
              <a:t> </a:t>
            </a:r>
          </a:p>
          <a:p>
            <a:r>
              <a:rPr lang="es-ES_tradnl" sz="2400" b="1" dirty="0" smtClean="0"/>
              <a:t>Lentes 	- </a:t>
            </a:r>
            <a:r>
              <a:rPr lang="es-ES_tradnl" sz="2400" b="1" dirty="0" err="1" smtClean="0"/>
              <a:t>glasses</a:t>
            </a:r>
            <a:endParaRPr lang="es-ES_tradnl" sz="2400" b="1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49121"/>
          <a:stretch/>
        </p:blipFill>
        <p:spPr>
          <a:xfrm>
            <a:off x="0" y="0"/>
            <a:ext cx="4994809" cy="6858000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 rot="20836495">
            <a:off x="9669047" y="4295383"/>
            <a:ext cx="2550695" cy="23100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Rectangle 2"/>
          <p:cNvSpPr/>
          <p:nvPr/>
        </p:nvSpPr>
        <p:spPr>
          <a:xfrm>
            <a:off x="8522208" y="1303127"/>
            <a:ext cx="366979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 err="1" smtClean="0">
                <a:ln/>
                <a:solidFill>
                  <a:schemeClr val="accent3"/>
                </a:solidFill>
              </a:rPr>
              <a:t>Levantanse</a:t>
            </a:r>
            <a:r>
              <a:rPr lang="en-US" sz="3600" b="1" dirty="0" smtClean="0">
                <a:ln/>
                <a:solidFill>
                  <a:schemeClr val="accent3"/>
                </a:solidFill>
              </a:rPr>
              <a:t>!</a:t>
            </a:r>
          </a:p>
          <a:p>
            <a:pPr algn="ctr"/>
            <a:r>
              <a:rPr lang="en-US" sz="3600" b="1" cap="none" spc="0" dirty="0" smtClean="0">
                <a:ln/>
                <a:solidFill>
                  <a:schemeClr val="accent3"/>
                </a:solidFill>
                <a:effectLst/>
              </a:rPr>
              <a:t>Describe the person you meet. </a:t>
            </a:r>
            <a:r>
              <a:rPr lang="en-US" sz="3600" b="1" cap="none" spc="0" dirty="0" err="1" smtClean="0">
                <a:ln/>
                <a:solidFill>
                  <a:schemeClr val="accent3"/>
                </a:solidFill>
                <a:effectLst/>
              </a:rPr>
              <a:t>Tienes</a:t>
            </a:r>
            <a:r>
              <a:rPr lang="en-US" sz="3600" b="1" cap="none" spc="0" dirty="0" smtClean="0">
                <a:ln/>
                <a:solidFill>
                  <a:schemeClr val="accent3"/>
                </a:solidFill>
                <a:effectLst/>
              </a:rPr>
              <a:t>…</a:t>
            </a:r>
            <a:endParaRPr lang="en-US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6840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7655" y="0"/>
            <a:ext cx="3764345" cy="1752599"/>
          </a:xfrm>
        </p:spPr>
        <p:txBody>
          <a:bodyPr>
            <a:normAutofit/>
          </a:bodyPr>
          <a:lstStyle/>
          <a:p>
            <a:r>
              <a:rPr lang="es-ES_tradnl" sz="8800" dirty="0" smtClean="0"/>
              <a:t>DOL</a:t>
            </a:r>
            <a:endParaRPr lang="es-ES_tradnl" sz="8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3183" y="1303017"/>
            <a:ext cx="10494330" cy="899161"/>
          </a:xfrm>
        </p:spPr>
        <p:txBody>
          <a:bodyPr>
            <a:normAutofit fontScale="70000" lnSpcReduction="20000"/>
          </a:bodyPr>
          <a:lstStyle/>
          <a:p>
            <a:r>
              <a:rPr lang="es-ES_tradnl" sz="5400" dirty="0"/>
              <a:t> </a:t>
            </a:r>
            <a:r>
              <a:rPr lang="es-ES_tradnl" sz="5400" dirty="0" err="1" smtClean="0"/>
              <a:t>Using</a:t>
            </a:r>
            <a:r>
              <a:rPr lang="es-ES_tradnl" sz="5400" dirty="0" smtClean="0"/>
              <a:t> tener, describe </a:t>
            </a:r>
            <a:r>
              <a:rPr lang="es-ES_tradnl" sz="5400" dirty="0" err="1" smtClean="0"/>
              <a:t>each</a:t>
            </a:r>
            <a:r>
              <a:rPr lang="es-ES_tradnl" sz="5400" dirty="0" smtClean="0"/>
              <a:t> </a:t>
            </a:r>
            <a:r>
              <a:rPr lang="es-ES_tradnl" sz="5400" dirty="0" err="1" smtClean="0"/>
              <a:t>person’s</a:t>
            </a:r>
            <a:r>
              <a:rPr lang="es-ES_tradnl" sz="5400" dirty="0" smtClean="0"/>
              <a:t> </a:t>
            </a:r>
            <a:r>
              <a:rPr lang="es-ES_tradnl" sz="5400" dirty="0" err="1" smtClean="0"/>
              <a:t>hair</a:t>
            </a:r>
            <a:r>
              <a:rPr lang="es-ES_tradnl" sz="5400" dirty="0" smtClean="0"/>
              <a:t> and </a:t>
            </a:r>
            <a:r>
              <a:rPr lang="es-ES_tradnl" sz="5400" dirty="0" err="1" smtClean="0"/>
              <a:t>eyes</a:t>
            </a:r>
            <a:r>
              <a:rPr lang="es-ES_tradnl" sz="5400" dirty="0" smtClean="0"/>
              <a:t>.</a:t>
            </a:r>
            <a:endParaRPr lang="es-ES_tradnl" sz="5400" dirty="0"/>
          </a:p>
          <a:p>
            <a:endParaRPr lang="es-ES_tradn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599"/>
            <a:ext cx="3543301" cy="4724401"/>
          </a:xfrm>
          <a:prstGeom prst="rect">
            <a:avLst/>
          </a:prstGeom>
        </p:spPr>
      </p:pic>
      <p:pic>
        <p:nvPicPr>
          <p:cNvPr id="2060" name="Picture 12" descr="Image result for celia cru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1" y="2129839"/>
            <a:ext cx="4174235" cy="472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lindsey stirl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886" y="2579421"/>
            <a:ext cx="5768715" cy="382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02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48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403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92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28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9839" y="540327"/>
            <a:ext cx="10569143" cy="5874328"/>
          </a:xfrm>
        </p:spPr>
        <p:txBody>
          <a:bodyPr>
            <a:normAutofit fontScale="90000"/>
          </a:bodyPr>
          <a:lstStyle/>
          <a:p>
            <a:pPr algn="l"/>
            <a:r>
              <a:rPr lang="es-MX" dirty="0" err="1" smtClean="0"/>
              <a:t>Warmup</a:t>
            </a:r>
            <a:r>
              <a:rPr lang="es-MX" dirty="0" smtClean="0"/>
              <a:t> – Que tiene?</a:t>
            </a:r>
            <a:br>
              <a:rPr lang="es-MX" dirty="0" smtClean="0"/>
            </a:br>
            <a:r>
              <a:rPr lang="es-MX" dirty="0" smtClean="0"/>
              <a:t> </a:t>
            </a:r>
            <a:br>
              <a:rPr lang="es-MX" dirty="0" smtClean="0"/>
            </a:br>
            <a:r>
              <a:rPr lang="es-MX" dirty="0" err="1" smtClean="0"/>
              <a:t>Using</a:t>
            </a:r>
            <a:r>
              <a:rPr lang="es-MX" dirty="0" smtClean="0"/>
              <a:t> </a:t>
            </a:r>
            <a:r>
              <a:rPr lang="es-MX" dirty="0" err="1" smtClean="0"/>
              <a:t>yesterday’s</a:t>
            </a:r>
            <a:r>
              <a:rPr lang="es-MX" dirty="0" smtClean="0"/>
              <a:t> notes, </a:t>
            </a:r>
            <a:r>
              <a:rPr lang="es-MX" dirty="0" err="1" smtClean="0"/>
              <a:t>write</a:t>
            </a:r>
            <a:r>
              <a:rPr lang="es-MX" dirty="0" smtClean="0"/>
              <a:t> 3 </a:t>
            </a:r>
            <a:r>
              <a:rPr lang="es-MX" dirty="0" err="1" smtClean="0"/>
              <a:t>sentences</a:t>
            </a:r>
            <a:r>
              <a:rPr lang="es-MX" dirty="0" smtClean="0"/>
              <a:t> </a:t>
            </a:r>
            <a:r>
              <a:rPr lang="es-MX" dirty="0" err="1" smtClean="0"/>
              <a:t>describing</a:t>
            </a:r>
            <a:r>
              <a:rPr lang="es-MX" dirty="0" smtClean="0"/>
              <a:t> a </a:t>
            </a:r>
            <a:r>
              <a:rPr lang="es-MX" dirty="0" err="1" smtClean="0"/>
              <a:t>person</a:t>
            </a:r>
            <a:r>
              <a:rPr lang="es-MX" dirty="0" smtClean="0"/>
              <a:t> in </a:t>
            </a:r>
            <a:r>
              <a:rPr lang="es-MX" dirty="0" err="1" smtClean="0"/>
              <a:t>this</a:t>
            </a:r>
            <a:r>
              <a:rPr lang="es-MX" dirty="0" smtClean="0"/>
              <a:t> </a:t>
            </a:r>
            <a:r>
              <a:rPr lang="es-MX" dirty="0" err="1" smtClean="0"/>
              <a:t>classroom</a:t>
            </a:r>
            <a:r>
              <a:rPr lang="es-MX" dirty="0" smtClean="0"/>
              <a:t> </a:t>
            </a:r>
            <a:r>
              <a:rPr lang="es-MX" dirty="0" err="1" smtClean="0"/>
              <a:t>using</a:t>
            </a:r>
            <a:r>
              <a:rPr lang="es-MX" dirty="0" smtClean="0"/>
              <a:t> tener.</a:t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Ex. Señora de Alba tiene los ojos verdes. </a:t>
            </a:r>
            <a:r>
              <a:rPr lang="es-MX" dirty="0" smtClean="0"/>
              <a:t>Ella tiene </a:t>
            </a:r>
            <a:r>
              <a:rPr lang="es-MX" dirty="0" smtClean="0"/>
              <a:t>cabello liso, largo y  rubio. No tiene lentes.</a:t>
            </a:r>
            <a:br>
              <a:rPr lang="es-MX" dirty="0" smtClean="0"/>
            </a:b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>1.</a:t>
            </a:r>
            <a:br>
              <a:rPr lang="es-MX" dirty="0" smtClean="0"/>
            </a:br>
            <a:r>
              <a:rPr lang="es-MX" dirty="0" smtClean="0"/>
              <a:t>2.</a:t>
            </a:r>
            <a:br>
              <a:rPr lang="es-MX" dirty="0" smtClean="0"/>
            </a:br>
            <a:r>
              <a:rPr lang="es-MX" dirty="0" smtClean="0"/>
              <a:t>3.</a:t>
            </a:r>
            <a:br>
              <a:rPr lang="es-MX" dirty="0" smtClean="0"/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4648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BIENVENIDOS A NUESTRA CLASE</a:t>
            </a:r>
            <a:br>
              <a:rPr lang="es-ES_tradnl" dirty="0" smtClean="0"/>
            </a:br>
            <a:r>
              <a:rPr lang="es-ES_tradnl" dirty="0" smtClean="0"/>
              <a:t>español 1 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smtClean="0"/>
              <a:t>Hoy es jueves, el ocho de noviembre</a:t>
            </a:r>
          </a:p>
          <a:p>
            <a:r>
              <a:rPr lang="es-ES_tradnl" dirty="0" smtClean="0"/>
              <a:t>Son las … de la ….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27146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8000" dirty="0" smtClean="0"/>
              <a:t>OBJETIVO Y DOL </a:t>
            </a:r>
            <a:endParaRPr lang="es-ES_tradnl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_tradnl" sz="4000" b="1" dirty="0" smtClean="0"/>
              <a:t>OBJETIVO</a:t>
            </a:r>
            <a:r>
              <a:rPr lang="es-ES_tradnl" sz="4000" dirty="0" smtClean="0"/>
              <a:t>  LLWBAT use </a:t>
            </a:r>
            <a:r>
              <a:rPr lang="es-ES_tradnl" sz="4000" dirty="0" err="1" smtClean="0"/>
              <a:t>the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correct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form</a:t>
            </a:r>
            <a:r>
              <a:rPr lang="es-ES_tradnl" sz="4000" dirty="0" smtClean="0"/>
              <a:t> of t</a:t>
            </a:r>
            <a:r>
              <a:rPr lang="en-US" sz="4000" dirty="0" smtClean="0"/>
              <a:t>he </a:t>
            </a:r>
            <a:r>
              <a:rPr lang="en-US" sz="4000" dirty="0"/>
              <a:t>verb “</a:t>
            </a:r>
            <a:r>
              <a:rPr lang="en-US" sz="4000" dirty="0" err="1"/>
              <a:t>ser</a:t>
            </a:r>
            <a:r>
              <a:rPr lang="en-US" sz="4000" dirty="0" smtClean="0"/>
              <a:t>” with specific subject pronouns to express ‘to be’. </a:t>
            </a:r>
            <a:r>
              <a:rPr lang="en-US" sz="4000" dirty="0"/>
              <a:t>[NL.1.1c, NL.4.1b, NL.4.1d]</a:t>
            </a:r>
            <a:endParaRPr lang="es-ES_tradnl" sz="4000" dirty="0" smtClean="0"/>
          </a:p>
          <a:p>
            <a:r>
              <a:rPr lang="es-ES_tradnl" sz="4000" b="1" dirty="0" smtClean="0"/>
              <a:t>DOL </a:t>
            </a:r>
            <a:r>
              <a:rPr lang="es-ES_tradnl" sz="4000" dirty="0" smtClean="0"/>
              <a:t> 100% of LLW use </a:t>
            </a:r>
            <a:r>
              <a:rPr lang="es-ES_tradnl" sz="4000" dirty="0" err="1" smtClean="0"/>
              <a:t>the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correct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form</a:t>
            </a:r>
            <a:r>
              <a:rPr lang="es-ES_tradnl" sz="4000" dirty="0" smtClean="0"/>
              <a:t> of </a:t>
            </a:r>
            <a:r>
              <a:rPr lang="es-ES_tradnl" sz="4000" dirty="0" err="1" smtClean="0"/>
              <a:t>the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verb</a:t>
            </a:r>
            <a:r>
              <a:rPr lang="es-ES_tradnl" sz="4000" dirty="0" smtClean="0"/>
              <a:t> ser to match  </a:t>
            </a:r>
            <a:r>
              <a:rPr lang="es-ES_tradnl" sz="4000" dirty="0" err="1" smtClean="0"/>
              <a:t>with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the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correct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subject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pronouns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with</a:t>
            </a:r>
            <a:r>
              <a:rPr lang="es-ES_tradnl" sz="4000" dirty="0" smtClean="0"/>
              <a:t> 10/10 </a:t>
            </a:r>
            <a:r>
              <a:rPr lang="es-ES_tradnl" sz="4000" dirty="0" err="1" smtClean="0"/>
              <a:t>accuracy</a:t>
            </a:r>
            <a:r>
              <a:rPr lang="es-ES_tradnl" sz="4000" dirty="0" smtClean="0"/>
              <a:t>. </a:t>
            </a:r>
            <a:endParaRPr lang="es-ES_tradnl" sz="4000" dirty="0"/>
          </a:p>
        </p:txBody>
      </p:sp>
    </p:spTree>
    <p:extLst>
      <p:ext uri="{BB962C8B-B14F-4D97-AF65-F5344CB8AC3E}">
        <p14:creationId xmlns:p14="http://schemas.microsoft.com/office/powerpoint/2010/main" val="3483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350" y="217486"/>
            <a:ext cx="5981700" cy="4202114"/>
          </a:xfrm>
        </p:spPr>
        <p:txBody>
          <a:bodyPr>
            <a:normAutofit/>
          </a:bodyPr>
          <a:lstStyle/>
          <a:p>
            <a:r>
              <a:rPr lang="es-MX" dirty="0" smtClean="0"/>
              <a:t>LA ESTRELLA DEL DIA</a:t>
            </a:r>
            <a:endParaRPr lang="es-MX" dirty="0"/>
          </a:p>
        </p:txBody>
      </p:sp>
      <p:pic>
        <p:nvPicPr>
          <p:cNvPr id="6148" name="Picture 4" descr="Image result for MARIO S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12" y="1017403"/>
            <a:ext cx="3894537" cy="403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21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los tipos de musica lat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941" y="-19050"/>
            <a:ext cx="12799341" cy="706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451" y="-466727"/>
            <a:ext cx="9905998" cy="1905000"/>
          </a:xfrm>
        </p:spPr>
        <p:txBody>
          <a:bodyPr/>
          <a:lstStyle/>
          <a:p>
            <a:r>
              <a:rPr lang="es-MX" dirty="0" smtClean="0">
                <a:solidFill>
                  <a:schemeClr val="accent6"/>
                </a:solidFill>
              </a:rPr>
              <a:t>La canción del </a:t>
            </a:r>
            <a:r>
              <a:rPr lang="es-MX" dirty="0" err="1" smtClean="0">
                <a:solidFill>
                  <a:schemeClr val="accent6"/>
                </a:solidFill>
              </a:rPr>
              <a:t>dia</a:t>
            </a:r>
            <a:r>
              <a:rPr lang="es-MX" dirty="0" smtClean="0">
                <a:solidFill>
                  <a:schemeClr val="accent6"/>
                </a:solidFill>
              </a:rPr>
              <a:t>		</a:t>
            </a:r>
            <a:endParaRPr lang="es-MX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8850" y="1724022"/>
            <a:ext cx="8839200" cy="4600577"/>
          </a:xfrm>
        </p:spPr>
        <p:txBody>
          <a:bodyPr>
            <a:normAutofit/>
          </a:bodyPr>
          <a:lstStyle/>
          <a:p>
            <a:r>
              <a:rPr lang="es-MX" sz="2400" dirty="0" smtClean="0"/>
              <a:t>Como se llama el artista?</a:t>
            </a:r>
            <a:endParaRPr lang="es-MX" sz="2400" dirty="0"/>
          </a:p>
          <a:p>
            <a:r>
              <a:rPr lang="es-MX" sz="2400" dirty="0" smtClean="0"/>
              <a:t>Como se llama la canción?</a:t>
            </a:r>
          </a:p>
          <a:p>
            <a:pPr marL="0" indent="0">
              <a:buNone/>
            </a:pPr>
            <a:endParaRPr lang="es-MX" sz="2400" dirty="0" smtClean="0"/>
          </a:p>
          <a:p>
            <a:r>
              <a:rPr lang="es-MX" sz="2400" dirty="0" smtClean="0"/>
              <a:t>Que tipo de música es?</a:t>
            </a:r>
          </a:p>
          <a:p>
            <a:r>
              <a:rPr lang="es-MX" sz="2400" dirty="0"/>
              <a:t>r</a:t>
            </a:r>
            <a:r>
              <a:rPr lang="es-MX" sz="2400" dirty="0" smtClean="0"/>
              <a:t>eggaetón    norteña/banda	bachata</a:t>
            </a:r>
          </a:p>
          <a:p>
            <a:pPr marL="0" indent="0">
              <a:buNone/>
            </a:pPr>
            <a:r>
              <a:rPr lang="es-MX" sz="2400" dirty="0"/>
              <a:t> </a:t>
            </a:r>
            <a:r>
              <a:rPr lang="es-MX" sz="2400" dirty="0" smtClean="0"/>
              <a:t>    salsa	pop latino </a:t>
            </a:r>
            <a:r>
              <a:rPr lang="es-MX" sz="2400" dirty="0" smtClean="0"/>
              <a:t> </a:t>
            </a:r>
            <a:r>
              <a:rPr lang="es-MX" dirty="0"/>
              <a:t> </a:t>
            </a:r>
            <a:r>
              <a:rPr lang="es-MX" sz="2400" dirty="0" smtClean="0"/>
              <a:t>cumbia     </a:t>
            </a:r>
            <a:r>
              <a:rPr lang="es-MX" sz="2400" dirty="0" smtClean="0"/>
              <a:t>samba</a:t>
            </a:r>
          </a:p>
          <a:p>
            <a:pPr marL="0" indent="0">
              <a:buNone/>
            </a:pPr>
            <a:r>
              <a:rPr lang="es-MX" sz="2400" dirty="0"/>
              <a:t>	</a:t>
            </a:r>
            <a:r>
              <a:rPr lang="es-MX" sz="2400" dirty="0" err="1" smtClean="0"/>
              <a:t>ska</a:t>
            </a:r>
            <a:r>
              <a:rPr lang="es-MX" sz="2400" dirty="0" smtClean="0"/>
              <a:t>	</a:t>
            </a:r>
            <a:r>
              <a:rPr lang="es-MX" sz="2400" dirty="0" smtClean="0"/>
              <a:t>         merengue</a:t>
            </a:r>
            <a:r>
              <a:rPr lang="es-MX" sz="2400" dirty="0" smtClean="0"/>
              <a:t>	bolero/mariachi</a:t>
            </a:r>
          </a:p>
          <a:p>
            <a:pPr marL="0" indent="0">
              <a:buNone/>
            </a:pPr>
            <a:r>
              <a:rPr lang="es-MX" sz="2400" dirty="0" smtClean="0"/>
              <a:t>                          Rock/rap en español		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257384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2722418"/>
          </a:xfrm>
        </p:spPr>
        <p:txBody>
          <a:bodyPr>
            <a:normAutofit/>
          </a:bodyPr>
          <a:lstStyle/>
          <a:p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Saquen las computadoras por favor</a:t>
            </a:r>
            <a:r>
              <a:rPr lang="es-MX" dirty="0"/>
              <a:t/>
            </a:r>
            <a:br>
              <a:rPr lang="es-MX" dirty="0"/>
            </a:br>
            <a:r>
              <a:rPr lang="es-MX" dirty="0" err="1" smtClean="0"/>
              <a:t>Go</a:t>
            </a:r>
            <a:r>
              <a:rPr lang="es-MX" dirty="0" smtClean="0"/>
              <a:t> to nearpod.com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2735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968" y="503669"/>
            <a:ext cx="10756232" cy="1097280"/>
          </a:xfrm>
        </p:spPr>
        <p:txBody>
          <a:bodyPr>
            <a:noAutofit/>
          </a:bodyPr>
          <a:lstStyle/>
          <a:p>
            <a:pPr algn="ctr"/>
            <a:r>
              <a:rPr lang="es-ES_tradnl" sz="9600" dirty="0" smtClean="0"/>
              <a:t> </a:t>
            </a:r>
            <a:r>
              <a:rPr lang="es-ES_tradnl" sz="4400" dirty="0" err="1" smtClean="0"/>
              <a:t>Write</a:t>
            </a:r>
            <a:r>
              <a:rPr lang="es-ES_tradnl" sz="4400" dirty="0" smtClean="0"/>
              <a:t> </a:t>
            </a:r>
            <a:r>
              <a:rPr lang="es-ES_tradnl" sz="4400" dirty="0" err="1" smtClean="0"/>
              <a:t>the</a:t>
            </a:r>
            <a:r>
              <a:rPr lang="es-ES_tradnl" sz="4400" dirty="0" smtClean="0"/>
              <a:t> </a:t>
            </a:r>
            <a:r>
              <a:rPr lang="es-ES_tradnl" sz="4400" dirty="0" err="1" smtClean="0"/>
              <a:t>subject</a:t>
            </a:r>
            <a:r>
              <a:rPr lang="es-ES_tradnl" sz="4400" dirty="0" smtClean="0"/>
              <a:t> </a:t>
            </a:r>
            <a:r>
              <a:rPr lang="es-ES_tradnl" sz="4400" dirty="0" err="1" smtClean="0"/>
              <a:t>pronoun</a:t>
            </a:r>
            <a:r>
              <a:rPr lang="es-ES_tradnl" sz="4400" dirty="0" smtClean="0"/>
              <a:t> in </a:t>
            </a:r>
            <a:r>
              <a:rPr lang="es-ES_tradnl" sz="4400" dirty="0" err="1"/>
              <a:t>S</a:t>
            </a:r>
            <a:r>
              <a:rPr lang="es-ES_tradnl" sz="4400" dirty="0" err="1" smtClean="0"/>
              <a:t>panish</a:t>
            </a:r>
            <a:r>
              <a:rPr lang="es-ES_tradnl" sz="4400" dirty="0" smtClean="0"/>
              <a:t>. </a:t>
            </a:r>
            <a:endParaRPr lang="es-ES_tradnl" sz="4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44624" y="1943848"/>
            <a:ext cx="10058400" cy="4741218"/>
          </a:xfrm>
        </p:spPr>
        <p:txBody>
          <a:bodyPr>
            <a:normAutofit fontScale="92500"/>
          </a:bodyPr>
          <a:lstStyle/>
          <a:p>
            <a:r>
              <a:rPr lang="es-ES_tradnl" dirty="0" smtClean="0"/>
              <a:t>1. </a:t>
            </a:r>
            <a:r>
              <a:rPr lang="es-ES_tradnl" b="1" dirty="0" smtClean="0"/>
              <a:t>Johnny</a:t>
            </a:r>
            <a:r>
              <a:rPr lang="es-ES_tradnl" dirty="0" smtClean="0"/>
              <a:t> </a:t>
            </a:r>
            <a:r>
              <a:rPr lang="es-ES_tradnl" dirty="0" err="1" smtClean="0"/>
              <a:t>turned</a:t>
            </a:r>
            <a:r>
              <a:rPr lang="es-ES_tradnl" dirty="0" smtClean="0"/>
              <a:t> off </a:t>
            </a:r>
            <a:r>
              <a:rPr lang="es-ES_tradnl" dirty="0" err="1" smtClean="0"/>
              <a:t>the</a:t>
            </a:r>
            <a:r>
              <a:rPr lang="es-ES_tradnl" dirty="0" smtClean="0"/>
              <a:t> light </a:t>
            </a:r>
            <a:r>
              <a:rPr lang="es-ES_tradnl" dirty="0" err="1" smtClean="0"/>
              <a:t>before</a:t>
            </a:r>
            <a:r>
              <a:rPr lang="es-ES_tradnl" dirty="0" smtClean="0"/>
              <a:t> he </a:t>
            </a:r>
            <a:r>
              <a:rPr lang="es-ES_tradnl" dirty="0" err="1" smtClean="0"/>
              <a:t>left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room</a:t>
            </a:r>
            <a:r>
              <a:rPr lang="es-ES_tradnl" dirty="0" smtClean="0"/>
              <a:t>.         _________________</a:t>
            </a:r>
          </a:p>
          <a:p>
            <a:r>
              <a:rPr lang="es-ES_tradnl" dirty="0" smtClean="0"/>
              <a:t>2. </a:t>
            </a:r>
            <a:r>
              <a:rPr lang="es-ES_tradnl" dirty="0" err="1" smtClean="0"/>
              <a:t>Give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notebook to </a:t>
            </a:r>
            <a:r>
              <a:rPr lang="es-ES_tradnl" b="1" dirty="0" smtClean="0"/>
              <a:t>Patricia</a:t>
            </a:r>
            <a:r>
              <a:rPr lang="es-ES_tradnl" dirty="0" smtClean="0"/>
              <a:t>. ________________</a:t>
            </a:r>
          </a:p>
          <a:p>
            <a:r>
              <a:rPr lang="es-ES_tradnl" dirty="0" smtClean="0"/>
              <a:t>3. </a:t>
            </a:r>
            <a:r>
              <a:rPr lang="es-ES_tradnl" b="1" dirty="0" smtClean="0"/>
              <a:t>Melinda and Christina </a:t>
            </a:r>
            <a:r>
              <a:rPr lang="es-ES_tradnl" dirty="0" err="1" smtClean="0"/>
              <a:t>enjoy</a:t>
            </a:r>
            <a:r>
              <a:rPr lang="es-ES_tradnl" dirty="0" smtClean="0"/>
              <a:t> </a:t>
            </a:r>
            <a:r>
              <a:rPr lang="es-ES_tradnl" dirty="0" err="1" smtClean="0"/>
              <a:t>playing</a:t>
            </a:r>
            <a:r>
              <a:rPr lang="es-ES_tradnl" dirty="0" smtClean="0"/>
              <a:t> soccer. ______________</a:t>
            </a:r>
          </a:p>
          <a:p>
            <a:r>
              <a:rPr lang="es-ES_tradnl" dirty="0" smtClean="0"/>
              <a:t>4. </a:t>
            </a:r>
            <a:r>
              <a:rPr lang="es-ES_tradnl" b="1" dirty="0" smtClean="0"/>
              <a:t>Stephen and I </a:t>
            </a:r>
            <a:r>
              <a:rPr lang="es-ES_tradnl" dirty="0" err="1" smtClean="0"/>
              <a:t>going</a:t>
            </a:r>
            <a:r>
              <a:rPr lang="es-ES_tradnl" dirty="0" smtClean="0"/>
              <a:t> to </a:t>
            </a:r>
            <a:r>
              <a:rPr lang="es-ES_tradnl" dirty="0" err="1" smtClean="0"/>
              <a:t>have</a:t>
            </a:r>
            <a:r>
              <a:rPr lang="es-ES_tradnl" dirty="0" smtClean="0"/>
              <a:t> a date </a:t>
            </a:r>
            <a:r>
              <a:rPr lang="es-ES_tradnl" dirty="0" err="1" smtClean="0"/>
              <a:t>tomorrow</a:t>
            </a:r>
            <a:r>
              <a:rPr lang="es-ES_tradnl" dirty="0" smtClean="0"/>
              <a:t>. _______________</a:t>
            </a:r>
          </a:p>
          <a:p>
            <a:r>
              <a:rPr lang="es-ES_tradnl" dirty="0" smtClean="0"/>
              <a:t>5. </a:t>
            </a:r>
            <a:r>
              <a:rPr lang="es-ES_tradnl" dirty="0" err="1" smtClean="0"/>
              <a:t>My</a:t>
            </a:r>
            <a:r>
              <a:rPr lang="es-ES_tradnl" dirty="0" smtClean="0"/>
              <a:t> dad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taking</a:t>
            </a:r>
            <a:r>
              <a:rPr lang="es-ES_tradnl" dirty="0"/>
              <a:t> </a:t>
            </a:r>
            <a:r>
              <a:rPr lang="es-ES_tradnl" b="1" dirty="0" err="1" smtClean="0"/>
              <a:t>you</a:t>
            </a:r>
            <a:r>
              <a:rPr lang="es-ES_tradnl" b="1" dirty="0" smtClean="0"/>
              <a:t> </a:t>
            </a:r>
            <a:r>
              <a:rPr lang="es-ES_tradnl" b="1" dirty="0" err="1" smtClean="0"/>
              <a:t>all</a:t>
            </a:r>
            <a:r>
              <a:rPr lang="es-ES_tradnl" b="1" dirty="0" smtClean="0"/>
              <a:t> </a:t>
            </a:r>
            <a:r>
              <a:rPr lang="es-ES_tradnl" dirty="0" smtClean="0"/>
              <a:t>to </a:t>
            </a:r>
            <a:r>
              <a:rPr lang="es-ES_tradnl" dirty="0" err="1" smtClean="0"/>
              <a:t>disneyland</a:t>
            </a:r>
            <a:r>
              <a:rPr lang="es-ES_tradnl" dirty="0" smtClean="0"/>
              <a:t>. _________________</a:t>
            </a:r>
          </a:p>
          <a:p>
            <a:r>
              <a:rPr lang="es-ES_tradnl" dirty="0" smtClean="0"/>
              <a:t>6. </a:t>
            </a:r>
            <a:r>
              <a:rPr lang="es-ES_tradnl" b="1" dirty="0" smtClean="0"/>
              <a:t>Karen</a:t>
            </a:r>
            <a:r>
              <a:rPr lang="es-ES_tradnl" dirty="0" smtClean="0"/>
              <a:t> </a:t>
            </a:r>
            <a:r>
              <a:rPr lang="es-ES_tradnl" dirty="0" err="1" smtClean="0"/>
              <a:t>will</a:t>
            </a:r>
            <a:r>
              <a:rPr lang="es-ES_tradnl" dirty="0" smtClean="0"/>
              <a:t> </a:t>
            </a:r>
            <a:r>
              <a:rPr lang="es-ES_tradnl" dirty="0" err="1" smtClean="0"/>
              <a:t>have</a:t>
            </a:r>
            <a:r>
              <a:rPr lang="es-ES_tradnl" dirty="0" smtClean="0"/>
              <a:t> piano </a:t>
            </a:r>
            <a:r>
              <a:rPr lang="es-ES_tradnl" dirty="0" err="1" smtClean="0"/>
              <a:t>lessons</a:t>
            </a:r>
            <a:r>
              <a:rPr lang="es-ES_tradnl" dirty="0" smtClean="0"/>
              <a:t> </a:t>
            </a:r>
            <a:r>
              <a:rPr lang="es-ES_tradnl" dirty="0" err="1" smtClean="0"/>
              <a:t>this</a:t>
            </a:r>
            <a:r>
              <a:rPr lang="es-ES_tradnl" dirty="0" smtClean="0"/>
              <a:t> </a:t>
            </a:r>
            <a:r>
              <a:rPr lang="es-ES_tradnl" dirty="0" err="1" smtClean="0"/>
              <a:t>afternoon</a:t>
            </a:r>
            <a:r>
              <a:rPr lang="es-ES_tradnl" dirty="0" smtClean="0"/>
              <a:t>. _______________</a:t>
            </a:r>
          </a:p>
          <a:p>
            <a:r>
              <a:rPr lang="es-ES_tradnl" dirty="0" smtClean="0"/>
              <a:t>7. </a:t>
            </a:r>
            <a:r>
              <a:rPr lang="es-ES_tradnl" b="1" dirty="0" err="1" smtClean="0"/>
              <a:t>Hector</a:t>
            </a:r>
            <a:r>
              <a:rPr lang="es-ES_tradnl" dirty="0" smtClean="0"/>
              <a:t> </a:t>
            </a:r>
            <a:r>
              <a:rPr lang="es-ES_tradnl" dirty="0" err="1" smtClean="0"/>
              <a:t>likes</a:t>
            </a:r>
            <a:r>
              <a:rPr lang="es-ES_tradnl" dirty="0" smtClean="0"/>
              <a:t> to </a:t>
            </a:r>
            <a:r>
              <a:rPr lang="es-ES_tradnl" dirty="0" err="1" smtClean="0"/>
              <a:t>play</a:t>
            </a:r>
            <a:r>
              <a:rPr lang="es-ES_tradnl" dirty="0" smtClean="0"/>
              <a:t> </a:t>
            </a:r>
            <a:r>
              <a:rPr lang="es-ES_tradnl" dirty="0" err="1" smtClean="0"/>
              <a:t>chess</a:t>
            </a:r>
            <a:r>
              <a:rPr lang="es-ES_tradnl" dirty="0" smtClean="0"/>
              <a:t> </a:t>
            </a:r>
            <a:r>
              <a:rPr lang="es-ES_tradnl" dirty="0" err="1" smtClean="0"/>
              <a:t>with</a:t>
            </a:r>
            <a:r>
              <a:rPr lang="es-ES_tradnl" dirty="0" smtClean="0"/>
              <a:t> Ben. _______________</a:t>
            </a:r>
          </a:p>
          <a:p>
            <a:r>
              <a:rPr lang="es-ES_tradnl" dirty="0" smtClean="0"/>
              <a:t>8. </a:t>
            </a:r>
            <a:r>
              <a:rPr lang="es-ES_tradnl" dirty="0" err="1" smtClean="0"/>
              <a:t>Please</a:t>
            </a:r>
            <a:r>
              <a:rPr lang="es-ES_tradnl" dirty="0" smtClean="0"/>
              <a:t> </a:t>
            </a:r>
            <a:r>
              <a:rPr lang="es-ES_tradnl" dirty="0" err="1" smtClean="0"/>
              <a:t>tell</a:t>
            </a:r>
            <a:r>
              <a:rPr lang="es-ES_tradnl" dirty="0" smtClean="0"/>
              <a:t> </a:t>
            </a:r>
            <a:r>
              <a:rPr lang="es-ES_tradnl" b="1" dirty="0" smtClean="0"/>
              <a:t>Miguel and Claire</a:t>
            </a:r>
            <a:r>
              <a:rPr lang="es-ES_tradnl" dirty="0" smtClean="0"/>
              <a:t>. ______________</a:t>
            </a:r>
          </a:p>
          <a:p>
            <a:r>
              <a:rPr lang="es-ES_tradnl" dirty="0" smtClean="0"/>
              <a:t>9</a:t>
            </a:r>
            <a:r>
              <a:rPr lang="es-ES_tradnl" b="1" dirty="0" smtClean="0"/>
              <a:t>. </a:t>
            </a:r>
            <a:r>
              <a:rPr lang="es-ES_tradnl" b="1" dirty="0" err="1" smtClean="0"/>
              <a:t>You</a:t>
            </a:r>
            <a:r>
              <a:rPr lang="es-ES_tradnl" b="1" dirty="0" smtClean="0"/>
              <a:t> </a:t>
            </a:r>
            <a:r>
              <a:rPr lang="es-ES_tradnl" dirty="0" err="1" smtClean="0"/>
              <a:t>will</a:t>
            </a:r>
            <a:r>
              <a:rPr lang="es-ES_tradnl" dirty="0" smtClean="0"/>
              <a:t> </a:t>
            </a:r>
            <a:r>
              <a:rPr lang="es-ES_tradnl" dirty="0" err="1" smtClean="0"/>
              <a:t>love</a:t>
            </a:r>
            <a:r>
              <a:rPr lang="es-ES_tradnl" dirty="0" smtClean="0"/>
              <a:t> </a:t>
            </a:r>
            <a:r>
              <a:rPr lang="es-ES_tradnl" dirty="0" err="1" smtClean="0"/>
              <a:t>college</a:t>
            </a:r>
            <a:r>
              <a:rPr lang="es-ES_tradnl" dirty="0" smtClean="0"/>
              <a:t>!  ______________</a:t>
            </a:r>
          </a:p>
          <a:p>
            <a:r>
              <a:rPr lang="es-ES_tradnl" dirty="0" smtClean="0"/>
              <a:t>10. </a:t>
            </a:r>
            <a:r>
              <a:rPr lang="es-ES_tradnl" b="1" dirty="0" smtClean="0"/>
              <a:t>I</a:t>
            </a:r>
            <a:r>
              <a:rPr lang="es-ES_tradnl" dirty="0" smtClean="0"/>
              <a:t> do </a:t>
            </a:r>
            <a:r>
              <a:rPr lang="es-ES_tradnl" dirty="0" err="1" smtClean="0"/>
              <a:t>not</a:t>
            </a:r>
            <a:r>
              <a:rPr lang="es-ES_tradnl" dirty="0" smtClean="0"/>
              <a:t> </a:t>
            </a:r>
            <a:r>
              <a:rPr lang="es-ES_tradnl" dirty="0" err="1" smtClean="0"/>
              <a:t>feel</a:t>
            </a:r>
            <a:r>
              <a:rPr lang="es-ES_tradnl" dirty="0" smtClean="0"/>
              <a:t> </a:t>
            </a:r>
            <a:r>
              <a:rPr lang="es-ES_tradnl" dirty="0" err="1" smtClean="0"/>
              <a:t>well</a:t>
            </a:r>
            <a:r>
              <a:rPr lang="es-ES_tradnl" dirty="0"/>
              <a:t> </a:t>
            </a:r>
            <a:r>
              <a:rPr lang="es-ES_tradnl" dirty="0" err="1" smtClean="0"/>
              <a:t>today</a:t>
            </a:r>
            <a:r>
              <a:rPr lang="es-ES_tradnl" dirty="0" smtClean="0"/>
              <a:t>. 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91472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9676" y="-244699"/>
            <a:ext cx="9353348" cy="710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4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TO BE OR NOT TO BE …</a:t>
            </a:r>
            <a:br>
              <a:rPr lang="es-ES_tradnl" dirty="0" smtClean="0"/>
            </a:br>
            <a:r>
              <a:rPr lang="es-ES_tradnl" dirty="0" smtClean="0"/>
              <a:t>Saquen sus paquetes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sz="4000" dirty="0" err="1" smtClean="0"/>
              <a:t>The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verb</a:t>
            </a:r>
            <a:r>
              <a:rPr lang="es-ES_tradnl" sz="4000" dirty="0" smtClean="0"/>
              <a:t> to be… </a:t>
            </a:r>
            <a:endParaRPr lang="es-ES_tradnl" sz="4000" dirty="0"/>
          </a:p>
          <a:p>
            <a:endParaRPr lang="es-ES_tradnl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637920"/>
              </p:ext>
            </p:extLst>
          </p:nvPr>
        </p:nvGraphicFramePr>
        <p:xfrm>
          <a:off x="1639532" y="3355205"/>
          <a:ext cx="8605950" cy="3130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2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2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0107">
                <a:tc>
                  <a:txBody>
                    <a:bodyPr/>
                    <a:lstStyle/>
                    <a:p>
                      <a:r>
                        <a:rPr lang="es-ES_tradnl" sz="4000" dirty="0" smtClean="0"/>
                        <a:t>SOY – i</a:t>
                      </a:r>
                      <a:r>
                        <a:rPr lang="es-ES_tradnl" sz="4000" baseline="0" dirty="0" smtClean="0"/>
                        <a:t> am</a:t>
                      </a:r>
                      <a:endParaRPr lang="es-ES_tradnl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4000" dirty="0" smtClean="0"/>
                        <a:t>SOMOS – </a:t>
                      </a:r>
                      <a:r>
                        <a:rPr lang="es-ES_tradnl" sz="4000" dirty="0" err="1" smtClean="0"/>
                        <a:t>we</a:t>
                      </a:r>
                      <a:r>
                        <a:rPr lang="es-ES_tradnl" sz="4000" dirty="0" smtClean="0"/>
                        <a:t> are</a:t>
                      </a:r>
                      <a:endParaRPr lang="es-ES_tradnl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0107">
                <a:tc>
                  <a:txBody>
                    <a:bodyPr/>
                    <a:lstStyle/>
                    <a:p>
                      <a:r>
                        <a:rPr lang="es-ES_tradnl" sz="4000" dirty="0" smtClean="0"/>
                        <a:t>ERES – </a:t>
                      </a:r>
                      <a:r>
                        <a:rPr lang="es-ES_tradnl" sz="4000" dirty="0" err="1" smtClean="0"/>
                        <a:t>you</a:t>
                      </a:r>
                      <a:r>
                        <a:rPr lang="es-ES_tradnl" sz="4000" dirty="0" smtClean="0"/>
                        <a:t> are</a:t>
                      </a:r>
                      <a:endParaRPr lang="es-ES_tradnl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0107">
                <a:tc>
                  <a:txBody>
                    <a:bodyPr/>
                    <a:lstStyle/>
                    <a:p>
                      <a:r>
                        <a:rPr lang="es-ES_tradnl" sz="4000" dirty="0" smtClean="0"/>
                        <a:t>ES – he </a:t>
                      </a:r>
                      <a:r>
                        <a:rPr lang="es-ES_tradnl" sz="4000" dirty="0" err="1" smtClean="0"/>
                        <a:t>is</a:t>
                      </a:r>
                      <a:r>
                        <a:rPr lang="es-ES_tradnl" sz="4000" dirty="0" smtClean="0"/>
                        <a:t>, </a:t>
                      </a:r>
                      <a:r>
                        <a:rPr lang="es-ES_tradnl" sz="4000" dirty="0" err="1" smtClean="0"/>
                        <a:t>she</a:t>
                      </a:r>
                      <a:r>
                        <a:rPr lang="es-ES_tradnl" sz="4000" dirty="0" smtClean="0"/>
                        <a:t> </a:t>
                      </a:r>
                      <a:r>
                        <a:rPr lang="es-ES_tradnl" sz="4000" dirty="0" err="1" smtClean="0"/>
                        <a:t>is</a:t>
                      </a:r>
                      <a:r>
                        <a:rPr lang="es-ES_tradnl" sz="4000" dirty="0" smtClean="0"/>
                        <a:t>, </a:t>
                      </a:r>
                      <a:r>
                        <a:rPr lang="es-ES_tradnl" sz="4000" dirty="0" err="1" smtClean="0"/>
                        <a:t>it</a:t>
                      </a:r>
                      <a:r>
                        <a:rPr lang="es-ES_tradnl" sz="4000" dirty="0" smtClean="0"/>
                        <a:t>   </a:t>
                      </a:r>
                      <a:r>
                        <a:rPr lang="es-ES_tradnl" sz="4000" dirty="0" err="1" smtClean="0"/>
                        <a:t>is</a:t>
                      </a:r>
                      <a:r>
                        <a:rPr lang="es-ES_tradnl" sz="4000" dirty="0" smtClean="0"/>
                        <a:t>, </a:t>
                      </a:r>
                      <a:r>
                        <a:rPr lang="es-ES_tradnl" sz="4000" dirty="0" err="1" smtClean="0"/>
                        <a:t>you</a:t>
                      </a:r>
                      <a:r>
                        <a:rPr lang="es-ES_tradnl" sz="4000" dirty="0" smtClean="0"/>
                        <a:t> sir are</a:t>
                      </a:r>
                      <a:endParaRPr lang="es-ES_tradnl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4000" dirty="0" smtClean="0"/>
                        <a:t>SON – </a:t>
                      </a:r>
                      <a:r>
                        <a:rPr lang="es-ES_tradnl" sz="4000" dirty="0" err="1" smtClean="0"/>
                        <a:t>they</a:t>
                      </a:r>
                      <a:r>
                        <a:rPr lang="es-ES_tradnl" sz="4000" dirty="0" smtClean="0"/>
                        <a:t> are, </a:t>
                      </a:r>
                      <a:r>
                        <a:rPr lang="es-ES_tradnl" sz="4000" dirty="0" err="1" smtClean="0"/>
                        <a:t>ya’ll</a:t>
                      </a:r>
                      <a:r>
                        <a:rPr lang="es-ES_tradnl" sz="4000" dirty="0" smtClean="0"/>
                        <a:t> are</a:t>
                      </a:r>
                      <a:endParaRPr lang="es-ES_tradnl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217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TO BE OR NOT TO BE …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sz="4000" dirty="0" err="1" smtClean="0"/>
              <a:t>The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verb</a:t>
            </a:r>
            <a:r>
              <a:rPr lang="es-ES_tradnl" sz="4000" dirty="0" smtClean="0"/>
              <a:t> to be… </a:t>
            </a:r>
            <a:endParaRPr lang="es-ES_tradnl" sz="4000" dirty="0"/>
          </a:p>
          <a:p>
            <a:endParaRPr lang="es-ES_tradnl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639532" y="3355205"/>
          <a:ext cx="8605950" cy="27303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2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2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0107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0107"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0107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5-Point Star 4"/>
          <p:cNvSpPr/>
          <p:nvPr/>
        </p:nvSpPr>
        <p:spPr>
          <a:xfrm rot="1054229">
            <a:off x="8180175" y="0"/>
            <a:ext cx="3336758" cy="29196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7473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9" y="274320"/>
            <a:ext cx="5335686" cy="3054096"/>
          </a:xfrm>
          <a:prstGeom prst="rect">
            <a:avLst/>
          </a:prstGeom>
        </p:spPr>
      </p:pic>
      <p:pic>
        <p:nvPicPr>
          <p:cNvPr id="6148" name="Picture 4" descr="Image result for michael giacchino coco came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522" y="2980439"/>
            <a:ext cx="6193694" cy="370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74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98133"/>
            <a:ext cx="10058400" cy="1097280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Match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following</a:t>
            </a:r>
            <a:r>
              <a:rPr lang="es-ES_tradnl" dirty="0" smtClean="0"/>
              <a:t> </a:t>
            </a:r>
            <a:r>
              <a:rPr lang="es-ES_tradnl" dirty="0" err="1" smtClean="0"/>
              <a:t>form</a:t>
            </a:r>
            <a:r>
              <a:rPr lang="es-ES_tradnl" dirty="0" smtClean="0"/>
              <a:t> of ser </a:t>
            </a:r>
            <a:r>
              <a:rPr lang="es-ES_tradnl" dirty="0" err="1" smtClean="0"/>
              <a:t>with</a:t>
            </a:r>
            <a:r>
              <a:rPr lang="es-ES_tradnl" dirty="0" smtClean="0"/>
              <a:t> a </a:t>
            </a:r>
            <a:r>
              <a:rPr lang="es-ES_tradnl" dirty="0" err="1" smtClean="0"/>
              <a:t>subject</a:t>
            </a:r>
            <a:r>
              <a:rPr lang="es-ES_tradnl" dirty="0" smtClean="0"/>
              <a:t> </a:t>
            </a:r>
            <a:r>
              <a:rPr lang="es-ES_tradnl" dirty="0" err="1" smtClean="0"/>
              <a:t>or</a:t>
            </a:r>
            <a:r>
              <a:rPr lang="es-ES_tradnl" dirty="0" smtClean="0"/>
              <a:t> </a:t>
            </a:r>
            <a:r>
              <a:rPr lang="es-ES_tradnl" dirty="0" err="1" smtClean="0"/>
              <a:t>subject</a:t>
            </a:r>
            <a:r>
              <a:rPr lang="es-ES_tradnl" dirty="0" smtClean="0"/>
              <a:t> </a:t>
            </a:r>
            <a:r>
              <a:rPr lang="es-ES_tradnl" dirty="0" err="1" smtClean="0"/>
              <a:t>pronoun</a:t>
            </a:r>
            <a:r>
              <a:rPr lang="es-ES_tradnl" dirty="0" smtClean="0"/>
              <a:t>.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s-ES_tradnl" sz="7100" dirty="0" smtClean="0"/>
              <a:t>1. Son </a:t>
            </a:r>
          </a:p>
          <a:p>
            <a:r>
              <a:rPr lang="es-ES_tradnl" sz="7100" dirty="0" smtClean="0"/>
              <a:t>2. Eres </a:t>
            </a:r>
          </a:p>
          <a:p>
            <a:r>
              <a:rPr lang="es-ES_tradnl" sz="7100" dirty="0"/>
              <a:t>3</a:t>
            </a:r>
            <a:r>
              <a:rPr lang="es-ES_tradnl" sz="7100" dirty="0" smtClean="0"/>
              <a:t>. Soy </a:t>
            </a:r>
          </a:p>
          <a:p>
            <a:r>
              <a:rPr lang="es-ES_tradnl" sz="7100" dirty="0"/>
              <a:t>4</a:t>
            </a:r>
            <a:r>
              <a:rPr lang="es-ES_tradnl" sz="7100" dirty="0" smtClean="0"/>
              <a:t>. Es</a:t>
            </a:r>
          </a:p>
          <a:p>
            <a:r>
              <a:rPr lang="es-ES_tradnl" sz="7100" dirty="0"/>
              <a:t>5</a:t>
            </a:r>
            <a:r>
              <a:rPr lang="es-ES_tradnl" sz="7100" dirty="0" smtClean="0"/>
              <a:t>. Somos </a:t>
            </a:r>
          </a:p>
          <a:p>
            <a:endParaRPr lang="es-ES_trad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79" y="1752599"/>
            <a:ext cx="5528109" cy="4343401"/>
          </a:xfrm>
        </p:spPr>
        <p:txBody>
          <a:bodyPr>
            <a:noAutofit/>
          </a:bodyPr>
          <a:lstStyle/>
          <a:p>
            <a:r>
              <a:rPr lang="es-ES_tradnl" sz="2000" dirty="0" smtClean="0"/>
              <a:t>A. yo</a:t>
            </a:r>
          </a:p>
          <a:p>
            <a:r>
              <a:rPr lang="es-ES_tradnl" sz="2000" dirty="0" smtClean="0"/>
              <a:t>B. tú</a:t>
            </a:r>
          </a:p>
          <a:p>
            <a:r>
              <a:rPr lang="es-ES_tradnl" sz="2000" dirty="0" smtClean="0"/>
              <a:t>C. el</a:t>
            </a:r>
          </a:p>
          <a:p>
            <a:r>
              <a:rPr lang="es-ES_tradnl" sz="2000" dirty="0" smtClean="0"/>
              <a:t>D. Nosotras </a:t>
            </a:r>
          </a:p>
          <a:p>
            <a:r>
              <a:rPr lang="es-ES_tradnl" sz="2000" dirty="0" smtClean="0"/>
              <a:t>E. María </a:t>
            </a:r>
          </a:p>
          <a:p>
            <a:r>
              <a:rPr lang="es-ES_tradnl" sz="2000" dirty="0" smtClean="0"/>
              <a:t>F. Julia y yo </a:t>
            </a:r>
          </a:p>
          <a:p>
            <a:r>
              <a:rPr lang="es-ES_tradnl" sz="2000" dirty="0" smtClean="0"/>
              <a:t>G</a:t>
            </a:r>
            <a:r>
              <a:rPr lang="es-ES_tradnl" sz="2000" smtClean="0"/>
              <a:t>. Senor </a:t>
            </a:r>
            <a:r>
              <a:rPr lang="es-ES_tradnl" sz="2000" dirty="0" smtClean="0"/>
              <a:t>Vargas</a:t>
            </a:r>
          </a:p>
          <a:p>
            <a:r>
              <a:rPr lang="es-ES_tradnl" sz="2000" dirty="0" smtClean="0"/>
              <a:t>H. Tú y </a:t>
            </a:r>
            <a:r>
              <a:rPr lang="es-ES_tradnl" sz="2000" dirty="0"/>
              <a:t>C</a:t>
            </a:r>
            <a:r>
              <a:rPr lang="es-ES_tradnl" sz="2000" dirty="0" smtClean="0"/>
              <a:t>arlos </a:t>
            </a:r>
          </a:p>
          <a:p>
            <a:r>
              <a:rPr lang="es-ES_tradnl" sz="2000" dirty="0" smtClean="0"/>
              <a:t>I. Carla y Adelina </a:t>
            </a:r>
          </a:p>
        </p:txBody>
      </p:sp>
    </p:spTree>
    <p:extLst>
      <p:ext uri="{BB962C8B-B14F-4D97-AF65-F5344CB8AC3E}">
        <p14:creationId xmlns:p14="http://schemas.microsoft.com/office/powerpoint/2010/main" val="270105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¡VAMOS A PRACTICAR!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http://www.spanish.cl/Grammar/Games/Verbo_Ser_Presente.htm</a:t>
            </a:r>
          </a:p>
        </p:txBody>
      </p:sp>
    </p:spTree>
    <p:extLst>
      <p:ext uri="{BB962C8B-B14F-4D97-AF65-F5344CB8AC3E}">
        <p14:creationId xmlns:p14="http://schemas.microsoft.com/office/powerpoint/2010/main" val="206943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6000" dirty="0" err="1" smtClean="0"/>
              <a:t>Sentence</a:t>
            </a:r>
            <a:r>
              <a:rPr lang="es-ES_tradnl" sz="6000" dirty="0" smtClean="0"/>
              <a:t> </a:t>
            </a:r>
            <a:r>
              <a:rPr lang="es-ES_tradnl" sz="6000" dirty="0" err="1" smtClean="0"/>
              <a:t>examples</a:t>
            </a:r>
            <a:r>
              <a:rPr lang="es-ES_tradnl" sz="6000" dirty="0" smtClean="0"/>
              <a:t> </a:t>
            </a:r>
            <a:endParaRPr lang="es-ES_tradnl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7583" y="2168237"/>
            <a:ext cx="10611853" cy="4343400"/>
          </a:xfrm>
        </p:spPr>
        <p:txBody>
          <a:bodyPr>
            <a:normAutofit/>
          </a:bodyPr>
          <a:lstStyle/>
          <a:p>
            <a:r>
              <a:rPr lang="es-ES_tradnl" sz="3400" dirty="0" smtClean="0"/>
              <a:t>1. </a:t>
            </a:r>
            <a:r>
              <a:rPr lang="es-ES_tradnl" sz="3400" i="1" dirty="0" smtClean="0"/>
              <a:t>Yo</a:t>
            </a:r>
            <a:r>
              <a:rPr lang="es-ES_tradnl" sz="3400" dirty="0" smtClean="0"/>
              <a:t> </a:t>
            </a:r>
            <a:r>
              <a:rPr lang="es-ES_tradnl" sz="3400" b="1" dirty="0" smtClean="0"/>
              <a:t>soy</a:t>
            </a:r>
            <a:r>
              <a:rPr lang="es-ES_tradnl" sz="3400" dirty="0" smtClean="0"/>
              <a:t> bonita (bonito). </a:t>
            </a:r>
          </a:p>
          <a:p>
            <a:r>
              <a:rPr lang="es-ES_tradnl" sz="3400" dirty="0" smtClean="0"/>
              <a:t>2. </a:t>
            </a:r>
            <a:r>
              <a:rPr lang="es-ES_tradnl" sz="3400" i="1" dirty="0" smtClean="0"/>
              <a:t>Tú</a:t>
            </a:r>
            <a:r>
              <a:rPr lang="es-ES_tradnl" sz="3400" dirty="0" smtClean="0"/>
              <a:t> </a:t>
            </a:r>
            <a:r>
              <a:rPr lang="es-ES_tradnl" sz="3400" b="1" dirty="0" smtClean="0"/>
              <a:t>eres</a:t>
            </a:r>
            <a:r>
              <a:rPr lang="es-ES_tradnl" sz="3400" dirty="0" smtClean="0"/>
              <a:t> simpática. </a:t>
            </a:r>
          </a:p>
          <a:p>
            <a:r>
              <a:rPr lang="es-ES_tradnl" sz="3400" dirty="0" smtClean="0"/>
              <a:t>3. </a:t>
            </a:r>
            <a:r>
              <a:rPr lang="es-ES_tradnl" sz="3400" i="1" dirty="0" smtClean="0"/>
              <a:t>Ella</a:t>
            </a:r>
            <a:r>
              <a:rPr lang="es-ES_tradnl" sz="3400" dirty="0" smtClean="0"/>
              <a:t> </a:t>
            </a:r>
            <a:r>
              <a:rPr lang="es-ES_tradnl" sz="3400" b="1" dirty="0" smtClean="0"/>
              <a:t>es</a:t>
            </a:r>
            <a:r>
              <a:rPr lang="es-ES_tradnl" sz="3400" dirty="0" smtClean="0"/>
              <a:t> atrevida.</a:t>
            </a:r>
          </a:p>
          <a:p>
            <a:r>
              <a:rPr lang="es-ES_tradnl" sz="3400" dirty="0" smtClean="0"/>
              <a:t>4. </a:t>
            </a:r>
            <a:r>
              <a:rPr lang="es-ES_tradnl" sz="3400" i="1" dirty="0" smtClean="0"/>
              <a:t>Usted</a:t>
            </a:r>
            <a:r>
              <a:rPr lang="es-ES_tradnl" sz="3400" dirty="0" smtClean="0"/>
              <a:t> </a:t>
            </a:r>
            <a:r>
              <a:rPr lang="es-ES_tradnl" sz="3400" b="1" dirty="0" smtClean="0"/>
              <a:t>es </a:t>
            </a:r>
            <a:r>
              <a:rPr lang="es-ES_tradnl" sz="3400" dirty="0" smtClean="0"/>
              <a:t>ordenando.</a:t>
            </a:r>
            <a:endParaRPr lang="es-ES_tradnl" sz="3400" b="1" dirty="0" smtClean="0"/>
          </a:p>
          <a:p>
            <a:r>
              <a:rPr lang="es-ES_tradnl" sz="3400" dirty="0"/>
              <a:t>5</a:t>
            </a:r>
            <a:r>
              <a:rPr lang="es-ES_tradnl" sz="3400" dirty="0" smtClean="0"/>
              <a:t>. </a:t>
            </a:r>
            <a:r>
              <a:rPr lang="es-ES_tradnl" sz="3400" i="1" dirty="0" smtClean="0"/>
              <a:t>Juan</a:t>
            </a:r>
            <a:r>
              <a:rPr lang="es-ES_tradnl" sz="3400" dirty="0" smtClean="0"/>
              <a:t> </a:t>
            </a:r>
            <a:r>
              <a:rPr lang="es-ES_tradnl" sz="3400" b="1" dirty="0" smtClean="0"/>
              <a:t>es</a:t>
            </a:r>
            <a:r>
              <a:rPr lang="es-ES_tradnl" sz="3400" dirty="0" smtClean="0"/>
              <a:t> gracioso. </a:t>
            </a:r>
          </a:p>
        </p:txBody>
      </p:sp>
    </p:spTree>
    <p:extLst>
      <p:ext uri="{BB962C8B-B14F-4D97-AF65-F5344CB8AC3E}">
        <p14:creationId xmlns:p14="http://schemas.microsoft.com/office/powerpoint/2010/main" val="63665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Practicar: CONJUGATED FORMS OF SER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ES_tradnl" dirty="0" smtClean="0"/>
              <a:t>1. Tú ____________________________</a:t>
            </a:r>
          </a:p>
          <a:p>
            <a:r>
              <a:rPr lang="es-ES_tradnl" dirty="0" smtClean="0"/>
              <a:t>2.  Eduardo _______________________</a:t>
            </a:r>
          </a:p>
          <a:p>
            <a:r>
              <a:rPr lang="es-ES_tradnl" dirty="0" smtClean="0"/>
              <a:t>3. Roberto y yo _____________________</a:t>
            </a:r>
          </a:p>
          <a:p>
            <a:r>
              <a:rPr lang="es-ES_tradnl" dirty="0" smtClean="0"/>
              <a:t>4. Christina, Megan y Laura _______________________</a:t>
            </a:r>
          </a:p>
          <a:p>
            <a:r>
              <a:rPr lang="es-ES_tradnl" dirty="0" smtClean="0"/>
              <a:t>5. Tú y María _______________________ </a:t>
            </a:r>
          </a:p>
          <a:p>
            <a:r>
              <a:rPr lang="es-ES_tradnl" dirty="0" smtClean="0"/>
              <a:t>6. Yo ______________________________</a:t>
            </a:r>
          </a:p>
          <a:p>
            <a:r>
              <a:rPr lang="es-ES_tradnl" dirty="0" smtClean="0"/>
              <a:t>7.  Presidente Obama _________________________</a:t>
            </a:r>
          </a:p>
          <a:p>
            <a:r>
              <a:rPr lang="es-ES_tradnl" dirty="0" smtClean="0"/>
              <a:t>8. </a:t>
            </a:r>
            <a:r>
              <a:rPr lang="es-ES_tradnl" dirty="0" err="1" smtClean="0"/>
              <a:t>Carly</a:t>
            </a:r>
            <a:r>
              <a:rPr lang="es-ES_tradnl" dirty="0" smtClean="0"/>
              <a:t> ________________________</a:t>
            </a:r>
          </a:p>
          <a:p>
            <a:r>
              <a:rPr lang="es-ES_tradnl" dirty="0" smtClean="0"/>
              <a:t>9.   Sean y Lily _______________________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6856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‘SER’ IN SENTENCES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666999"/>
            <a:ext cx="10018713" cy="3124201"/>
          </a:xfrm>
        </p:spPr>
        <p:txBody>
          <a:bodyPr>
            <a:normAutofit fontScale="85000" lnSpcReduction="20000"/>
          </a:bodyPr>
          <a:lstStyle/>
          <a:p>
            <a:r>
              <a:rPr lang="es-ES_tradnl" dirty="0" smtClean="0"/>
              <a:t>1. Yo _________________ muy alta y deportista.</a:t>
            </a:r>
          </a:p>
          <a:p>
            <a:r>
              <a:rPr lang="es-ES_tradnl" dirty="0" smtClean="0"/>
              <a:t>2. Mi familia y yo ________________ bajos. </a:t>
            </a:r>
          </a:p>
          <a:p>
            <a:r>
              <a:rPr lang="es-ES_tradnl" dirty="0" smtClean="0"/>
              <a:t>3. Sandra _______________ mi tía. </a:t>
            </a:r>
          </a:p>
          <a:p>
            <a:r>
              <a:rPr lang="es-ES_tradnl" dirty="0" smtClean="0"/>
              <a:t>4. La clase de español ______________ muy útil. </a:t>
            </a:r>
          </a:p>
          <a:p>
            <a:r>
              <a:rPr lang="es-ES_tradnl" dirty="0" smtClean="0"/>
              <a:t>5. ¿Que hora ____________?</a:t>
            </a:r>
          </a:p>
          <a:p>
            <a:r>
              <a:rPr lang="es-ES_tradnl" dirty="0" smtClean="0"/>
              <a:t>6. ¿De donde __________________ tu? </a:t>
            </a:r>
          </a:p>
          <a:p>
            <a:r>
              <a:rPr lang="es-ES_tradnl" dirty="0" smtClean="0"/>
              <a:t>7. Paco y Laura  ______________ profesores de historia. </a:t>
            </a:r>
          </a:p>
          <a:p>
            <a:r>
              <a:rPr lang="es-ES_tradnl" dirty="0" smtClean="0"/>
              <a:t>8. Mis amigas y yo ___________________ de Utah. </a:t>
            </a:r>
          </a:p>
          <a:p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218899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ROLL AND CONJUGATE!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_tradnl" dirty="0" smtClean="0"/>
              <a:t>1. Yo </a:t>
            </a:r>
          </a:p>
          <a:p>
            <a:r>
              <a:rPr lang="es-ES_tradnl" dirty="0" smtClean="0"/>
              <a:t>2. Tú</a:t>
            </a:r>
          </a:p>
          <a:p>
            <a:r>
              <a:rPr lang="es-ES_tradnl" dirty="0" smtClean="0"/>
              <a:t>3. El/Ella </a:t>
            </a:r>
          </a:p>
          <a:p>
            <a:r>
              <a:rPr lang="es-ES_tradnl" dirty="0" smtClean="0"/>
              <a:t>4. Usted </a:t>
            </a:r>
          </a:p>
          <a:p>
            <a:r>
              <a:rPr lang="es-ES_tradnl" dirty="0" smtClean="0"/>
              <a:t>5. Nosotros</a:t>
            </a:r>
          </a:p>
          <a:p>
            <a:r>
              <a:rPr lang="es-ES_tradnl" dirty="0" smtClean="0"/>
              <a:t>6. Ellos/ellas/ ustedes </a:t>
            </a:r>
          </a:p>
          <a:p>
            <a:endParaRPr lang="es-ES_tradnl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2411611"/>
            <a:ext cx="4846637" cy="3634977"/>
          </a:xfrm>
        </p:spPr>
      </p:pic>
    </p:spTree>
    <p:extLst>
      <p:ext uri="{BB962C8B-B14F-4D97-AF65-F5344CB8AC3E}">
        <p14:creationId xmlns:p14="http://schemas.microsoft.com/office/powerpoint/2010/main" val="141631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385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 smtClean="0"/>
              <a:t>Hágalo Ahora: write the correct conjugations of the verb “ser”</a:t>
            </a:r>
            <a:endParaRPr lang="en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84311" y="2057400"/>
            <a:ext cx="10058400" cy="4800600"/>
          </a:xfrm>
        </p:spPr>
        <p:txBody>
          <a:bodyPr>
            <a:normAutofit lnSpcReduction="10000"/>
          </a:bodyPr>
          <a:lstStyle/>
          <a:p>
            <a:pPr marL="457189" indent="-457189">
              <a:buFont typeface="+mj-lt"/>
              <a:buAutoNum type="arabicPeriod"/>
            </a:pPr>
            <a:r>
              <a:rPr lang="es-ES" sz="3200" b="1" dirty="0" smtClean="0"/>
              <a:t>Yo </a:t>
            </a:r>
            <a:r>
              <a:rPr lang="es-ES" sz="3200" b="1" dirty="0" smtClean="0">
                <a:solidFill>
                  <a:srgbClr val="FF0000"/>
                </a:solidFill>
              </a:rPr>
              <a:t>….</a:t>
            </a:r>
            <a:r>
              <a:rPr lang="es-ES" sz="3200" b="1" dirty="0" smtClean="0"/>
              <a:t> artístico.</a:t>
            </a:r>
          </a:p>
          <a:p>
            <a:pPr marL="457189" indent="-457189">
              <a:buFont typeface="+mj-lt"/>
              <a:buAutoNum type="arabicPeriod"/>
            </a:pPr>
            <a:r>
              <a:rPr lang="es-ES" sz="3200" b="1" dirty="0" smtClean="0"/>
              <a:t>María y yo </a:t>
            </a:r>
            <a:r>
              <a:rPr lang="es-ES" sz="3200" b="1" dirty="0" smtClean="0">
                <a:solidFill>
                  <a:srgbClr val="FF0000"/>
                </a:solidFill>
              </a:rPr>
              <a:t>…</a:t>
            </a:r>
            <a:r>
              <a:rPr lang="es-ES" sz="3200" b="1" dirty="0" smtClean="0"/>
              <a:t> deportistas.</a:t>
            </a:r>
          </a:p>
          <a:p>
            <a:pPr marL="457189" indent="-457189">
              <a:buFont typeface="+mj-lt"/>
              <a:buAutoNum type="arabicPeriod"/>
            </a:pPr>
            <a:r>
              <a:rPr lang="es-ES" sz="3200" b="1" dirty="0" smtClean="0"/>
              <a:t>Tú y tu amigo </a:t>
            </a:r>
            <a:r>
              <a:rPr lang="es-ES" sz="3200" b="1" dirty="0" smtClean="0">
                <a:solidFill>
                  <a:srgbClr val="FF0000"/>
                </a:solidFill>
              </a:rPr>
              <a:t>….</a:t>
            </a:r>
            <a:r>
              <a:rPr lang="es-ES" sz="3200" b="1" dirty="0" smtClean="0"/>
              <a:t> inteligentes.</a:t>
            </a:r>
          </a:p>
          <a:p>
            <a:pPr marL="457189" indent="-457189">
              <a:buFont typeface="+mj-lt"/>
              <a:buAutoNum type="arabicPeriod"/>
            </a:pPr>
            <a:r>
              <a:rPr lang="es-ES" sz="3200" b="1" dirty="0" smtClean="0"/>
              <a:t>La señora </a:t>
            </a:r>
            <a:r>
              <a:rPr lang="es-ES" sz="3200" b="1" dirty="0" err="1"/>
              <a:t>d</a:t>
            </a:r>
            <a:r>
              <a:rPr lang="es-ES" sz="3200" b="1" dirty="0" err="1" smtClean="0"/>
              <a:t>eAlba</a:t>
            </a:r>
            <a:r>
              <a:rPr lang="es-ES" sz="3200" b="1" dirty="0" smtClean="0"/>
              <a:t> </a:t>
            </a:r>
            <a:r>
              <a:rPr lang="es-ES" sz="3200" b="1" dirty="0" smtClean="0">
                <a:solidFill>
                  <a:srgbClr val="FF0000"/>
                </a:solidFill>
              </a:rPr>
              <a:t>….</a:t>
            </a:r>
            <a:r>
              <a:rPr lang="es-ES" sz="3200" b="1" dirty="0" smtClean="0"/>
              <a:t> muy paciente.</a:t>
            </a:r>
          </a:p>
          <a:p>
            <a:pPr marL="457189" indent="-457189">
              <a:buFont typeface="+mj-lt"/>
              <a:buAutoNum type="arabicPeriod"/>
            </a:pPr>
            <a:r>
              <a:rPr lang="es-ES" sz="3200" b="1" dirty="0" smtClean="0"/>
              <a:t>La clase de español …. mi clase favorita.</a:t>
            </a:r>
          </a:p>
          <a:p>
            <a:pPr marL="457189" indent="-457189">
              <a:buFont typeface="+mj-lt"/>
              <a:buAutoNum type="arabicPeriod"/>
            </a:pPr>
            <a:r>
              <a:rPr lang="es-ES" sz="3200" b="1" dirty="0" smtClean="0"/>
              <a:t>Los jugadores del fútbol americano (</a:t>
            </a:r>
            <a:r>
              <a:rPr lang="es-ES" sz="3200" b="1" dirty="0" err="1" smtClean="0"/>
              <a:t>football</a:t>
            </a:r>
            <a:r>
              <a:rPr lang="es-ES" sz="3200" b="1" dirty="0" smtClean="0"/>
              <a:t> </a:t>
            </a:r>
            <a:r>
              <a:rPr lang="es-ES" sz="3200" b="1" dirty="0" err="1" smtClean="0"/>
              <a:t>players</a:t>
            </a:r>
            <a:r>
              <a:rPr lang="es-ES" sz="3200" b="1" dirty="0" smtClean="0"/>
              <a:t>) </a:t>
            </a:r>
            <a:r>
              <a:rPr lang="es-ES" sz="3200" b="1" dirty="0" smtClean="0">
                <a:solidFill>
                  <a:srgbClr val="FF0000"/>
                </a:solidFill>
              </a:rPr>
              <a:t>……</a:t>
            </a:r>
            <a:r>
              <a:rPr lang="es-ES" sz="3200" b="1" dirty="0" smtClean="0"/>
              <a:t> atléticos.</a:t>
            </a:r>
          </a:p>
          <a:p>
            <a:pPr marL="457189" indent="-457189">
              <a:buFont typeface="+mj-lt"/>
              <a:buAutoNum type="arabicPeriod"/>
            </a:pPr>
            <a:r>
              <a:rPr lang="es-ES" sz="3200" b="1" dirty="0" smtClean="0"/>
              <a:t>¡Tú no </a:t>
            </a:r>
            <a:r>
              <a:rPr lang="es-ES" sz="3200" b="1" dirty="0" smtClean="0">
                <a:solidFill>
                  <a:srgbClr val="FF0000"/>
                </a:solidFill>
              </a:rPr>
              <a:t>…. </a:t>
            </a:r>
            <a:r>
              <a:rPr lang="es-ES" sz="3200" b="1" dirty="0" smtClean="0"/>
              <a:t>muy graciosa!</a:t>
            </a:r>
          </a:p>
          <a:p>
            <a:pPr marL="457189" indent="-457189">
              <a:buFont typeface="+mj-lt"/>
              <a:buAutoNum type="arabicPeriod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5084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1685479" y="304801"/>
            <a:ext cx="10018713" cy="1752599"/>
          </a:xfrm>
          <a:prstGeom prst="rect">
            <a:avLst/>
          </a:prstGeom>
        </p:spPr>
        <p:txBody>
          <a:bodyPr vert="horz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 smtClean="0"/>
              <a:t>Hágalo Ahora: write the correct conjugations of the verb “ser”</a:t>
            </a:r>
            <a:endParaRPr lang="en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71472" y="2057400"/>
            <a:ext cx="10058400" cy="4800600"/>
          </a:xfrm>
        </p:spPr>
        <p:txBody>
          <a:bodyPr>
            <a:normAutofit lnSpcReduction="10000"/>
          </a:bodyPr>
          <a:lstStyle/>
          <a:p>
            <a:pPr marL="457189" indent="-457189">
              <a:buFont typeface="+mj-lt"/>
              <a:buAutoNum type="arabicPeriod"/>
            </a:pPr>
            <a:r>
              <a:rPr lang="es-ES" sz="3200" b="1" dirty="0" smtClean="0"/>
              <a:t>Yo </a:t>
            </a:r>
            <a:r>
              <a:rPr lang="es-ES" sz="3200" b="1" dirty="0" smtClean="0">
                <a:solidFill>
                  <a:srgbClr val="FF0000"/>
                </a:solidFill>
              </a:rPr>
              <a:t>soy</a:t>
            </a:r>
            <a:r>
              <a:rPr lang="es-ES" sz="3200" b="1" dirty="0" smtClean="0"/>
              <a:t> artístico.</a:t>
            </a:r>
          </a:p>
          <a:p>
            <a:pPr marL="457189" indent="-457189">
              <a:buFont typeface="+mj-lt"/>
              <a:buAutoNum type="arabicPeriod"/>
            </a:pPr>
            <a:r>
              <a:rPr lang="es-ES" sz="3200" b="1" dirty="0" smtClean="0"/>
              <a:t>María y yo </a:t>
            </a:r>
            <a:r>
              <a:rPr lang="es-ES" sz="3200" b="1" dirty="0" smtClean="0">
                <a:solidFill>
                  <a:srgbClr val="FF0000"/>
                </a:solidFill>
              </a:rPr>
              <a:t>somos</a:t>
            </a:r>
            <a:r>
              <a:rPr lang="es-ES" sz="3200" b="1" dirty="0" smtClean="0"/>
              <a:t> deportistas.</a:t>
            </a:r>
          </a:p>
          <a:p>
            <a:pPr marL="457189" indent="-457189">
              <a:buFont typeface="+mj-lt"/>
              <a:buAutoNum type="arabicPeriod"/>
            </a:pPr>
            <a:r>
              <a:rPr lang="es-ES" sz="3200" b="1" dirty="0" smtClean="0"/>
              <a:t>Tú y tu amigo </a:t>
            </a:r>
            <a:r>
              <a:rPr lang="es-ES" sz="3200" b="1" dirty="0" smtClean="0">
                <a:solidFill>
                  <a:srgbClr val="FF0000"/>
                </a:solidFill>
              </a:rPr>
              <a:t>son</a:t>
            </a:r>
            <a:r>
              <a:rPr lang="es-ES" sz="3200" b="1" dirty="0" smtClean="0"/>
              <a:t> inteligentes.</a:t>
            </a:r>
          </a:p>
          <a:p>
            <a:pPr marL="457189" indent="-457189">
              <a:buFont typeface="+mj-lt"/>
              <a:buAutoNum type="arabicPeriod"/>
            </a:pPr>
            <a:r>
              <a:rPr lang="es-ES" sz="3200" b="1" dirty="0" smtClean="0"/>
              <a:t>La señora </a:t>
            </a:r>
            <a:r>
              <a:rPr lang="es-ES" sz="3200" b="1" dirty="0" err="1"/>
              <a:t>d</a:t>
            </a:r>
            <a:r>
              <a:rPr lang="es-ES" sz="3200" b="1" dirty="0" err="1" smtClean="0"/>
              <a:t>eAlba</a:t>
            </a:r>
            <a:r>
              <a:rPr lang="es-ES" sz="3200" b="1" dirty="0" smtClean="0"/>
              <a:t> </a:t>
            </a:r>
            <a:r>
              <a:rPr lang="es-ES" sz="3200" b="1" dirty="0" smtClean="0">
                <a:solidFill>
                  <a:srgbClr val="FF0000"/>
                </a:solidFill>
              </a:rPr>
              <a:t>es</a:t>
            </a:r>
            <a:r>
              <a:rPr lang="es-ES" sz="3200" b="1" dirty="0" smtClean="0"/>
              <a:t> muy paciente.</a:t>
            </a:r>
          </a:p>
          <a:p>
            <a:pPr marL="457189" indent="-457189">
              <a:buFont typeface="+mj-lt"/>
              <a:buAutoNum type="arabicPeriod"/>
            </a:pPr>
            <a:r>
              <a:rPr lang="es-ES" sz="3200" b="1" dirty="0" smtClean="0"/>
              <a:t>La clase de español </a:t>
            </a:r>
            <a:r>
              <a:rPr lang="es-ES" sz="3200" b="1" dirty="0" smtClean="0">
                <a:solidFill>
                  <a:srgbClr val="FF0000"/>
                </a:solidFill>
              </a:rPr>
              <a:t>es</a:t>
            </a:r>
            <a:r>
              <a:rPr lang="es-ES" sz="3200" b="1" dirty="0" smtClean="0"/>
              <a:t> mi clase favorita.</a:t>
            </a:r>
          </a:p>
          <a:p>
            <a:pPr marL="457189" indent="-457189">
              <a:buFont typeface="+mj-lt"/>
              <a:buAutoNum type="arabicPeriod"/>
            </a:pPr>
            <a:r>
              <a:rPr lang="es-ES" sz="3200" b="1" dirty="0" smtClean="0"/>
              <a:t>Los jugadores del fútbol americano (</a:t>
            </a:r>
            <a:r>
              <a:rPr lang="es-ES" sz="3200" b="1" dirty="0" err="1" smtClean="0"/>
              <a:t>football</a:t>
            </a:r>
            <a:r>
              <a:rPr lang="es-ES" sz="3200" b="1" dirty="0" smtClean="0"/>
              <a:t> </a:t>
            </a:r>
            <a:r>
              <a:rPr lang="es-ES" sz="3200" b="1" dirty="0" err="1" smtClean="0"/>
              <a:t>players</a:t>
            </a:r>
            <a:r>
              <a:rPr lang="es-ES" sz="3200" b="1" dirty="0" smtClean="0"/>
              <a:t>) </a:t>
            </a:r>
            <a:r>
              <a:rPr lang="es-ES" sz="3200" b="1" dirty="0" smtClean="0">
                <a:solidFill>
                  <a:srgbClr val="FF0000"/>
                </a:solidFill>
              </a:rPr>
              <a:t>son</a:t>
            </a:r>
            <a:r>
              <a:rPr lang="es-ES" sz="3200" b="1" dirty="0" smtClean="0"/>
              <a:t> atléticos.</a:t>
            </a:r>
          </a:p>
          <a:p>
            <a:pPr marL="457189" indent="-457189">
              <a:buFont typeface="+mj-lt"/>
              <a:buAutoNum type="arabicPeriod"/>
            </a:pPr>
            <a:r>
              <a:rPr lang="es-ES" sz="3200" b="1" dirty="0" smtClean="0"/>
              <a:t>¡Tú no </a:t>
            </a:r>
            <a:r>
              <a:rPr lang="es-ES" sz="3200" b="1" dirty="0" smtClean="0">
                <a:solidFill>
                  <a:srgbClr val="FF0000"/>
                </a:solidFill>
              </a:rPr>
              <a:t>eres </a:t>
            </a:r>
            <a:r>
              <a:rPr lang="es-ES" sz="3200" b="1" dirty="0" smtClean="0"/>
              <a:t>muy graciosa!</a:t>
            </a:r>
          </a:p>
          <a:p>
            <a:pPr marL="457189" indent="-457189">
              <a:buFont typeface="+mj-lt"/>
              <a:buAutoNum type="arabicPeriod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1369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800" b="1" dirty="0" err="1"/>
              <a:t>What</a:t>
            </a:r>
            <a:r>
              <a:rPr lang="es-ES" sz="4800" b="1" dirty="0"/>
              <a:t> </a:t>
            </a:r>
            <a:r>
              <a:rPr lang="es-ES" sz="4800" b="1" dirty="0" err="1"/>
              <a:t>adjectives</a:t>
            </a:r>
            <a:r>
              <a:rPr lang="es-ES" sz="4800" b="1" dirty="0"/>
              <a:t> </a:t>
            </a:r>
            <a:r>
              <a:rPr lang="es-ES" sz="4800" b="1" dirty="0" err="1"/>
              <a:t>from</a:t>
            </a:r>
            <a:r>
              <a:rPr lang="es-ES" sz="4800" b="1" dirty="0"/>
              <a:t> </a:t>
            </a:r>
            <a:r>
              <a:rPr lang="es-ES" sz="4800" b="1" dirty="0" err="1"/>
              <a:t>the</a:t>
            </a:r>
            <a:r>
              <a:rPr lang="es-ES" sz="4800" b="1" dirty="0"/>
              <a:t> </a:t>
            </a:r>
            <a:r>
              <a:rPr lang="es-ES" sz="4800" b="1" dirty="0" err="1"/>
              <a:t>warm</a:t>
            </a:r>
            <a:r>
              <a:rPr lang="es-ES" sz="4800" b="1" dirty="0"/>
              <a:t>-up </a:t>
            </a:r>
            <a:r>
              <a:rPr lang="es-ES" sz="4800" b="1" dirty="0" err="1"/>
              <a:t>did</a:t>
            </a:r>
            <a:r>
              <a:rPr lang="es-ES" sz="4800" b="1" dirty="0"/>
              <a:t> </a:t>
            </a:r>
            <a:r>
              <a:rPr lang="es-ES" sz="4800" b="1" dirty="0" err="1"/>
              <a:t>you</a:t>
            </a:r>
            <a:r>
              <a:rPr lang="es-ES" sz="4800" b="1" dirty="0"/>
              <a:t> </a:t>
            </a:r>
            <a:r>
              <a:rPr lang="es-ES" sz="4800" b="1" dirty="0" err="1"/>
              <a:t>recognize</a:t>
            </a:r>
            <a:r>
              <a:rPr lang="es-ES" sz="4800" b="1" dirty="0"/>
              <a:t>? </a:t>
            </a:r>
            <a:r>
              <a:rPr lang="es-ES" sz="4800" b="1" dirty="0" err="1"/>
              <a:t>Why</a:t>
            </a:r>
            <a:r>
              <a:rPr lang="es-ES" sz="4800" b="1" dirty="0"/>
              <a:t>?</a:t>
            </a:r>
            <a:endParaRPr lang="en-US" sz="48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6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5816" y="223520"/>
            <a:ext cx="9339072" cy="700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7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BIENVENIDOS A NUESTRA CLASE</a:t>
            </a:r>
            <a:br>
              <a:rPr lang="es-ES_tradnl" dirty="0" smtClean="0"/>
            </a:br>
            <a:r>
              <a:rPr lang="es-ES_tradnl" dirty="0" smtClean="0"/>
              <a:t>Español 1 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s-ES_tradnl" sz="2133" dirty="0"/>
              <a:t>HOY ES </a:t>
            </a:r>
            <a:r>
              <a:rPr lang="es-ES_tradnl" sz="2133" dirty="0" smtClean="0"/>
              <a:t>VIERNES, </a:t>
            </a:r>
            <a:r>
              <a:rPr lang="es-ES_tradnl" sz="2133" dirty="0"/>
              <a:t>EL </a:t>
            </a:r>
            <a:r>
              <a:rPr lang="es-ES_tradnl" sz="2133" dirty="0" smtClean="0"/>
              <a:t>NUEVE DE NOVIEMBRE</a:t>
            </a:r>
          </a:p>
          <a:p>
            <a:r>
              <a:rPr lang="es-ES_tradnl" sz="2133" dirty="0" smtClean="0"/>
              <a:t>SON LAS …</a:t>
            </a:r>
            <a:endParaRPr lang="es-ES_tradnl" sz="2133" dirty="0"/>
          </a:p>
          <a:p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val="290459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1720158" y="988203"/>
            <a:ext cx="10972800" cy="48404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buNone/>
            </a:pPr>
            <a:r>
              <a:rPr lang="en" sz="4000" b="1" dirty="0"/>
              <a:t>Objective: </a:t>
            </a:r>
          </a:p>
          <a:p>
            <a:r>
              <a:rPr lang="en-US" sz="4267" b="1" dirty="0"/>
              <a:t>[NL.1.1c, NL.1.e] LLWBAT use personality trait vocabulary in Spanish to describe people.</a:t>
            </a:r>
          </a:p>
          <a:p>
            <a:r>
              <a:rPr lang="en" sz="4000" b="1" dirty="0"/>
              <a:t>DOL:</a:t>
            </a:r>
          </a:p>
          <a:p>
            <a:pPr lvl="0">
              <a:buNone/>
            </a:pPr>
            <a:r>
              <a:rPr lang="en-US" sz="4267" b="1" dirty="0"/>
              <a:t>Given 5 images, </a:t>
            </a:r>
            <a:r>
              <a:rPr lang="en-US" sz="4267" b="1" dirty="0" smtClean="0"/>
              <a:t>100% of LLW </a:t>
            </a:r>
            <a:r>
              <a:rPr lang="en-US" sz="4267" b="1" dirty="0"/>
              <a:t>use personality traits in Spanish to describe people with 100% accuracy. </a:t>
            </a:r>
            <a:endParaRPr lang="en" sz="4000" b="1" dirty="0">
              <a:solidFill>
                <a:srgbClr val="0000FF"/>
              </a:solidFill>
            </a:endParaRPr>
          </a:p>
        </p:txBody>
      </p:sp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1792767" y="105428"/>
            <a:ext cx="10972800" cy="1143200"/>
          </a:xfrm>
          <a:prstGeom prst="rect">
            <a:avLst/>
          </a:prstGeom>
        </p:spPr>
        <p:txBody>
          <a:bodyPr vert="horz" lIns="121900" tIns="121900" rIns="121900" bIns="121900" rtlCol="0" anchor="ctr" anchorCtr="0">
            <a:noAutofit/>
          </a:bodyPr>
          <a:lstStyle/>
          <a:p>
            <a:r>
              <a:rPr lang="en" dirty="0" smtClean="0"/>
              <a:t>Personality Traits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2651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los tipos de musica lat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941" y="-19050"/>
            <a:ext cx="12799341" cy="706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451" y="-466727"/>
            <a:ext cx="9905998" cy="1905000"/>
          </a:xfrm>
        </p:spPr>
        <p:txBody>
          <a:bodyPr/>
          <a:lstStyle/>
          <a:p>
            <a:r>
              <a:rPr lang="es-MX" dirty="0" smtClean="0">
                <a:solidFill>
                  <a:schemeClr val="accent6"/>
                </a:solidFill>
              </a:rPr>
              <a:t>La canción del </a:t>
            </a:r>
            <a:r>
              <a:rPr lang="es-MX" dirty="0" err="1" smtClean="0">
                <a:solidFill>
                  <a:schemeClr val="accent6"/>
                </a:solidFill>
              </a:rPr>
              <a:t>dia</a:t>
            </a:r>
            <a:r>
              <a:rPr lang="es-MX" dirty="0" smtClean="0">
                <a:solidFill>
                  <a:schemeClr val="accent6"/>
                </a:solidFill>
              </a:rPr>
              <a:t>		</a:t>
            </a:r>
            <a:endParaRPr lang="es-MX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8850" y="1724022"/>
            <a:ext cx="8839200" cy="4600577"/>
          </a:xfrm>
        </p:spPr>
        <p:txBody>
          <a:bodyPr>
            <a:normAutofit/>
          </a:bodyPr>
          <a:lstStyle/>
          <a:p>
            <a:r>
              <a:rPr lang="es-MX" sz="2400" dirty="0" smtClean="0"/>
              <a:t>Como se llama el artista?</a:t>
            </a:r>
            <a:endParaRPr lang="es-MX" sz="2400" dirty="0"/>
          </a:p>
          <a:p>
            <a:r>
              <a:rPr lang="es-MX" sz="2400" dirty="0" smtClean="0"/>
              <a:t>Como se llama la canción?</a:t>
            </a:r>
          </a:p>
          <a:p>
            <a:pPr marL="0" indent="0">
              <a:buNone/>
            </a:pPr>
            <a:endParaRPr lang="es-MX" sz="2400" dirty="0" smtClean="0"/>
          </a:p>
          <a:p>
            <a:r>
              <a:rPr lang="es-MX" sz="2400" dirty="0" smtClean="0"/>
              <a:t>Que tipo de música es?</a:t>
            </a:r>
          </a:p>
          <a:p>
            <a:r>
              <a:rPr lang="es-MX" sz="2400" dirty="0"/>
              <a:t>r</a:t>
            </a:r>
            <a:r>
              <a:rPr lang="es-MX" sz="2400" dirty="0" smtClean="0"/>
              <a:t>eggaetón    norteña/banda	bachata</a:t>
            </a:r>
          </a:p>
          <a:p>
            <a:pPr marL="0" indent="0">
              <a:buNone/>
            </a:pPr>
            <a:r>
              <a:rPr lang="es-MX" sz="2400" dirty="0"/>
              <a:t> </a:t>
            </a:r>
            <a:r>
              <a:rPr lang="es-MX" sz="2400" dirty="0" smtClean="0"/>
              <a:t>    salsa	pop latino </a:t>
            </a:r>
            <a:r>
              <a:rPr lang="es-MX" sz="2400" dirty="0" smtClean="0"/>
              <a:t> </a:t>
            </a:r>
            <a:r>
              <a:rPr lang="es-MX" dirty="0"/>
              <a:t> </a:t>
            </a:r>
            <a:r>
              <a:rPr lang="es-MX" sz="2400" dirty="0" smtClean="0"/>
              <a:t>cumbia     </a:t>
            </a:r>
            <a:r>
              <a:rPr lang="es-MX" sz="2400" dirty="0" smtClean="0"/>
              <a:t>samba</a:t>
            </a:r>
          </a:p>
          <a:p>
            <a:pPr marL="0" indent="0">
              <a:buNone/>
            </a:pPr>
            <a:r>
              <a:rPr lang="es-MX" sz="2400" dirty="0"/>
              <a:t>	</a:t>
            </a:r>
            <a:r>
              <a:rPr lang="es-MX" sz="2400" dirty="0" err="1" smtClean="0"/>
              <a:t>ska</a:t>
            </a:r>
            <a:r>
              <a:rPr lang="es-MX" sz="2400" dirty="0" smtClean="0"/>
              <a:t>	</a:t>
            </a:r>
            <a:r>
              <a:rPr lang="es-MX" sz="2400" dirty="0" smtClean="0"/>
              <a:t>         merengue</a:t>
            </a:r>
            <a:r>
              <a:rPr lang="es-MX" sz="2400" dirty="0" smtClean="0"/>
              <a:t>	bolero/mariachi</a:t>
            </a:r>
          </a:p>
          <a:p>
            <a:pPr marL="0" indent="0">
              <a:buNone/>
            </a:pPr>
            <a:r>
              <a:rPr lang="es-MX" sz="2400" dirty="0" smtClean="0"/>
              <a:t>                          Rock/rap en español		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181567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28537" y="3675888"/>
            <a:ext cx="6452681" cy="1752599"/>
          </a:xfrm>
        </p:spPr>
        <p:txBody>
          <a:bodyPr/>
          <a:lstStyle/>
          <a:p>
            <a:r>
              <a:rPr lang="es-MX" dirty="0" smtClean="0"/>
              <a:t>Con los dedos!</a:t>
            </a:r>
            <a:endParaRPr lang="es-MX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2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487424" y="1591056"/>
            <a:ext cx="10972800" cy="4840400"/>
          </a:xfrm>
        </p:spPr>
        <p:txBody>
          <a:bodyPr>
            <a:normAutofit lnSpcReduction="10000"/>
          </a:bodyPr>
          <a:lstStyle/>
          <a:p>
            <a:r>
              <a:rPr lang="es-ES_tradnl" sz="4267" dirty="0"/>
              <a:t>A. Él </a:t>
            </a:r>
          </a:p>
          <a:p>
            <a:endParaRPr lang="es-ES_tradnl" sz="4267" dirty="0"/>
          </a:p>
          <a:p>
            <a:r>
              <a:rPr lang="es-ES_tradnl" sz="4267" dirty="0"/>
              <a:t>B. Yo</a:t>
            </a:r>
          </a:p>
          <a:p>
            <a:endParaRPr lang="es-ES_tradnl" sz="4267" dirty="0"/>
          </a:p>
          <a:p>
            <a:r>
              <a:rPr lang="es-ES_tradnl" sz="4267" dirty="0"/>
              <a:t>C. Nosotros </a:t>
            </a:r>
          </a:p>
          <a:p>
            <a:endParaRPr lang="es-ES_tradnl" sz="4267" dirty="0"/>
          </a:p>
          <a:p>
            <a:r>
              <a:rPr lang="es-ES_tradnl" sz="4267" dirty="0"/>
              <a:t>D. Tú</a:t>
            </a:r>
          </a:p>
          <a:p>
            <a:endParaRPr lang="es-ES_trad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457000"/>
            <a:ext cx="10972800" cy="1143200"/>
          </a:xfrm>
        </p:spPr>
        <p:txBody>
          <a:bodyPr>
            <a:normAutofit/>
          </a:bodyPr>
          <a:lstStyle/>
          <a:p>
            <a:r>
              <a:rPr lang="es-ES_tradnl" sz="5400" dirty="0" smtClean="0"/>
              <a:t>_____________ eres de Chicago.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319625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799" y="562302"/>
            <a:ext cx="10595811" cy="1097280"/>
          </a:xfrm>
        </p:spPr>
        <p:txBody>
          <a:bodyPr>
            <a:noAutofit/>
          </a:bodyPr>
          <a:lstStyle/>
          <a:p>
            <a:r>
              <a:rPr lang="es-ES_tradnl" sz="6000" dirty="0" smtClean="0"/>
              <a:t>______________ soy atlético. </a:t>
            </a:r>
            <a:endParaRPr lang="es-ES_tradnl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121409"/>
            <a:ext cx="10018713" cy="4736592"/>
          </a:xfrm>
        </p:spPr>
        <p:txBody>
          <a:bodyPr>
            <a:normAutofit/>
          </a:bodyPr>
          <a:lstStyle/>
          <a:p>
            <a:r>
              <a:rPr lang="es-ES_tradnl" sz="2667" dirty="0"/>
              <a:t>A. Ella </a:t>
            </a:r>
          </a:p>
          <a:p>
            <a:pPr marL="0" indent="0">
              <a:buNone/>
            </a:pPr>
            <a:endParaRPr lang="es-ES_tradnl" sz="2667" dirty="0"/>
          </a:p>
          <a:p>
            <a:r>
              <a:rPr lang="es-ES_tradnl" sz="2667" dirty="0"/>
              <a:t>B. Yo</a:t>
            </a:r>
          </a:p>
          <a:p>
            <a:pPr marL="0" indent="0">
              <a:buNone/>
            </a:pPr>
            <a:endParaRPr lang="es-ES_tradnl" sz="2667" dirty="0"/>
          </a:p>
          <a:p>
            <a:r>
              <a:rPr lang="es-ES_tradnl" sz="2667" dirty="0"/>
              <a:t>C. Ustedes </a:t>
            </a:r>
          </a:p>
          <a:p>
            <a:pPr marL="0" indent="0">
              <a:buNone/>
            </a:pPr>
            <a:endParaRPr lang="es-ES_tradnl" sz="2667" dirty="0"/>
          </a:p>
          <a:p>
            <a:r>
              <a:rPr lang="es-ES_tradnl" sz="2667" dirty="0"/>
              <a:t>D. Tú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1636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799" y="562302"/>
            <a:ext cx="10916653" cy="1097280"/>
          </a:xfrm>
        </p:spPr>
        <p:txBody>
          <a:bodyPr>
            <a:noAutofit/>
          </a:bodyPr>
          <a:lstStyle/>
          <a:p>
            <a:r>
              <a:rPr lang="es-ES_tradnl" sz="6000" dirty="0" smtClean="0"/>
              <a:t>____________ somos perezosos. </a:t>
            </a:r>
            <a:endParaRPr lang="es-ES_tradnl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5768" y="1659582"/>
            <a:ext cx="10018713" cy="4882895"/>
          </a:xfrm>
        </p:spPr>
        <p:txBody>
          <a:bodyPr>
            <a:normAutofit/>
          </a:bodyPr>
          <a:lstStyle/>
          <a:p>
            <a:r>
              <a:rPr lang="es-ES_tradnl" dirty="0" smtClean="0"/>
              <a:t>A. Ellas</a:t>
            </a:r>
          </a:p>
          <a:p>
            <a:pPr marL="0" indent="0">
              <a:buNone/>
            </a:pPr>
            <a:endParaRPr lang="es-ES_tradnl" dirty="0" smtClean="0"/>
          </a:p>
          <a:p>
            <a:r>
              <a:rPr lang="es-ES_tradnl" dirty="0" smtClean="0"/>
              <a:t>B. Yo</a:t>
            </a:r>
          </a:p>
          <a:p>
            <a:pPr marL="0" indent="0">
              <a:buNone/>
            </a:pPr>
            <a:r>
              <a:rPr lang="es-ES_tradnl" dirty="0" smtClean="0"/>
              <a:t> </a:t>
            </a:r>
          </a:p>
          <a:p>
            <a:r>
              <a:rPr lang="es-ES_tradnl" dirty="0" smtClean="0"/>
              <a:t>C. Nosotros </a:t>
            </a:r>
          </a:p>
          <a:p>
            <a:pPr marL="0" indent="0">
              <a:buNone/>
            </a:pPr>
            <a:endParaRPr lang="es-ES_tradnl" dirty="0" smtClean="0"/>
          </a:p>
          <a:p>
            <a:r>
              <a:rPr lang="es-ES_tradnl" dirty="0" smtClean="0"/>
              <a:t>D. Tu</a:t>
            </a:r>
          </a:p>
          <a:p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403736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95" y="562302"/>
            <a:ext cx="11237495" cy="1097280"/>
          </a:xfrm>
        </p:spPr>
        <p:txBody>
          <a:bodyPr>
            <a:noAutofit/>
          </a:bodyPr>
          <a:lstStyle/>
          <a:p>
            <a:r>
              <a:rPr lang="es-ES_tradnl" sz="5400" dirty="0" smtClean="0"/>
              <a:t>_______________ son trabajadoras. </a:t>
            </a:r>
            <a:endParaRPr lang="es-ES_tradnl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8966" y="1889825"/>
            <a:ext cx="8946541" cy="4195481"/>
          </a:xfrm>
        </p:spPr>
        <p:txBody>
          <a:bodyPr>
            <a:noAutofit/>
          </a:bodyPr>
          <a:lstStyle/>
          <a:p>
            <a:r>
              <a:rPr lang="es-ES_tradnl" sz="3200" dirty="0"/>
              <a:t>A. Tú</a:t>
            </a:r>
          </a:p>
          <a:p>
            <a:pPr marL="0" indent="0">
              <a:buNone/>
            </a:pPr>
            <a:endParaRPr lang="es-ES_tradnl" sz="3200" dirty="0"/>
          </a:p>
          <a:p>
            <a:r>
              <a:rPr lang="es-ES_tradnl" sz="3200" dirty="0"/>
              <a:t>B.  Samuel </a:t>
            </a:r>
          </a:p>
          <a:p>
            <a:endParaRPr lang="es-ES_tradnl" sz="3200" dirty="0"/>
          </a:p>
          <a:p>
            <a:r>
              <a:rPr lang="es-ES_tradnl" sz="3200" dirty="0"/>
              <a:t>C. Ellas </a:t>
            </a:r>
          </a:p>
          <a:p>
            <a:endParaRPr lang="es-ES_tradnl" sz="3200" dirty="0"/>
          </a:p>
          <a:p>
            <a:r>
              <a:rPr lang="es-ES_tradnl" sz="3200" dirty="0"/>
              <a:t>D.  Carla y María </a:t>
            </a:r>
          </a:p>
        </p:txBody>
      </p:sp>
    </p:spTree>
    <p:extLst>
      <p:ext uri="{BB962C8B-B14F-4D97-AF65-F5344CB8AC3E}">
        <p14:creationId xmlns:p14="http://schemas.microsoft.com/office/powerpoint/2010/main" val="264850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86891"/>
            <a:ext cx="10058400" cy="1097280"/>
          </a:xfrm>
        </p:spPr>
        <p:txBody>
          <a:bodyPr>
            <a:normAutofit fontScale="90000"/>
          </a:bodyPr>
          <a:lstStyle/>
          <a:p>
            <a:r>
              <a:rPr lang="es-ES_tradnl" sz="4000" dirty="0" smtClean="0"/>
              <a:t>En </a:t>
            </a:r>
            <a:r>
              <a:rPr lang="es-ES_tradnl" sz="4000" smtClean="0"/>
              <a:t>los papelitos... </a:t>
            </a:r>
            <a:r>
              <a:rPr lang="es-ES_tradnl" sz="4000" dirty="0" smtClean="0"/>
              <a:t/>
            </a:r>
            <a:br>
              <a:rPr lang="es-ES_tradnl" sz="4000" dirty="0" smtClean="0"/>
            </a:br>
            <a:r>
              <a:rPr lang="es-ES_tradnl" dirty="0" smtClean="0"/>
              <a:t>1. </a:t>
            </a:r>
            <a:r>
              <a:rPr lang="es-ES_tradnl" sz="4000" dirty="0" err="1" smtClean="0"/>
              <a:t>Identify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the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subject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pronoun</a:t>
            </a:r>
            <a:r>
              <a:rPr lang="es-ES_tradnl" sz="4000" dirty="0" smtClean="0"/>
              <a:t>. </a:t>
            </a:r>
            <a:br>
              <a:rPr lang="es-ES_tradnl" sz="4000" dirty="0" smtClean="0"/>
            </a:br>
            <a:r>
              <a:rPr lang="es-ES_tradnl" sz="4000" dirty="0" smtClean="0"/>
              <a:t>2. </a:t>
            </a:r>
            <a:r>
              <a:rPr lang="es-ES_tradnl" sz="4000" dirty="0" err="1" smtClean="0"/>
              <a:t>Write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the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correct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form</a:t>
            </a:r>
            <a:r>
              <a:rPr lang="es-ES_tradnl" sz="4000" dirty="0" smtClean="0"/>
              <a:t> of ser. </a:t>
            </a:r>
            <a:r>
              <a:rPr lang="es-ES_tradnl" dirty="0" smtClean="0"/>
              <a:t/>
            </a:r>
            <a:br>
              <a:rPr lang="es-ES_tradnl" dirty="0" smtClean="0"/>
            </a:b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sz="3200" dirty="0"/>
              <a:t>1. Yo _____________ inteligente. </a:t>
            </a:r>
          </a:p>
          <a:p>
            <a:r>
              <a:rPr lang="es-ES_tradnl" sz="3200" dirty="0"/>
              <a:t>2. Jasmine ___________ talentosa. </a:t>
            </a:r>
          </a:p>
          <a:p>
            <a:r>
              <a:rPr lang="es-ES_tradnl" sz="3200" dirty="0"/>
              <a:t>3. Juan, Marta y Carlos _________________ atléticos. </a:t>
            </a:r>
          </a:p>
          <a:p>
            <a:r>
              <a:rPr lang="es-ES_tradnl" sz="3200" dirty="0"/>
              <a:t>4. Mi amigo y yo ________________ perezosos. </a:t>
            </a:r>
          </a:p>
          <a:p>
            <a:r>
              <a:rPr lang="es-ES_tradnl" sz="3200" dirty="0"/>
              <a:t>5. Tú y Señora Ibáñez ______________ serios.  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654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8033" y="274827"/>
            <a:ext cx="10058400" cy="1097280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Exchange! Intercambia!</a:t>
            </a:r>
            <a:r>
              <a:rPr lang="es-ES_tradnl" dirty="0" smtClean="0"/>
              <a:t/>
            </a:r>
            <a:br>
              <a:rPr lang="es-ES_tradnl" dirty="0" smtClean="0"/>
            </a:b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sz="3200" dirty="0"/>
              <a:t>1. Yo </a:t>
            </a:r>
            <a:r>
              <a:rPr lang="es-ES_tradnl" sz="3200" dirty="0" smtClean="0"/>
              <a:t>SOY </a:t>
            </a:r>
            <a:r>
              <a:rPr lang="es-ES_tradnl" sz="3200" dirty="0"/>
              <a:t>inteligente. </a:t>
            </a:r>
          </a:p>
          <a:p>
            <a:r>
              <a:rPr lang="es-ES_tradnl" sz="3200" dirty="0"/>
              <a:t>2. Jasmine </a:t>
            </a:r>
            <a:r>
              <a:rPr lang="es-ES_tradnl" sz="3200" dirty="0" smtClean="0"/>
              <a:t>ES </a:t>
            </a:r>
            <a:r>
              <a:rPr lang="es-ES_tradnl" sz="3200" dirty="0"/>
              <a:t>talentosa. </a:t>
            </a:r>
          </a:p>
          <a:p>
            <a:r>
              <a:rPr lang="es-ES_tradnl" sz="3200" dirty="0"/>
              <a:t>3. Juan, Marta y </a:t>
            </a:r>
            <a:r>
              <a:rPr lang="es-ES_tradnl" sz="3200" dirty="0" smtClean="0"/>
              <a:t>Carlos SON atléticos</a:t>
            </a:r>
            <a:r>
              <a:rPr lang="es-ES_tradnl" sz="3200" dirty="0"/>
              <a:t>. </a:t>
            </a:r>
          </a:p>
          <a:p>
            <a:r>
              <a:rPr lang="es-ES_tradnl" sz="3200" dirty="0"/>
              <a:t>4. Mi amigo y </a:t>
            </a:r>
            <a:r>
              <a:rPr lang="es-ES_tradnl" sz="3200" dirty="0" smtClean="0"/>
              <a:t>yo SOMOS perezosos</a:t>
            </a:r>
            <a:r>
              <a:rPr lang="es-ES_tradnl" sz="3200" dirty="0"/>
              <a:t>. </a:t>
            </a:r>
          </a:p>
          <a:p>
            <a:r>
              <a:rPr lang="es-ES_tradnl" sz="3200" dirty="0"/>
              <a:t>5. Tú y Señora Ibáñez </a:t>
            </a:r>
            <a:r>
              <a:rPr lang="es-ES_tradnl" sz="3200" dirty="0" smtClean="0"/>
              <a:t>SON </a:t>
            </a:r>
            <a:r>
              <a:rPr lang="es-ES_tradnl" sz="3200" dirty="0"/>
              <a:t>serios.  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240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61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5294" y="0"/>
            <a:ext cx="10058400" cy="1097280"/>
          </a:xfrm>
        </p:spPr>
        <p:txBody>
          <a:bodyPr/>
          <a:lstStyle/>
          <a:p>
            <a:r>
              <a:rPr lang="es-ES" dirty="0" err="1" smtClean="0"/>
              <a:t>Personality</a:t>
            </a:r>
            <a:r>
              <a:rPr lang="es-ES" dirty="0" smtClean="0"/>
              <a:t> </a:t>
            </a:r>
            <a:r>
              <a:rPr lang="es-ES" dirty="0" err="1" smtClean="0"/>
              <a:t>Traits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05649" y="1283368"/>
            <a:ext cx="4832266" cy="5574632"/>
          </a:xfrm>
        </p:spPr>
        <p:txBody>
          <a:bodyPr>
            <a:normAutofit/>
          </a:bodyPr>
          <a:lstStyle/>
          <a:p>
            <a:pPr marL="457189" indent="-457189">
              <a:buFont typeface="+mj-lt"/>
              <a:buAutoNum type="arabicPeriod"/>
            </a:pPr>
            <a:r>
              <a:rPr lang="es-ES" b="1" dirty="0" smtClean="0"/>
              <a:t>Artístico/a</a:t>
            </a:r>
          </a:p>
          <a:p>
            <a:pPr marL="457189" indent="-457189">
              <a:buFont typeface="+mj-lt"/>
              <a:buAutoNum type="arabicPeriod"/>
            </a:pPr>
            <a:r>
              <a:rPr lang="es-ES" b="1" dirty="0" smtClean="0"/>
              <a:t>Atrevido/a</a:t>
            </a:r>
          </a:p>
          <a:p>
            <a:pPr marL="457189" indent="-457189">
              <a:buFont typeface="+mj-lt"/>
              <a:buAutoNum type="arabicPeriod"/>
            </a:pPr>
            <a:r>
              <a:rPr lang="es-ES" b="1" dirty="0" smtClean="0"/>
              <a:t>Bueno/a</a:t>
            </a:r>
          </a:p>
          <a:p>
            <a:pPr marL="457189" indent="-457189">
              <a:buFont typeface="+mj-lt"/>
              <a:buAutoNum type="arabicPeriod"/>
            </a:pPr>
            <a:r>
              <a:rPr lang="es-ES" b="1" dirty="0" smtClean="0"/>
              <a:t>Deportista</a:t>
            </a:r>
          </a:p>
          <a:p>
            <a:pPr marL="457189" indent="-457189">
              <a:buFont typeface="+mj-lt"/>
              <a:buAutoNum type="arabicPeriod"/>
            </a:pPr>
            <a:r>
              <a:rPr lang="es-ES" b="1" dirty="0" smtClean="0"/>
              <a:t>Estudioso/a</a:t>
            </a:r>
          </a:p>
          <a:p>
            <a:pPr marL="457189" indent="-457189">
              <a:buFont typeface="+mj-lt"/>
              <a:buAutoNum type="arabicPeriod"/>
            </a:pPr>
            <a:r>
              <a:rPr lang="es-ES" b="1" dirty="0" smtClean="0"/>
              <a:t>Inteligente</a:t>
            </a:r>
          </a:p>
          <a:p>
            <a:pPr marL="457189" indent="-457189">
              <a:buFont typeface="+mj-lt"/>
              <a:buAutoNum type="arabicPeriod"/>
            </a:pPr>
            <a:r>
              <a:rPr lang="es-ES" b="1" dirty="0" smtClean="0"/>
              <a:t>Perezoso/a</a:t>
            </a:r>
          </a:p>
          <a:p>
            <a:pPr marL="457189" indent="-457189">
              <a:buFont typeface="+mj-lt"/>
              <a:buAutoNum type="arabicPeriod"/>
            </a:pPr>
            <a:r>
              <a:rPr lang="es-ES" b="1" dirty="0" smtClean="0"/>
              <a:t>Reservado/a</a:t>
            </a:r>
          </a:p>
          <a:p>
            <a:pPr marL="457189" indent="-457189">
              <a:buFont typeface="+mj-lt"/>
              <a:buAutoNum type="arabicPeriod"/>
            </a:pPr>
            <a:r>
              <a:rPr lang="es-ES" b="1" dirty="0" smtClean="0"/>
              <a:t>Serio/a</a:t>
            </a:r>
          </a:p>
          <a:p>
            <a:pPr marL="457189" indent="-457189">
              <a:buFont typeface="+mj-lt"/>
              <a:buAutoNum type="arabicPeriod"/>
            </a:pPr>
            <a:r>
              <a:rPr lang="es-ES" b="1" dirty="0" smtClean="0"/>
              <a:t>Simpático/a</a:t>
            </a:r>
          </a:p>
          <a:p>
            <a:pPr marL="457189" indent="-457189">
              <a:buFont typeface="+mj-lt"/>
              <a:buAutoNum type="arabicPeriod"/>
            </a:pPr>
            <a:r>
              <a:rPr lang="es-ES" b="1" dirty="0" smtClean="0"/>
              <a:t>Sociable</a:t>
            </a:r>
          </a:p>
          <a:p>
            <a:pPr marL="457189" indent="-457189">
              <a:buFont typeface="+mj-lt"/>
              <a:buAutoNum type="arabicPeriod"/>
            </a:pPr>
            <a:r>
              <a:rPr lang="es-ES" b="1" dirty="0" smtClean="0"/>
              <a:t>Talentoso/a</a:t>
            </a:r>
          </a:p>
          <a:p>
            <a:pPr marL="457189" indent="-457189">
              <a:buFont typeface="+mj-lt"/>
              <a:buAutoNum type="arabicPeriod"/>
            </a:pPr>
            <a:r>
              <a:rPr lang="es-ES" b="1" dirty="0" smtClean="0"/>
              <a:t>Trabajador, -ora</a:t>
            </a:r>
          </a:p>
          <a:p>
            <a:pPr marL="457189" indent="-457189">
              <a:buFont typeface="+mj-lt"/>
              <a:buAutoNum type="arabicPeriod"/>
            </a:pPr>
            <a:endParaRPr lang="es-ES" b="1" dirty="0" smtClean="0"/>
          </a:p>
          <a:p>
            <a:pPr marL="457189" indent="-457189">
              <a:buFont typeface="+mj-lt"/>
              <a:buAutoNum type="arabicPeriod"/>
            </a:pPr>
            <a:endParaRPr lang="es-ES" b="1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468112" y="2667000"/>
            <a:ext cx="6034911" cy="3124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SAQUEN SUS PAQUETES</a:t>
            </a:r>
          </a:p>
          <a:p>
            <a:endParaRPr lang="en-US" sz="3200" dirty="0"/>
          </a:p>
          <a:p>
            <a:endParaRPr lang="en-US" sz="3200" dirty="0" smtClean="0"/>
          </a:p>
          <a:p>
            <a:r>
              <a:rPr lang="en-US" sz="3200" dirty="0" smtClean="0"/>
              <a:t>CUALES SON COGNATES?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5220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5294" y="0"/>
            <a:ext cx="10058400" cy="1097280"/>
          </a:xfrm>
        </p:spPr>
        <p:txBody>
          <a:bodyPr/>
          <a:lstStyle/>
          <a:p>
            <a:r>
              <a:rPr lang="es-ES" dirty="0" err="1" smtClean="0"/>
              <a:t>Personality</a:t>
            </a:r>
            <a:r>
              <a:rPr lang="es-ES" dirty="0" smtClean="0"/>
              <a:t> </a:t>
            </a:r>
            <a:r>
              <a:rPr lang="es-ES" dirty="0" err="1" smtClean="0"/>
              <a:t>Traits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60513" y="1283368"/>
            <a:ext cx="4832266" cy="5574632"/>
          </a:xfrm>
        </p:spPr>
        <p:txBody>
          <a:bodyPr>
            <a:normAutofit/>
          </a:bodyPr>
          <a:lstStyle/>
          <a:p>
            <a:pPr marL="457189" indent="-457189">
              <a:buFont typeface="+mj-lt"/>
              <a:buAutoNum type="arabicPeriod"/>
            </a:pPr>
            <a:r>
              <a:rPr lang="es-ES" b="1" dirty="0" smtClean="0"/>
              <a:t>Artístico/a</a:t>
            </a:r>
          </a:p>
          <a:p>
            <a:pPr marL="457189" indent="-457189">
              <a:buFont typeface="+mj-lt"/>
              <a:buAutoNum type="arabicPeriod"/>
            </a:pPr>
            <a:r>
              <a:rPr lang="es-ES" b="1" dirty="0" smtClean="0"/>
              <a:t>Atrevido/a</a:t>
            </a:r>
          </a:p>
          <a:p>
            <a:pPr marL="457189" indent="-457189">
              <a:buFont typeface="+mj-lt"/>
              <a:buAutoNum type="arabicPeriod"/>
            </a:pPr>
            <a:r>
              <a:rPr lang="es-ES" b="1" dirty="0" smtClean="0"/>
              <a:t>Bueno/a</a:t>
            </a:r>
          </a:p>
          <a:p>
            <a:pPr marL="457189" indent="-457189">
              <a:buFont typeface="+mj-lt"/>
              <a:buAutoNum type="arabicPeriod"/>
            </a:pPr>
            <a:r>
              <a:rPr lang="es-ES" b="1" dirty="0" smtClean="0"/>
              <a:t>Deportista</a:t>
            </a:r>
          </a:p>
          <a:p>
            <a:pPr marL="457189" indent="-457189">
              <a:buFont typeface="+mj-lt"/>
              <a:buAutoNum type="arabicPeriod"/>
            </a:pPr>
            <a:r>
              <a:rPr lang="es-ES" b="1" dirty="0" smtClean="0"/>
              <a:t>Estudioso/a</a:t>
            </a:r>
          </a:p>
          <a:p>
            <a:pPr marL="457189" indent="-457189">
              <a:buFont typeface="+mj-lt"/>
              <a:buAutoNum type="arabicPeriod"/>
            </a:pPr>
            <a:r>
              <a:rPr lang="es-ES" b="1" dirty="0" smtClean="0"/>
              <a:t>Inteligente</a:t>
            </a:r>
          </a:p>
          <a:p>
            <a:pPr marL="457189" indent="-457189">
              <a:buFont typeface="+mj-lt"/>
              <a:buAutoNum type="arabicPeriod"/>
            </a:pPr>
            <a:r>
              <a:rPr lang="es-ES" b="1" dirty="0" smtClean="0"/>
              <a:t>Perezoso/a</a:t>
            </a:r>
          </a:p>
          <a:p>
            <a:pPr marL="457189" indent="-457189">
              <a:buFont typeface="+mj-lt"/>
              <a:buAutoNum type="arabicPeriod"/>
            </a:pPr>
            <a:r>
              <a:rPr lang="es-ES" b="1" dirty="0" smtClean="0"/>
              <a:t>Reservado/a</a:t>
            </a:r>
          </a:p>
          <a:p>
            <a:pPr marL="457189" indent="-457189">
              <a:buFont typeface="+mj-lt"/>
              <a:buAutoNum type="arabicPeriod"/>
            </a:pPr>
            <a:r>
              <a:rPr lang="es-ES" b="1" dirty="0" smtClean="0"/>
              <a:t>Serio/a</a:t>
            </a:r>
          </a:p>
          <a:p>
            <a:pPr marL="457189" indent="-457189">
              <a:buFont typeface="+mj-lt"/>
              <a:buAutoNum type="arabicPeriod"/>
            </a:pPr>
            <a:r>
              <a:rPr lang="es-ES" b="1" dirty="0" smtClean="0"/>
              <a:t>Simpático/a</a:t>
            </a:r>
          </a:p>
          <a:p>
            <a:pPr marL="457189" indent="-457189">
              <a:buFont typeface="+mj-lt"/>
              <a:buAutoNum type="arabicPeriod"/>
            </a:pPr>
            <a:r>
              <a:rPr lang="es-ES" b="1" dirty="0" smtClean="0"/>
              <a:t>Sociable</a:t>
            </a:r>
          </a:p>
          <a:p>
            <a:pPr marL="457189" indent="-457189">
              <a:buFont typeface="+mj-lt"/>
              <a:buAutoNum type="arabicPeriod"/>
            </a:pPr>
            <a:r>
              <a:rPr lang="es-ES" b="1" dirty="0" smtClean="0"/>
              <a:t>Talentoso/a</a:t>
            </a:r>
          </a:p>
          <a:p>
            <a:pPr marL="457189" indent="-457189">
              <a:buFont typeface="+mj-lt"/>
              <a:buAutoNum type="arabicPeriod"/>
            </a:pPr>
            <a:r>
              <a:rPr lang="es-ES" b="1" dirty="0" smtClean="0"/>
              <a:t>Trabajador, -ora</a:t>
            </a:r>
          </a:p>
          <a:p>
            <a:pPr marL="457189" indent="-457189">
              <a:buFont typeface="+mj-lt"/>
              <a:buAutoNum type="arabicPeriod"/>
            </a:pPr>
            <a:endParaRPr lang="es-ES" b="1" dirty="0" smtClean="0"/>
          </a:p>
          <a:p>
            <a:pPr marL="457189" indent="-457189">
              <a:buFont typeface="+mj-lt"/>
              <a:buAutoNum type="arabicPeriod"/>
            </a:pPr>
            <a:endParaRPr lang="es-ES" b="1" dirty="0" smtClean="0"/>
          </a:p>
        </p:txBody>
      </p:sp>
      <p:sp>
        <p:nvSpPr>
          <p:cNvPr id="7" name="Content Placeholder 5"/>
          <p:cNvSpPr>
            <a:spLocks noGrp="1"/>
          </p:cNvSpPr>
          <p:nvPr>
            <p:ph sz="half" idx="2"/>
          </p:nvPr>
        </p:nvSpPr>
        <p:spPr>
          <a:xfrm>
            <a:off x="5935579" y="972472"/>
            <a:ext cx="4396341" cy="5296327"/>
          </a:xfrm>
        </p:spPr>
        <p:txBody>
          <a:bodyPr>
            <a:normAutofit/>
          </a:bodyPr>
          <a:lstStyle/>
          <a:p>
            <a:pPr marL="457189" indent="-457189">
              <a:buFont typeface="+mj-lt"/>
              <a:buAutoNum type="arabicPeriod"/>
            </a:pPr>
            <a:r>
              <a:rPr lang="es-ES" b="1" dirty="0" err="1" smtClean="0"/>
              <a:t>Artistic</a:t>
            </a:r>
            <a:endParaRPr lang="es-ES" b="1" dirty="0" smtClean="0"/>
          </a:p>
          <a:p>
            <a:pPr marL="457189" indent="-457189">
              <a:buFont typeface="+mj-lt"/>
              <a:buAutoNum type="arabicPeriod"/>
            </a:pPr>
            <a:r>
              <a:rPr lang="es-ES" b="1" dirty="0" err="1" smtClean="0"/>
              <a:t>Daring</a:t>
            </a:r>
            <a:endParaRPr lang="es-ES" b="1" dirty="0" smtClean="0"/>
          </a:p>
          <a:p>
            <a:pPr marL="457189" indent="-457189">
              <a:buFont typeface="+mj-lt"/>
              <a:buAutoNum type="arabicPeriod"/>
            </a:pPr>
            <a:r>
              <a:rPr lang="es-ES" b="1" dirty="0" err="1" smtClean="0"/>
              <a:t>Good</a:t>
            </a:r>
            <a:endParaRPr lang="es-ES" b="1" dirty="0" smtClean="0"/>
          </a:p>
          <a:p>
            <a:pPr marL="457189" indent="-457189">
              <a:buFont typeface="+mj-lt"/>
              <a:buAutoNum type="arabicPeriod"/>
            </a:pPr>
            <a:r>
              <a:rPr lang="es-ES" b="1" dirty="0" err="1" smtClean="0"/>
              <a:t>Sports-minded</a:t>
            </a:r>
            <a:endParaRPr lang="es-ES" b="1" dirty="0" smtClean="0"/>
          </a:p>
          <a:p>
            <a:pPr marL="457189" indent="-457189">
              <a:buFont typeface="+mj-lt"/>
              <a:buAutoNum type="arabicPeriod"/>
            </a:pPr>
            <a:r>
              <a:rPr lang="es-ES" b="1" dirty="0" err="1" smtClean="0"/>
              <a:t>Studious</a:t>
            </a:r>
            <a:endParaRPr lang="es-ES" b="1" dirty="0" smtClean="0"/>
          </a:p>
          <a:p>
            <a:pPr marL="457189" indent="-457189">
              <a:buFont typeface="+mj-lt"/>
              <a:buAutoNum type="arabicPeriod"/>
            </a:pPr>
            <a:r>
              <a:rPr lang="es-ES" b="1" dirty="0" smtClean="0"/>
              <a:t>Smart</a:t>
            </a:r>
          </a:p>
          <a:p>
            <a:pPr marL="457189" indent="-457189">
              <a:buFont typeface="+mj-lt"/>
              <a:buAutoNum type="arabicPeriod"/>
            </a:pPr>
            <a:r>
              <a:rPr lang="es-ES" b="1" dirty="0" err="1" smtClean="0"/>
              <a:t>Lazy</a:t>
            </a:r>
            <a:endParaRPr lang="es-ES" b="1" dirty="0" smtClean="0"/>
          </a:p>
          <a:p>
            <a:pPr marL="457189" indent="-457189">
              <a:buFont typeface="+mj-lt"/>
              <a:buAutoNum type="arabicPeriod"/>
            </a:pPr>
            <a:r>
              <a:rPr lang="es-ES" b="1" dirty="0" err="1" smtClean="0"/>
              <a:t>Reserved</a:t>
            </a:r>
            <a:r>
              <a:rPr lang="es-ES" b="1" dirty="0" smtClean="0"/>
              <a:t>, </a:t>
            </a:r>
            <a:r>
              <a:rPr lang="es-ES" b="1" dirty="0" err="1" smtClean="0"/>
              <a:t>Shy</a:t>
            </a:r>
            <a:endParaRPr lang="es-ES" b="1" dirty="0" smtClean="0"/>
          </a:p>
          <a:p>
            <a:pPr marL="457189" indent="-457189">
              <a:buFont typeface="+mj-lt"/>
              <a:buAutoNum type="arabicPeriod"/>
            </a:pPr>
            <a:r>
              <a:rPr lang="es-ES" b="1" dirty="0" err="1" smtClean="0"/>
              <a:t>Serious</a:t>
            </a:r>
            <a:endParaRPr lang="es-ES" b="1" dirty="0" smtClean="0"/>
          </a:p>
          <a:p>
            <a:pPr marL="457189" indent="-457189">
              <a:buFont typeface="+mj-lt"/>
              <a:buAutoNum type="arabicPeriod"/>
            </a:pPr>
            <a:r>
              <a:rPr lang="es-ES" b="1" dirty="0" err="1" smtClean="0"/>
              <a:t>Nice</a:t>
            </a:r>
            <a:r>
              <a:rPr lang="es-ES" b="1" dirty="0" smtClean="0"/>
              <a:t>, </a:t>
            </a:r>
            <a:r>
              <a:rPr lang="es-ES" b="1" dirty="0" err="1" smtClean="0"/>
              <a:t>Friendly</a:t>
            </a:r>
            <a:endParaRPr lang="es-ES" b="1" dirty="0" smtClean="0"/>
          </a:p>
          <a:p>
            <a:pPr marL="457189" indent="-457189">
              <a:buFont typeface="+mj-lt"/>
              <a:buAutoNum type="arabicPeriod"/>
            </a:pPr>
            <a:r>
              <a:rPr lang="es-ES" b="1" dirty="0" smtClean="0"/>
              <a:t>Sociable</a:t>
            </a:r>
          </a:p>
          <a:p>
            <a:pPr marL="457189" indent="-457189">
              <a:buFont typeface="+mj-lt"/>
              <a:buAutoNum type="arabicPeriod"/>
            </a:pPr>
            <a:r>
              <a:rPr lang="es-ES" b="1" dirty="0" err="1" smtClean="0"/>
              <a:t>Talented</a:t>
            </a:r>
            <a:endParaRPr lang="es-ES" b="1" dirty="0" smtClean="0"/>
          </a:p>
          <a:p>
            <a:pPr marL="457189" indent="-457189">
              <a:buFont typeface="+mj-lt"/>
              <a:buAutoNum type="arabicPeriod"/>
            </a:pPr>
            <a:r>
              <a:rPr lang="es-ES" b="1" dirty="0" err="1" smtClean="0"/>
              <a:t>Hard-working</a:t>
            </a:r>
            <a:endParaRPr lang="es-ES" b="1" dirty="0" smtClean="0"/>
          </a:p>
        </p:txBody>
      </p:sp>
    </p:spTree>
    <p:extLst>
      <p:ext uri="{BB962C8B-B14F-4D97-AF65-F5344CB8AC3E}">
        <p14:creationId xmlns:p14="http://schemas.microsoft.com/office/powerpoint/2010/main" val="142368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Personality</a:t>
            </a:r>
            <a:r>
              <a:rPr lang="es-ES" dirty="0" smtClean="0"/>
              <a:t> </a:t>
            </a:r>
            <a:r>
              <a:rPr lang="es-ES" dirty="0" err="1" smtClean="0"/>
              <a:t>Traits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103313" y="2060577"/>
            <a:ext cx="4396339" cy="4610777"/>
          </a:xfrm>
        </p:spPr>
        <p:txBody>
          <a:bodyPr>
            <a:normAutofit/>
          </a:bodyPr>
          <a:lstStyle/>
          <a:p>
            <a:pPr marL="457189" indent="-457189">
              <a:buFont typeface="+mj-lt"/>
              <a:buAutoNum type="arabicPeriod"/>
            </a:pPr>
            <a:r>
              <a:rPr lang="es-ES" sz="1867" b="1" dirty="0"/>
              <a:t>Ordenado/a</a:t>
            </a:r>
          </a:p>
          <a:p>
            <a:pPr marL="457189" indent="-457189">
              <a:buFont typeface="+mj-lt"/>
              <a:buAutoNum type="arabicPeriod"/>
            </a:pPr>
            <a:r>
              <a:rPr lang="es-ES" sz="1867" b="1" dirty="0"/>
              <a:t>Desordenado/a</a:t>
            </a:r>
          </a:p>
          <a:p>
            <a:pPr marL="457189" indent="-457189">
              <a:buFont typeface="+mj-lt"/>
              <a:buAutoNum type="arabicPeriod"/>
            </a:pPr>
            <a:r>
              <a:rPr lang="es-ES" sz="1867" b="1" dirty="0"/>
              <a:t>Paciente</a:t>
            </a:r>
          </a:p>
          <a:p>
            <a:pPr marL="457189" indent="-457189">
              <a:buFont typeface="+mj-lt"/>
              <a:buAutoNum type="arabicPeriod"/>
            </a:pPr>
            <a:r>
              <a:rPr lang="es-ES" sz="1867" b="1" dirty="0"/>
              <a:t>Impaciente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654494" y="2056091"/>
            <a:ext cx="4396341" cy="4801908"/>
          </a:xfrm>
        </p:spPr>
        <p:txBody>
          <a:bodyPr>
            <a:normAutofit/>
          </a:bodyPr>
          <a:lstStyle/>
          <a:p>
            <a:pPr marL="457189" indent="-457189">
              <a:buFont typeface="+mj-lt"/>
              <a:buAutoNum type="arabicPeriod"/>
            </a:pPr>
            <a:r>
              <a:rPr lang="es-ES" b="1" dirty="0" err="1" smtClean="0"/>
              <a:t>Clean</a:t>
            </a:r>
            <a:r>
              <a:rPr lang="es-ES" b="1" dirty="0" smtClean="0"/>
              <a:t>, </a:t>
            </a:r>
            <a:r>
              <a:rPr lang="es-ES" b="1" dirty="0" err="1" smtClean="0"/>
              <a:t>Orderly</a:t>
            </a:r>
            <a:endParaRPr lang="es-ES" b="1" dirty="0" smtClean="0"/>
          </a:p>
          <a:p>
            <a:pPr marL="457189" indent="-457189">
              <a:buFont typeface="+mj-lt"/>
              <a:buAutoNum type="arabicPeriod"/>
            </a:pPr>
            <a:r>
              <a:rPr lang="es-ES" b="1" dirty="0" smtClean="0"/>
              <a:t>_____________</a:t>
            </a:r>
          </a:p>
          <a:p>
            <a:pPr marL="457189" indent="-457189">
              <a:buFont typeface="+mj-lt"/>
              <a:buAutoNum type="arabicPeriod"/>
            </a:pPr>
            <a:r>
              <a:rPr lang="es-ES" b="1" dirty="0" err="1" smtClean="0"/>
              <a:t>Patient</a:t>
            </a:r>
            <a:endParaRPr lang="es-ES" b="1" dirty="0" smtClean="0"/>
          </a:p>
          <a:p>
            <a:pPr marL="457189" indent="-457189">
              <a:buFont typeface="+mj-lt"/>
              <a:buAutoNum type="arabicPeriod"/>
            </a:pPr>
            <a:r>
              <a:rPr lang="es-ES" b="1" dirty="0" smtClean="0"/>
              <a:t>_____________</a:t>
            </a:r>
          </a:p>
        </p:txBody>
      </p:sp>
    </p:spTree>
    <p:extLst>
      <p:ext uri="{BB962C8B-B14F-4D97-AF65-F5344CB8AC3E}">
        <p14:creationId xmlns:p14="http://schemas.microsoft.com/office/powerpoint/2010/main" val="133994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609600" y="396678"/>
            <a:ext cx="10972800" cy="1143200"/>
          </a:xfrm>
          <a:prstGeom prst="rect">
            <a:avLst/>
          </a:prstGeom>
        </p:spPr>
        <p:txBody>
          <a:bodyPr vert="horz" lIns="121900" tIns="121900" rIns="121900" bIns="121900" rtlCol="0" anchor="ctr" anchorCtr="0">
            <a:noAutofit/>
          </a:bodyPr>
          <a:lstStyle/>
          <a:p>
            <a:r>
              <a:rPr lang="en" dirty="0" smtClean="0"/>
              <a:t>CFU: ¿Cierto o Falso?</a:t>
            </a:r>
            <a:endParaRPr lang="en" dirty="0"/>
          </a:p>
        </p:txBody>
      </p:sp>
      <p:pic>
        <p:nvPicPr>
          <p:cNvPr id="1028" name="Picture 4" descr="http://az616578.vo.msecnd.net/files/2016/05/08/635983218849298803-495085570_lazy-2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726" y="1353646"/>
            <a:ext cx="6033228" cy="460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38418" y="5959011"/>
            <a:ext cx="445213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733" b="1" dirty="0"/>
              <a:t>Él es trabajador</a:t>
            </a:r>
            <a:endParaRPr lang="en-US" sz="3733" b="1" dirty="0"/>
          </a:p>
        </p:txBody>
      </p:sp>
      <p:pic>
        <p:nvPicPr>
          <p:cNvPr id="7170" name="Picture 2" descr="Image result for thumbs up thumbs dow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195" y="5522975"/>
            <a:ext cx="2472580" cy="139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5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121900" tIns="121900" rIns="121900" bIns="121900" rtlCol="0" anchor="ctr" anchorCtr="0">
            <a:noAutofit/>
          </a:bodyPr>
          <a:lstStyle/>
          <a:p>
            <a:r>
              <a:rPr lang="en" dirty="0" smtClean="0"/>
              <a:t>CFU: ¿Cierto o Falso?</a:t>
            </a:r>
            <a:endParaRPr lang="en" dirty="0"/>
          </a:p>
        </p:txBody>
      </p:sp>
      <p:sp>
        <p:nvSpPr>
          <p:cNvPr id="2" name="TextBox 1"/>
          <p:cNvSpPr txBox="1"/>
          <p:nvPr/>
        </p:nvSpPr>
        <p:spPr>
          <a:xfrm>
            <a:off x="3561708" y="5931613"/>
            <a:ext cx="4643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/>
              <a:t>Usain</a:t>
            </a:r>
            <a:r>
              <a:rPr lang="es-ES" sz="3200" b="1" dirty="0"/>
              <a:t> es muy atlético</a:t>
            </a:r>
            <a:endParaRPr lang="en-US" sz="3200" b="1" dirty="0"/>
          </a:p>
        </p:txBody>
      </p:sp>
      <p:pic>
        <p:nvPicPr>
          <p:cNvPr id="2050" name="Picture 2" descr="https://upload.wikimedia.org/wikipedia/commons/6/6a/Usain_Bolt_after_200_m_final_Beijing_2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610" y="1054813"/>
            <a:ext cx="3118463" cy="468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thumbs up thumbs dow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195" y="5522975"/>
            <a:ext cx="2472580" cy="139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06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943" y="-192024"/>
            <a:ext cx="10018713" cy="1752599"/>
          </a:xfrm>
        </p:spPr>
        <p:txBody>
          <a:bodyPr/>
          <a:lstStyle/>
          <a:p>
            <a:r>
              <a:rPr lang="es-ES_tradnl" dirty="0" smtClean="0"/>
              <a:t>CFU: ¿Cierto o falso? </a:t>
            </a:r>
            <a:endParaRPr lang="es-ES_trad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333" y="1313428"/>
            <a:ext cx="4195233" cy="4195233"/>
          </a:xfrm>
        </p:spPr>
      </p:pic>
      <p:sp>
        <p:nvSpPr>
          <p:cNvPr id="5" name="TextBox 4"/>
          <p:cNvSpPr txBox="1"/>
          <p:nvPr/>
        </p:nvSpPr>
        <p:spPr>
          <a:xfrm>
            <a:off x="3588333" y="5698423"/>
            <a:ext cx="549324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67" b="1" dirty="0"/>
              <a:t>Pablo Picasso es artístico </a:t>
            </a:r>
          </a:p>
        </p:txBody>
      </p:sp>
      <p:pic>
        <p:nvPicPr>
          <p:cNvPr id="6" name="Picture 2" descr="Image result for thumbs up thumbs dow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195" y="5522975"/>
            <a:ext cx="2472580" cy="139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34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991" y="247436"/>
            <a:ext cx="10018713" cy="1752599"/>
          </a:xfrm>
        </p:spPr>
        <p:txBody>
          <a:bodyPr/>
          <a:lstStyle/>
          <a:p>
            <a:r>
              <a:rPr lang="es-ES_tradnl" dirty="0"/>
              <a:t>CFU: ¿Cierto o falso?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4291" y="5351122"/>
            <a:ext cx="8946541" cy="1444752"/>
          </a:xfrm>
        </p:spPr>
        <p:txBody>
          <a:bodyPr>
            <a:normAutofit/>
          </a:bodyPr>
          <a:lstStyle/>
          <a:p>
            <a:r>
              <a:rPr lang="es-ES_tradnl" sz="2667" b="1" dirty="0" err="1"/>
              <a:t>Kanye</a:t>
            </a:r>
            <a:r>
              <a:rPr lang="es-ES_tradnl" sz="2667" b="1" dirty="0"/>
              <a:t> West es muy reservado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571" y="2000035"/>
            <a:ext cx="6020197" cy="3351087"/>
          </a:xfrm>
          <a:prstGeom prst="rect">
            <a:avLst/>
          </a:prstGeom>
        </p:spPr>
      </p:pic>
      <p:pic>
        <p:nvPicPr>
          <p:cNvPr id="5" name="Picture 2" descr="Image result for thumbs up thumbs dow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195" y="5522975"/>
            <a:ext cx="2472580" cy="139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43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600" y="-182880"/>
            <a:ext cx="10018713" cy="1752599"/>
          </a:xfrm>
        </p:spPr>
        <p:txBody>
          <a:bodyPr/>
          <a:lstStyle/>
          <a:p>
            <a:r>
              <a:rPr lang="es-ES_tradnl" dirty="0"/>
              <a:t>CFU: ¿Cierto o falso?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939" y="1354525"/>
            <a:ext cx="5399420" cy="4195233"/>
          </a:xfrm>
        </p:spPr>
      </p:pic>
      <p:sp>
        <p:nvSpPr>
          <p:cNvPr id="5" name="TextBox 4"/>
          <p:cNvSpPr txBox="1"/>
          <p:nvPr/>
        </p:nvSpPr>
        <p:spPr>
          <a:xfrm>
            <a:off x="3260332" y="5931613"/>
            <a:ext cx="549325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67" b="1" dirty="0" err="1"/>
              <a:t>Evil</a:t>
            </a:r>
            <a:r>
              <a:rPr lang="es-ES_tradnl" sz="2667" b="1" dirty="0"/>
              <a:t> </a:t>
            </a:r>
            <a:r>
              <a:rPr lang="es-ES_tradnl" sz="2667" b="1" dirty="0" err="1"/>
              <a:t>K</a:t>
            </a:r>
            <a:r>
              <a:rPr lang="es-ES_tradnl" sz="2667" b="1" dirty="0" err="1" smtClean="0"/>
              <a:t>inevil</a:t>
            </a:r>
            <a:r>
              <a:rPr lang="es-ES_tradnl" sz="2667" b="1" dirty="0" smtClean="0"/>
              <a:t> </a:t>
            </a:r>
            <a:r>
              <a:rPr lang="es-ES_tradnl" sz="2667" b="1" dirty="0"/>
              <a:t>es muy atrevido </a:t>
            </a:r>
          </a:p>
        </p:txBody>
      </p:sp>
      <p:pic>
        <p:nvPicPr>
          <p:cNvPr id="6" name="Picture 2" descr="Image result for thumbs up thumbs dow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195" y="5522975"/>
            <a:ext cx="2472580" cy="139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11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CFU: ¿Cierto o falso?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757" y="1351076"/>
            <a:ext cx="6350000" cy="3352800"/>
          </a:xfrm>
        </p:spPr>
      </p:pic>
      <p:sp>
        <p:nvSpPr>
          <p:cNvPr id="5" name="TextBox 4"/>
          <p:cNvSpPr txBox="1"/>
          <p:nvPr/>
        </p:nvSpPr>
        <p:spPr>
          <a:xfrm>
            <a:off x="2630185" y="5397357"/>
            <a:ext cx="6822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/>
              <a:t>Regina George es muy simpática. </a:t>
            </a:r>
          </a:p>
        </p:txBody>
      </p:sp>
      <p:pic>
        <p:nvPicPr>
          <p:cNvPr id="6" name="Picture 2" descr="Image result for thumbs up thumbs dow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195" y="5522975"/>
            <a:ext cx="2472580" cy="139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68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969" y="177291"/>
            <a:ext cx="10058400" cy="1097280"/>
          </a:xfrm>
        </p:spPr>
        <p:txBody>
          <a:bodyPr/>
          <a:lstStyle/>
          <a:p>
            <a:r>
              <a:rPr lang="es-ES_tradnl" dirty="0"/>
              <a:t>CFU: ¿Cierto o falso?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482" y="1506216"/>
            <a:ext cx="4035739" cy="5207405"/>
          </a:xfrm>
        </p:spPr>
      </p:pic>
      <p:sp>
        <p:nvSpPr>
          <p:cNvPr id="5" name="TextBox 4"/>
          <p:cNvSpPr txBox="1"/>
          <p:nvPr/>
        </p:nvSpPr>
        <p:spPr>
          <a:xfrm>
            <a:off x="6301483" y="1853249"/>
            <a:ext cx="2657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/>
              <a:t>Steve Jobs es muy inteligente. </a:t>
            </a:r>
          </a:p>
        </p:txBody>
      </p:sp>
      <p:pic>
        <p:nvPicPr>
          <p:cNvPr id="6" name="Picture 2" descr="Image result for thumbs up thumbs dow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195" y="5522975"/>
            <a:ext cx="2472580" cy="139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44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err="1" smtClean="0"/>
              <a:t>Warmup</a:t>
            </a:r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dirty="0" smtClean="0"/>
              <a:t>¿Cuáles son los partes del cuerpo?</a:t>
            </a:r>
            <a:br>
              <a:rPr lang="es-ES_tradnl" dirty="0" smtClean="0"/>
            </a:br>
            <a:r>
              <a:rPr lang="es-ES_tradnl" b="1" dirty="0" smtClean="0"/>
              <a:t>Listen</a:t>
            </a:r>
            <a:r>
              <a:rPr lang="es-ES_tradnl" dirty="0" smtClean="0"/>
              <a:t> and </a:t>
            </a:r>
            <a:r>
              <a:rPr lang="es-ES_tradnl" dirty="0" err="1" smtClean="0"/>
              <a:t>write</a:t>
            </a:r>
            <a:r>
              <a:rPr lang="es-ES_tradnl" dirty="0" smtClean="0"/>
              <a:t> </a:t>
            </a:r>
            <a:r>
              <a:rPr lang="es-ES_tradnl" dirty="0" err="1" smtClean="0"/>
              <a:t>down</a:t>
            </a:r>
            <a:r>
              <a:rPr lang="es-ES_tradnl" dirty="0" smtClean="0"/>
              <a:t> 5 </a:t>
            </a:r>
            <a:r>
              <a:rPr lang="es-ES_tradnl" dirty="0" err="1" smtClean="0"/>
              <a:t>body</a:t>
            </a:r>
            <a:r>
              <a:rPr lang="es-ES_tradnl" dirty="0" smtClean="0"/>
              <a:t> </a:t>
            </a:r>
            <a:r>
              <a:rPr lang="es-ES_tradnl" dirty="0" err="1" smtClean="0"/>
              <a:t>parts</a:t>
            </a:r>
            <a:r>
              <a:rPr lang="es-ES_tradnl" dirty="0" smtClean="0"/>
              <a:t> </a:t>
            </a:r>
            <a:r>
              <a:rPr lang="es-ES_tradnl" dirty="0" err="1" smtClean="0"/>
              <a:t>you</a:t>
            </a:r>
            <a:r>
              <a:rPr lang="es-ES_tradnl" dirty="0" smtClean="0"/>
              <a:t> </a:t>
            </a:r>
            <a:r>
              <a:rPr lang="es-ES_tradnl" dirty="0" err="1" smtClean="0"/>
              <a:t>hear</a:t>
            </a:r>
            <a:r>
              <a:rPr lang="es-ES_tradnl" dirty="0" smtClean="0"/>
              <a:t> </a:t>
            </a:r>
            <a:r>
              <a:rPr lang="es-ES_tradnl" dirty="0" err="1" smtClean="0"/>
              <a:t>mentioned</a:t>
            </a:r>
            <a:r>
              <a:rPr lang="es-ES_tradnl" dirty="0" smtClean="0"/>
              <a:t> in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song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5907024"/>
            <a:ext cx="10165146" cy="78638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s-ES_tradnl" dirty="0" smtClean="0">
              <a:hlinkClick r:id="rId2"/>
            </a:endParaRPr>
          </a:p>
          <a:p>
            <a:r>
              <a:rPr lang="es-ES_tradnl" dirty="0" smtClean="0">
                <a:hlinkClick r:id="rId2"/>
              </a:rPr>
              <a:t>https</a:t>
            </a:r>
            <a:r>
              <a:rPr lang="es-ES_tradnl" dirty="0">
                <a:hlinkClick r:id="rId2"/>
              </a:rPr>
              <a:t>://</a:t>
            </a:r>
            <a:r>
              <a:rPr lang="es-ES_tradnl" dirty="0" smtClean="0">
                <a:hlinkClick r:id="rId2"/>
              </a:rPr>
              <a:t>www.youtube.com/watch?v=pOg6y-Q59eM</a:t>
            </a:r>
            <a:endParaRPr lang="es-ES_tradnl" dirty="0" smtClean="0"/>
          </a:p>
          <a:p>
            <a:pPr marL="0" indent="0">
              <a:buNone/>
            </a:pPr>
            <a:endParaRPr lang="es-ES_tradnl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68554" y="2817112"/>
            <a:ext cx="9170006" cy="329107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S_tradnl" dirty="0" smtClean="0"/>
              <a:t>                </a:t>
            </a:r>
            <a:r>
              <a:rPr lang="es-ES_tradnl" dirty="0" err="1" smtClean="0"/>
              <a:t>Spanish</a:t>
            </a:r>
            <a:r>
              <a:rPr lang="es-ES_tradnl" dirty="0" smtClean="0"/>
              <a:t> </a:t>
            </a:r>
            <a:r>
              <a:rPr lang="es-ES_tradnl" dirty="0" err="1" smtClean="0"/>
              <a:t>body</a:t>
            </a:r>
            <a:r>
              <a:rPr lang="es-ES_tradnl" dirty="0" smtClean="0"/>
              <a:t> </a:t>
            </a:r>
            <a:r>
              <a:rPr lang="es-ES_tradnl" dirty="0" err="1" smtClean="0"/>
              <a:t>part</a:t>
            </a:r>
            <a:r>
              <a:rPr lang="es-ES_tradnl" dirty="0" smtClean="0"/>
              <a:t> – English </a:t>
            </a:r>
            <a:r>
              <a:rPr lang="es-ES_tradnl" dirty="0" err="1" smtClean="0"/>
              <a:t>definition</a:t>
            </a:r>
            <a:endParaRPr lang="es-ES_tradnl" dirty="0" smtClean="0"/>
          </a:p>
          <a:p>
            <a:pPr algn="l"/>
            <a:r>
              <a:rPr lang="es-ES_tradnl" dirty="0" smtClean="0"/>
              <a:t>1.</a:t>
            </a:r>
          </a:p>
          <a:p>
            <a:pPr algn="l"/>
            <a:r>
              <a:rPr lang="es-ES_tradnl" dirty="0" smtClean="0"/>
              <a:t>2.</a:t>
            </a:r>
          </a:p>
          <a:p>
            <a:pPr algn="l"/>
            <a:r>
              <a:rPr lang="es-ES_tradnl" dirty="0" smtClean="0"/>
              <a:t>3.</a:t>
            </a:r>
          </a:p>
          <a:p>
            <a:pPr algn="l"/>
            <a:r>
              <a:rPr lang="es-ES_tradnl" dirty="0" smtClean="0"/>
              <a:t>4.</a:t>
            </a:r>
          </a:p>
          <a:p>
            <a:pPr algn="l"/>
            <a:r>
              <a:rPr lang="es-ES_tradnl" dirty="0" smtClean="0"/>
              <a:t>5.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32816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Saquen su papel de apuntes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0725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2478" b="9754"/>
          <a:stretch/>
        </p:blipFill>
        <p:spPr>
          <a:xfrm>
            <a:off x="2833728" y="0"/>
            <a:ext cx="6894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0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Remember</a:t>
            </a:r>
            <a:r>
              <a:rPr lang="es-ES" dirty="0" smtClean="0"/>
              <a:t>: </a:t>
            </a:r>
            <a:r>
              <a:rPr lang="es-ES" dirty="0" err="1" smtClean="0"/>
              <a:t>Noun</a:t>
            </a:r>
            <a:r>
              <a:rPr lang="es-ES" dirty="0" smtClean="0"/>
              <a:t>/</a:t>
            </a:r>
            <a:r>
              <a:rPr lang="es-ES" dirty="0" err="1" smtClean="0"/>
              <a:t>adjective</a:t>
            </a:r>
            <a:r>
              <a:rPr lang="es-ES" dirty="0" smtClean="0"/>
              <a:t> </a:t>
            </a:r>
            <a:r>
              <a:rPr lang="es-ES" dirty="0" err="1" smtClean="0"/>
              <a:t>agreement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720460" y="2438399"/>
            <a:ext cx="4607188" cy="576262"/>
          </a:xfrm>
        </p:spPr>
        <p:txBody>
          <a:bodyPr>
            <a:noAutofit/>
          </a:bodyPr>
          <a:lstStyle/>
          <a:p>
            <a:r>
              <a:rPr lang="es-ES" sz="6000" dirty="0" err="1" smtClean="0"/>
              <a:t>Feminine</a:t>
            </a:r>
            <a:endParaRPr lang="en-US" sz="60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81263" y="2926080"/>
            <a:ext cx="5431857" cy="3474720"/>
          </a:xfrm>
        </p:spPr>
        <p:txBody>
          <a:bodyPr>
            <a:normAutofit/>
          </a:bodyPr>
          <a:lstStyle/>
          <a:p>
            <a:r>
              <a:rPr lang="es-ES" sz="4000" b="1" dirty="0"/>
              <a:t>María es </a:t>
            </a:r>
            <a:r>
              <a:rPr lang="es-ES" sz="4000" b="1" i="1" dirty="0">
                <a:solidFill>
                  <a:schemeClr val="accent2"/>
                </a:solidFill>
              </a:rPr>
              <a:t>ordenada</a:t>
            </a:r>
          </a:p>
          <a:p>
            <a:r>
              <a:rPr lang="es-ES" sz="4000" b="1" dirty="0"/>
              <a:t>María es</a:t>
            </a:r>
            <a:r>
              <a:rPr lang="es-ES" sz="4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4000" b="1" i="1" dirty="0">
                <a:solidFill>
                  <a:schemeClr val="accent2"/>
                </a:solidFill>
              </a:rPr>
              <a:t>inteligente</a:t>
            </a:r>
          </a:p>
          <a:p>
            <a:r>
              <a:rPr lang="es-ES" sz="4000" b="1" dirty="0"/>
              <a:t>María es </a:t>
            </a:r>
            <a:r>
              <a:rPr lang="es-ES" sz="4000" b="1" i="1" dirty="0">
                <a:solidFill>
                  <a:schemeClr val="accent2"/>
                </a:solidFill>
              </a:rPr>
              <a:t>deportista</a:t>
            </a:r>
          </a:p>
          <a:p>
            <a:r>
              <a:rPr lang="es-ES" sz="4000" b="1" dirty="0"/>
              <a:t>María es </a:t>
            </a:r>
            <a:r>
              <a:rPr lang="es-ES" sz="4000" b="1" i="1" dirty="0">
                <a:solidFill>
                  <a:schemeClr val="accent2"/>
                </a:solidFill>
              </a:rPr>
              <a:t>trabajadora</a:t>
            </a:r>
          </a:p>
          <a:p>
            <a:endParaRPr lang="en-US" b="1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6510528" y="1904904"/>
            <a:ext cx="4992496" cy="1066990"/>
          </a:xfrm>
        </p:spPr>
        <p:txBody>
          <a:bodyPr>
            <a:normAutofit/>
          </a:bodyPr>
          <a:lstStyle/>
          <a:p>
            <a:r>
              <a:rPr lang="es-ES" sz="4800" dirty="0" err="1" smtClean="0"/>
              <a:t>Masculine</a:t>
            </a:r>
            <a:endParaRPr lang="en-US" sz="480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6278880" y="2926080"/>
            <a:ext cx="5212080" cy="3474720"/>
          </a:xfrm>
        </p:spPr>
        <p:txBody>
          <a:bodyPr>
            <a:noAutofit/>
          </a:bodyPr>
          <a:lstStyle/>
          <a:p>
            <a:r>
              <a:rPr lang="es-ES" sz="4000" b="1" dirty="0"/>
              <a:t>Marcos es </a:t>
            </a:r>
            <a:r>
              <a:rPr lang="es-ES" sz="4000" b="1" i="1" dirty="0">
                <a:solidFill>
                  <a:schemeClr val="accent2"/>
                </a:solidFill>
              </a:rPr>
              <a:t>ordenado</a:t>
            </a:r>
          </a:p>
          <a:p>
            <a:r>
              <a:rPr lang="es-ES" sz="4000" b="1" dirty="0"/>
              <a:t>Marcos es </a:t>
            </a:r>
            <a:r>
              <a:rPr lang="es-ES" sz="4000" b="1" i="1" dirty="0">
                <a:solidFill>
                  <a:schemeClr val="accent2"/>
                </a:solidFill>
              </a:rPr>
              <a:t>inteligente</a:t>
            </a:r>
          </a:p>
          <a:p>
            <a:r>
              <a:rPr lang="es-ES" sz="4000" b="1" dirty="0"/>
              <a:t>Marcos es </a:t>
            </a:r>
            <a:r>
              <a:rPr lang="es-ES" sz="4000" b="1" i="1" dirty="0">
                <a:solidFill>
                  <a:schemeClr val="accent2"/>
                </a:solidFill>
              </a:rPr>
              <a:t>deportista</a:t>
            </a:r>
          </a:p>
          <a:p>
            <a:r>
              <a:rPr lang="es-ES" sz="4000" b="1" dirty="0"/>
              <a:t>Marcos es </a:t>
            </a:r>
            <a:r>
              <a:rPr lang="es-ES" sz="4000" b="1" i="1" dirty="0">
                <a:solidFill>
                  <a:schemeClr val="accent2"/>
                </a:solidFill>
              </a:rPr>
              <a:t>trabajador</a:t>
            </a:r>
            <a:endParaRPr lang="en-US" sz="4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95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Remember</a:t>
            </a:r>
            <a:r>
              <a:rPr lang="es-ES" dirty="0" smtClean="0"/>
              <a:t>: </a:t>
            </a:r>
            <a:r>
              <a:rPr lang="es-ES" dirty="0" err="1" smtClean="0"/>
              <a:t>Noun</a:t>
            </a:r>
            <a:r>
              <a:rPr lang="es-ES" dirty="0" smtClean="0"/>
              <a:t>/</a:t>
            </a:r>
            <a:r>
              <a:rPr lang="es-ES" dirty="0" err="1" smtClean="0"/>
              <a:t>adjective</a:t>
            </a:r>
            <a:r>
              <a:rPr lang="es-ES" dirty="0" smtClean="0"/>
              <a:t> </a:t>
            </a:r>
            <a:r>
              <a:rPr lang="es-ES" dirty="0" err="1" smtClean="0"/>
              <a:t>agreement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s-ES" sz="2667" b="1" dirty="0" err="1"/>
              <a:t>If</a:t>
            </a:r>
            <a:r>
              <a:rPr lang="es-ES" sz="2667" b="1" dirty="0"/>
              <a:t> </a:t>
            </a:r>
            <a:r>
              <a:rPr lang="es-ES" sz="2667" b="1" dirty="0" err="1"/>
              <a:t>describing</a:t>
            </a:r>
            <a:r>
              <a:rPr lang="es-ES" sz="2667" b="1" dirty="0"/>
              <a:t> a </a:t>
            </a:r>
            <a:r>
              <a:rPr lang="es-ES" sz="2667" b="1" dirty="0" err="1"/>
              <a:t>group</a:t>
            </a:r>
            <a:r>
              <a:rPr lang="es-ES" sz="2667" b="1" dirty="0"/>
              <a:t>, </a:t>
            </a:r>
            <a:r>
              <a:rPr lang="es-ES" sz="2667" b="1" dirty="0" err="1"/>
              <a:t>adjectives</a:t>
            </a:r>
            <a:r>
              <a:rPr lang="es-ES" sz="2667" b="1" dirty="0"/>
              <a:t> </a:t>
            </a:r>
            <a:r>
              <a:rPr lang="es-ES" sz="2667" b="1" dirty="0" err="1"/>
              <a:t>must</a:t>
            </a:r>
            <a:r>
              <a:rPr lang="es-ES" sz="2667" b="1" dirty="0"/>
              <a:t> </a:t>
            </a:r>
            <a:r>
              <a:rPr lang="es-ES" sz="2667" b="1" dirty="0" err="1"/>
              <a:t>also</a:t>
            </a:r>
            <a:r>
              <a:rPr lang="es-ES" sz="2667" b="1" dirty="0"/>
              <a:t> be plural:</a:t>
            </a:r>
          </a:p>
          <a:p>
            <a:pPr lvl="1"/>
            <a:r>
              <a:rPr lang="es-ES" sz="2400" b="1" i="1" dirty="0"/>
              <a:t>Los estudiantes de HHS son muy </a:t>
            </a:r>
            <a:r>
              <a:rPr lang="es-ES" sz="2400" b="1" i="1" dirty="0" smtClean="0">
                <a:solidFill>
                  <a:schemeClr val="accent2"/>
                </a:solidFill>
              </a:rPr>
              <a:t>trabajadores.</a:t>
            </a:r>
            <a:endParaRPr lang="es-ES" sz="2400" b="1" i="1" dirty="0">
              <a:solidFill>
                <a:schemeClr val="accent2"/>
              </a:solidFill>
            </a:endParaRPr>
          </a:p>
          <a:p>
            <a:r>
              <a:rPr lang="es-ES" sz="2667" b="1" dirty="0" err="1"/>
              <a:t>If</a:t>
            </a:r>
            <a:r>
              <a:rPr lang="es-ES" sz="2667" b="1" dirty="0"/>
              <a:t> </a:t>
            </a:r>
            <a:r>
              <a:rPr lang="es-ES" sz="2667" b="1" dirty="0" err="1"/>
              <a:t>the</a:t>
            </a:r>
            <a:r>
              <a:rPr lang="es-ES" sz="2667" b="1" dirty="0"/>
              <a:t> </a:t>
            </a:r>
            <a:r>
              <a:rPr lang="es-ES" sz="2667" b="1" dirty="0" err="1"/>
              <a:t>group</a:t>
            </a:r>
            <a:r>
              <a:rPr lang="es-ES" sz="2667" b="1" dirty="0"/>
              <a:t> </a:t>
            </a:r>
            <a:r>
              <a:rPr lang="es-ES" sz="2667" b="1" dirty="0" err="1"/>
              <a:t>contains</a:t>
            </a:r>
            <a:r>
              <a:rPr lang="es-ES" sz="2667" b="1" dirty="0"/>
              <a:t> a mix of </a:t>
            </a:r>
            <a:r>
              <a:rPr lang="es-ES" sz="2667" b="1" dirty="0" err="1"/>
              <a:t>men</a:t>
            </a:r>
            <a:r>
              <a:rPr lang="es-ES" sz="2667" b="1" dirty="0"/>
              <a:t> and </a:t>
            </a:r>
            <a:r>
              <a:rPr lang="es-ES" sz="2667" b="1" dirty="0" err="1"/>
              <a:t>women</a:t>
            </a:r>
            <a:r>
              <a:rPr lang="es-ES" sz="2667" b="1" dirty="0"/>
              <a:t>, </a:t>
            </a:r>
            <a:r>
              <a:rPr lang="es-ES" sz="2667" b="1" dirty="0" err="1"/>
              <a:t>masculine</a:t>
            </a:r>
            <a:r>
              <a:rPr lang="es-ES" sz="2667" b="1" dirty="0"/>
              <a:t> </a:t>
            </a:r>
            <a:r>
              <a:rPr lang="es-ES" sz="2667" b="1" dirty="0" err="1"/>
              <a:t>is</a:t>
            </a:r>
            <a:r>
              <a:rPr lang="es-ES" sz="2667" b="1" dirty="0"/>
              <a:t> </a:t>
            </a:r>
            <a:r>
              <a:rPr lang="es-ES" sz="2667" b="1" dirty="0" err="1"/>
              <a:t>used</a:t>
            </a:r>
            <a:r>
              <a:rPr lang="es-ES" sz="2667" b="1" dirty="0"/>
              <a:t>:</a:t>
            </a:r>
          </a:p>
          <a:p>
            <a:pPr lvl="1"/>
            <a:r>
              <a:rPr lang="es-ES" sz="2400" b="1" dirty="0"/>
              <a:t>Marcos y </a:t>
            </a:r>
            <a:r>
              <a:rPr lang="es-ES" sz="2400" b="1" dirty="0" err="1"/>
              <a:t>Davíd</a:t>
            </a:r>
            <a:r>
              <a:rPr lang="es-ES" sz="2400" b="1" dirty="0"/>
              <a:t> son muy </a:t>
            </a:r>
            <a:r>
              <a:rPr lang="es-ES" sz="2400" b="1" dirty="0">
                <a:solidFill>
                  <a:schemeClr val="accent2"/>
                </a:solidFill>
              </a:rPr>
              <a:t>trabajadores</a:t>
            </a:r>
            <a:r>
              <a:rPr lang="es-ES" sz="2400" b="1" dirty="0"/>
              <a:t>.</a:t>
            </a:r>
          </a:p>
          <a:p>
            <a:r>
              <a:rPr lang="es-ES" sz="2667" b="1" dirty="0" err="1"/>
              <a:t>If</a:t>
            </a:r>
            <a:r>
              <a:rPr lang="es-ES" sz="2667" b="1" dirty="0"/>
              <a:t> </a:t>
            </a:r>
            <a:r>
              <a:rPr lang="es-ES" sz="2667" b="1" dirty="0" err="1"/>
              <a:t>the</a:t>
            </a:r>
            <a:r>
              <a:rPr lang="es-ES" sz="2667" b="1" dirty="0"/>
              <a:t> </a:t>
            </a:r>
            <a:r>
              <a:rPr lang="es-ES" sz="2667" b="1" dirty="0" err="1"/>
              <a:t>group</a:t>
            </a:r>
            <a:r>
              <a:rPr lang="es-ES" sz="2667" b="1" dirty="0"/>
              <a:t> </a:t>
            </a:r>
            <a:r>
              <a:rPr lang="es-ES" sz="2667" b="1" dirty="0" err="1"/>
              <a:t>contains</a:t>
            </a:r>
            <a:r>
              <a:rPr lang="es-ES" sz="2667" b="1" dirty="0"/>
              <a:t> </a:t>
            </a:r>
            <a:r>
              <a:rPr lang="es-ES" sz="2667" b="1" dirty="0" err="1"/>
              <a:t>only</a:t>
            </a:r>
            <a:r>
              <a:rPr lang="es-ES" sz="2667" b="1" dirty="0"/>
              <a:t> </a:t>
            </a:r>
            <a:r>
              <a:rPr lang="es-ES" sz="2667" b="1" dirty="0" err="1"/>
              <a:t>women</a:t>
            </a:r>
            <a:r>
              <a:rPr lang="es-ES" sz="2667" b="1" dirty="0"/>
              <a:t>, </a:t>
            </a:r>
            <a:r>
              <a:rPr lang="es-ES" sz="2667" b="1" dirty="0" err="1"/>
              <a:t>feminine</a:t>
            </a:r>
            <a:r>
              <a:rPr lang="es-ES" sz="2667" b="1" dirty="0"/>
              <a:t> </a:t>
            </a:r>
            <a:r>
              <a:rPr lang="es-ES" sz="2667" b="1" dirty="0" err="1"/>
              <a:t>is</a:t>
            </a:r>
            <a:r>
              <a:rPr lang="es-ES" sz="2667" b="1" dirty="0"/>
              <a:t> </a:t>
            </a:r>
            <a:r>
              <a:rPr lang="es-ES" sz="2667" b="1" dirty="0" err="1"/>
              <a:t>used</a:t>
            </a:r>
            <a:r>
              <a:rPr lang="es-ES" sz="2667" b="1" dirty="0"/>
              <a:t>:</a:t>
            </a:r>
          </a:p>
          <a:p>
            <a:pPr lvl="1"/>
            <a:r>
              <a:rPr lang="es-ES" sz="2400" b="1" dirty="0"/>
              <a:t>María y Juana son muy </a:t>
            </a:r>
            <a:r>
              <a:rPr lang="es-ES" sz="2400" b="1" dirty="0">
                <a:solidFill>
                  <a:schemeClr val="accent2"/>
                </a:solidFill>
              </a:rPr>
              <a:t>trabajadoras</a:t>
            </a:r>
            <a:r>
              <a:rPr lang="es-ES" sz="2400" b="1" dirty="0"/>
              <a:t>. 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7618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buNone/>
            </a:pPr>
            <a:endParaRPr dirty="0"/>
          </a:p>
        </p:txBody>
      </p:sp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409825" y="78052"/>
            <a:ext cx="10972800" cy="1143200"/>
          </a:xfrm>
          <a:prstGeom prst="rect">
            <a:avLst/>
          </a:prstGeom>
        </p:spPr>
        <p:txBody>
          <a:bodyPr vert="horz" lIns="121900" tIns="121900" rIns="121900" bIns="121900" rtlCol="0" anchor="ctr" anchorCtr="0">
            <a:noAutofit/>
          </a:bodyPr>
          <a:lstStyle/>
          <a:p>
            <a:pPr algn="ctr"/>
            <a:r>
              <a:rPr lang="en" sz="12800" b="1" dirty="0"/>
              <a:t>DOL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26" y="589362"/>
            <a:ext cx="2816669" cy="2698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679" y="173020"/>
            <a:ext cx="3095944" cy="28947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05" y="2546545"/>
            <a:ext cx="3695700" cy="219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06" y="3446675"/>
            <a:ext cx="2751769" cy="2993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0" y="3468161"/>
            <a:ext cx="4080933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7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11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975" y="1310659"/>
            <a:ext cx="10058400" cy="1097280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4900" dirty="0" smtClean="0"/>
              <a:t>HAGALO AHORA</a:t>
            </a:r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b="1" dirty="0" smtClean="0"/>
              <a:t>WRITE </a:t>
            </a:r>
            <a:r>
              <a:rPr lang="es-ES_tradnl" b="1" dirty="0"/>
              <a:t>THE OPPOSITE ADJECTIVE FOR THE DESCRIPTIVE ADJECTIVE GIVEN. </a:t>
            </a:r>
            <a:br>
              <a:rPr lang="es-ES_tradnl" b="1" dirty="0"/>
            </a:b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0904" y="1702748"/>
            <a:ext cx="8946541" cy="485111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s-ES_tradnl" sz="4400" b="1" dirty="0"/>
          </a:p>
          <a:p>
            <a:pPr marL="0" indent="0">
              <a:buNone/>
            </a:pPr>
            <a:r>
              <a:rPr lang="es-ES_tradnl" sz="4400" b="1" dirty="0" smtClean="0"/>
              <a:t>1. Paciente </a:t>
            </a:r>
            <a:r>
              <a:rPr lang="es-ES_tradnl" sz="4400" b="1" dirty="0" smtClean="0">
                <a:sym typeface="Wingdings" panose="05000000000000000000" pitchFamily="2" charset="2"/>
              </a:rPr>
              <a:t></a:t>
            </a:r>
            <a:endParaRPr lang="es-ES_tradnl" sz="4400" b="1" dirty="0" smtClean="0"/>
          </a:p>
          <a:p>
            <a:pPr marL="0" indent="0">
              <a:buNone/>
            </a:pPr>
            <a:r>
              <a:rPr lang="es-ES_tradnl" sz="4400" b="1" dirty="0" smtClean="0"/>
              <a:t>2. Trabajadora </a:t>
            </a:r>
            <a:r>
              <a:rPr lang="es-ES_tradnl" sz="4400" b="1" dirty="0" smtClean="0">
                <a:sym typeface="Wingdings" panose="05000000000000000000" pitchFamily="2" charset="2"/>
              </a:rPr>
              <a:t></a:t>
            </a:r>
            <a:endParaRPr lang="es-ES_tradnl" sz="4400" b="1" dirty="0" smtClean="0"/>
          </a:p>
          <a:p>
            <a:pPr marL="0" indent="0">
              <a:buNone/>
            </a:pPr>
            <a:r>
              <a:rPr lang="es-ES_tradnl" sz="4400" b="1" dirty="0" smtClean="0"/>
              <a:t>3. Sociable </a:t>
            </a:r>
            <a:r>
              <a:rPr lang="es-ES_tradnl" sz="4400" b="1" dirty="0" smtClean="0">
                <a:sym typeface="Wingdings" panose="05000000000000000000" pitchFamily="2" charset="2"/>
              </a:rPr>
              <a:t></a:t>
            </a:r>
            <a:endParaRPr lang="es-ES_tradnl" sz="4400" b="1" dirty="0" smtClean="0"/>
          </a:p>
          <a:p>
            <a:pPr marL="0" indent="0">
              <a:buNone/>
            </a:pPr>
            <a:r>
              <a:rPr lang="es-ES_tradnl" sz="4400" b="1" dirty="0" smtClean="0"/>
              <a:t>4.  Ordenado </a:t>
            </a:r>
            <a:r>
              <a:rPr lang="es-ES_tradnl" sz="4400" b="1" dirty="0" smtClean="0">
                <a:sym typeface="Wingdings" panose="05000000000000000000" pitchFamily="2" charset="2"/>
              </a:rPr>
              <a:t></a:t>
            </a:r>
            <a:endParaRPr lang="es-ES_tradnl" sz="4400" b="1" dirty="0" smtClean="0"/>
          </a:p>
          <a:p>
            <a:pPr marL="0" indent="0">
              <a:buNone/>
            </a:pPr>
            <a:r>
              <a:rPr lang="es-ES_tradnl" sz="4400" b="1" dirty="0" smtClean="0"/>
              <a:t>5. Estudiosa </a:t>
            </a:r>
            <a:r>
              <a:rPr lang="es-ES_tradnl" sz="4400" b="1" dirty="0" smtClean="0">
                <a:sym typeface="Wingdings" panose="05000000000000000000" pitchFamily="2" charset="2"/>
              </a:rPr>
              <a:t></a:t>
            </a:r>
            <a:endParaRPr lang="es-ES_tradnl" sz="4400" b="1" dirty="0" smtClean="0"/>
          </a:p>
        </p:txBody>
      </p:sp>
    </p:spTree>
    <p:extLst>
      <p:ext uri="{BB962C8B-B14F-4D97-AF65-F5344CB8AC3E}">
        <p14:creationId xmlns:p14="http://schemas.microsoft.com/office/powerpoint/2010/main" val="352889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BIENVENIDOS A NUESTRA CLASE </a:t>
            </a:r>
            <a:br>
              <a:rPr lang="es-ES_tradnl" dirty="0" smtClean="0"/>
            </a:br>
            <a:r>
              <a:rPr lang="es-ES_tradnl" dirty="0" smtClean="0"/>
              <a:t>Español 1 </a:t>
            </a:r>
            <a:endParaRPr lang="es-ES_tradnl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 smtClean="0"/>
              <a:t>Hoy es viernes el nueve de noviembre</a:t>
            </a:r>
          </a:p>
          <a:p>
            <a:r>
              <a:rPr lang="es-MX" dirty="0" smtClean="0"/>
              <a:t>Son las  ….. de la …..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7914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8800" b="1" dirty="0"/>
              <a:t>OBJETIVO Y DOL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_tradnl" dirty="0"/>
              <a:t>OBJETIVO: </a:t>
            </a:r>
            <a:r>
              <a:rPr lang="en-US" b="1" dirty="0"/>
              <a:t>LLWBAT use personality trait vocabulary, use and identify conjugated forms of </a:t>
            </a:r>
            <a:r>
              <a:rPr lang="en-US" b="1" dirty="0" err="1"/>
              <a:t>ser</a:t>
            </a:r>
            <a:r>
              <a:rPr lang="en-US" b="1" dirty="0"/>
              <a:t> and subject pronouns in Spanish to describe people.</a:t>
            </a:r>
          </a:p>
          <a:p>
            <a:r>
              <a:rPr lang="en-US" b="1" dirty="0"/>
              <a:t>[NL.1.1c, NL.1.e]</a:t>
            </a:r>
            <a:endParaRPr lang="es-ES_trad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ES_tradnl" b="1" dirty="0"/>
              <a:t>DOL:  LLW </a:t>
            </a:r>
            <a:r>
              <a:rPr lang="es-ES_tradnl" b="1" dirty="0" err="1"/>
              <a:t>write</a:t>
            </a:r>
            <a:r>
              <a:rPr lang="es-ES_tradnl" b="1" dirty="0"/>
              <a:t> 5 complete </a:t>
            </a:r>
            <a:r>
              <a:rPr lang="es-ES_tradnl" b="1" dirty="0" err="1"/>
              <a:t>sentences</a:t>
            </a:r>
            <a:r>
              <a:rPr lang="es-ES_tradnl" b="1" dirty="0"/>
              <a:t> </a:t>
            </a:r>
            <a:r>
              <a:rPr lang="es-ES_tradnl" b="1" dirty="0" err="1"/>
              <a:t>using</a:t>
            </a:r>
            <a:r>
              <a:rPr lang="es-ES_tradnl" b="1" dirty="0"/>
              <a:t> </a:t>
            </a:r>
            <a:r>
              <a:rPr lang="es-ES_tradnl" b="1" dirty="0" err="1"/>
              <a:t>personality</a:t>
            </a:r>
            <a:r>
              <a:rPr lang="es-ES_tradnl" b="1" dirty="0"/>
              <a:t> </a:t>
            </a:r>
            <a:r>
              <a:rPr lang="es-ES_tradnl" b="1" dirty="0" err="1"/>
              <a:t>trait</a:t>
            </a:r>
            <a:r>
              <a:rPr lang="es-ES_tradnl" b="1" dirty="0"/>
              <a:t> </a:t>
            </a:r>
            <a:r>
              <a:rPr lang="es-ES_tradnl" b="1" dirty="0" err="1"/>
              <a:t>vocabulary</a:t>
            </a:r>
            <a:r>
              <a:rPr lang="es-ES_tradnl" b="1" dirty="0"/>
              <a:t>, </a:t>
            </a:r>
            <a:r>
              <a:rPr lang="es-ES_tradnl" b="1" dirty="0" err="1"/>
              <a:t>the</a:t>
            </a:r>
            <a:r>
              <a:rPr lang="es-ES_tradnl" b="1" dirty="0"/>
              <a:t> </a:t>
            </a:r>
            <a:r>
              <a:rPr lang="es-ES_tradnl" b="1" dirty="0" err="1"/>
              <a:t>correct</a:t>
            </a:r>
            <a:r>
              <a:rPr lang="es-ES_tradnl" b="1" dirty="0"/>
              <a:t> </a:t>
            </a:r>
            <a:r>
              <a:rPr lang="es-ES_tradnl" b="1" dirty="0" err="1"/>
              <a:t>conjugated</a:t>
            </a:r>
            <a:r>
              <a:rPr lang="es-ES_tradnl" b="1" dirty="0"/>
              <a:t> </a:t>
            </a:r>
            <a:r>
              <a:rPr lang="es-ES_tradnl" b="1" dirty="0" err="1"/>
              <a:t>form</a:t>
            </a:r>
            <a:r>
              <a:rPr lang="es-ES_tradnl" b="1" dirty="0"/>
              <a:t> of ser and </a:t>
            </a:r>
            <a:r>
              <a:rPr lang="es-ES_tradnl" b="1" dirty="0" err="1"/>
              <a:t>the</a:t>
            </a:r>
            <a:r>
              <a:rPr lang="es-ES_tradnl" b="1" dirty="0"/>
              <a:t> </a:t>
            </a:r>
            <a:r>
              <a:rPr lang="es-ES_tradnl" b="1" dirty="0" err="1"/>
              <a:t>correct</a:t>
            </a:r>
            <a:r>
              <a:rPr lang="es-ES_tradnl" b="1" dirty="0"/>
              <a:t> </a:t>
            </a:r>
            <a:r>
              <a:rPr lang="es-ES_tradnl" b="1" dirty="0" err="1"/>
              <a:t>subject</a:t>
            </a:r>
            <a:r>
              <a:rPr lang="es-ES_tradnl" b="1" dirty="0"/>
              <a:t> </a:t>
            </a:r>
            <a:r>
              <a:rPr lang="es-ES_tradnl" b="1" dirty="0" err="1"/>
              <a:t>pronouns</a:t>
            </a:r>
            <a:r>
              <a:rPr lang="es-ES_tradnl" b="1" dirty="0"/>
              <a:t> </a:t>
            </a:r>
            <a:r>
              <a:rPr lang="es-ES_tradnl" b="1" dirty="0" err="1"/>
              <a:t>with</a:t>
            </a:r>
            <a:r>
              <a:rPr lang="es-ES_tradnl" b="1" dirty="0"/>
              <a:t> 100% </a:t>
            </a:r>
            <a:r>
              <a:rPr lang="es-ES_tradnl" b="1" dirty="0" err="1"/>
              <a:t>accuracy</a:t>
            </a:r>
            <a:r>
              <a:rPr lang="es-ES_tradnl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3991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350" y="217486"/>
            <a:ext cx="5981700" cy="4202114"/>
          </a:xfrm>
        </p:spPr>
        <p:txBody>
          <a:bodyPr>
            <a:normAutofit/>
          </a:bodyPr>
          <a:lstStyle/>
          <a:p>
            <a:r>
              <a:rPr lang="es-MX" dirty="0" smtClean="0"/>
              <a:t>LA ESTRELLA DEL DIA</a:t>
            </a:r>
            <a:endParaRPr lang="es-MX" dirty="0"/>
          </a:p>
        </p:txBody>
      </p:sp>
      <p:pic>
        <p:nvPicPr>
          <p:cNvPr id="6148" name="Picture 4" descr="Image result for MARIO S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12" y="1017403"/>
            <a:ext cx="3894537" cy="403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29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8000" dirty="0" smtClean="0"/>
              <a:t>Bienvenidos a Nuestra clase</a:t>
            </a:r>
            <a:br>
              <a:rPr lang="es-ES_tradnl" sz="8000" dirty="0" smtClean="0"/>
            </a:br>
            <a:r>
              <a:rPr lang="es-ES_tradnl" sz="8000" dirty="0" smtClean="0"/>
              <a:t>Español 1 </a:t>
            </a:r>
            <a:endParaRPr lang="es-ES_tradnl" sz="8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0"/>
            <a:ext cx="8930748" cy="1422251"/>
          </a:xfrm>
        </p:spPr>
        <p:txBody>
          <a:bodyPr>
            <a:normAutofit/>
          </a:bodyPr>
          <a:lstStyle/>
          <a:p>
            <a:r>
              <a:rPr lang="es-ES_tradnl" sz="2800" dirty="0" smtClean="0"/>
              <a:t>Hoy es miércoles, el siete de noviembre, dos mil dieciocho</a:t>
            </a:r>
          </a:p>
          <a:p>
            <a:r>
              <a:rPr lang="es-ES_tradnl" sz="2800" dirty="0" smtClean="0"/>
              <a:t>Son las … de la ….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92507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los tipos de musica lat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941" y="-19050"/>
            <a:ext cx="12799341" cy="706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451" y="-466727"/>
            <a:ext cx="9905998" cy="1905000"/>
          </a:xfrm>
        </p:spPr>
        <p:txBody>
          <a:bodyPr/>
          <a:lstStyle/>
          <a:p>
            <a:r>
              <a:rPr lang="es-MX" dirty="0" smtClean="0">
                <a:solidFill>
                  <a:schemeClr val="accent6"/>
                </a:solidFill>
              </a:rPr>
              <a:t>La canción del </a:t>
            </a:r>
            <a:r>
              <a:rPr lang="es-MX" dirty="0" err="1" smtClean="0">
                <a:solidFill>
                  <a:schemeClr val="accent6"/>
                </a:solidFill>
              </a:rPr>
              <a:t>dia</a:t>
            </a:r>
            <a:r>
              <a:rPr lang="es-MX" dirty="0" smtClean="0">
                <a:solidFill>
                  <a:schemeClr val="accent6"/>
                </a:solidFill>
              </a:rPr>
              <a:t>		</a:t>
            </a:r>
            <a:endParaRPr lang="es-MX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8850" y="1724022"/>
            <a:ext cx="8839200" cy="4600577"/>
          </a:xfrm>
        </p:spPr>
        <p:txBody>
          <a:bodyPr>
            <a:norm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Como se llama el artista?</a:t>
            </a:r>
            <a:endParaRPr lang="es-MX" sz="2400" dirty="0">
              <a:solidFill>
                <a:schemeClr val="bg1"/>
              </a:solidFill>
            </a:endParaRPr>
          </a:p>
          <a:p>
            <a:r>
              <a:rPr lang="es-MX" sz="2400" dirty="0" smtClean="0">
                <a:solidFill>
                  <a:schemeClr val="bg1"/>
                </a:solidFill>
              </a:rPr>
              <a:t>Como se llama la canción?</a:t>
            </a:r>
          </a:p>
          <a:p>
            <a:pPr marL="0" indent="0">
              <a:buNone/>
            </a:pPr>
            <a:endParaRPr lang="es-MX" sz="2400" dirty="0" smtClean="0">
              <a:solidFill>
                <a:schemeClr val="bg1"/>
              </a:solidFill>
            </a:endParaRPr>
          </a:p>
          <a:p>
            <a:r>
              <a:rPr lang="es-MX" sz="2400" dirty="0" smtClean="0">
                <a:solidFill>
                  <a:schemeClr val="bg1"/>
                </a:solidFill>
              </a:rPr>
              <a:t>Que tipo de música es?</a:t>
            </a:r>
          </a:p>
          <a:p>
            <a:r>
              <a:rPr lang="es-MX" sz="2400" dirty="0">
                <a:solidFill>
                  <a:schemeClr val="bg1"/>
                </a:solidFill>
              </a:rPr>
              <a:t>r</a:t>
            </a:r>
            <a:r>
              <a:rPr lang="es-MX" sz="2400" dirty="0" smtClean="0">
                <a:solidFill>
                  <a:schemeClr val="bg1"/>
                </a:solidFill>
              </a:rPr>
              <a:t>eggaetón    norteña/banda	bachata</a:t>
            </a:r>
          </a:p>
          <a:p>
            <a:pPr marL="0" indent="0">
              <a:buNone/>
            </a:pPr>
            <a:r>
              <a:rPr lang="es-MX" sz="2400" dirty="0">
                <a:solidFill>
                  <a:schemeClr val="bg1"/>
                </a:solidFill>
              </a:rPr>
              <a:t> </a:t>
            </a:r>
            <a:r>
              <a:rPr lang="es-MX" sz="2400" dirty="0" smtClean="0">
                <a:solidFill>
                  <a:schemeClr val="bg1"/>
                </a:solidFill>
              </a:rPr>
              <a:t>    salsa	pop latino 	cumbia   samba</a:t>
            </a:r>
          </a:p>
          <a:p>
            <a:pPr marL="0" indent="0">
              <a:buNone/>
            </a:pPr>
            <a:r>
              <a:rPr lang="es-MX" sz="2400" dirty="0">
                <a:solidFill>
                  <a:schemeClr val="bg1"/>
                </a:solidFill>
              </a:rPr>
              <a:t>	</a:t>
            </a:r>
            <a:r>
              <a:rPr lang="es-MX" sz="2400" dirty="0" err="1" smtClean="0">
                <a:solidFill>
                  <a:schemeClr val="bg1"/>
                </a:solidFill>
              </a:rPr>
              <a:t>ska</a:t>
            </a:r>
            <a:r>
              <a:rPr lang="es-MX" sz="2400" dirty="0" smtClean="0">
                <a:solidFill>
                  <a:schemeClr val="bg1"/>
                </a:solidFill>
              </a:rPr>
              <a:t>	merengue	bolero/mariachi</a:t>
            </a:r>
          </a:p>
          <a:p>
            <a:pPr marL="0" indent="0">
              <a:buNone/>
            </a:pPr>
            <a:r>
              <a:rPr lang="es-MX" sz="2400" dirty="0" smtClean="0">
                <a:solidFill>
                  <a:schemeClr val="bg1"/>
                </a:solidFill>
              </a:rPr>
              <a:t>                          Rock/rap en español		</a:t>
            </a:r>
            <a:endParaRPr lang="es-MX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23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103" y="2363538"/>
            <a:ext cx="7275897" cy="1828800"/>
          </a:xfrm>
        </p:spPr>
        <p:txBody>
          <a:bodyPr>
            <a:normAutofit fontScale="90000"/>
          </a:bodyPr>
          <a:lstStyle/>
          <a:p>
            <a:r>
              <a:rPr lang="es-ES_tradnl" dirty="0" err="1" smtClean="0"/>
              <a:t>Around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room</a:t>
            </a:r>
            <a:r>
              <a:rPr lang="es-ES_tradnl" dirty="0" smtClean="0"/>
              <a:t> </a:t>
            </a:r>
            <a:r>
              <a:rPr lang="es-ES_tradnl" dirty="0" err="1" smtClean="0"/>
              <a:t>you</a:t>
            </a:r>
            <a:r>
              <a:rPr lang="es-ES_tradnl" dirty="0" smtClean="0"/>
              <a:t> </a:t>
            </a:r>
            <a:r>
              <a:rPr lang="es-ES_tradnl" dirty="0" err="1" smtClean="0"/>
              <a:t>will</a:t>
            </a:r>
            <a:r>
              <a:rPr lang="es-ES_tradnl" dirty="0" smtClean="0"/>
              <a:t> </a:t>
            </a:r>
            <a:r>
              <a:rPr lang="es-ES_tradnl" dirty="0" err="1" smtClean="0"/>
              <a:t>see</a:t>
            </a:r>
            <a:r>
              <a:rPr lang="es-ES_tradnl" dirty="0" smtClean="0"/>
              <a:t> </a:t>
            </a:r>
            <a:r>
              <a:rPr lang="es-ES_tradnl" dirty="0" err="1" smtClean="0"/>
              <a:t>images</a:t>
            </a:r>
            <a:r>
              <a:rPr lang="es-ES_tradnl" dirty="0" smtClean="0"/>
              <a:t> of </a:t>
            </a:r>
            <a:r>
              <a:rPr lang="es-ES_tradnl" dirty="0" err="1" smtClean="0"/>
              <a:t>recognizable</a:t>
            </a:r>
            <a:r>
              <a:rPr lang="es-ES_tradnl" dirty="0" smtClean="0"/>
              <a:t> </a:t>
            </a:r>
            <a:r>
              <a:rPr lang="es-ES_tradnl" dirty="0" err="1" smtClean="0"/>
              <a:t>people</a:t>
            </a:r>
            <a:r>
              <a:rPr lang="es-ES_tradnl" dirty="0" smtClean="0"/>
              <a:t>.</a:t>
            </a:r>
            <a:br>
              <a:rPr lang="es-ES_tradnl" dirty="0" smtClean="0"/>
            </a:br>
            <a:r>
              <a:rPr lang="es-ES_tradnl" dirty="0" err="1" smtClean="0"/>
              <a:t>Using</a:t>
            </a:r>
            <a:r>
              <a:rPr lang="es-ES_tradnl" dirty="0" smtClean="0"/>
              <a:t> </a:t>
            </a:r>
            <a:r>
              <a:rPr lang="es-ES_tradnl" dirty="0" err="1" smtClean="0"/>
              <a:t>an</a:t>
            </a:r>
            <a:r>
              <a:rPr lang="es-ES_tradnl" dirty="0" smtClean="0"/>
              <a:t> expo </a:t>
            </a:r>
            <a:r>
              <a:rPr lang="es-ES_tradnl" dirty="0" err="1" smtClean="0"/>
              <a:t>marker</a:t>
            </a:r>
            <a:r>
              <a:rPr lang="es-ES_tradnl" dirty="0" smtClean="0"/>
              <a:t> </a:t>
            </a:r>
            <a:r>
              <a:rPr lang="es-ES_tradnl" dirty="0" err="1" smtClean="0"/>
              <a:t>write</a:t>
            </a:r>
            <a:r>
              <a:rPr lang="es-ES_tradnl" dirty="0" smtClean="0"/>
              <a:t> </a:t>
            </a:r>
            <a:r>
              <a:rPr lang="es-ES_tradnl" dirty="0" err="1" smtClean="0"/>
              <a:t>an</a:t>
            </a:r>
            <a:r>
              <a:rPr lang="es-ES_tradnl" dirty="0" smtClean="0"/>
              <a:t> </a:t>
            </a:r>
            <a:r>
              <a:rPr lang="es-ES_tradnl" dirty="0" err="1" smtClean="0"/>
              <a:t>adjective</a:t>
            </a:r>
            <a:r>
              <a:rPr lang="es-ES_tradnl" dirty="0" smtClean="0"/>
              <a:t> to describe </a:t>
            </a:r>
            <a:r>
              <a:rPr lang="es-ES_tradnl" dirty="0" err="1" smtClean="0"/>
              <a:t>them</a:t>
            </a:r>
            <a:r>
              <a:rPr lang="es-ES_tradnl" dirty="0" smtClean="0"/>
              <a:t> in </a:t>
            </a:r>
            <a:r>
              <a:rPr lang="es-ES_tradnl" dirty="0" err="1" smtClean="0"/>
              <a:t>spanish</a:t>
            </a:r>
            <a:r>
              <a:rPr lang="es-ES_tradnl" dirty="0" smtClean="0"/>
              <a:t>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04385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607" y="882442"/>
            <a:ext cx="10712781" cy="1400531"/>
          </a:xfrm>
        </p:spPr>
        <p:txBody>
          <a:bodyPr>
            <a:normAutofit fontScale="90000"/>
          </a:bodyPr>
          <a:lstStyle/>
          <a:p>
            <a:r>
              <a:rPr lang="es-ES_tradnl" sz="9600" dirty="0"/>
              <a:t>¿Como eres </a:t>
            </a:r>
            <a:r>
              <a:rPr lang="es-ES_tradnl" sz="9600" dirty="0" smtClean="0"/>
              <a:t>tú? </a:t>
            </a:r>
            <a:br>
              <a:rPr lang="es-ES_tradnl" sz="9600" dirty="0" smtClean="0"/>
            </a:br>
            <a:r>
              <a:rPr lang="es-ES_tradnl" sz="9600" dirty="0" err="1" smtClean="0"/>
              <a:t>What</a:t>
            </a:r>
            <a:r>
              <a:rPr lang="es-ES_tradnl" sz="9600" dirty="0" smtClean="0"/>
              <a:t> are </a:t>
            </a:r>
            <a:r>
              <a:rPr lang="es-ES_tradnl" sz="9600" dirty="0" err="1" smtClean="0"/>
              <a:t>you</a:t>
            </a:r>
            <a:r>
              <a:rPr lang="es-ES_tradnl" sz="9600" dirty="0" smtClean="0"/>
              <a:t> </a:t>
            </a:r>
            <a:r>
              <a:rPr lang="es-ES_tradnl" sz="9600" dirty="0" err="1" smtClean="0"/>
              <a:t>like</a:t>
            </a:r>
            <a:r>
              <a:rPr lang="es-ES_tradnl" sz="9600" dirty="0" smtClean="0"/>
              <a:t>?</a:t>
            </a:r>
            <a:endParaRPr lang="es-ES_tradnl" sz="8800" dirty="0"/>
          </a:p>
        </p:txBody>
      </p:sp>
      <p:sp>
        <p:nvSpPr>
          <p:cNvPr id="3" name="Rectangle 2"/>
          <p:cNvSpPr/>
          <p:nvPr/>
        </p:nvSpPr>
        <p:spPr>
          <a:xfrm>
            <a:off x="0" y="3113969"/>
            <a:ext cx="4937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Subject pronoun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21569" y="2904940"/>
            <a:ext cx="36655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Correct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form of </a:t>
            </a:r>
            <a:r>
              <a:rPr lang="en-US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ser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87123" y="3113969"/>
            <a:ext cx="27911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adjective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5-Point Star 5"/>
          <p:cNvSpPr/>
          <p:nvPr/>
        </p:nvSpPr>
        <p:spPr>
          <a:xfrm rot="20834567">
            <a:off x="9632659" y="150944"/>
            <a:ext cx="2358189" cy="208547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angle 6"/>
          <p:cNvSpPr/>
          <p:nvPr/>
        </p:nvSpPr>
        <p:spPr>
          <a:xfrm>
            <a:off x="1730419" y="4659266"/>
            <a:ext cx="8598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Yo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62571" y="4660585"/>
            <a:ext cx="11568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soy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41945" y="4773361"/>
            <a:ext cx="3254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inteligente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420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246" t="24178" r="30889" b="21437"/>
          <a:stretch/>
        </p:blipFill>
        <p:spPr>
          <a:xfrm>
            <a:off x="1925053" y="-3434"/>
            <a:ext cx="8272454" cy="68614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60295" y="625642"/>
            <a:ext cx="368968" cy="320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/>
          <p:cNvSpPr/>
          <p:nvPr/>
        </p:nvSpPr>
        <p:spPr>
          <a:xfrm>
            <a:off x="3344779" y="994610"/>
            <a:ext cx="368968" cy="320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Rectangle 4"/>
          <p:cNvSpPr/>
          <p:nvPr/>
        </p:nvSpPr>
        <p:spPr>
          <a:xfrm>
            <a:off x="3609473" y="1383054"/>
            <a:ext cx="553452" cy="288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angle 5"/>
          <p:cNvSpPr/>
          <p:nvPr/>
        </p:nvSpPr>
        <p:spPr>
          <a:xfrm>
            <a:off x="3256547" y="1784107"/>
            <a:ext cx="368968" cy="320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angle 6"/>
          <p:cNvSpPr/>
          <p:nvPr/>
        </p:nvSpPr>
        <p:spPr>
          <a:xfrm>
            <a:off x="3168315" y="2265370"/>
            <a:ext cx="368968" cy="320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angle 7"/>
          <p:cNvSpPr/>
          <p:nvPr/>
        </p:nvSpPr>
        <p:spPr>
          <a:xfrm>
            <a:off x="3509209" y="3058302"/>
            <a:ext cx="368968" cy="320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angle 8"/>
          <p:cNvSpPr/>
          <p:nvPr/>
        </p:nvSpPr>
        <p:spPr>
          <a:xfrm>
            <a:off x="3360819" y="2653814"/>
            <a:ext cx="368968" cy="320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Rectangle 9"/>
          <p:cNvSpPr/>
          <p:nvPr/>
        </p:nvSpPr>
        <p:spPr>
          <a:xfrm>
            <a:off x="3793957" y="3423847"/>
            <a:ext cx="368968" cy="320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Rectangle 10"/>
          <p:cNvSpPr/>
          <p:nvPr/>
        </p:nvSpPr>
        <p:spPr>
          <a:xfrm>
            <a:off x="3168315" y="4726689"/>
            <a:ext cx="625642" cy="404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Rectangle 11"/>
          <p:cNvSpPr/>
          <p:nvPr/>
        </p:nvSpPr>
        <p:spPr>
          <a:xfrm>
            <a:off x="3424989" y="5092234"/>
            <a:ext cx="453188" cy="404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Rectangle 12"/>
          <p:cNvSpPr/>
          <p:nvPr/>
        </p:nvSpPr>
        <p:spPr>
          <a:xfrm>
            <a:off x="3242509" y="5359199"/>
            <a:ext cx="551448" cy="503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angle 13"/>
          <p:cNvSpPr/>
          <p:nvPr/>
        </p:nvSpPr>
        <p:spPr>
          <a:xfrm>
            <a:off x="3176335" y="5856519"/>
            <a:ext cx="537412" cy="383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Rectangle 14"/>
          <p:cNvSpPr/>
          <p:nvPr/>
        </p:nvSpPr>
        <p:spPr>
          <a:xfrm>
            <a:off x="3793956" y="6199712"/>
            <a:ext cx="537411" cy="279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Rectangle 15"/>
          <p:cNvSpPr/>
          <p:nvPr/>
        </p:nvSpPr>
        <p:spPr>
          <a:xfrm>
            <a:off x="4932947" y="168441"/>
            <a:ext cx="1034716" cy="328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angle 16"/>
          <p:cNvSpPr/>
          <p:nvPr/>
        </p:nvSpPr>
        <p:spPr>
          <a:xfrm>
            <a:off x="4748462" y="4178969"/>
            <a:ext cx="1379621" cy="296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Rectangle 17"/>
          <p:cNvSpPr/>
          <p:nvPr/>
        </p:nvSpPr>
        <p:spPr>
          <a:xfrm rot="817365">
            <a:off x="8095457" y="2775192"/>
            <a:ext cx="420410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Creating a </a:t>
            </a:r>
          </a:p>
          <a:p>
            <a:pPr algn="ctr"/>
            <a:r>
              <a:rPr lang="en-US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complet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e sentence</a:t>
            </a:r>
          </a:p>
          <a:p>
            <a:pPr algn="ctr"/>
            <a:r>
              <a:rPr lang="en-US" sz="40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Practicar</a:t>
            </a:r>
            <a:r>
              <a:rPr lang="en-US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40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juntos</a:t>
            </a:r>
            <a:endParaRPr lang="en-US" sz="4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382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023" y="2459736"/>
            <a:ext cx="10018713" cy="1752599"/>
          </a:xfrm>
        </p:spPr>
        <p:txBody>
          <a:bodyPr/>
          <a:lstStyle/>
          <a:p>
            <a:r>
              <a:rPr lang="es-MX" dirty="0" smtClean="0"/>
              <a:t>Saquen sus pizarras por favor </a:t>
            </a:r>
            <a:r>
              <a:rPr lang="es-MX" dirty="0" smtClean="0">
                <a:sym typeface="Wingdings" panose="05000000000000000000" pitchFamily="2" charset="2"/>
              </a:rPr>
              <a:t>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9284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004015"/>
            <a:ext cx="10058400" cy="1097280"/>
          </a:xfrm>
        </p:spPr>
        <p:txBody>
          <a:bodyPr>
            <a:normAutofit fontScale="90000"/>
          </a:bodyPr>
          <a:lstStyle/>
          <a:p>
            <a:r>
              <a:rPr lang="es-ES_tradnl" sz="9600" dirty="0"/>
              <a:t>¿Como es? </a:t>
            </a:r>
            <a:r>
              <a:rPr lang="es-ES_tradnl" sz="9600" dirty="0" smtClean="0"/>
              <a:t/>
            </a:r>
            <a:br>
              <a:rPr lang="es-ES_tradnl" sz="9600" dirty="0" smtClean="0"/>
            </a:br>
            <a:r>
              <a:rPr lang="es-ES_tradnl" sz="6000" dirty="0" smtClean="0"/>
              <a:t>Use </a:t>
            </a:r>
            <a:r>
              <a:rPr lang="es-ES_tradnl" sz="6000" dirty="0" err="1" smtClean="0"/>
              <a:t>the</a:t>
            </a:r>
            <a:r>
              <a:rPr lang="es-ES_tradnl" sz="6000" dirty="0" smtClean="0"/>
              <a:t> </a:t>
            </a:r>
            <a:r>
              <a:rPr lang="es-ES_tradnl" sz="6000" dirty="0" err="1" smtClean="0"/>
              <a:t>subject</a:t>
            </a:r>
            <a:r>
              <a:rPr lang="es-ES_tradnl" sz="6000" dirty="0" smtClean="0"/>
              <a:t> </a:t>
            </a:r>
            <a:r>
              <a:rPr lang="es-ES_tradnl" sz="6000" dirty="0" err="1" smtClean="0"/>
              <a:t>pronoun</a:t>
            </a:r>
            <a:r>
              <a:rPr lang="es-ES_tradnl" sz="6000" dirty="0" smtClean="0"/>
              <a:t> </a:t>
            </a:r>
            <a:endParaRPr lang="es-ES_tradnl" sz="9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88" y="2662767"/>
            <a:ext cx="3510011" cy="4195233"/>
          </a:xfrm>
        </p:spPr>
      </p:pic>
    </p:spTree>
    <p:extLst>
      <p:ext uri="{BB962C8B-B14F-4D97-AF65-F5344CB8AC3E}">
        <p14:creationId xmlns:p14="http://schemas.microsoft.com/office/powerpoint/2010/main" val="121642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300790"/>
            <a:ext cx="10018713" cy="1752599"/>
          </a:xfrm>
        </p:spPr>
        <p:txBody>
          <a:bodyPr>
            <a:normAutofit fontScale="90000"/>
          </a:bodyPr>
          <a:lstStyle/>
          <a:p>
            <a:r>
              <a:rPr lang="es-ES_tradnl" sz="11733" dirty="0"/>
              <a:t>¿Como </a:t>
            </a:r>
            <a:r>
              <a:rPr lang="es-ES_tradnl" sz="11733" dirty="0" smtClean="0"/>
              <a:t>eres tú? </a:t>
            </a:r>
            <a:endParaRPr lang="es-ES_tradnl" sz="10666" dirty="0"/>
          </a:p>
        </p:txBody>
      </p:sp>
      <p:pic>
        <p:nvPicPr>
          <p:cNvPr id="5" name="Content Placeholder 4" descr="Thank &lt;strong&gt;You&lt;/strong&gt; Text Free Stock Photo - Public Domain Picture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22"/>
          <a:stretch/>
        </p:blipFill>
        <p:spPr>
          <a:xfrm>
            <a:off x="0" y="2053389"/>
            <a:ext cx="11636249" cy="3962400"/>
          </a:xfrm>
        </p:spPr>
      </p:pic>
    </p:spTree>
    <p:extLst>
      <p:ext uri="{BB962C8B-B14F-4D97-AF65-F5344CB8AC3E}">
        <p14:creationId xmlns:p14="http://schemas.microsoft.com/office/powerpoint/2010/main" val="324002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9447" y="137160"/>
            <a:ext cx="10018713" cy="1752599"/>
          </a:xfrm>
        </p:spPr>
        <p:txBody>
          <a:bodyPr>
            <a:normAutofit fontScale="90000"/>
          </a:bodyPr>
          <a:lstStyle/>
          <a:p>
            <a:r>
              <a:rPr lang="es-ES_tradnl" sz="8000" dirty="0"/>
              <a:t>¿Como </a:t>
            </a:r>
            <a:r>
              <a:rPr lang="es-ES_tradnl" sz="8000" dirty="0" smtClean="0"/>
              <a:t>son?</a:t>
            </a:r>
            <a:br>
              <a:rPr lang="es-ES_tradnl" sz="8000" dirty="0" smtClean="0"/>
            </a:br>
            <a:r>
              <a:rPr lang="es-ES_tradnl" sz="6000" dirty="0" smtClean="0"/>
              <a:t>Use </a:t>
            </a:r>
            <a:r>
              <a:rPr lang="es-ES_tradnl" sz="6000" dirty="0" err="1" smtClean="0"/>
              <a:t>the</a:t>
            </a:r>
            <a:r>
              <a:rPr lang="es-ES_tradnl" sz="6000" dirty="0" smtClean="0"/>
              <a:t> </a:t>
            </a:r>
            <a:r>
              <a:rPr lang="es-ES_tradnl" sz="6000" dirty="0" err="1" smtClean="0"/>
              <a:t>subject</a:t>
            </a:r>
            <a:r>
              <a:rPr lang="es-ES_tradnl" sz="6000" dirty="0" smtClean="0"/>
              <a:t> </a:t>
            </a:r>
            <a:r>
              <a:rPr lang="es-ES_tradnl" sz="6000" dirty="0" err="1" smtClean="0"/>
              <a:t>pronoun</a:t>
            </a:r>
            <a:r>
              <a:rPr lang="es-ES_tradnl" sz="6000" dirty="0" smtClean="0"/>
              <a:t> </a:t>
            </a:r>
            <a:endParaRPr lang="es-ES_tradnl" sz="53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703" y="2053168"/>
            <a:ext cx="3843459" cy="4195233"/>
          </a:xfrm>
        </p:spPr>
      </p:pic>
      <p:pic>
        <p:nvPicPr>
          <p:cNvPr id="3" name="Picture 2" descr="beyondrms - Tim Burton &lt;strong&gt;SHAQ&lt;/strong&gt;, Henry Hynosk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649" y="2053168"/>
            <a:ext cx="3372151" cy="405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5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887" y="37899"/>
            <a:ext cx="10018713" cy="1752599"/>
          </a:xfrm>
        </p:spPr>
        <p:txBody>
          <a:bodyPr>
            <a:normAutofit/>
          </a:bodyPr>
          <a:lstStyle/>
          <a:p>
            <a:r>
              <a:rPr lang="es-ES_tradnl" sz="8800" dirty="0"/>
              <a:t>¿Como </a:t>
            </a:r>
            <a:r>
              <a:rPr lang="es-ES_tradnl" sz="8800" dirty="0" smtClean="0"/>
              <a:t>son? </a:t>
            </a:r>
            <a:endParaRPr lang="es-ES_tradnl" sz="8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2" y="1927455"/>
            <a:ext cx="3754055" cy="4545536"/>
          </a:xfrm>
        </p:spPr>
      </p:pic>
      <p:pic>
        <p:nvPicPr>
          <p:cNvPr id="5" name="Content Placeholder 4" descr="Thank &lt;strong&gt;You&lt;/strong&gt; Text Free Stock Photo - Public Domain Picture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9" t="60503" r="22108"/>
          <a:stretch/>
        </p:blipFill>
        <p:spPr>
          <a:xfrm>
            <a:off x="5309937" y="2843352"/>
            <a:ext cx="6882063" cy="30640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49774" y="2490242"/>
            <a:ext cx="1710726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39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+</a:t>
            </a:r>
            <a:endParaRPr lang="en-US" sz="239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76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023" y="228600"/>
            <a:ext cx="10018713" cy="1752599"/>
          </a:xfrm>
        </p:spPr>
        <p:txBody>
          <a:bodyPr>
            <a:normAutofit/>
          </a:bodyPr>
          <a:lstStyle/>
          <a:p>
            <a:r>
              <a:rPr lang="es-ES_tradnl" sz="8800" dirty="0"/>
              <a:t>¿Como </a:t>
            </a:r>
            <a:r>
              <a:rPr lang="es-ES_tradnl" sz="8800" dirty="0" smtClean="0"/>
              <a:t>son? </a:t>
            </a:r>
            <a:endParaRPr lang="es-ES_tradnl" sz="8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496" y="2506606"/>
            <a:ext cx="4837678" cy="3017790"/>
          </a:xfrm>
          <a:prstGeom prst="rect">
            <a:avLst/>
          </a:prstGeom>
        </p:spPr>
      </p:pic>
      <p:pic>
        <p:nvPicPr>
          <p:cNvPr id="3" name="Picture 2" descr="&lt;strong&gt;Evel&lt;/strong&gt; &lt;strong&gt;Knievel&lt;/strong&gt; | MacStrok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29" y="2112339"/>
            <a:ext cx="3806325" cy="380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7658</TotalTime>
  <Words>2345</Words>
  <Application>Microsoft Office PowerPoint</Application>
  <PresentationFormat>Widescreen</PresentationFormat>
  <Paragraphs>568</Paragraphs>
  <Slides>131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39" baseType="lpstr">
      <vt:lpstr>Arial</vt:lpstr>
      <vt:lpstr>Calibri</vt:lpstr>
      <vt:lpstr>Calibri Light</vt:lpstr>
      <vt:lpstr>Corbel</vt:lpstr>
      <vt:lpstr>Times New Roman</vt:lpstr>
      <vt:lpstr>Wingdings</vt:lpstr>
      <vt:lpstr>Wingdings 2</vt:lpstr>
      <vt:lpstr>Parallax</vt:lpstr>
      <vt:lpstr>Important people in Mexico’s history Coco cameos     https://www.reporteindigo.com/piensa/los-personajes-la-cultura-popular-mexicana-aparecen-en-coco/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Warmup ¿Cuáles son los partes del cuerpo? Listen and write down 5 body parts you hear mentioned in the song</vt:lpstr>
      <vt:lpstr>Bienvenidos a Nuestra clase Español 1 </vt:lpstr>
      <vt:lpstr>OBJETIVO Y DOL </vt:lpstr>
      <vt:lpstr>LA ESTRELLA DEL DIA</vt:lpstr>
      <vt:lpstr>La canción del dia  </vt:lpstr>
      <vt:lpstr>Papa caliente! – Hot potato!</vt:lpstr>
      <vt:lpstr>el cuerpo</vt:lpstr>
      <vt:lpstr>el pie</vt:lpstr>
      <vt:lpstr>la pierna</vt:lpstr>
      <vt:lpstr>el ojo</vt:lpstr>
      <vt:lpstr>el estómago</vt:lpstr>
      <vt:lpstr>la mano</vt:lpstr>
      <vt:lpstr>el dedo</vt:lpstr>
      <vt:lpstr>El dedo del pie</vt:lpstr>
      <vt:lpstr>el brazo</vt:lpstr>
      <vt:lpstr>la nariz</vt:lpstr>
      <vt:lpstr>la boca</vt:lpstr>
      <vt:lpstr> Los hombros </vt:lpstr>
      <vt:lpstr>la cabeza</vt:lpstr>
      <vt:lpstr>La rodilla</vt:lpstr>
      <vt:lpstr>  El pecho</vt:lpstr>
      <vt:lpstr>El pelo</vt:lpstr>
      <vt:lpstr>La oreja</vt:lpstr>
      <vt:lpstr>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DOL</vt:lpstr>
      <vt:lpstr>PowerPoint Presentation</vt:lpstr>
      <vt:lpstr>PowerPoint Presentation</vt:lpstr>
      <vt:lpstr>Warmup – Que tiene?   Using yesterday’s notes, write 3 sentences describing a person in this classroom using tener.  Ex. Señora de Alba tiene los ojos verdes. Ella tiene cabello liso, largo y  rubio. No tiene lentes.  1. 2. 3. </vt:lpstr>
      <vt:lpstr>BIENVENIDOS A NUESTRA CLASE español 1 </vt:lpstr>
      <vt:lpstr>OBJETIVO Y DOL </vt:lpstr>
      <vt:lpstr>LA ESTRELLA DEL DIA</vt:lpstr>
      <vt:lpstr>La canción del dia  </vt:lpstr>
      <vt:lpstr> Saquen las computadoras por favor Go to nearpod.com</vt:lpstr>
      <vt:lpstr> Write the subject pronoun in Spanish. </vt:lpstr>
      <vt:lpstr>PowerPoint Presentation</vt:lpstr>
      <vt:lpstr>TO BE OR NOT TO BE … Saquen sus paquetes</vt:lpstr>
      <vt:lpstr>TO BE OR NOT TO BE …</vt:lpstr>
      <vt:lpstr>Match the following form of ser with a subject or subject pronoun. </vt:lpstr>
      <vt:lpstr>¡VAMOS A PRACTICAR! </vt:lpstr>
      <vt:lpstr>Sentence examples </vt:lpstr>
      <vt:lpstr>Practicar: CONJUGATED FORMS OF SER</vt:lpstr>
      <vt:lpstr>‘SER’ IN SENTENCES </vt:lpstr>
      <vt:lpstr>ROLL AND CONJUGATE! </vt:lpstr>
      <vt:lpstr>PowerPoint Presentation</vt:lpstr>
      <vt:lpstr>Hágalo Ahora: write the correct conjugations of the verb “ser”</vt:lpstr>
      <vt:lpstr>Hágalo Ahora: write the correct conjugations of the verb “ser”</vt:lpstr>
      <vt:lpstr>What adjectives from the warm-up did you recognize? Why?</vt:lpstr>
      <vt:lpstr>BIENVENIDOS A NUESTRA CLASE Español 1 </vt:lpstr>
      <vt:lpstr>Personality Traits</vt:lpstr>
      <vt:lpstr>La canción del dia  </vt:lpstr>
      <vt:lpstr>Con los dedos!</vt:lpstr>
      <vt:lpstr>_____________ eres de Chicago.</vt:lpstr>
      <vt:lpstr>______________ soy atlético. </vt:lpstr>
      <vt:lpstr>____________ somos perezosos. </vt:lpstr>
      <vt:lpstr>_______________ son trabajadoras. </vt:lpstr>
      <vt:lpstr>En los papelitos...  1. Identify the subject pronoun.  2. Write the correct form of ser.  </vt:lpstr>
      <vt:lpstr>Exchange! Intercambia! </vt:lpstr>
      <vt:lpstr>Personality Traits</vt:lpstr>
      <vt:lpstr>Personality Traits</vt:lpstr>
      <vt:lpstr>Personality Traits</vt:lpstr>
      <vt:lpstr>CFU: ¿Cierto o Falso?</vt:lpstr>
      <vt:lpstr>CFU: ¿Cierto o Falso?</vt:lpstr>
      <vt:lpstr>CFU: ¿Cierto o falso? </vt:lpstr>
      <vt:lpstr>CFU: ¿Cierto o falso? </vt:lpstr>
      <vt:lpstr>CFU: ¿Cierto o falso? </vt:lpstr>
      <vt:lpstr>CFU: ¿Cierto o falso? </vt:lpstr>
      <vt:lpstr>CFU: ¿Cierto o falso? </vt:lpstr>
      <vt:lpstr>Saquen su papel de apuntes</vt:lpstr>
      <vt:lpstr>PowerPoint Presentation</vt:lpstr>
      <vt:lpstr>Remember: Noun/adjective agreement</vt:lpstr>
      <vt:lpstr>Remember: Noun/adjective agreement</vt:lpstr>
      <vt:lpstr>DOL</vt:lpstr>
      <vt:lpstr>PowerPoint Presentation</vt:lpstr>
      <vt:lpstr>HAGALO AHORA WRITE THE OPPOSITE ADJECTIVE FOR THE DESCRIPTIVE ADJECTIVE GIVEN.   </vt:lpstr>
      <vt:lpstr>BIENVENIDOS A NUESTRA CLASE  Español 1 </vt:lpstr>
      <vt:lpstr>OBJETIVO Y DOL </vt:lpstr>
      <vt:lpstr>LA ESTRELLA DEL DIA</vt:lpstr>
      <vt:lpstr>La canción del dia  </vt:lpstr>
      <vt:lpstr>Around the room you will see images of recognizable people. Using an expo marker write an adjective to describe them in spanish.</vt:lpstr>
      <vt:lpstr>¿Como eres tú?  What are you like?</vt:lpstr>
      <vt:lpstr>PowerPoint Presentation</vt:lpstr>
      <vt:lpstr>Saquen sus pizarras por favor </vt:lpstr>
      <vt:lpstr>¿Como es?  Use the subject pronoun </vt:lpstr>
      <vt:lpstr>¿Como eres tú? </vt:lpstr>
      <vt:lpstr>¿Como son? Use the subject pronoun </vt:lpstr>
      <vt:lpstr>¿Como son? </vt:lpstr>
      <vt:lpstr>¿Como son? </vt:lpstr>
      <vt:lpstr>¿Como es? </vt:lpstr>
      <vt:lpstr>ENTREVISTAS </vt:lpstr>
      <vt:lpstr>ENTREVISTAS </vt:lpstr>
      <vt:lpstr>PowerPoint Presentation</vt:lpstr>
      <vt:lpstr>Gustar &amp; Adjectives </vt:lpstr>
      <vt:lpstr>PowerPoint Presentation</vt:lpstr>
      <vt:lpstr>DOL:  Write a complete sentence in Spanish using the information given. </vt:lpstr>
      <vt:lpstr>WORKSHEET </vt:lpstr>
      <vt:lpstr>PowerPoint Presentation</vt:lpstr>
      <vt:lpstr>PowerPoint Presentation</vt:lpstr>
      <vt:lpstr>PowerPoint Presentation</vt:lpstr>
      <vt:lpstr>Bienvenidos a nuestra clase de Español 1 </vt:lpstr>
      <vt:lpstr>PowerPoint Presentation</vt:lpstr>
      <vt:lpstr>LA ESTRELLA DEL DIA</vt:lpstr>
      <vt:lpstr>La canción del dia  </vt:lpstr>
      <vt:lpstr>PowerPoint Presentation</vt:lpstr>
      <vt:lpstr>Sube la mano!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¿Cierto o Falso? Ariel es pellirroja. </vt:lpstr>
      <vt:lpstr>¿Cierto o Falso? Kevin Hart es bajo. </vt:lpstr>
      <vt:lpstr>¿Cierto o Falso?  Paris Hilton es rubia. </vt:lpstr>
      <vt:lpstr>¿Cierto o falso? Biggie Smalls es muy delgado. </vt:lpstr>
      <vt:lpstr>¿Cierto o Falso? Yao Ming es alto.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Walters, Kathryn</dc:creator>
  <cp:lastModifiedBy>DeAlba, Debra</cp:lastModifiedBy>
  <cp:revision>119</cp:revision>
  <dcterms:created xsi:type="dcterms:W3CDTF">2015-08-25T09:51:39Z</dcterms:created>
  <dcterms:modified xsi:type="dcterms:W3CDTF">2018-11-09T15:34:45Z</dcterms:modified>
</cp:coreProperties>
</file>