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257" r:id="rId2"/>
    <p:sldId id="256" r:id="rId3"/>
    <p:sldId id="385" r:id="rId4"/>
    <p:sldId id="312" r:id="rId5"/>
    <p:sldId id="313" r:id="rId6"/>
    <p:sldId id="315" r:id="rId7"/>
    <p:sldId id="316" r:id="rId8"/>
    <p:sldId id="317" r:id="rId9"/>
    <p:sldId id="319" r:id="rId10"/>
    <p:sldId id="331" r:id="rId11"/>
    <p:sldId id="332" r:id="rId12"/>
    <p:sldId id="325" r:id="rId13"/>
    <p:sldId id="330" r:id="rId14"/>
    <p:sldId id="329" r:id="rId15"/>
    <p:sldId id="324" r:id="rId16"/>
    <p:sldId id="296" r:id="rId17"/>
    <p:sldId id="270" r:id="rId18"/>
    <p:sldId id="271" r:id="rId19"/>
    <p:sldId id="326" r:id="rId20"/>
    <p:sldId id="338" r:id="rId21"/>
    <p:sldId id="318" r:id="rId22"/>
    <p:sldId id="371" r:id="rId23"/>
    <p:sldId id="267" r:id="rId24"/>
    <p:sldId id="339" r:id="rId25"/>
    <p:sldId id="265" r:id="rId26"/>
    <p:sldId id="349" r:id="rId27"/>
    <p:sldId id="350" r:id="rId28"/>
    <p:sldId id="355" r:id="rId29"/>
    <p:sldId id="369" r:id="rId30"/>
    <p:sldId id="374" r:id="rId31"/>
    <p:sldId id="375" r:id="rId32"/>
    <p:sldId id="344" r:id="rId33"/>
    <p:sldId id="345" r:id="rId34"/>
    <p:sldId id="346" r:id="rId35"/>
    <p:sldId id="368" r:id="rId36"/>
    <p:sldId id="348" r:id="rId37"/>
    <p:sldId id="351" r:id="rId38"/>
    <p:sldId id="352" r:id="rId39"/>
    <p:sldId id="353" r:id="rId40"/>
    <p:sldId id="354" r:id="rId41"/>
    <p:sldId id="357" r:id="rId42"/>
    <p:sldId id="358" r:id="rId43"/>
    <p:sldId id="359" r:id="rId44"/>
    <p:sldId id="268" r:id="rId45"/>
    <p:sldId id="372" r:id="rId46"/>
    <p:sldId id="373" r:id="rId47"/>
    <p:sldId id="384" r:id="rId48"/>
    <p:sldId id="380" r:id="rId49"/>
    <p:sldId id="259" r:id="rId50"/>
    <p:sldId id="381" r:id="rId51"/>
    <p:sldId id="382" r:id="rId52"/>
    <p:sldId id="383" r:id="rId53"/>
    <p:sldId id="277" r:id="rId54"/>
    <p:sldId id="278" r:id="rId55"/>
    <p:sldId id="282" r:id="rId56"/>
    <p:sldId id="279" r:id="rId57"/>
    <p:sldId id="280" r:id="rId58"/>
    <p:sldId id="285" r:id="rId59"/>
    <p:sldId id="281" r:id="rId60"/>
    <p:sldId id="286" r:id="rId61"/>
    <p:sldId id="283" r:id="rId62"/>
    <p:sldId id="284" r:id="rId63"/>
    <p:sldId id="333" r:id="rId64"/>
    <p:sldId id="336" r:id="rId65"/>
    <p:sldId id="337" r:id="rId66"/>
    <p:sldId id="376" r:id="rId67"/>
    <p:sldId id="387" r:id="rId68"/>
    <p:sldId id="388" r:id="rId69"/>
    <p:sldId id="389" r:id="rId70"/>
    <p:sldId id="393" r:id="rId71"/>
    <p:sldId id="394" r:id="rId72"/>
    <p:sldId id="395" r:id="rId73"/>
    <p:sldId id="396" r:id="rId74"/>
    <p:sldId id="397" r:id="rId75"/>
    <p:sldId id="386" r:id="rId76"/>
    <p:sldId id="390" r:id="rId77"/>
    <p:sldId id="391" r:id="rId78"/>
    <p:sldId id="378" r:id="rId79"/>
    <p:sldId id="360" r:id="rId80"/>
    <p:sldId id="361" r:id="rId81"/>
    <p:sldId id="362" r:id="rId82"/>
    <p:sldId id="287" r:id="rId83"/>
    <p:sldId id="295" r:id="rId84"/>
    <p:sldId id="269" r:id="rId85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45D03-0E99-4D73-8A7E-70FCDCBDA97B}" type="datetimeFigureOut">
              <a:rPr lang="es-ES_tradnl" smtClean="0"/>
              <a:t>25/11/2018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80652-1F71-481D-95E8-883DB8BAEAD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11703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904A2-4D7D-40AC-80D1-F6E3212E8390}" type="datetimeFigureOut">
              <a:rPr lang="es-MX" smtClean="0"/>
              <a:t>25/11/2018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47D98-32AA-4029-BF95-6BCF0B41A1F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52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2766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438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5137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900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6E0E8E6-B6EB-498A-BC29-48D81AAAA5B6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B59-FD8C-464E-A2E0-D2DB42977C43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0685-9E9F-46AF-8733-3458A4A5B67E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78A0-4252-4A4F-8A4C-4F80F1AD91FF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071-3364-4AF2-8784-696D9E530376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C83B-2A0D-4895-8D19-F0DA28872F64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ACF0-C7E7-4CC8-840E-A2809FB4BDF6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64FF-53E9-4519-AFEB-B5EAE0A6C098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05F-0999-49B8-97E8-A9F5FE66FD89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092E-80DC-4992-A0D4-E74F7FC3042B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A4C6-EA06-4AF0-A839-1839C57399A0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F70E-5DFF-42EC-93B3-07D70D7ED1BD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¡Hazlo ahora!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¿Como </a:t>
            </a:r>
            <a:r>
              <a:rPr lang="es-ES_tradnl" sz="2800" dirty="0" smtClean="0"/>
              <a:t>fue </a:t>
            </a:r>
            <a:r>
              <a:rPr lang="es-ES_tradnl" sz="2800" dirty="0" smtClean="0"/>
              <a:t>tu </a:t>
            </a:r>
            <a:r>
              <a:rPr lang="es-ES_tradnl" sz="2800" dirty="0" smtClean="0"/>
              <a:t>vacación? </a:t>
            </a:r>
            <a:r>
              <a:rPr lang="es-ES_tradnl" sz="2800" dirty="0" err="1" smtClean="0"/>
              <a:t>How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was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your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vacation</a:t>
            </a:r>
            <a:r>
              <a:rPr lang="es-ES_tradnl" sz="2800" dirty="0" smtClean="0"/>
              <a:t>? </a:t>
            </a:r>
          </a:p>
          <a:p>
            <a:r>
              <a:rPr lang="es-ES_tradnl" sz="2800" dirty="0" smtClean="0"/>
              <a:t>Piensa en dos personas que viste. </a:t>
            </a:r>
            <a:r>
              <a:rPr lang="es-ES_tradnl" sz="2800" dirty="0" err="1" smtClean="0"/>
              <a:t>Think</a:t>
            </a:r>
            <a:r>
              <a:rPr lang="es-ES_tradnl" sz="2800" dirty="0" smtClean="0"/>
              <a:t> of </a:t>
            </a:r>
            <a:r>
              <a:rPr lang="es-ES_tradnl" sz="2800" dirty="0" err="1" smtClean="0"/>
              <a:t>two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people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you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saw</a:t>
            </a:r>
            <a:r>
              <a:rPr lang="es-ES_tradnl" sz="2800" dirty="0" smtClean="0"/>
              <a:t>. </a:t>
            </a:r>
          </a:p>
          <a:p>
            <a:r>
              <a:rPr lang="es-ES_tradnl" sz="2800" dirty="0" smtClean="0"/>
              <a:t>¿Como son? </a:t>
            </a:r>
            <a:r>
              <a:rPr lang="es-ES_tradnl" sz="2800" dirty="0" err="1" smtClean="0"/>
              <a:t>Write</a:t>
            </a:r>
            <a:r>
              <a:rPr lang="es-ES_tradnl" sz="2800" dirty="0" smtClean="0"/>
              <a:t> a complete </a:t>
            </a:r>
            <a:r>
              <a:rPr lang="es-ES_tradnl" sz="2800" dirty="0" err="1" smtClean="0"/>
              <a:t>sentence</a:t>
            </a:r>
            <a:r>
              <a:rPr lang="es-ES_tradnl" sz="2800" dirty="0" smtClean="0"/>
              <a:t> (</a:t>
            </a:r>
            <a:r>
              <a:rPr lang="es-ES_tradnl" sz="2800" dirty="0" err="1" smtClean="0"/>
              <a:t>for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each</a:t>
            </a:r>
            <a:r>
              <a:rPr lang="es-ES_tradnl" sz="2800" dirty="0" smtClean="0"/>
              <a:t>) </a:t>
            </a:r>
            <a:r>
              <a:rPr lang="es-ES_tradnl" sz="2800" dirty="0" err="1" smtClean="0"/>
              <a:t>describing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them</a:t>
            </a:r>
            <a:r>
              <a:rPr lang="es-ES_tradnl" sz="2800" dirty="0" smtClean="0"/>
              <a:t>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80978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11733" dirty="0"/>
              <a:t>¿Como es? </a:t>
            </a:r>
            <a:endParaRPr lang="es-ES_tradnl" sz="10666" dirty="0"/>
          </a:p>
        </p:txBody>
      </p:sp>
      <p:pic>
        <p:nvPicPr>
          <p:cNvPr id="6146" name="Picture 2" descr="Image result for kevin 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15" y="2100675"/>
            <a:ext cx="8150713" cy="45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63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34" y="1412696"/>
            <a:ext cx="10058400" cy="1097280"/>
          </a:xfrm>
        </p:spPr>
        <p:txBody>
          <a:bodyPr>
            <a:normAutofit fontScale="90000"/>
          </a:bodyPr>
          <a:lstStyle/>
          <a:p>
            <a:r>
              <a:rPr lang="es-ES_tradnl" sz="9600" dirty="0"/>
              <a:t>¿Como </a:t>
            </a:r>
            <a:r>
              <a:rPr lang="es-ES_tradnl" sz="9600" dirty="0" smtClean="0"/>
              <a:t>es El</a:t>
            </a:r>
            <a:r>
              <a:rPr lang="es-ES_tradnl" sz="9600" dirty="0"/>
              <a:t>? </a:t>
            </a:r>
            <a:r>
              <a:rPr lang="es-ES_tradnl" sz="9600" dirty="0" smtClean="0"/>
              <a:t>¿Como es ella? </a:t>
            </a:r>
            <a:br>
              <a:rPr lang="es-ES_tradnl" sz="9600" dirty="0" smtClean="0"/>
            </a:br>
            <a:endParaRPr lang="es-ES_tradnl" sz="9600" dirty="0"/>
          </a:p>
        </p:txBody>
      </p:sp>
      <p:pic>
        <p:nvPicPr>
          <p:cNvPr id="7172" name="Picture 4" descr="Image result for lazy ho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04" y="1338593"/>
            <a:ext cx="5794483" cy="539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7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509" y="482682"/>
            <a:ext cx="10712781" cy="1400531"/>
          </a:xfrm>
        </p:spPr>
        <p:txBody>
          <a:bodyPr>
            <a:normAutofit fontScale="90000"/>
          </a:bodyPr>
          <a:lstStyle/>
          <a:p>
            <a:r>
              <a:rPr lang="es-ES_tradnl" sz="9600" dirty="0"/>
              <a:t>¿Como </a:t>
            </a:r>
            <a:r>
              <a:rPr lang="es-ES_tradnl" sz="9600" dirty="0" smtClean="0"/>
              <a:t>son ellos? </a:t>
            </a:r>
            <a:br>
              <a:rPr lang="es-ES_tradnl" sz="9600" dirty="0" smtClean="0"/>
            </a:br>
            <a:r>
              <a:rPr lang="es-ES_tradnl" sz="9600" dirty="0" err="1" smtClean="0"/>
              <a:t>What</a:t>
            </a:r>
            <a:r>
              <a:rPr lang="es-ES_tradnl" sz="9600" dirty="0" smtClean="0"/>
              <a:t> are </a:t>
            </a:r>
            <a:r>
              <a:rPr lang="es-ES_tradnl" sz="9600" dirty="0" err="1" smtClean="0"/>
              <a:t>they</a:t>
            </a:r>
            <a:r>
              <a:rPr lang="es-ES_tradnl" sz="9600" dirty="0" smtClean="0"/>
              <a:t> </a:t>
            </a:r>
            <a:r>
              <a:rPr lang="es-ES_tradnl" sz="9600" dirty="0" err="1" smtClean="0"/>
              <a:t>like</a:t>
            </a:r>
            <a:r>
              <a:rPr lang="es-ES_tradnl" sz="9600" dirty="0" smtClean="0"/>
              <a:t>?</a:t>
            </a:r>
            <a:endParaRPr lang="es-ES_tradnl" sz="8800" dirty="0"/>
          </a:p>
        </p:txBody>
      </p:sp>
      <p:sp>
        <p:nvSpPr>
          <p:cNvPr id="3" name="Rectangle 2"/>
          <p:cNvSpPr/>
          <p:nvPr/>
        </p:nvSpPr>
        <p:spPr>
          <a:xfrm>
            <a:off x="1217518" y="3279396"/>
            <a:ext cx="37494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Subject pronoun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3878" y="3070367"/>
            <a:ext cx="28283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Correct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form of </a:t>
            </a:r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ser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54476" y="3279396"/>
            <a:ext cx="21038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adjective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5-Point Star 5"/>
          <p:cNvSpPr/>
          <p:nvPr/>
        </p:nvSpPr>
        <p:spPr>
          <a:xfrm rot="20834567">
            <a:off x="9632659" y="150944"/>
            <a:ext cx="2358189" cy="20854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angle 6"/>
          <p:cNvSpPr/>
          <p:nvPr/>
        </p:nvSpPr>
        <p:spPr>
          <a:xfrm>
            <a:off x="2242070" y="4824693"/>
            <a:ext cx="10839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Ellos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24516" y="4826012"/>
            <a:ext cx="8803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son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66882" y="4757346"/>
            <a:ext cx="20842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graciosos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447" y="137160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s-ES_tradnl" sz="8000" dirty="0"/>
              <a:t>¿Como </a:t>
            </a:r>
            <a:r>
              <a:rPr lang="es-ES_tradnl" sz="8000" dirty="0" smtClean="0"/>
              <a:t>son?</a:t>
            </a:r>
            <a:br>
              <a:rPr lang="es-ES_tradnl" sz="8000" dirty="0" smtClean="0"/>
            </a:br>
            <a:r>
              <a:rPr lang="es-ES_tradnl" sz="6000" dirty="0" smtClean="0"/>
              <a:t>Use </a:t>
            </a:r>
            <a:r>
              <a:rPr lang="es-ES_tradnl" sz="6000" dirty="0" err="1" smtClean="0"/>
              <a:t>the</a:t>
            </a:r>
            <a:r>
              <a:rPr lang="es-ES_tradnl" sz="6000" dirty="0" smtClean="0"/>
              <a:t> </a:t>
            </a:r>
            <a:r>
              <a:rPr lang="es-ES_tradnl" sz="6000" dirty="0" err="1" smtClean="0"/>
              <a:t>subject</a:t>
            </a:r>
            <a:r>
              <a:rPr lang="es-ES_tradnl" sz="6000" dirty="0" smtClean="0"/>
              <a:t> </a:t>
            </a:r>
            <a:r>
              <a:rPr lang="es-ES_tradnl" sz="6000" dirty="0" err="1" smtClean="0"/>
              <a:t>pronoun</a:t>
            </a:r>
            <a:r>
              <a:rPr lang="es-ES_tradnl" sz="6000" dirty="0" smtClean="0"/>
              <a:t> </a:t>
            </a:r>
            <a:endParaRPr lang="es-ES_tradnl" sz="53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703" y="2053168"/>
            <a:ext cx="3843459" cy="4195233"/>
          </a:xfrm>
        </p:spPr>
      </p:pic>
      <p:pic>
        <p:nvPicPr>
          <p:cNvPr id="3" name="Picture 2" descr="beyondrms - Tim Burton &lt;strong&gt;SHAQ&lt;/strong&gt;, Henry Hynosk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649" y="2053168"/>
            <a:ext cx="3372151" cy="405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887" y="37899"/>
            <a:ext cx="10018713" cy="1752599"/>
          </a:xfrm>
        </p:spPr>
        <p:txBody>
          <a:bodyPr>
            <a:normAutofit/>
          </a:bodyPr>
          <a:lstStyle/>
          <a:p>
            <a:r>
              <a:rPr lang="es-ES_tradnl" sz="8800" dirty="0"/>
              <a:t>¿Como </a:t>
            </a:r>
            <a:r>
              <a:rPr lang="es-ES_tradnl" sz="8800" dirty="0" smtClean="0"/>
              <a:t>son? </a:t>
            </a:r>
            <a:endParaRPr lang="es-ES_tradnl" sz="8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2" y="1927455"/>
            <a:ext cx="3754055" cy="4545536"/>
          </a:xfrm>
        </p:spPr>
      </p:pic>
      <p:pic>
        <p:nvPicPr>
          <p:cNvPr id="5" name="Content Placeholder 4" descr="Thank &lt;strong&gt;You&lt;/strong&gt; Text Free Stock Photo - Public Domain Picture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60503" r="22108"/>
          <a:stretch/>
        </p:blipFill>
        <p:spPr>
          <a:xfrm>
            <a:off x="5309937" y="2843352"/>
            <a:ext cx="6882063" cy="3064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49774" y="2490242"/>
            <a:ext cx="171072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+</a:t>
            </a:r>
            <a:endParaRPr lang="en-US" sz="239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687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023" y="228600"/>
            <a:ext cx="10018713" cy="1752599"/>
          </a:xfrm>
        </p:spPr>
        <p:txBody>
          <a:bodyPr>
            <a:normAutofit/>
          </a:bodyPr>
          <a:lstStyle/>
          <a:p>
            <a:r>
              <a:rPr lang="es-ES_tradnl" sz="8800" dirty="0"/>
              <a:t>¿Como </a:t>
            </a:r>
            <a:r>
              <a:rPr lang="es-ES_tradnl" sz="8800" dirty="0" smtClean="0"/>
              <a:t>son? </a:t>
            </a:r>
            <a:endParaRPr lang="es-ES_tradnl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96" y="2506606"/>
            <a:ext cx="4837678" cy="3017790"/>
          </a:xfrm>
          <a:prstGeom prst="rect">
            <a:avLst/>
          </a:prstGeom>
        </p:spPr>
      </p:pic>
      <p:pic>
        <p:nvPicPr>
          <p:cNvPr id="3" name="Picture 2" descr="&lt;strong&gt;Evel&lt;/strong&gt; &lt;strong&gt;Knievel&lt;/strong&gt; | MacStrok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9" y="2112339"/>
            <a:ext cx="3806325" cy="380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5" y="1403798"/>
            <a:ext cx="2714962" cy="35610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97" y="1560039"/>
            <a:ext cx="2200156" cy="3404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93" y="1859655"/>
            <a:ext cx="2247900" cy="3105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733" y="976613"/>
            <a:ext cx="3207464" cy="44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9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Unscramabling</a:t>
            </a:r>
            <a:r>
              <a:rPr lang="es-ES_tradnl" dirty="0" smtClean="0"/>
              <a:t> </a:t>
            </a:r>
            <a:r>
              <a:rPr lang="es-ES_tradnl" dirty="0" err="1" smtClean="0"/>
              <a:t>sentences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1. 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un estudiante</a:t>
            </a:r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 Roberto serio es </a:t>
            </a:r>
          </a:p>
          <a:p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2. 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deportistas chicos </a:t>
            </a:r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Carla y Román son 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unos </a:t>
            </a:r>
            <a:endParaRPr lang="es-ES_tradnl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3. 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una </a:t>
            </a:r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es María alta 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chica</a:t>
            </a:r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  <a:p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4. 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bonitas chicas </a:t>
            </a:r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somos unas nosotras. </a:t>
            </a:r>
          </a:p>
          <a:p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5. 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eres </a:t>
            </a:r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tú 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amigo </a:t>
            </a:r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un bueno 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muy</a:t>
            </a:r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 . </a:t>
            </a:r>
          </a:p>
          <a:p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6. atrevida muy chica una es no Kelly.</a:t>
            </a:r>
            <a:endParaRPr lang="es-ES_tradn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7. 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muy </a:t>
            </a:r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familia 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simpática </a:t>
            </a:r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es mi. </a:t>
            </a:r>
          </a:p>
          <a:p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8. SOY 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YO </a:t>
            </a:r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chico FEO NO un. </a:t>
            </a:r>
          </a:p>
        </p:txBody>
      </p:sp>
    </p:spTree>
    <p:extLst>
      <p:ext uri="{BB962C8B-B14F-4D97-AF65-F5344CB8AC3E}">
        <p14:creationId xmlns:p14="http://schemas.microsoft.com/office/powerpoint/2010/main" val="146231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Crea tu propio…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_tradnl" sz="3600" dirty="0" err="1" smtClean="0"/>
              <a:t>Create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your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own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sentence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scramble</a:t>
            </a:r>
            <a:r>
              <a:rPr lang="es-ES_tradnl" sz="3600" dirty="0" smtClean="0"/>
              <a:t>…</a:t>
            </a:r>
          </a:p>
          <a:p>
            <a:r>
              <a:rPr lang="es-ES_tradnl" sz="3600" dirty="0" smtClean="0"/>
              <a:t>…Pass </a:t>
            </a:r>
            <a:r>
              <a:rPr lang="es-ES_tradnl" sz="3600" dirty="0" err="1" smtClean="0"/>
              <a:t>it</a:t>
            </a:r>
            <a:r>
              <a:rPr lang="es-ES_tradnl" sz="3600" dirty="0" smtClean="0"/>
              <a:t> to a </a:t>
            </a:r>
            <a:r>
              <a:rPr lang="es-ES_tradnl" sz="3600" dirty="0" err="1" smtClean="0"/>
              <a:t>partner</a:t>
            </a:r>
            <a:r>
              <a:rPr lang="es-ES_tradnl" sz="3600" dirty="0" smtClean="0"/>
              <a:t> to </a:t>
            </a:r>
            <a:r>
              <a:rPr lang="es-ES_tradnl" sz="3600" dirty="0" err="1" smtClean="0"/>
              <a:t>unscramble</a:t>
            </a:r>
            <a:r>
              <a:rPr lang="es-ES_tradnl" sz="3600" dirty="0" smtClean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30394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600" dirty="0" smtClean="0"/>
              <a:t>WORKSHEET 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dirty="0" smtClean="0"/>
          </a:p>
          <a:p>
            <a:r>
              <a:rPr lang="es-MX" dirty="0" err="1" smtClean="0"/>
              <a:t>Let’s</a:t>
            </a:r>
            <a:r>
              <a:rPr lang="es-MX" dirty="0" smtClean="0"/>
              <a:t> </a:t>
            </a:r>
            <a:r>
              <a:rPr lang="es-MX" dirty="0" err="1" smtClean="0"/>
              <a:t>get</a:t>
            </a:r>
            <a:r>
              <a:rPr lang="es-MX" dirty="0" smtClean="0"/>
              <a:t> as </a:t>
            </a:r>
            <a:r>
              <a:rPr lang="es-MX" dirty="0" err="1" smtClean="0"/>
              <a:t>much</a:t>
            </a:r>
            <a:r>
              <a:rPr lang="es-MX" dirty="0" smtClean="0"/>
              <a:t> as </a:t>
            </a:r>
            <a:r>
              <a:rPr lang="es-MX" dirty="0" err="1" smtClean="0"/>
              <a:t>we</a:t>
            </a:r>
            <a:r>
              <a:rPr lang="es-MX" dirty="0" smtClean="0"/>
              <a:t> can done </a:t>
            </a:r>
            <a:r>
              <a:rPr lang="es-MX" dirty="0" err="1" smtClean="0"/>
              <a:t>today</a:t>
            </a:r>
            <a:r>
              <a:rPr lang="es-MX" dirty="0" smtClean="0"/>
              <a:t>!</a:t>
            </a:r>
          </a:p>
          <a:p>
            <a:r>
              <a:rPr lang="es-MX" dirty="0" smtClean="0"/>
              <a:t>Tarea – </a:t>
            </a:r>
            <a:r>
              <a:rPr lang="es-MX" dirty="0" err="1" smtClean="0"/>
              <a:t>Due</a:t>
            </a:r>
            <a:r>
              <a:rPr lang="es-MX" dirty="0" smtClean="0"/>
              <a:t> </a:t>
            </a:r>
            <a:r>
              <a:rPr lang="es-MX" dirty="0" err="1" smtClean="0"/>
              <a:t>Miercoles</a:t>
            </a:r>
            <a:endParaRPr lang="es-MX" dirty="0"/>
          </a:p>
          <a:p>
            <a:r>
              <a:rPr lang="es-MX" dirty="0" smtClean="0"/>
              <a:t>Examen el Jueves – </a:t>
            </a:r>
            <a:r>
              <a:rPr lang="es-MX" dirty="0" err="1" smtClean="0"/>
              <a:t>closed</a:t>
            </a:r>
            <a:r>
              <a:rPr lang="es-MX" dirty="0" smtClean="0"/>
              <a:t> note</a:t>
            </a:r>
          </a:p>
          <a:p>
            <a:r>
              <a:rPr lang="es-MX" dirty="0" smtClean="0"/>
              <a:t>Traigan sus computadoras mañana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020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BIENVENIDOS A NUESTRA CLASE</a:t>
            </a:r>
            <a:br>
              <a:rPr lang="es-ES_tradnl" dirty="0" smtClean="0"/>
            </a:br>
            <a:r>
              <a:rPr lang="es-ES_tradnl" dirty="0" smtClean="0"/>
              <a:t>ESPAÑOL 1 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HOY ES LUNES, EL </a:t>
            </a:r>
            <a:r>
              <a:rPr lang="es-ES_tradnl" dirty="0" err="1" smtClean="0"/>
              <a:t>VEINTiseis</a:t>
            </a:r>
            <a:r>
              <a:rPr lang="es-ES_tradnl" dirty="0" smtClean="0"/>
              <a:t> de noviembre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174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864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78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Abren las computadoras y vayan a nearpod.com por favor.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813422"/>
            <a:ext cx="10394707" cy="699104"/>
          </a:xfrm>
        </p:spPr>
        <p:txBody>
          <a:bodyPr/>
          <a:lstStyle/>
          <a:p>
            <a:r>
              <a:rPr lang="es-MX" dirty="0"/>
              <a:t>https://share.nearpod.com/JOuwq3KW8R</a:t>
            </a:r>
          </a:p>
        </p:txBody>
      </p:sp>
    </p:spTree>
    <p:extLst>
      <p:ext uri="{BB962C8B-B14F-4D97-AF65-F5344CB8AC3E}">
        <p14:creationId xmlns:p14="http://schemas.microsoft.com/office/powerpoint/2010/main" val="997157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Repaso: </a:t>
            </a:r>
            <a:r>
              <a:rPr lang="es-ES_tradnl" dirty="0" err="1" smtClean="0"/>
              <a:t>Create</a:t>
            </a:r>
            <a:r>
              <a:rPr lang="es-ES_tradnl" dirty="0" smtClean="0"/>
              <a:t> a complete </a:t>
            </a:r>
            <a:r>
              <a:rPr lang="es-ES_tradnl" dirty="0" err="1" smtClean="0"/>
              <a:t>sentence</a:t>
            </a:r>
            <a:r>
              <a:rPr lang="es-ES_tradnl" dirty="0" smtClean="0"/>
              <a:t> </a:t>
            </a:r>
            <a:r>
              <a:rPr lang="es-ES_tradnl" dirty="0" err="1" smtClean="0"/>
              <a:t>stating</a:t>
            </a:r>
            <a:r>
              <a:rPr lang="es-ES_tradnl" dirty="0" smtClean="0"/>
              <a:t> </a:t>
            </a:r>
            <a:r>
              <a:rPr lang="es-ES_tradnl" dirty="0" err="1" smtClean="0"/>
              <a:t>if</a:t>
            </a:r>
            <a:r>
              <a:rPr lang="es-ES_tradnl" dirty="0" smtClean="0"/>
              <a:t> </a:t>
            </a:r>
            <a:r>
              <a:rPr lang="es-ES_tradnl" dirty="0" err="1" smtClean="0"/>
              <a:t>you</a:t>
            </a:r>
            <a:r>
              <a:rPr lang="es-ES_tradnl" dirty="0" smtClean="0"/>
              <a:t> </a:t>
            </a:r>
            <a:r>
              <a:rPr lang="es-ES_tradnl" dirty="0" err="1" smtClean="0"/>
              <a:t>like</a:t>
            </a:r>
            <a:r>
              <a:rPr lang="es-ES_tradnl" dirty="0" smtClean="0"/>
              <a:t> 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 err="1" smtClean="0"/>
              <a:t>dislike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following</a:t>
            </a:r>
            <a:r>
              <a:rPr lang="es-ES_tradnl" dirty="0" smtClean="0"/>
              <a:t> </a:t>
            </a:r>
            <a:r>
              <a:rPr lang="es-ES_tradnl" dirty="0" err="1" smtClean="0"/>
              <a:t>clothing</a:t>
            </a:r>
            <a:r>
              <a:rPr lang="es-ES_tradnl" dirty="0" smtClean="0"/>
              <a:t>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1"/>
          <a:stretch/>
        </p:blipFill>
        <p:spPr>
          <a:xfrm>
            <a:off x="592314" y="2622885"/>
            <a:ext cx="2321166" cy="16776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5463" y="3086546"/>
            <a:ext cx="2018366" cy="2517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480" y="4819266"/>
            <a:ext cx="1580144" cy="17775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480" y="2622885"/>
            <a:ext cx="1789149" cy="2196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35" y="4300537"/>
            <a:ext cx="196364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4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BIENVENIDOS A NUESTRA CLASE</a:t>
            </a:r>
            <a:br>
              <a:rPr lang="es-ES_tradnl" dirty="0" smtClean="0"/>
            </a:br>
            <a:r>
              <a:rPr lang="es-ES_tradnl" dirty="0" smtClean="0"/>
              <a:t>ESPAÑOL 1 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HOY ES LUNES, EL Veintisiete de noviembre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734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OBJETIVO Y DOL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_tradnl" sz="2800" dirty="0" smtClean="0"/>
              <a:t>OBJETIVO: </a:t>
            </a:r>
            <a:r>
              <a:rPr lang="es-ES_tradnl" dirty="0" smtClean="0"/>
              <a:t>	</a:t>
            </a:r>
            <a:r>
              <a:rPr lang="en-US" sz="2400" dirty="0"/>
              <a:t>LLWBAT </a:t>
            </a:r>
            <a:r>
              <a:rPr lang="en-US" sz="2400" dirty="0" smtClean="0"/>
              <a:t>identify vocabulary </a:t>
            </a:r>
            <a:r>
              <a:rPr lang="en-US" sz="2400" dirty="0"/>
              <a:t>related to physical traits, personality traits, indefinite articles and clothing. </a:t>
            </a:r>
            <a:r>
              <a:rPr lang="es-ES" sz="2400" dirty="0"/>
              <a:t>[NL.1.1c, </a:t>
            </a:r>
            <a:r>
              <a:rPr lang="es-ES" sz="2400" dirty="0" smtClean="0"/>
              <a:t>NL.4.1b</a:t>
            </a:r>
            <a:r>
              <a:rPr lang="en-US" sz="2400" dirty="0" smtClean="0"/>
              <a:t>]</a:t>
            </a:r>
            <a:endParaRPr lang="es-ES_tradnl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sz="2800" dirty="0" smtClean="0"/>
              <a:t>DOL : </a:t>
            </a:r>
            <a:r>
              <a:rPr lang="es-ES_tradnl" sz="2800" dirty="0" err="1" smtClean="0"/>
              <a:t>Given</a:t>
            </a:r>
            <a:r>
              <a:rPr lang="es-ES_tradnl" sz="2800" dirty="0" smtClean="0"/>
              <a:t> 12 </a:t>
            </a:r>
            <a:r>
              <a:rPr lang="es-ES_tradnl" sz="2800" dirty="0" err="1" smtClean="0"/>
              <a:t>sentence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fragments</a:t>
            </a:r>
            <a:r>
              <a:rPr lang="es-ES_tradnl" sz="2800" dirty="0" smtClean="0"/>
              <a:t>, 100% of </a:t>
            </a:r>
            <a:r>
              <a:rPr lang="en-US" sz="2800" dirty="0" smtClean="0"/>
              <a:t>LLW </a:t>
            </a:r>
            <a:r>
              <a:rPr lang="en-US" sz="2800" dirty="0"/>
              <a:t>construct </a:t>
            </a:r>
            <a:r>
              <a:rPr lang="en-US" sz="2800" dirty="0" smtClean="0"/>
              <a:t>6 </a:t>
            </a:r>
            <a:r>
              <a:rPr lang="en-US" sz="2800" dirty="0"/>
              <a:t>basic sentences </a:t>
            </a:r>
            <a:r>
              <a:rPr lang="en-US" sz="2800" dirty="0" smtClean="0"/>
              <a:t>related </a:t>
            </a:r>
            <a:r>
              <a:rPr lang="en-US" sz="2800" dirty="0"/>
              <a:t>to physical traits, personality traits, indefinite articles and clothing. </a:t>
            </a:r>
            <a:r>
              <a:rPr lang="en-US" sz="2800" dirty="0" smtClean="0"/>
              <a:t>with </a:t>
            </a:r>
            <a:r>
              <a:rPr lang="en-US" sz="2800" dirty="0"/>
              <a:t>100% accuracy.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31869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What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a </a:t>
            </a:r>
            <a:r>
              <a:rPr lang="es-ES_tradnl" dirty="0" err="1" smtClean="0"/>
              <a:t>subject</a:t>
            </a:r>
            <a:r>
              <a:rPr lang="es-ES_tradnl" dirty="0" smtClean="0"/>
              <a:t> </a:t>
            </a:r>
            <a:r>
              <a:rPr lang="es-ES_tradnl" dirty="0" err="1" smtClean="0"/>
              <a:t>pronoun</a:t>
            </a:r>
            <a:r>
              <a:rPr lang="es-ES_tradnl" dirty="0" smtClean="0"/>
              <a:t>?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3930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What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a </a:t>
            </a:r>
            <a:r>
              <a:rPr lang="es-ES_tradnl" dirty="0" err="1" smtClean="0"/>
              <a:t>subject</a:t>
            </a:r>
            <a:r>
              <a:rPr lang="es-ES_tradnl" dirty="0" smtClean="0"/>
              <a:t> </a:t>
            </a:r>
            <a:r>
              <a:rPr lang="es-ES_tradnl" dirty="0" err="1" smtClean="0"/>
              <a:t>pronoun</a:t>
            </a:r>
            <a:r>
              <a:rPr lang="es-ES_tradnl" dirty="0" smtClean="0"/>
              <a:t>?</a:t>
            </a:r>
            <a:endParaRPr lang="es-ES_trad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Yo</a:t>
            </a:r>
            <a:r>
              <a:rPr lang="en-US" dirty="0" smtClean="0"/>
              <a:t>, </a:t>
            </a:r>
            <a:r>
              <a:rPr lang="en-US" dirty="0" err="1" smtClean="0"/>
              <a:t>tú</a:t>
            </a:r>
            <a:r>
              <a:rPr lang="en-US" dirty="0" smtClean="0"/>
              <a:t>, </a:t>
            </a:r>
            <a:r>
              <a:rPr lang="en-US" dirty="0" err="1" smtClean="0"/>
              <a:t>él</a:t>
            </a:r>
            <a:r>
              <a:rPr lang="en-US" dirty="0" smtClean="0"/>
              <a:t>, </a:t>
            </a:r>
            <a:r>
              <a:rPr lang="en-US" dirty="0" err="1" smtClean="0"/>
              <a:t>ella</a:t>
            </a:r>
            <a:r>
              <a:rPr lang="en-US" dirty="0" smtClean="0"/>
              <a:t>, </a:t>
            </a:r>
            <a:r>
              <a:rPr lang="en-US" dirty="0" err="1" smtClean="0"/>
              <a:t>usted</a:t>
            </a:r>
            <a:r>
              <a:rPr lang="en-US" dirty="0" smtClean="0"/>
              <a:t>, </a:t>
            </a:r>
            <a:r>
              <a:rPr lang="en-US" dirty="0" err="1" smtClean="0"/>
              <a:t>nosotros</a:t>
            </a:r>
            <a:r>
              <a:rPr lang="en-US" dirty="0" smtClean="0"/>
              <a:t>, </a:t>
            </a:r>
            <a:r>
              <a:rPr lang="en-US" dirty="0" err="1" smtClean="0"/>
              <a:t>nosotras</a:t>
            </a:r>
            <a:r>
              <a:rPr lang="en-US" dirty="0" smtClean="0"/>
              <a:t>, </a:t>
            </a:r>
            <a:r>
              <a:rPr lang="en-US" dirty="0" err="1" smtClean="0"/>
              <a:t>vosotros</a:t>
            </a:r>
            <a:r>
              <a:rPr lang="en-US" dirty="0" smtClean="0"/>
              <a:t>, </a:t>
            </a:r>
            <a:r>
              <a:rPr lang="en-US" dirty="0" err="1" smtClean="0"/>
              <a:t>ellos</a:t>
            </a:r>
            <a:r>
              <a:rPr lang="en-US" dirty="0" smtClean="0"/>
              <a:t>, </a:t>
            </a:r>
            <a:r>
              <a:rPr lang="en-US" dirty="0" err="1" smtClean="0"/>
              <a:t>ellas</a:t>
            </a:r>
            <a:r>
              <a:rPr lang="en-US" dirty="0" smtClean="0"/>
              <a:t>, </a:t>
            </a:r>
            <a:r>
              <a:rPr lang="en-US" dirty="0" err="1" smtClean="0"/>
              <a:t>ustedes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77" y="238976"/>
            <a:ext cx="10396882" cy="1158140"/>
          </a:xfrm>
        </p:spPr>
        <p:txBody>
          <a:bodyPr/>
          <a:lstStyle/>
          <a:p>
            <a:r>
              <a:rPr lang="es-ES_tradnl" dirty="0" err="1" smtClean="0"/>
              <a:t>Name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subject</a:t>
            </a:r>
            <a:r>
              <a:rPr lang="es-ES_tradnl" dirty="0" smtClean="0"/>
              <a:t> </a:t>
            </a:r>
            <a:r>
              <a:rPr lang="es-ES_tradnl" dirty="0" err="1" smtClean="0"/>
              <a:t>pronoun</a:t>
            </a:r>
            <a:r>
              <a:rPr lang="es-ES_tradnl" dirty="0" smtClean="0"/>
              <a:t>…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65177" y="1819830"/>
            <a:ext cx="10085831" cy="5038170"/>
          </a:xfrm>
        </p:spPr>
        <p:txBody>
          <a:bodyPr>
            <a:normAutofit fontScale="85000" lnSpcReduction="20000"/>
          </a:bodyPr>
          <a:lstStyle/>
          <a:p>
            <a:r>
              <a:rPr lang="es-ES_tradnl" sz="3800" dirty="0" smtClean="0"/>
              <a:t>1. Alex _______</a:t>
            </a:r>
          </a:p>
          <a:p>
            <a:r>
              <a:rPr lang="es-ES_tradnl" sz="3800" dirty="0" smtClean="0"/>
              <a:t>2. Ezequiel y yo  ___________     </a:t>
            </a:r>
          </a:p>
          <a:p>
            <a:r>
              <a:rPr lang="es-ES_tradnl" sz="3800" dirty="0" smtClean="0"/>
              <a:t>3. </a:t>
            </a:r>
            <a:r>
              <a:rPr lang="es-ES_tradnl" sz="3800" dirty="0" err="1" smtClean="0"/>
              <a:t>Jadan</a:t>
            </a:r>
            <a:r>
              <a:rPr lang="es-ES_tradnl" sz="3800" dirty="0" smtClean="0"/>
              <a:t> y </a:t>
            </a:r>
            <a:r>
              <a:rPr lang="es-ES_tradnl" sz="3800" dirty="0" err="1" smtClean="0"/>
              <a:t>Taylieh</a:t>
            </a:r>
            <a:r>
              <a:rPr lang="es-ES_tradnl" sz="3800" dirty="0" smtClean="0"/>
              <a:t> __________ </a:t>
            </a:r>
          </a:p>
          <a:p>
            <a:r>
              <a:rPr lang="es-ES_tradnl" sz="3800" dirty="0" smtClean="0"/>
              <a:t>4. Curtis, </a:t>
            </a:r>
            <a:r>
              <a:rPr lang="es-ES_tradnl" sz="3800" dirty="0" err="1" smtClean="0"/>
              <a:t>Jesse</a:t>
            </a:r>
            <a:r>
              <a:rPr lang="es-ES_tradnl" sz="3800" dirty="0" smtClean="0"/>
              <a:t> y </a:t>
            </a:r>
            <a:r>
              <a:rPr lang="es-ES_tradnl" sz="3800" dirty="0" err="1" smtClean="0"/>
              <a:t>Abby</a:t>
            </a:r>
            <a:r>
              <a:rPr lang="es-ES_tradnl" sz="3800" dirty="0" smtClean="0"/>
              <a:t> ________</a:t>
            </a:r>
          </a:p>
          <a:p>
            <a:r>
              <a:rPr lang="es-ES_tradnl" sz="3800" dirty="0" smtClean="0"/>
              <a:t>5. </a:t>
            </a:r>
            <a:r>
              <a:rPr lang="es-ES_tradnl" sz="3800" dirty="0"/>
              <a:t>S</a:t>
            </a:r>
            <a:r>
              <a:rPr lang="es-ES_tradnl" sz="3800" dirty="0" smtClean="0"/>
              <a:t>eñor Lawrence __________ </a:t>
            </a:r>
          </a:p>
          <a:p>
            <a:r>
              <a:rPr lang="es-ES_tradnl" sz="3800" dirty="0" smtClean="0"/>
              <a:t>6. Tú y Daniel ____________</a:t>
            </a:r>
          </a:p>
          <a:p>
            <a:pPr marL="0" indent="0">
              <a:buNone/>
            </a:pPr>
            <a:r>
              <a:rPr lang="es-ES_tradnl" sz="3800" dirty="0" err="1" smtClean="0"/>
              <a:t>Practice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quiz</a:t>
            </a:r>
            <a:r>
              <a:rPr lang="es-ES_tradnl" sz="3800" dirty="0" smtClean="0"/>
              <a:t> – </a:t>
            </a:r>
            <a:r>
              <a:rPr lang="es-ES_tradnl" sz="3800" dirty="0" err="1" smtClean="0"/>
              <a:t>you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have</a:t>
            </a:r>
            <a:r>
              <a:rPr lang="es-ES_tradnl" sz="3800" dirty="0" smtClean="0"/>
              <a:t> 2 </a:t>
            </a:r>
            <a:r>
              <a:rPr lang="es-ES_tradnl" sz="3800" dirty="0" err="1" smtClean="0"/>
              <a:t>mins</a:t>
            </a:r>
            <a:r>
              <a:rPr lang="es-ES_tradnl" sz="3800" dirty="0" smtClean="0"/>
              <a:t> to </a:t>
            </a:r>
            <a:r>
              <a:rPr lang="es-ES_tradnl" sz="3800" dirty="0" err="1" smtClean="0"/>
              <a:t>put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this</a:t>
            </a:r>
            <a:r>
              <a:rPr lang="es-ES_tradnl" sz="3800" dirty="0" smtClean="0"/>
              <a:t> in </a:t>
            </a:r>
            <a:r>
              <a:rPr lang="es-ES_tradnl" sz="3800" dirty="0" err="1" smtClean="0"/>
              <a:t>your</a:t>
            </a:r>
            <a:r>
              <a:rPr lang="es-ES_tradnl" sz="3800" dirty="0" smtClean="0"/>
              <a:t> notes. Show me </a:t>
            </a:r>
            <a:r>
              <a:rPr lang="es-ES_tradnl" sz="3800" dirty="0" err="1" smtClean="0"/>
              <a:t>on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your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fingers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how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many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you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got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right</a:t>
            </a:r>
            <a:r>
              <a:rPr lang="es-ES_tradnl" sz="3800" dirty="0" smtClean="0"/>
              <a:t>.</a:t>
            </a:r>
          </a:p>
          <a:p>
            <a:endParaRPr lang="es-ES_tradnl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23" name="ShockwaveFlash1" r:id="rId2" imgW="3429000" imgH="1905120"/>
        </mc:Choice>
        <mc:Fallback>
          <p:control name="ShockwaveFlash1" r:id="rId2" imgW="3429000" imgH="1905120">
            <p:pic>
              <p:nvPicPr>
                <p:cNvPr id="4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8129087" y="3280780"/>
                  <a:ext cx="3429000" cy="1905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1095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77" y="238976"/>
            <a:ext cx="10396882" cy="1158140"/>
          </a:xfrm>
        </p:spPr>
        <p:txBody>
          <a:bodyPr/>
          <a:lstStyle/>
          <a:p>
            <a:r>
              <a:rPr lang="es-ES_tradnl" dirty="0" err="1" smtClean="0"/>
              <a:t>Name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subject</a:t>
            </a:r>
            <a:r>
              <a:rPr lang="es-ES_tradnl" dirty="0" smtClean="0"/>
              <a:t> </a:t>
            </a:r>
            <a:r>
              <a:rPr lang="es-ES_tradnl" dirty="0" err="1" smtClean="0"/>
              <a:t>pronoun</a:t>
            </a:r>
            <a:r>
              <a:rPr lang="es-ES_tradnl" dirty="0" smtClean="0"/>
              <a:t>…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65177" y="1819830"/>
            <a:ext cx="10085831" cy="5038170"/>
          </a:xfrm>
        </p:spPr>
        <p:txBody>
          <a:bodyPr>
            <a:normAutofit fontScale="85000" lnSpcReduction="20000"/>
          </a:bodyPr>
          <a:lstStyle/>
          <a:p>
            <a:r>
              <a:rPr lang="es-ES_tradnl" sz="3800" dirty="0" smtClean="0"/>
              <a:t>1. Alex ___él____</a:t>
            </a:r>
          </a:p>
          <a:p>
            <a:r>
              <a:rPr lang="es-ES_tradnl" sz="3800" dirty="0" smtClean="0"/>
              <a:t>2. Ezequiel y yo  ______nosotros_____     </a:t>
            </a:r>
          </a:p>
          <a:p>
            <a:r>
              <a:rPr lang="es-ES_tradnl" sz="3800" dirty="0" smtClean="0"/>
              <a:t>3. </a:t>
            </a:r>
            <a:r>
              <a:rPr lang="es-ES_tradnl" sz="3800" dirty="0" err="1" smtClean="0"/>
              <a:t>Jadan</a:t>
            </a:r>
            <a:r>
              <a:rPr lang="es-ES_tradnl" sz="3800" dirty="0" smtClean="0"/>
              <a:t> y </a:t>
            </a:r>
            <a:r>
              <a:rPr lang="es-ES_tradnl" sz="3800" dirty="0" err="1" smtClean="0"/>
              <a:t>Taylieh</a:t>
            </a:r>
            <a:r>
              <a:rPr lang="es-ES_tradnl" sz="3800" dirty="0" smtClean="0"/>
              <a:t> ____ellas______ </a:t>
            </a:r>
          </a:p>
          <a:p>
            <a:r>
              <a:rPr lang="es-ES_tradnl" sz="3800" dirty="0" smtClean="0"/>
              <a:t>4. Curtis, </a:t>
            </a:r>
            <a:r>
              <a:rPr lang="es-ES_tradnl" sz="3800" dirty="0" err="1" smtClean="0"/>
              <a:t>Jesse</a:t>
            </a:r>
            <a:r>
              <a:rPr lang="es-ES_tradnl" sz="3800" dirty="0" smtClean="0"/>
              <a:t> y </a:t>
            </a:r>
            <a:r>
              <a:rPr lang="es-ES_tradnl" sz="3800" dirty="0" err="1" smtClean="0"/>
              <a:t>Abby</a:t>
            </a:r>
            <a:r>
              <a:rPr lang="es-ES_tradnl" sz="3800" dirty="0" smtClean="0"/>
              <a:t> ____ellos____</a:t>
            </a:r>
          </a:p>
          <a:p>
            <a:r>
              <a:rPr lang="es-ES_tradnl" sz="3800" dirty="0" smtClean="0"/>
              <a:t>5. </a:t>
            </a:r>
            <a:r>
              <a:rPr lang="es-ES_tradnl" sz="3800" dirty="0"/>
              <a:t>S</a:t>
            </a:r>
            <a:r>
              <a:rPr lang="es-ES_tradnl" sz="3800" dirty="0" smtClean="0"/>
              <a:t>eñor Lawrence (</a:t>
            </a:r>
            <a:r>
              <a:rPr lang="es-ES_tradnl" sz="3800" dirty="0" err="1" smtClean="0"/>
              <a:t>you</a:t>
            </a:r>
            <a:r>
              <a:rPr lang="es-ES_tradnl" sz="3800" dirty="0" smtClean="0"/>
              <a:t> formal)  __usted/</a:t>
            </a:r>
            <a:r>
              <a:rPr lang="es-ES_tradnl" sz="3800" dirty="0" err="1" smtClean="0"/>
              <a:t>ud.</a:t>
            </a:r>
            <a:r>
              <a:rPr lang="es-ES_tradnl" sz="3800" dirty="0" smtClean="0"/>
              <a:t>_____ </a:t>
            </a:r>
          </a:p>
          <a:p>
            <a:r>
              <a:rPr lang="es-ES_tradnl" sz="3800" dirty="0" smtClean="0"/>
              <a:t>6. Tú y Daniel ______ustedes______</a:t>
            </a:r>
          </a:p>
          <a:p>
            <a:pPr marL="0" indent="0">
              <a:buNone/>
            </a:pPr>
            <a:r>
              <a:rPr lang="es-ES_tradnl" sz="3800" dirty="0" err="1" smtClean="0"/>
              <a:t>Practice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quiz</a:t>
            </a:r>
            <a:r>
              <a:rPr lang="es-ES_tradnl" sz="3800" dirty="0" smtClean="0"/>
              <a:t> – </a:t>
            </a:r>
            <a:r>
              <a:rPr lang="es-ES_tradnl" sz="3800" dirty="0" err="1" smtClean="0"/>
              <a:t>you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have</a:t>
            </a:r>
            <a:r>
              <a:rPr lang="es-ES_tradnl" sz="3800" dirty="0" smtClean="0"/>
              <a:t> 2 </a:t>
            </a:r>
            <a:r>
              <a:rPr lang="es-ES_tradnl" sz="3800" dirty="0" err="1" smtClean="0"/>
              <a:t>mins</a:t>
            </a:r>
            <a:r>
              <a:rPr lang="es-ES_tradnl" sz="3800" dirty="0" smtClean="0"/>
              <a:t> to </a:t>
            </a:r>
            <a:r>
              <a:rPr lang="es-ES_tradnl" sz="3800" dirty="0" err="1" smtClean="0"/>
              <a:t>put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this</a:t>
            </a:r>
            <a:r>
              <a:rPr lang="es-ES_tradnl" sz="3800" dirty="0" smtClean="0"/>
              <a:t> in </a:t>
            </a:r>
            <a:r>
              <a:rPr lang="es-ES_tradnl" sz="3800" dirty="0" err="1" smtClean="0"/>
              <a:t>your</a:t>
            </a:r>
            <a:r>
              <a:rPr lang="es-ES_tradnl" sz="3800" dirty="0" smtClean="0"/>
              <a:t> notes. Show me </a:t>
            </a:r>
            <a:r>
              <a:rPr lang="es-ES_tradnl" sz="3800" dirty="0" err="1" smtClean="0"/>
              <a:t>on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your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fingers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how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many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you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got</a:t>
            </a:r>
            <a:r>
              <a:rPr lang="es-ES_tradnl" sz="3800" dirty="0" smtClean="0"/>
              <a:t> </a:t>
            </a:r>
            <a:r>
              <a:rPr lang="es-ES_tradnl" sz="3800" dirty="0" err="1" smtClean="0"/>
              <a:t>right</a:t>
            </a:r>
            <a:r>
              <a:rPr lang="es-ES_tradnl" sz="3800" dirty="0" smtClean="0"/>
              <a:t>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131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OBJETIVO Y DOL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843940"/>
            <a:ext cx="6126480" cy="3985360"/>
          </a:xfrm>
        </p:spPr>
        <p:txBody>
          <a:bodyPr>
            <a:normAutofit/>
          </a:bodyPr>
          <a:lstStyle/>
          <a:p>
            <a:r>
              <a:rPr lang="es-ES_tradnl" sz="2800" dirty="0"/>
              <a:t>OBJETIVO: </a:t>
            </a:r>
            <a:r>
              <a:rPr lang="en-US" sz="2800" dirty="0"/>
              <a:t>LLWBAT </a:t>
            </a:r>
            <a:r>
              <a:rPr lang="en-US" sz="2800" dirty="0" smtClean="0"/>
              <a:t>reorganize unit 2 sentences into a logical order  [</a:t>
            </a:r>
            <a:r>
              <a:rPr lang="en-US" sz="2800" dirty="0"/>
              <a:t>NL.1.1c, </a:t>
            </a:r>
            <a:r>
              <a:rPr lang="en-US" sz="2800" dirty="0" smtClean="0"/>
              <a:t>NL.1.e]</a:t>
            </a:r>
            <a:endParaRPr lang="es-ES_tradnl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355080" y="1843940"/>
            <a:ext cx="5545913" cy="3530645"/>
          </a:xfrm>
        </p:spPr>
        <p:txBody>
          <a:bodyPr>
            <a:normAutofit/>
          </a:bodyPr>
          <a:lstStyle/>
          <a:p>
            <a:r>
              <a:rPr lang="es-ES_tradnl" sz="2800" dirty="0"/>
              <a:t>DOL:  </a:t>
            </a:r>
            <a:r>
              <a:rPr lang="es-ES_tradnl" sz="2800" dirty="0" err="1" smtClean="0"/>
              <a:t>given</a:t>
            </a:r>
            <a:r>
              <a:rPr lang="es-ES_tradnl" sz="2800" dirty="0" smtClean="0"/>
              <a:t> 8 </a:t>
            </a:r>
            <a:r>
              <a:rPr lang="es-ES_tradnl" sz="2800" dirty="0" err="1" smtClean="0"/>
              <a:t>scrambled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sentences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from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unit</a:t>
            </a:r>
            <a:r>
              <a:rPr lang="es-ES_tradnl" sz="2800" dirty="0" smtClean="0"/>
              <a:t> 2, 100% of </a:t>
            </a:r>
            <a:r>
              <a:rPr lang="es-ES_tradnl" sz="2800" dirty="0" err="1" smtClean="0"/>
              <a:t>llw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reorganize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them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into</a:t>
            </a:r>
            <a:r>
              <a:rPr lang="es-ES_tradnl" sz="2800" dirty="0" smtClean="0"/>
              <a:t> a </a:t>
            </a:r>
            <a:r>
              <a:rPr lang="es-ES_tradnl" sz="2800" dirty="0" err="1" smtClean="0"/>
              <a:t>logical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order</a:t>
            </a:r>
            <a:r>
              <a:rPr lang="es-ES_tradnl" sz="2800" dirty="0" smtClean="0"/>
              <a:t> 6/8 times </a:t>
            </a:r>
            <a:r>
              <a:rPr lang="es-ES_tradnl" sz="2800" dirty="0" err="1" smtClean="0"/>
              <a:t>correctly</a:t>
            </a:r>
            <a:r>
              <a:rPr lang="es-ES_tradnl" sz="2800" smtClean="0"/>
              <a:t>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77131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64592"/>
            <a:ext cx="10597895" cy="1679348"/>
          </a:xfrm>
        </p:spPr>
        <p:txBody>
          <a:bodyPr>
            <a:normAutofit/>
          </a:bodyPr>
          <a:lstStyle/>
          <a:p>
            <a:r>
              <a:rPr lang="es-MX" dirty="0" smtClean="0"/>
              <a:t>Repaso ser/ tener </a:t>
            </a:r>
            <a:br>
              <a:rPr lang="es-MX" dirty="0" smtClean="0"/>
            </a:br>
            <a:r>
              <a:rPr lang="es-MX" dirty="0" smtClean="0"/>
              <a:t>traduce/</a:t>
            </a:r>
            <a:r>
              <a:rPr lang="es-MX" dirty="0" err="1" smtClean="0"/>
              <a:t>translate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Ser – to be</a:t>
            </a:r>
            <a:endParaRPr lang="es-MX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99286007"/>
              </p:ext>
            </p:extLst>
          </p:nvPr>
        </p:nvGraphicFramePr>
        <p:xfrm>
          <a:off x="502920" y="2915120"/>
          <a:ext cx="5088714" cy="216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357">
                  <a:extLst>
                    <a:ext uri="{9D8B030D-6E8A-4147-A177-3AD203B41FA5}">
                      <a16:colId xmlns:a16="http://schemas.microsoft.com/office/drawing/2014/main" val="428674543"/>
                    </a:ext>
                  </a:extLst>
                </a:gridCol>
                <a:gridCol w="2544357">
                  <a:extLst>
                    <a:ext uri="{9D8B030D-6E8A-4147-A177-3AD203B41FA5}">
                      <a16:colId xmlns:a16="http://schemas.microsoft.com/office/drawing/2014/main" val="1047451517"/>
                    </a:ext>
                  </a:extLst>
                </a:gridCol>
              </a:tblGrid>
              <a:tr h="722312">
                <a:tc>
                  <a:txBody>
                    <a:bodyPr/>
                    <a:lstStyle/>
                    <a:p>
                      <a:r>
                        <a:rPr lang="es-MX" sz="2400" b="0" dirty="0" smtClean="0"/>
                        <a:t>I</a:t>
                      </a:r>
                      <a:r>
                        <a:rPr lang="es-MX" sz="2400" b="0" baseline="0" dirty="0" smtClean="0"/>
                        <a:t> am</a:t>
                      </a:r>
                      <a:endParaRPr lang="es-MX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400" dirty="0" err="1" smtClean="0"/>
                        <a:t>We</a:t>
                      </a:r>
                      <a:r>
                        <a:rPr lang="es-MX" sz="2400" dirty="0" smtClean="0"/>
                        <a:t> are</a:t>
                      </a:r>
                      <a:endParaRPr lang="es-MX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369420"/>
                  </a:ext>
                </a:extLst>
              </a:tr>
              <a:tr h="722312">
                <a:tc>
                  <a:txBody>
                    <a:bodyPr/>
                    <a:lstStyle/>
                    <a:p>
                      <a:r>
                        <a:rPr lang="es-MX" sz="2400" dirty="0" err="1" smtClean="0"/>
                        <a:t>You</a:t>
                      </a:r>
                      <a:r>
                        <a:rPr lang="es-MX" sz="2400" dirty="0" smtClean="0"/>
                        <a:t> are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400" dirty="0" err="1" smtClean="0"/>
                        <a:t>Thou</a:t>
                      </a:r>
                      <a:r>
                        <a:rPr lang="es-MX" sz="2400" dirty="0" smtClean="0"/>
                        <a:t> art</a:t>
                      </a:r>
                      <a:endParaRPr lang="es-MX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282834"/>
                  </a:ext>
                </a:extLst>
              </a:tr>
              <a:tr h="722312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He/</a:t>
                      </a:r>
                      <a:r>
                        <a:rPr lang="es-MX" sz="2400" dirty="0" err="1" smtClean="0"/>
                        <a:t>she</a:t>
                      </a:r>
                      <a:r>
                        <a:rPr lang="es-MX" sz="2400" dirty="0" smtClean="0"/>
                        <a:t>/</a:t>
                      </a:r>
                      <a:r>
                        <a:rPr lang="es-MX" sz="2400" dirty="0" err="1" smtClean="0"/>
                        <a:t>it</a:t>
                      </a:r>
                      <a:r>
                        <a:rPr lang="es-MX" sz="2400" dirty="0" smtClean="0"/>
                        <a:t>/sir </a:t>
                      </a:r>
                      <a:r>
                        <a:rPr lang="es-MX" sz="2400" dirty="0" err="1" smtClean="0"/>
                        <a:t>is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400" dirty="0" err="1" smtClean="0"/>
                        <a:t>They</a:t>
                      </a:r>
                      <a:r>
                        <a:rPr lang="es-MX" sz="2400" dirty="0" smtClean="0"/>
                        <a:t>, </a:t>
                      </a:r>
                      <a:r>
                        <a:rPr lang="es-MX" sz="2400" dirty="0" err="1" smtClean="0"/>
                        <a:t>you</a:t>
                      </a:r>
                      <a:r>
                        <a:rPr lang="es-MX" sz="2400" dirty="0" smtClean="0"/>
                        <a:t> </a:t>
                      </a:r>
                      <a:r>
                        <a:rPr lang="es-MX" sz="2400" dirty="0" err="1" smtClean="0"/>
                        <a:t>all</a:t>
                      </a:r>
                      <a:r>
                        <a:rPr lang="es-MX" sz="2400" dirty="0" smtClean="0"/>
                        <a:t> are</a:t>
                      </a:r>
                      <a:endParaRPr lang="es-MX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227084"/>
                  </a:ext>
                </a:extLst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Tener – to </a:t>
            </a:r>
            <a:r>
              <a:rPr lang="es-MX" dirty="0" err="1" smtClean="0"/>
              <a:t>have</a:t>
            </a:r>
            <a:endParaRPr lang="es-MX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9301369"/>
              </p:ext>
            </p:extLst>
          </p:nvPr>
        </p:nvGraphicFramePr>
        <p:xfrm>
          <a:off x="5994356" y="2869738"/>
          <a:ext cx="5289340" cy="2212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4670">
                  <a:extLst>
                    <a:ext uri="{9D8B030D-6E8A-4147-A177-3AD203B41FA5}">
                      <a16:colId xmlns:a16="http://schemas.microsoft.com/office/drawing/2014/main" val="428674543"/>
                    </a:ext>
                  </a:extLst>
                </a:gridCol>
                <a:gridCol w="2644670">
                  <a:extLst>
                    <a:ext uri="{9D8B030D-6E8A-4147-A177-3AD203B41FA5}">
                      <a16:colId xmlns:a16="http://schemas.microsoft.com/office/drawing/2014/main" val="1047451517"/>
                    </a:ext>
                  </a:extLst>
                </a:gridCol>
              </a:tblGrid>
              <a:tr h="737439">
                <a:tc>
                  <a:txBody>
                    <a:bodyPr/>
                    <a:lstStyle/>
                    <a:p>
                      <a:r>
                        <a:rPr lang="es-MX" sz="2400" b="0" dirty="0" smtClean="0"/>
                        <a:t>I </a:t>
                      </a:r>
                      <a:r>
                        <a:rPr lang="es-MX" sz="2400" b="0" dirty="0" err="1" smtClean="0"/>
                        <a:t>have</a:t>
                      </a:r>
                      <a:endParaRPr lang="es-MX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400" b="0" dirty="0" err="1" smtClean="0"/>
                        <a:t>We</a:t>
                      </a:r>
                      <a:r>
                        <a:rPr lang="es-MX" sz="2400" b="0" dirty="0" smtClean="0"/>
                        <a:t> </a:t>
                      </a:r>
                      <a:r>
                        <a:rPr lang="es-MX" sz="2400" b="0" dirty="0" err="1" smtClean="0"/>
                        <a:t>have</a:t>
                      </a:r>
                      <a:endParaRPr lang="es-MX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369420"/>
                  </a:ext>
                </a:extLst>
              </a:tr>
              <a:tr h="737439">
                <a:tc>
                  <a:txBody>
                    <a:bodyPr/>
                    <a:lstStyle/>
                    <a:p>
                      <a:r>
                        <a:rPr lang="es-MX" sz="2400" b="0" dirty="0" err="1" smtClean="0"/>
                        <a:t>You</a:t>
                      </a:r>
                      <a:r>
                        <a:rPr lang="es-MX" sz="2400" b="0" dirty="0" smtClean="0"/>
                        <a:t> </a:t>
                      </a:r>
                      <a:r>
                        <a:rPr lang="es-MX" sz="2400" b="0" dirty="0" err="1" smtClean="0"/>
                        <a:t>have</a:t>
                      </a:r>
                      <a:endParaRPr lang="es-MX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400" b="0" dirty="0" err="1" smtClean="0"/>
                        <a:t>Thou</a:t>
                      </a:r>
                      <a:r>
                        <a:rPr lang="es-MX" sz="2400" b="0" dirty="0" smtClean="0"/>
                        <a:t> </a:t>
                      </a:r>
                      <a:r>
                        <a:rPr lang="es-MX" sz="2400" b="0" dirty="0" err="1" smtClean="0"/>
                        <a:t>hast</a:t>
                      </a:r>
                      <a:endParaRPr lang="es-MX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282834"/>
                  </a:ext>
                </a:extLst>
              </a:tr>
              <a:tr h="737439">
                <a:tc>
                  <a:txBody>
                    <a:bodyPr/>
                    <a:lstStyle/>
                    <a:p>
                      <a:r>
                        <a:rPr lang="es-MX" sz="2400" b="0" dirty="0" smtClean="0"/>
                        <a:t>He/</a:t>
                      </a:r>
                      <a:r>
                        <a:rPr lang="es-MX" sz="2400" b="0" dirty="0" err="1" smtClean="0"/>
                        <a:t>she</a:t>
                      </a:r>
                      <a:r>
                        <a:rPr lang="es-MX" sz="2400" b="0" dirty="0" smtClean="0"/>
                        <a:t>/</a:t>
                      </a:r>
                      <a:r>
                        <a:rPr lang="es-MX" sz="2400" b="0" dirty="0" err="1" smtClean="0"/>
                        <a:t>it</a:t>
                      </a:r>
                      <a:r>
                        <a:rPr lang="es-MX" sz="2400" b="0" dirty="0" smtClean="0"/>
                        <a:t>/sir has</a:t>
                      </a:r>
                      <a:endParaRPr lang="es-MX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400" b="0" dirty="0" err="1" smtClean="0"/>
                        <a:t>They</a:t>
                      </a:r>
                      <a:r>
                        <a:rPr lang="es-MX" sz="2400" b="0" dirty="0" smtClean="0"/>
                        <a:t>, </a:t>
                      </a:r>
                      <a:r>
                        <a:rPr lang="es-MX" sz="2400" b="0" dirty="0" err="1" smtClean="0"/>
                        <a:t>you</a:t>
                      </a:r>
                      <a:r>
                        <a:rPr lang="es-MX" sz="2400" b="0" dirty="0" smtClean="0"/>
                        <a:t> </a:t>
                      </a:r>
                      <a:r>
                        <a:rPr lang="es-MX" sz="2400" b="0" dirty="0" err="1" smtClean="0"/>
                        <a:t>all</a:t>
                      </a:r>
                      <a:r>
                        <a:rPr lang="es-MX" sz="2400" b="0" dirty="0" smtClean="0"/>
                        <a:t> </a:t>
                      </a:r>
                      <a:r>
                        <a:rPr lang="es-MX" sz="2400" b="0" dirty="0" err="1" smtClean="0"/>
                        <a:t>have</a:t>
                      </a:r>
                      <a:endParaRPr lang="es-MX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227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6207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64592"/>
            <a:ext cx="10597895" cy="1679348"/>
          </a:xfrm>
        </p:spPr>
        <p:txBody>
          <a:bodyPr>
            <a:normAutofit/>
          </a:bodyPr>
          <a:lstStyle/>
          <a:p>
            <a:r>
              <a:rPr lang="es-MX" dirty="0" smtClean="0"/>
              <a:t>Repaso ser/ tener </a:t>
            </a:r>
            <a:br>
              <a:rPr lang="es-MX" dirty="0" smtClean="0"/>
            </a:br>
            <a:r>
              <a:rPr lang="es-MX" dirty="0" smtClean="0"/>
              <a:t>traduce/</a:t>
            </a:r>
            <a:r>
              <a:rPr lang="es-MX" dirty="0" err="1" smtClean="0"/>
              <a:t>translate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Ser – to be</a:t>
            </a:r>
            <a:endParaRPr lang="es-MX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68639778"/>
              </p:ext>
            </p:extLst>
          </p:nvPr>
        </p:nvGraphicFramePr>
        <p:xfrm>
          <a:off x="502920" y="2915120"/>
          <a:ext cx="5088714" cy="216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357">
                  <a:extLst>
                    <a:ext uri="{9D8B030D-6E8A-4147-A177-3AD203B41FA5}">
                      <a16:colId xmlns:a16="http://schemas.microsoft.com/office/drawing/2014/main" val="428674543"/>
                    </a:ext>
                  </a:extLst>
                </a:gridCol>
                <a:gridCol w="2544357">
                  <a:extLst>
                    <a:ext uri="{9D8B030D-6E8A-4147-A177-3AD203B41FA5}">
                      <a16:colId xmlns:a16="http://schemas.microsoft.com/office/drawing/2014/main" val="1047451517"/>
                    </a:ext>
                  </a:extLst>
                </a:gridCol>
              </a:tblGrid>
              <a:tr h="722312">
                <a:tc>
                  <a:txBody>
                    <a:bodyPr/>
                    <a:lstStyle/>
                    <a:p>
                      <a:endParaRPr lang="es-MX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369420"/>
                  </a:ext>
                </a:extLst>
              </a:tr>
              <a:tr h="722312">
                <a:tc>
                  <a:txBody>
                    <a:bodyPr/>
                    <a:lstStyle/>
                    <a:p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282834"/>
                  </a:ext>
                </a:extLst>
              </a:tr>
              <a:tr h="722312">
                <a:tc>
                  <a:txBody>
                    <a:bodyPr/>
                    <a:lstStyle/>
                    <a:p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227084"/>
                  </a:ext>
                </a:extLst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Tener – to </a:t>
            </a:r>
            <a:r>
              <a:rPr lang="es-MX" dirty="0" err="1" smtClean="0"/>
              <a:t>have</a:t>
            </a:r>
            <a:endParaRPr lang="es-MX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7331374"/>
              </p:ext>
            </p:extLst>
          </p:nvPr>
        </p:nvGraphicFramePr>
        <p:xfrm>
          <a:off x="5994356" y="2914952"/>
          <a:ext cx="5289340" cy="2212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4670">
                  <a:extLst>
                    <a:ext uri="{9D8B030D-6E8A-4147-A177-3AD203B41FA5}">
                      <a16:colId xmlns:a16="http://schemas.microsoft.com/office/drawing/2014/main" val="428674543"/>
                    </a:ext>
                  </a:extLst>
                </a:gridCol>
                <a:gridCol w="2644670">
                  <a:extLst>
                    <a:ext uri="{9D8B030D-6E8A-4147-A177-3AD203B41FA5}">
                      <a16:colId xmlns:a16="http://schemas.microsoft.com/office/drawing/2014/main" val="1047451517"/>
                    </a:ext>
                  </a:extLst>
                </a:gridCol>
              </a:tblGrid>
              <a:tr h="737439">
                <a:tc>
                  <a:txBody>
                    <a:bodyPr/>
                    <a:lstStyle/>
                    <a:p>
                      <a:endParaRPr lang="es-MX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369420"/>
                  </a:ext>
                </a:extLst>
              </a:tr>
              <a:tr h="737439">
                <a:tc>
                  <a:txBody>
                    <a:bodyPr/>
                    <a:lstStyle/>
                    <a:p>
                      <a:endParaRPr lang="es-MX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282834"/>
                  </a:ext>
                </a:extLst>
              </a:tr>
              <a:tr h="737439">
                <a:tc>
                  <a:txBody>
                    <a:bodyPr/>
                    <a:lstStyle/>
                    <a:p>
                      <a:endParaRPr lang="es-MX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227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492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364" y="0"/>
            <a:ext cx="12172950" cy="1492132"/>
          </a:xfrm>
        </p:spPr>
        <p:txBody>
          <a:bodyPr>
            <a:noAutofit/>
          </a:bodyPr>
          <a:lstStyle/>
          <a:p>
            <a:pPr algn="ctr"/>
            <a:r>
              <a:rPr lang="es-ES_tradnl" sz="4000" dirty="0" smtClean="0"/>
              <a:t>SER VS. TENER: </a:t>
            </a:r>
            <a:br>
              <a:rPr lang="es-ES_tradnl" sz="4000" dirty="0" smtClean="0"/>
            </a:br>
            <a:r>
              <a:rPr lang="es-ES_tradnl" sz="3600" dirty="0" err="1" smtClean="0"/>
              <a:t>Which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would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you</a:t>
            </a:r>
            <a:r>
              <a:rPr lang="es-ES_tradnl" sz="3600" dirty="0" smtClean="0"/>
              <a:t> use in </a:t>
            </a:r>
            <a:r>
              <a:rPr lang="es-ES_tradnl" sz="3600" dirty="0" err="1" smtClean="0"/>
              <a:t>each</a:t>
            </a:r>
            <a:r>
              <a:rPr lang="es-ES_tradnl" sz="3600" dirty="0" smtClean="0"/>
              <a:t> of </a:t>
            </a:r>
            <a:r>
              <a:rPr lang="es-ES_tradnl" sz="3600" dirty="0" err="1" smtClean="0"/>
              <a:t>these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sentences</a:t>
            </a:r>
            <a:r>
              <a:rPr lang="es-ES_tradnl" sz="3600" dirty="0" smtClean="0"/>
              <a:t>.</a:t>
            </a:r>
            <a:br>
              <a:rPr lang="es-ES_tradnl" sz="3600" dirty="0" smtClean="0"/>
            </a:br>
            <a:r>
              <a:rPr lang="es-ES_tradnl" sz="3600" dirty="0" smtClean="0"/>
              <a:t> </a:t>
            </a:r>
            <a:r>
              <a:rPr lang="es-ES_tradnl" sz="3600" dirty="0" err="1" smtClean="0"/>
              <a:t>Conjugate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it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correctly</a:t>
            </a:r>
            <a:r>
              <a:rPr lang="es-ES_tradnl" sz="3600" dirty="0" smtClean="0"/>
              <a:t> </a:t>
            </a:r>
            <a:endParaRPr lang="es-ES_trad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10174" y="1377179"/>
            <a:ext cx="9747504" cy="467092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_tradnl" sz="3000" dirty="0" smtClean="0"/>
              <a:t>Ella ________ alta. 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3000" dirty="0" smtClean="0"/>
              <a:t>Nosotros ____________ pelo liso y largo. 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3000" dirty="0" smtClean="0"/>
              <a:t>El chico _____________ una barba. 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3000" dirty="0" smtClean="0"/>
              <a:t>Yo __________ ojos marrones. 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3000" dirty="0" smtClean="0"/>
              <a:t>Los ojos ___________ verdes.  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3000" dirty="0" smtClean="0"/>
              <a:t>Yo _______ feo. 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3000" dirty="0" smtClean="0"/>
              <a:t> Tú ____ loco o qué?</a:t>
            </a:r>
          </a:p>
          <a:p>
            <a:pPr marL="457200" indent="-457200">
              <a:buFont typeface="+mj-lt"/>
              <a:buAutoNum type="arabicPeriod"/>
            </a:pPr>
            <a:endParaRPr lang="es-ES_tradnl" sz="3000" dirty="0" smtClean="0"/>
          </a:p>
          <a:p>
            <a:pPr marL="457200" indent="-457200">
              <a:buFont typeface="+mj-lt"/>
              <a:buAutoNum type="arabicPeriod"/>
            </a:pP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102832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2880" y="0"/>
            <a:ext cx="13138484" cy="5655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Me gusta </a:t>
            </a: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mucho ir a la escuela y leer libros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Yo </a:t>
            </a: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soy 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muy deportista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	2. Ella es muy inteligente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	3. Yo soy estudiosa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3200" b="1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Ella </a:t>
            </a: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gusta practicar deportes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Son muy atléticos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Es muy atlética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Soy muy fuerte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75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3138484" cy="628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Es morena, alta y fuerte.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él es muy atrevido.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son muy deportistas.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ella es deportista y atrevida.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Nosotros </a:t>
            </a: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 gusta dibujar. </a:t>
            </a:r>
            <a:endParaRPr lang="es-ES" sz="3200" b="1" dirty="0" smtClean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Nosotros somos inteligentes.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Nosotros somos artísticos.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Ustedes son estudiosos.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3200" b="1" dirty="0" smtClean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0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371599"/>
            <a:ext cx="11513384" cy="3384981"/>
          </a:xfrm>
        </p:spPr>
        <p:txBody>
          <a:bodyPr>
            <a:noAutofit/>
          </a:bodyPr>
          <a:lstStyle/>
          <a:p>
            <a:r>
              <a:rPr lang="es-ES_tradnl" sz="4000" dirty="0" err="1" smtClean="0"/>
              <a:t>When</a:t>
            </a:r>
            <a:r>
              <a:rPr lang="es-ES_tradnl" sz="4000" dirty="0" smtClean="0"/>
              <a:t> a Word </a:t>
            </a:r>
            <a:r>
              <a:rPr lang="es-ES_tradnl" sz="4000" dirty="0" err="1" smtClean="0"/>
              <a:t>ends</a:t>
            </a:r>
            <a:r>
              <a:rPr lang="es-ES_tradnl" sz="4000" dirty="0" smtClean="0"/>
              <a:t> in </a:t>
            </a:r>
            <a:r>
              <a:rPr lang="es-ES_tradnl" sz="4000" dirty="0" err="1" smtClean="0"/>
              <a:t>an</a:t>
            </a:r>
            <a:r>
              <a:rPr lang="es-ES_tradnl" sz="4000" dirty="0" smtClean="0"/>
              <a:t> “o” </a:t>
            </a:r>
            <a:r>
              <a:rPr lang="es-ES_tradnl" sz="4000" dirty="0" err="1" smtClean="0"/>
              <a:t>it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is</a:t>
            </a:r>
            <a:r>
              <a:rPr lang="es-ES_tradnl" sz="4000" dirty="0" smtClean="0"/>
              <a:t> – </a:t>
            </a:r>
            <a:br>
              <a:rPr lang="es-ES_tradnl" sz="4000" dirty="0" smtClean="0"/>
            </a:br>
            <a:r>
              <a:rPr lang="es-ES_tradnl" sz="4000" dirty="0" smtClean="0"/>
              <a:t/>
            </a:r>
            <a:br>
              <a:rPr lang="es-ES_tradnl" sz="4000" dirty="0" smtClean="0"/>
            </a:br>
            <a:r>
              <a:rPr lang="es-ES_tradnl" sz="4000" dirty="0" err="1" smtClean="0"/>
              <a:t>When</a:t>
            </a:r>
            <a:r>
              <a:rPr lang="es-ES_tradnl" sz="4000" dirty="0" smtClean="0"/>
              <a:t> a Word </a:t>
            </a:r>
            <a:r>
              <a:rPr lang="es-ES_tradnl" sz="4000" dirty="0" err="1" smtClean="0"/>
              <a:t>ends</a:t>
            </a:r>
            <a:r>
              <a:rPr lang="es-ES_tradnl" sz="4000" dirty="0" smtClean="0"/>
              <a:t> in </a:t>
            </a:r>
            <a:r>
              <a:rPr lang="es-ES_tradnl" sz="4000" dirty="0" err="1" smtClean="0"/>
              <a:t>an</a:t>
            </a:r>
            <a:r>
              <a:rPr lang="es-ES_tradnl" sz="4000" dirty="0" smtClean="0"/>
              <a:t> “a” </a:t>
            </a:r>
            <a:r>
              <a:rPr lang="es-ES_tradnl" sz="4000" dirty="0" err="1" smtClean="0"/>
              <a:t>it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is</a:t>
            </a:r>
            <a:r>
              <a:rPr lang="es-ES_tradnl" sz="4000" dirty="0" smtClean="0"/>
              <a:t> – </a:t>
            </a:r>
            <a:br>
              <a:rPr lang="es-ES_tradnl" sz="4000" dirty="0" smtClean="0"/>
            </a:br>
            <a:r>
              <a:rPr lang="es-ES_tradnl" sz="4000" dirty="0" smtClean="0"/>
              <a:t/>
            </a:r>
            <a:br>
              <a:rPr lang="es-ES_tradnl" sz="4000" dirty="0" smtClean="0"/>
            </a:br>
            <a:r>
              <a:rPr lang="es-ES_tradnl" sz="4000" dirty="0" err="1" smtClean="0"/>
              <a:t>When</a:t>
            </a:r>
            <a:r>
              <a:rPr lang="es-ES_tradnl" sz="4000" dirty="0" smtClean="0"/>
              <a:t> a Word </a:t>
            </a:r>
            <a:r>
              <a:rPr lang="es-ES_tradnl" sz="4000" dirty="0" err="1" smtClean="0"/>
              <a:t>ends</a:t>
            </a:r>
            <a:r>
              <a:rPr lang="es-ES_tradnl" sz="4000" dirty="0" smtClean="0"/>
              <a:t> in </a:t>
            </a:r>
            <a:r>
              <a:rPr lang="es-ES_tradnl" sz="4000" dirty="0" err="1" smtClean="0"/>
              <a:t>an</a:t>
            </a:r>
            <a:r>
              <a:rPr lang="es-ES_tradnl" sz="4000" dirty="0" smtClean="0"/>
              <a:t> “s/es” </a:t>
            </a:r>
            <a:r>
              <a:rPr lang="es-ES_tradnl" sz="4000" dirty="0" err="1" smtClean="0"/>
              <a:t>it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is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talking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about</a:t>
            </a:r>
            <a:r>
              <a:rPr lang="es-ES_tradnl" sz="4000" dirty="0" smtClean="0"/>
              <a:t> - </a:t>
            </a:r>
            <a:endParaRPr lang="es-ES_tradnl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82880" y="237744"/>
            <a:ext cx="8394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 smtClean="0"/>
              <a:t>Repaso de </a:t>
            </a:r>
            <a:r>
              <a:rPr lang="es-MX" sz="4400" dirty="0" err="1" smtClean="0"/>
              <a:t>gramatica</a:t>
            </a:r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33291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28" y="1700784"/>
            <a:ext cx="10964744" cy="3494708"/>
          </a:xfrm>
        </p:spPr>
        <p:txBody>
          <a:bodyPr>
            <a:noAutofit/>
          </a:bodyPr>
          <a:lstStyle/>
          <a:p>
            <a:r>
              <a:rPr lang="es-ES_tradnl" sz="4000" dirty="0" err="1" smtClean="0"/>
              <a:t>When</a:t>
            </a:r>
            <a:r>
              <a:rPr lang="es-ES_tradnl" sz="4000" dirty="0" smtClean="0"/>
              <a:t> a Word </a:t>
            </a:r>
            <a:r>
              <a:rPr lang="es-ES_tradnl" sz="4000" dirty="0" err="1" smtClean="0"/>
              <a:t>ends</a:t>
            </a:r>
            <a:r>
              <a:rPr lang="es-ES_tradnl" sz="4000" dirty="0" smtClean="0"/>
              <a:t> in </a:t>
            </a:r>
            <a:r>
              <a:rPr lang="es-ES_tradnl" sz="4000" dirty="0" err="1" smtClean="0"/>
              <a:t>an</a:t>
            </a:r>
            <a:r>
              <a:rPr lang="es-ES_tradnl" sz="4000" dirty="0" smtClean="0"/>
              <a:t> “o” </a:t>
            </a:r>
            <a:r>
              <a:rPr lang="es-ES_tradnl" sz="4000" dirty="0" err="1" smtClean="0"/>
              <a:t>it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is</a:t>
            </a:r>
            <a:r>
              <a:rPr lang="es-ES_tradnl" sz="4000" dirty="0" smtClean="0"/>
              <a:t> – </a:t>
            </a:r>
            <a:r>
              <a:rPr lang="es-ES_tradnl" sz="4000" dirty="0" err="1" smtClean="0"/>
              <a:t>masculine</a:t>
            </a:r>
            <a:r>
              <a:rPr lang="es-ES_tradnl" sz="4000" dirty="0" smtClean="0"/>
              <a:t/>
            </a:r>
            <a:br>
              <a:rPr lang="es-ES_tradnl" sz="4000" dirty="0" smtClean="0"/>
            </a:br>
            <a:r>
              <a:rPr lang="es-ES_tradnl" sz="4000" dirty="0" smtClean="0"/>
              <a:t/>
            </a:r>
            <a:br>
              <a:rPr lang="es-ES_tradnl" sz="4000" dirty="0" smtClean="0"/>
            </a:br>
            <a:r>
              <a:rPr lang="es-ES_tradnl" sz="4000" dirty="0" err="1" smtClean="0"/>
              <a:t>When</a:t>
            </a:r>
            <a:r>
              <a:rPr lang="es-ES_tradnl" sz="4000" dirty="0" smtClean="0"/>
              <a:t> a Word </a:t>
            </a:r>
            <a:r>
              <a:rPr lang="es-ES_tradnl" sz="4000" dirty="0" err="1" smtClean="0"/>
              <a:t>ends</a:t>
            </a:r>
            <a:r>
              <a:rPr lang="es-ES_tradnl" sz="4000" dirty="0" smtClean="0"/>
              <a:t> in </a:t>
            </a:r>
            <a:r>
              <a:rPr lang="es-ES_tradnl" sz="4000" dirty="0" err="1" smtClean="0"/>
              <a:t>an</a:t>
            </a:r>
            <a:r>
              <a:rPr lang="es-ES_tradnl" sz="4000" dirty="0" smtClean="0"/>
              <a:t> “a” </a:t>
            </a:r>
            <a:r>
              <a:rPr lang="es-ES_tradnl" sz="4000" dirty="0" err="1" smtClean="0"/>
              <a:t>it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is</a:t>
            </a:r>
            <a:r>
              <a:rPr lang="es-ES_tradnl" sz="4000" dirty="0" smtClean="0"/>
              <a:t> – </a:t>
            </a:r>
            <a:r>
              <a:rPr lang="es-ES_tradnl" sz="4000" dirty="0" err="1" smtClean="0"/>
              <a:t>feminine</a:t>
            </a:r>
            <a:r>
              <a:rPr lang="es-ES_tradnl" sz="4000" dirty="0" smtClean="0"/>
              <a:t/>
            </a:r>
            <a:br>
              <a:rPr lang="es-ES_tradnl" sz="4000" dirty="0" smtClean="0"/>
            </a:br>
            <a:r>
              <a:rPr lang="es-ES_tradnl" sz="4000" dirty="0" smtClean="0"/>
              <a:t/>
            </a:r>
            <a:br>
              <a:rPr lang="es-ES_tradnl" sz="4000" dirty="0" smtClean="0"/>
            </a:br>
            <a:r>
              <a:rPr lang="es-ES_tradnl" sz="4000" dirty="0" err="1" smtClean="0"/>
              <a:t>When</a:t>
            </a:r>
            <a:r>
              <a:rPr lang="es-ES_tradnl" sz="4000" dirty="0" smtClean="0"/>
              <a:t> a Word </a:t>
            </a:r>
            <a:r>
              <a:rPr lang="es-ES_tradnl" sz="4000" dirty="0" err="1" smtClean="0"/>
              <a:t>ends</a:t>
            </a:r>
            <a:r>
              <a:rPr lang="es-ES_tradnl" sz="4000" dirty="0" smtClean="0"/>
              <a:t> in </a:t>
            </a:r>
            <a:r>
              <a:rPr lang="es-ES_tradnl" sz="4000" dirty="0" err="1" smtClean="0"/>
              <a:t>an</a:t>
            </a:r>
            <a:r>
              <a:rPr lang="es-ES_tradnl" sz="4000" dirty="0" smtClean="0"/>
              <a:t> “s/es” </a:t>
            </a:r>
            <a:r>
              <a:rPr lang="es-ES_tradnl" sz="4000" dirty="0" err="1" smtClean="0"/>
              <a:t>it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is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talking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about</a:t>
            </a:r>
            <a:r>
              <a:rPr lang="es-ES_tradnl" sz="4000" dirty="0" smtClean="0"/>
              <a:t> –plural/plural </a:t>
            </a:r>
            <a:r>
              <a:rPr lang="es-ES_tradnl" sz="4000" dirty="0" err="1" smtClean="0"/>
              <a:t>ending</a:t>
            </a:r>
            <a:r>
              <a:rPr lang="es-ES_tradnl" sz="4000" dirty="0" smtClean="0"/>
              <a:t> in a </a:t>
            </a:r>
            <a:r>
              <a:rPr lang="es-ES_tradnl" sz="4000" dirty="0" err="1" smtClean="0"/>
              <a:t>consonant</a:t>
            </a:r>
            <a:r>
              <a:rPr lang="es-ES_tradnl" sz="4000" dirty="0" smtClean="0"/>
              <a:t> 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19937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What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a </a:t>
            </a:r>
            <a:r>
              <a:rPr lang="es-ES_tradnl" dirty="0" err="1" smtClean="0"/>
              <a:t>definite</a:t>
            </a:r>
            <a:r>
              <a:rPr lang="es-ES_tradnl" dirty="0" smtClean="0"/>
              <a:t> </a:t>
            </a:r>
            <a:r>
              <a:rPr lang="es-ES_tradnl" dirty="0" err="1" smtClean="0"/>
              <a:t>article</a:t>
            </a:r>
            <a:r>
              <a:rPr lang="es-ES_tradnl" dirty="0" smtClean="0"/>
              <a:t>?</a:t>
            </a:r>
            <a:br>
              <a:rPr lang="es-ES_tradnl" dirty="0" smtClean="0"/>
            </a:b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1120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What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a </a:t>
            </a:r>
            <a:r>
              <a:rPr lang="es-ES_tradnl" dirty="0" err="1" smtClean="0"/>
              <a:t>definite</a:t>
            </a:r>
            <a:r>
              <a:rPr lang="es-ES_tradnl" dirty="0" smtClean="0"/>
              <a:t> </a:t>
            </a:r>
            <a:r>
              <a:rPr lang="es-ES_tradnl" dirty="0" err="1" smtClean="0"/>
              <a:t>article</a:t>
            </a:r>
            <a:r>
              <a:rPr lang="es-ES_tradnl" dirty="0" smtClean="0"/>
              <a:t>?</a:t>
            </a:r>
            <a:br>
              <a:rPr lang="es-ES_tradnl" dirty="0" smtClean="0"/>
            </a:br>
            <a:endParaRPr lang="es-ES_trad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El, la, las, </a:t>
            </a:r>
            <a:r>
              <a:rPr lang="en-US" dirty="0" err="1" smtClean="0"/>
              <a:t>los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1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What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indefinite</a:t>
            </a:r>
            <a:r>
              <a:rPr lang="es-ES_tradnl" dirty="0" smtClean="0"/>
              <a:t> </a:t>
            </a:r>
            <a:r>
              <a:rPr lang="es-ES_tradnl" dirty="0" err="1" smtClean="0"/>
              <a:t>article</a:t>
            </a:r>
            <a:r>
              <a:rPr lang="es-ES_tradnl" dirty="0" smtClean="0"/>
              <a:t>?</a:t>
            </a:r>
            <a:br>
              <a:rPr lang="es-ES_tradnl" dirty="0" smtClean="0"/>
            </a:b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2818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350" y="217486"/>
            <a:ext cx="5981700" cy="4202114"/>
          </a:xfrm>
        </p:spPr>
        <p:txBody>
          <a:bodyPr>
            <a:normAutofit/>
          </a:bodyPr>
          <a:lstStyle/>
          <a:p>
            <a:r>
              <a:rPr lang="es-MX" dirty="0" smtClean="0"/>
              <a:t>LA ESTRELLA DEL DIA</a:t>
            </a:r>
            <a:endParaRPr lang="es-MX" dirty="0"/>
          </a:p>
        </p:txBody>
      </p:sp>
      <p:pic>
        <p:nvPicPr>
          <p:cNvPr id="6148" name="Picture 4" descr="Image result for MARIO 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12" y="1017403"/>
            <a:ext cx="3894537" cy="403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20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What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indefinite</a:t>
            </a:r>
            <a:r>
              <a:rPr lang="es-ES_tradnl" dirty="0" smtClean="0"/>
              <a:t> </a:t>
            </a:r>
            <a:r>
              <a:rPr lang="es-ES_tradnl" dirty="0" err="1" smtClean="0"/>
              <a:t>article</a:t>
            </a:r>
            <a:r>
              <a:rPr lang="es-ES_tradnl" dirty="0" smtClean="0"/>
              <a:t>?</a:t>
            </a:r>
            <a:br>
              <a:rPr lang="es-ES_tradnl" dirty="0" smtClean="0"/>
            </a:br>
            <a:endParaRPr lang="es-ES_trad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Un, </a:t>
            </a:r>
            <a:r>
              <a:rPr lang="en-US" dirty="0" err="1" smtClean="0"/>
              <a:t>una</a:t>
            </a:r>
            <a:r>
              <a:rPr lang="en-US" dirty="0" smtClean="0"/>
              <a:t>, </a:t>
            </a:r>
            <a:r>
              <a:rPr lang="en-US" dirty="0" err="1" smtClean="0"/>
              <a:t>unos</a:t>
            </a:r>
            <a:r>
              <a:rPr lang="en-US" dirty="0" smtClean="0"/>
              <a:t>, </a:t>
            </a:r>
            <a:r>
              <a:rPr lang="en-US" dirty="0" err="1" smtClean="0"/>
              <a:t>unas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41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err="1" smtClean="0"/>
              <a:t>Name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object</a:t>
            </a:r>
            <a:r>
              <a:rPr lang="es-ES_tradnl" dirty="0" smtClean="0"/>
              <a:t>…</a:t>
            </a:r>
            <a:br>
              <a:rPr lang="es-ES_tradnl" dirty="0" smtClean="0"/>
            </a:b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257300" y="1436914"/>
            <a:ext cx="10523574" cy="5197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3800" dirty="0" smtClean="0"/>
              <a:t>El </a:t>
            </a:r>
            <a:r>
              <a:rPr lang="es-ES_tradnl" sz="3800" dirty="0" smtClean="0">
                <a:sym typeface="Wingdings" panose="05000000000000000000" pitchFamily="2" charset="2"/>
              </a:rPr>
              <a:t> un</a:t>
            </a:r>
          </a:p>
          <a:p>
            <a:pPr marL="0" indent="0">
              <a:buNone/>
            </a:pPr>
            <a:r>
              <a:rPr lang="es-ES_tradnl" sz="3800" dirty="0" smtClean="0">
                <a:sym typeface="Wingdings" panose="05000000000000000000" pitchFamily="2" charset="2"/>
              </a:rPr>
              <a:t>La  una</a:t>
            </a:r>
          </a:p>
          <a:p>
            <a:pPr marL="0" indent="0">
              <a:buNone/>
            </a:pPr>
            <a:r>
              <a:rPr lang="es-ES_tradnl" sz="3800" dirty="0" smtClean="0">
                <a:sym typeface="Wingdings" panose="05000000000000000000" pitchFamily="2" charset="2"/>
              </a:rPr>
              <a:t>Las  unas</a:t>
            </a:r>
          </a:p>
          <a:p>
            <a:pPr marL="0" indent="0">
              <a:buNone/>
            </a:pPr>
            <a:r>
              <a:rPr lang="es-ES_tradnl" sz="3800" dirty="0" smtClean="0">
                <a:sym typeface="Wingdings" panose="05000000000000000000" pitchFamily="2" charset="2"/>
              </a:rPr>
              <a:t>Los  unos</a:t>
            </a:r>
          </a:p>
          <a:p>
            <a:pPr marL="0" indent="0">
              <a:buNone/>
            </a:pPr>
            <a:r>
              <a:rPr lang="es-ES_tradnl" dirty="0"/>
              <a:t>https://www.youtube.com/watch?v=FD4MJmTEkeQ</a:t>
            </a:r>
            <a:endParaRPr lang="es-ES_tradnl" dirty="0" smtClean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501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362315"/>
            <a:ext cx="10396882" cy="1158140"/>
          </a:xfrm>
        </p:spPr>
        <p:txBody>
          <a:bodyPr>
            <a:normAutofit fontScale="90000"/>
          </a:bodyPr>
          <a:lstStyle/>
          <a:p>
            <a:r>
              <a:rPr lang="es-ES_tradnl" dirty="0" err="1" smtClean="0"/>
              <a:t>Name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indefinIte</a:t>
            </a:r>
            <a:r>
              <a:rPr lang="es-ES_tradnl" dirty="0" smtClean="0"/>
              <a:t>/</a:t>
            </a:r>
            <a:r>
              <a:rPr lang="es-ES_tradnl" dirty="0" err="1" smtClean="0"/>
              <a:t>definite</a:t>
            </a:r>
            <a:r>
              <a:rPr lang="es-ES_tradnl" dirty="0" smtClean="0"/>
              <a:t> </a:t>
            </a:r>
            <a:r>
              <a:rPr lang="es-ES_tradnl" dirty="0" err="1" smtClean="0"/>
              <a:t>article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251678" y="1520455"/>
            <a:ext cx="10523574" cy="5156791"/>
          </a:xfrm>
        </p:spPr>
        <p:txBody>
          <a:bodyPr>
            <a:normAutofit fontScale="77500" lnSpcReduction="20000"/>
          </a:bodyPr>
          <a:lstStyle/>
          <a:p>
            <a:r>
              <a:rPr lang="es-ES_tradnl" sz="3800" dirty="0" smtClean="0"/>
              <a:t>1. THE camisa _______</a:t>
            </a:r>
          </a:p>
          <a:p>
            <a:r>
              <a:rPr lang="es-ES_tradnl" sz="3800" dirty="0" smtClean="0"/>
              <a:t>2. THE pantalones  ___________</a:t>
            </a:r>
          </a:p>
          <a:p>
            <a:r>
              <a:rPr lang="es-ES_tradnl" sz="3800" dirty="0" smtClean="0"/>
              <a:t>3. THE traje __________ </a:t>
            </a:r>
          </a:p>
          <a:p>
            <a:r>
              <a:rPr lang="es-ES_tradnl" sz="3800" dirty="0" smtClean="0"/>
              <a:t>4.  A vestido________</a:t>
            </a:r>
          </a:p>
          <a:p>
            <a:r>
              <a:rPr lang="es-ES_tradnl" sz="3800" dirty="0" smtClean="0"/>
              <a:t>5.  A chaqueta __________ </a:t>
            </a:r>
          </a:p>
          <a:p>
            <a:r>
              <a:rPr lang="es-ES_tradnl" sz="3800" dirty="0" smtClean="0"/>
              <a:t>6. SOME sudaderas ____________</a:t>
            </a:r>
          </a:p>
          <a:p>
            <a:r>
              <a:rPr lang="es-ES_tradnl" sz="3800" dirty="0" smtClean="0"/>
              <a:t>7. SOME pantalones cortos __________</a:t>
            </a:r>
          </a:p>
          <a:p>
            <a:pPr marL="0" indent="0">
              <a:buNone/>
            </a:pPr>
            <a:r>
              <a:rPr lang="es-ES_tradnl" sz="3800" dirty="0" err="1"/>
              <a:t>Practice</a:t>
            </a:r>
            <a:r>
              <a:rPr lang="es-ES_tradnl" sz="3800" dirty="0"/>
              <a:t> </a:t>
            </a:r>
            <a:r>
              <a:rPr lang="es-ES_tradnl" sz="3800" dirty="0" err="1"/>
              <a:t>quiz</a:t>
            </a:r>
            <a:r>
              <a:rPr lang="es-ES_tradnl" sz="3800" dirty="0"/>
              <a:t> – </a:t>
            </a:r>
            <a:r>
              <a:rPr lang="es-ES_tradnl" sz="3800" dirty="0" err="1"/>
              <a:t>you</a:t>
            </a:r>
            <a:r>
              <a:rPr lang="es-ES_tradnl" sz="3800" dirty="0"/>
              <a:t> </a:t>
            </a:r>
            <a:r>
              <a:rPr lang="es-ES_tradnl" sz="3800" dirty="0" err="1"/>
              <a:t>have</a:t>
            </a:r>
            <a:r>
              <a:rPr lang="es-ES_tradnl" sz="3800" dirty="0"/>
              <a:t> 2 </a:t>
            </a:r>
            <a:r>
              <a:rPr lang="es-ES_tradnl" sz="3800" dirty="0" err="1"/>
              <a:t>mins</a:t>
            </a:r>
            <a:r>
              <a:rPr lang="es-ES_tradnl" sz="3800" dirty="0"/>
              <a:t> to </a:t>
            </a:r>
            <a:r>
              <a:rPr lang="es-ES_tradnl" sz="3800" dirty="0" err="1"/>
              <a:t>put</a:t>
            </a:r>
            <a:r>
              <a:rPr lang="es-ES_tradnl" sz="3800" dirty="0"/>
              <a:t> </a:t>
            </a:r>
            <a:r>
              <a:rPr lang="es-ES_tradnl" sz="3800" dirty="0" err="1"/>
              <a:t>this</a:t>
            </a:r>
            <a:r>
              <a:rPr lang="es-ES_tradnl" sz="3800" dirty="0"/>
              <a:t> in </a:t>
            </a:r>
            <a:r>
              <a:rPr lang="es-ES_tradnl" sz="3800" dirty="0" err="1"/>
              <a:t>your</a:t>
            </a:r>
            <a:r>
              <a:rPr lang="es-ES_tradnl" sz="3800" dirty="0"/>
              <a:t> notes. Show me </a:t>
            </a:r>
            <a:r>
              <a:rPr lang="es-ES_tradnl" sz="3800" dirty="0" err="1"/>
              <a:t>on</a:t>
            </a:r>
            <a:r>
              <a:rPr lang="es-ES_tradnl" sz="3800" dirty="0"/>
              <a:t> </a:t>
            </a:r>
            <a:r>
              <a:rPr lang="es-ES_tradnl" sz="3800" dirty="0" err="1"/>
              <a:t>your</a:t>
            </a:r>
            <a:r>
              <a:rPr lang="es-ES_tradnl" sz="3800" dirty="0"/>
              <a:t> </a:t>
            </a:r>
            <a:r>
              <a:rPr lang="es-ES_tradnl" sz="3800" dirty="0" err="1"/>
              <a:t>fingers</a:t>
            </a:r>
            <a:r>
              <a:rPr lang="es-ES_tradnl" sz="3800" dirty="0"/>
              <a:t> </a:t>
            </a:r>
            <a:r>
              <a:rPr lang="es-ES_tradnl" sz="3800" dirty="0" err="1"/>
              <a:t>how</a:t>
            </a:r>
            <a:r>
              <a:rPr lang="es-ES_tradnl" sz="3800" dirty="0"/>
              <a:t> </a:t>
            </a:r>
            <a:r>
              <a:rPr lang="es-ES_tradnl" sz="3800" dirty="0" err="1"/>
              <a:t>many</a:t>
            </a:r>
            <a:r>
              <a:rPr lang="es-ES_tradnl" sz="3800" dirty="0"/>
              <a:t> </a:t>
            </a:r>
            <a:r>
              <a:rPr lang="es-ES_tradnl" sz="3800" dirty="0" err="1"/>
              <a:t>you</a:t>
            </a:r>
            <a:r>
              <a:rPr lang="es-ES_tradnl" sz="3800" dirty="0"/>
              <a:t> </a:t>
            </a:r>
            <a:r>
              <a:rPr lang="es-ES_tradnl" sz="3800" dirty="0" err="1"/>
              <a:t>got</a:t>
            </a:r>
            <a:r>
              <a:rPr lang="es-ES_tradnl" sz="3800" dirty="0"/>
              <a:t> </a:t>
            </a:r>
            <a:r>
              <a:rPr lang="es-ES_tradnl" sz="3800" dirty="0" err="1"/>
              <a:t>right</a:t>
            </a:r>
            <a:r>
              <a:rPr lang="es-ES_tradnl" sz="3800" dirty="0"/>
              <a:t>.</a:t>
            </a:r>
          </a:p>
          <a:p>
            <a:pPr marL="0" indent="0">
              <a:buNone/>
            </a:pPr>
            <a:endParaRPr lang="es-ES_tradnl" sz="3800" dirty="0" smtClean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196" name="ShockwaveFlash1" r:id="rId2" imgW="3429000" imgH="1905120"/>
        </mc:Choice>
        <mc:Fallback>
          <p:control name="ShockwaveFlash1" r:id="rId2" imgW="3429000" imgH="1905120">
            <p:pic>
              <p:nvPicPr>
                <p:cNvPr id="4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8092440" y="2193850"/>
                  <a:ext cx="3429000" cy="1905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398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9857"/>
            <a:ext cx="10396882" cy="1158140"/>
          </a:xfrm>
        </p:spPr>
        <p:txBody>
          <a:bodyPr>
            <a:normAutofit/>
          </a:bodyPr>
          <a:lstStyle/>
          <a:p>
            <a:r>
              <a:rPr lang="es-ES_tradnl" dirty="0" err="1" smtClean="0"/>
              <a:t>Name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indefinte</a:t>
            </a:r>
            <a:r>
              <a:rPr lang="es-ES_tradnl" dirty="0" smtClean="0"/>
              <a:t>/</a:t>
            </a:r>
            <a:r>
              <a:rPr lang="es-ES_tradnl" dirty="0" err="1" smtClean="0"/>
              <a:t>definte</a:t>
            </a:r>
            <a:r>
              <a:rPr lang="es-ES_tradnl" dirty="0" smtClean="0"/>
              <a:t> </a:t>
            </a:r>
            <a:r>
              <a:rPr lang="es-ES_tradnl" dirty="0" err="1" smtClean="0"/>
              <a:t>article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251678" y="1520455"/>
            <a:ext cx="10523574" cy="5156791"/>
          </a:xfrm>
        </p:spPr>
        <p:txBody>
          <a:bodyPr>
            <a:normAutofit fontScale="77500" lnSpcReduction="20000"/>
          </a:bodyPr>
          <a:lstStyle/>
          <a:p>
            <a:r>
              <a:rPr lang="es-ES_tradnl" sz="3800" dirty="0" smtClean="0"/>
              <a:t>1. THE camisa ____la___</a:t>
            </a:r>
          </a:p>
          <a:p>
            <a:r>
              <a:rPr lang="es-ES_tradnl" sz="3800" dirty="0" smtClean="0"/>
              <a:t>2. THE pantalones  _____los______</a:t>
            </a:r>
          </a:p>
          <a:p>
            <a:r>
              <a:rPr lang="es-ES_tradnl" sz="3800" dirty="0" smtClean="0"/>
              <a:t>3. THE traje ____el______ </a:t>
            </a:r>
          </a:p>
          <a:p>
            <a:r>
              <a:rPr lang="es-ES_tradnl" sz="3800" dirty="0" smtClean="0"/>
              <a:t>4.  A </a:t>
            </a:r>
            <a:r>
              <a:rPr lang="es-ES_tradnl" sz="3800" dirty="0" err="1" smtClean="0"/>
              <a:t>vestido____un</a:t>
            </a:r>
            <a:r>
              <a:rPr lang="es-ES_tradnl" sz="3800" dirty="0" smtClean="0"/>
              <a:t>____</a:t>
            </a:r>
          </a:p>
          <a:p>
            <a:r>
              <a:rPr lang="es-ES_tradnl" sz="3800" dirty="0" smtClean="0"/>
              <a:t>5.  A chaqueta _____una_____ </a:t>
            </a:r>
          </a:p>
          <a:p>
            <a:r>
              <a:rPr lang="es-ES_tradnl" sz="3800" dirty="0" smtClean="0"/>
              <a:t>6. SOME sudaderas _______unas_____</a:t>
            </a:r>
          </a:p>
          <a:p>
            <a:r>
              <a:rPr lang="es-ES_tradnl" sz="3800" dirty="0" smtClean="0"/>
              <a:t>7. SOME pantalones cortos _____unos_____</a:t>
            </a:r>
          </a:p>
          <a:p>
            <a:pPr marL="0" indent="0">
              <a:buNone/>
            </a:pPr>
            <a:r>
              <a:rPr lang="es-ES_tradnl" sz="3800" dirty="0" err="1"/>
              <a:t>Practice</a:t>
            </a:r>
            <a:r>
              <a:rPr lang="es-ES_tradnl" sz="3800" dirty="0"/>
              <a:t> </a:t>
            </a:r>
            <a:r>
              <a:rPr lang="es-ES_tradnl" sz="3800" dirty="0" err="1"/>
              <a:t>quiz</a:t>
            </a:r>
            <a:r>
              <a:rPr lang="es-ES_tradnl" sz="3800" dirty="0"/>
              <a:t> – </a:t>
            </a:r>
            <a:r>
              <a:rPr lang="es-ES_tradnl" sz="3800" dirty="0" err="1"/>
              <a:t>you</a:t>
            </a:r>
            <a:r>
              <a:rPr lang="es-ES_tradnl" sz="3800" dirty="0"/>
              <a:t> </a:t>
            </a:r>
            <a:r>
              <a:rPr lang="es-ES_tradnl" sz="3800" dirty="0" err="1"/>
              <a:t>have</a:t>
            </a:r>
            <a:r>
              <a:rPr lang="es-ES_tradnl" sz="3800" dirty="0"/>
              <a:t> 2 </a:t>
            </a:r>
            <a:r>
              <a:rPr lang="es-ES_tradnl" sz="3800" dirty="0" err="1"/>
              <a:t>mins</a:t>
            </a:r>
            <a:r>
              <a:rPr lang="es-ES_tradnl" sz="3800" dirty="0"/>
              <a:t> to </a:t>
            </a:r>
            <a:r>
              <a:rPr lang="es-ES_tradnl" sz="3800" dirty="0" err="1"/>
              <a:t>put</a:t>
            </a:r>
            <a:r>
              <a:rPr lang="es-ES_tradnl" sz="3800" dirty="0"/>
              <a:t> </a:t>
            </a:r>
            <a:r>
              <a:rPr lang="es-ES_tradnl" sz="3800" dirty="0" err="1"/>
              <a:t>this</a:t>
            </a:r>
            <a:r>
              <a:rPr lang="es-ES_tradnl" sz="3800" dirty="0"/>
              <a:t> in </a:t>
            </a:r>
            <a:r>
              <a:rPr lang="es-ES_tradnl" sz="3800" dirty="0" err="1"/>
              <a:t>your</a:t>
            </a:r>
            <a:r>
              <a:rPr lang="es-ES_tradnl" sz="3800" dirty="0"/>
              <a:t> notes. Show me </a:t>
            </a:r>
            <a:r>
              <a:rPr lang="es-ES_tradnl" sz="3800" dirty="0" err="1"/>
              <a:t>on</a:t>
            </a:r>
            <a:r>
              <a:rPr lang="es-ES_tradnl" sz="3800" dirty="0"/>
              <a:t> </a:t>
            </a:r>
            <a:r>
              <a:rPr lang="es-ES_tradnl" sz="3800" dirty="0" err="1"/>
              <a:t>your</a:t>
            </a:r>
            <a:r>
              <a:rPr lang="es-ES_tradnl" sz="3800" dirty="0"/>
              <a:t> </a:t>
            </a:r>
            <a:r>
              <a:rPr lang="es-ES_tradnl" sz="3800" dirty="0" err="1"/>
              <a:t>fingers</a:t>
            </a:r>
            <a:r>
              <a:rPr lang="es-ES_tradnl" sz="3800" dirty="0"/>
              <a:t> </a:t>
            </a:r>
            <a:r>
              <a:rPr lang="es-ES_tradnl" sz="3800" dirty="0" err="1"/>
              <a:t>how</a:t>
            </a:r>
            <a:r>
              <a:rPr lang="es-ES_tradnl" sz="3800" dirty="0"/>
              <a:t> </a:t>
            </a:r>
            <a:r>
              <a:rPr lang="es-ES_tradnl" sz="3800" dirty="0" err="1"/>
              <a:t>many</a:t>
            </a:r>
            <a:r>
              <a:rPr lang="es-ES_tradnl" sz="3800" dirty="0"/>
              <a:t> </a:t>
            </a:r>
            <a:r>
              <a:rPr lang="es-ES_tradnl" sz="3800" dirty="0" err="1"/>
              <a:t>you</a:t>
            </a:r>
            <a:r>
              <a:rPr lang="es-ES_tradnl" sz="3800" dirty="0"/>
              <a:t> </a:t>
            </a:r>
            <a:r>
              <a:rPr lang="es-ES_tradnl" sz="3800" dirty="0" err="1"/>
              <a:t>got</a:t>
            </a:r>
            <a:r>
              <a:rPr lang="es-ES_tradnl" sz="3800" dirty="0"/>
              <a:t> </a:t>
            </a:r>
            <a:r>
              <a:rPr lang="es-ES_tradnl" sz="3800" dirty="0" err="1"/>
              <a:t>right</a:t>
            </a:r>
            <a:r>
              <a:rPr lang="es-ES_tradnl" sz="3800" dirty="0"/>
              <a:t>.</a:t>
            </a:r>
          </a:p>
          <a:p>
            <a:pPr marL="0" indent="0">
              <a:buNone/>
            </a:pPr>
            <a:endParaRPr lang="es-ES_tradnl" sz="3800" dirty="0" smtClean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8219" name="ShockwaveFlash1" r:id="rId2" imgW="3429000" imgH="1905120"/>
        </mc:Choice>
        <mc:Fallback>
          <p:control name="ShockwaveFlash1" r:id="rId2" imgW="3429000" imgH="1905120">
            <p:pic>
              <p:nvPicPr>
                <p:cNvPr id="4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8118566" y="2355593"/>
                  <a:ext cx="3429000" cy="1905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4520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MATCH THE SENTENCE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_tradnl" dirty="0" smtClean="0"/>
              <a:t>1.   a MI ME Gustan LOS </a:t>
            </a:r>
          </a:p>
          <a:p>
            <a:r>
              <a:rPr lang="es-ES_tradnl" dirty="0" smtClean="0"/>
              <a:t>2. El pelo de juan es </a:t>
            </a:r>
          </a:p>
          <a:p>
            <a:r>
              <a:rPr lang="es-ES_tradnl" dirty="0" smtClean="0"/>
              <a:t>3.  A mi no me gusta ni </a:t>
            </a:r>
          </a:p>
          <a:p>
            <a:r>
              <a:rPr lang="es-ES_tradnl" dirty="0" smtClean="0"/>
              <a:t>4. El es </a:t>
            </a:r>
          </a:p>
          <a:p>
            <a:r>
              <a:rPr lang="es-ES_tradnl" dirty="0" smtClean="0"/>
              <a:t>5. los ojos son </a:t>
            </a:r>
          </a:p>
          <a:p>
            <a:r>
              <a:rPr lang="es-ES_tradnl" dirty="0" smtClean="0"/>
              <a:t>6. clara y maría </a:t>
            </a:r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884308" y="1419728"/>
            <a:ext cx="5086538" cy="4283242"/>
          </a:xfrm>
        </p:spPr>
        <p:txBody>
          <a:bodyPr>
            <a:normAutofit fontScale="92500" lnSpcReduction="20000"/>
          </a:bodyPr>
          <a:lstStyle/>
          <a:p>
            <a:r>
              <a:rPr lang="es-ES_tradnl" dirty="0" smtClean="0"/>
              <a:t>A. rizado </a:t>
            </a:r>
          </a:p>
          <a:p>
            <a:r>
              <a:rPr lang="es-ES_tradnl" dirty="0" smtClean="0"/>
              <a:t>B. Zapatos azules </a:t>
            </a:r>
          </a:p>
          <a:p>
            <a:r>
              <a:rPr lang="es-ES_tradnl" dirty="0" smtClean="0"/>
              <a:t>C. azules </a:t>
            </a:r>
          </a:p>
          <a:p>
            <a:r>
              <a:rPr lang="es-ES_tradnl" dirty="0" smtClean="0"/>
              <a:t>D. un chico simpático </a:t>
            </a:r>
          </a:p>
          <a:p>
            <a:r>
              <a:rPr lang="es-ES_tradnl" dirty="0" smtClean="0"/>
              <a:t>E. una chica atrevida </a:t>
            </a:r>
          </a:p>
          <a:p>
            <a:r>
              <a:rPr lang="es-ES_tradnl" dirty="0" smtClean="0"/>
              <a:t>F.  Camisa negra </a:t>
            </a:r>
          </a:p>
          <a:p>
            <a:r>
              <a:rPr lang="es-ES_tradnl" dirty="0" smtClean="0"/>
              <a:t>H. rubia</a:t>
            </a:r>
          </a:p>
          <a:p>
            <a:r>
              <a:rPr lang="es-ES_tradnl" dirty="0" smtClean="0"/>
              <a:t>i. son chicas inteligentes </a:t>
            </a:r>
          </a:p>
          <a:p>
            <a:r>
              <a:rPr lang="es-ES_tradnl" dirty="0" smtClean="0"/>
              <a:t>J.  Morados </a:t>
            </a:r>
          </a:p>
          <a:p>
            <a:r>
              <a:rPr lang="es-ES_tradnl" dirty="0" smtClean="0"/>
              <a:t>K. ir a la escuela ni estudiar.</a:t>
            </a:r>
          </a:p>
          <a:p>
            <a:endParaRPr lang="es-ES_tradnl" dirty="0" smtClean="0"/>
          </a:p>
          <a:p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125604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173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6081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Warmup</a:t>
            </a:r>
            <a:r>
              <a:rPr lang="es-MX" dirty="0" smtClean="0"/>
              <a:t> – contesta (</a:t>
            </a:r>
            <a:r>
              <a:rPr lang="es-MX" dirty="0" err="1" smtClean="0"/>
              <a:t>answer</a:t>
            </a:r>
            <a:r>
              <a:rPr lang="es-MX" dirty="0" smtClean="0"/>
              <a:t>)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MX" sz="2800" dirty="0"/>
              <a:t>Que te gusta hacer?		</a:t>
            </a:r>
            <a:r>
              <a:rPr lang="es-MX" sz="2800" dirty="0" err="1"/>
              <a:t>What</a:t>
            </a:r>
            <a:r>
              <a:rPr lang="es-MX" sz="2800" dirty="0"/>
              <a:t> do </a:t>
            </a:r>
            <a:r>
              <a:rPr lang="es-MX" sz="2800" dirty="0" err="1"/>
              <a:t>you</a:t>
            </a:r>
            <a:r>
              <a:rPr lang="es-MX" sz="2800" dirty="0"/>
              <a:t> </a:t>
            </a:r>
            <a:r>
              <a:rPr lang="es-MX" sz="2800" dirty="0" err="1"/>
              <a:t>like</a:t>
            </a:r>
            <a:r>
              <a:rPr lang="es-MX" sz="2800" dirty="0"/>
              <a:t> to do?</a:t>
            </a:r>
          </a:p>
          <a:p>
            <a:r>
              <a:rPr lang="es-MX" sz="2800" dirty="0"/>
              <a:t>Como eres?			</a:t>
            </a:r>
            <a:r>
              <a:rPr lang="es-MX" sz="2800" dirty="0" err="1"/>
              <a:t>What</a:t>
            </a:r>
            <a:r>
              <a:rPr lang="es-MX" sz="2800" dirty="0"/>
              <a:t> are </a:t>
            </a:r>
            <a:r>
              <a:rPr lang="es-MX" sz="2800" dirty="0" err="1"/>
              <a:t>you</a:t>
            </a:r>
            <a:r>
              <a:rPr lang="es-MX" sz="2800" dirty="0"/>
              <a:t> </a:t>
            </a:r>
            <a:r>
              <a:rPr lang="es-MX" sz="2800" dirty="0" err="1"/>
              <a:t>like</a:t>
            </a:r>
            <a:r>
              <a:rPr lang="es-MX" sz="2800" dirty="0"/>
              <a:t>?</a:t>
            </a:r>
          </a:p>
          <a:p>
            <a:r>
              <a:rPr lang="es-MX" sz="2800" dirty="0"/>
              <a:t>Que ropa llevas?		</a:t>
            </a:r>
            <a:r>
              <a:rPr lang="es-MX" sz="2800" dirty="0" err="1"/>
              <a:t>What</a:t>
            </a:r>
            <a:r>
              <a:rPr lang="es-MX" sz="2800" dirty="0"/>
              <a:t> </a:t>
            </a:r>
            <a:r>
              <a:rPr lang="es-MX" sz="2800" dirty="0" err="1"/>
              <a:t>clothes</a:t>
            </a:r>
            <a:r>
              <a:rPr lang="es-MX" sz="2800" dirty="0"/>
              <a:t> are </a:t>
            </a:r>
            <a:r>
              <a:rPr lang="es-MX" sz="2800" dirty="0" err="1"/>
              <a:t>you</a:t>
            </a:r>
            <a:r>
              <a:rPr lang="es-MX" sz="2800" dirty="0"/>
              <a:t> </a:t>
            </a:r>
            <a:r>
              <a:rPr lang="es-MX" sz="2800" dirty="0" err="1"/>
              <a:t>wearing</a:t>
            </a:r>
            <a:r>
              <a:rPr lang="es-MX" sz="2800" dirty="0"/>
              <a:t>?</a:t>
            </a:r>
          </a:p>
          <a:p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7388458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BIENVENIDOS A NUESTRA CLASE</a:t>
            </a:r>
            <a:br>
              <a:rPr lang="es-ES_tradnl" dirty="0" smtClean="0"/>
            </a:br>
            <a:r>
              <a:rPr lang="es-ES_tradnl" dirty="0" smtClean="0"/>
              <a:t>ESPAÑOL 1 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HOY ES </a:t>
            </a:r>
            <a:r>
              <a:rPr lang="es-ES_tradnl" dirty="0" err="1" smtClean="0"/>
              <a:t>miercoles</a:t>
            </a:r>
            <a:r>
              <a:rPr lang="es-ES_tradnl" dirty="0" smtClean="0"/>
              <a:t>, EL </a:t>
            </a:r>
            <a:r>
              <a:rPr lang="es-ES_tradnl" dirty="0" err="1" smtClean="0"/>
              <a:t>VEINTiocho</a:t>
            </a:r>
            <a:r>
              <a:rPr lang="es-ES_tradnl" dirty="0" smtClean="0"/>
              <a:t> de noviembre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460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OBJETIVO Y DOL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843940"/>
            <a:ext cx="6126480" cy="3985360"/>
          </a:xfrm>
        </p:spPr>
        <p:txBody>
          <a:bodyPr>
            <a:normAutofit/>
          </a:bodyPr>
          <a:lstStyle/>
          <a:p>
            <a:r>
              <a:rPr lang="es-ES_tradnl" sz="2800" dirty="0"/>
              <a:t>OBJETIVO: </a:t>
            </a:r>
            <a:r>
              <a:rPr lang="en-US" sz="2800" dirty="0"/>
              <a:t>LLWBAT use personality trait vocabulary, </a:t>
            </a:r>
            <a:r>
              <a:rPr lang="en-US" sz="2800" dirty="0" smtClean="0"/>
              <a:t> </a:t>
            </a:r>
            <a:r>
              <a:rPr lang="en-US" sz="2800" dirty="0"/>
              <a:t>conjugated forms of </a:t>
            </a:r>
            <a:r>
              <a:rPr lang="en-US" sz="2800" dirty="0" err="1"/>
              <a:t>ser</a:t>
            </a:r>
            <a:r>
              <a:rPr lang="en-US" sz="2800" dirty="0"/>
              <a:t> and subject pronouns in Spanish to describe people.</a:t>
            </a:r>
          </a:p>
          <a:p>
            <a:r>
              <a:rPr lang="en-US" sz="2800" dirty="0"/>
              <a:t>[NL.1.1c, </a:t>
            </a:r>
            <a:r>
              <a:rPr lang="en-US" sz="2800" dirty="0" smtClean="0"/>
              <a:t>NL.1.e</a:t>
            </a:r>
            <a:endParaRPr lang="es-ES_tradnl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355080" y="1843940"/>
            <a:ext cx="5545913" cy="3530645"/>
          </a:xfrm>
        </p:spPr>
        <p:txBody>
          <a:bodyPr>
            <a:normAutofit lnSpcReduction="10000"/>
          </a:bodyPr>
          <a:lstStyle/>
          <a:p>
            <a:r>
              <a:rPr lang="es-ES_tradnl" sz="2800" dirty="0"/>
              <a:t>DOL:  LLW </a:t>
            </a:r>
            <a:r>
              <a:rPr lang="es-ES_tradnl" sz="2800" dirty="0" err="1"/>
              <a:t>write</a:t>
            </a:r>
            <a:r>
              <a:rPr lang="es-ES_tradnl" sz="2800" dirty="0"/>
              <a:t> </a:t>
            </a:r>
            <a:r>
              <a:rPr lang="es-ES_tradnl" sz="2800" dirty="0" smtClean="0"/>
              <a:t>5 </a:t>
            </a:r>
            <a:r>
              <a:rPr lang="es-ES_tradnl" sz="2800" dirty="0"/>
              <a:t>complete </a:t>
            </a:r>
            <a:r>
              <a:rPr lang="es-ES_tradnl" sz="2800" dirty="0" err="1"/>
              <a:t>sentences</a:t>
            </a:r>
            <a:r>
              <a:rPr lang="es-ES_tradnl" sz="2800" dirty="0"/>
              <a:t> </a:t>
            </a:r>
            <a:r>
              <a:rPr lang="es-ES_tradnl" sz="2800" dirty="0" err="1"/>
              <a:t>using</a:t>
            </a:r>
            <a:r>
              <a:rPr lang="es-ES_tradnl" sz="2800" dirty="0"/>
              <a:t> </a:t>
            </a:r>
            <a:r>
              <a:rPr lang="es-ES_tradnl" sz="2800" dirty="0" err="1"/>
              <a:t>personality</a:t>
            </a:r>
            <a:r>
              <a:rPr lang="es-ES_tradnl" sz="2800" dirty="0"/>
              <a:t> </a:t>
            </a:r>
            <a:r>
              <a:rPr lang="es-ES_tradnl" sz="2800" dirty="0" err="1"/>
              <a:t>trait</a:t>
            </a:r>
            <a:r>
              <a:rPr lang="es-ES_tradnl" sz="2800" dirty="0"/>
              <a:t> </a:t>
            </a:r>
            <a:r>
              <a:rPr lang="es-ES_tradnl" sz="2800" dirty="0" err="1"/>
              <a:t>vocabulary</a:t>
            </a:r>
            <a:r>
              <a:rPr lang="es-ES_tradnl" sz="2800" dirty="0"/>
              <a:t>, </a:t>
            </a:r>
            <a:r>
              <a:rPr lang="es-ES_tradnl" sz="2800" dirty="0" smtClean="0"/>
              <a:t> </a:t>
            </a:r>
            <a:r>
              <a:rPr lang="es-ES_tradnl" sz="2800" dirty="0" err="1"/>
              <a:t>conjugated</a:t>
            </a:r>
            <a:r>
              <a:rPr lang="es-ES_tradnl" sz="2800" dirty="0"/>
              <a:t> </a:t>
            </a:r>
            <a:r>
              <a:rPr lang="es-ES_tradnl" sz="2800" dirty="0" err="1" smtClean="0"/>
              <a:t>forms</a:t>
            </a:r>
            <a:r>
              <a:rPr lang="es-ES_tradnl" sz="2800" dirty="0" smtClean="0"/>
              <a:t> </a:t>
            </a:r>
            <a:r>
              <a:rPr lang="es-ES_tradnl" sz="2800" dirty="0"/>
              <a:t>of ser and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correct</a:t>
            </a:r>
            <a:r>
              <a:rPr lang="es-ES_tradnl" sz="2800" dirty="0"/>
              <a:t> </a:t>
            </a:r>
            <a:r>
              <a:rPr lang="es-ES_tradnl" sz="2800" dirty="0" err="1"/>
              <a:t>subject</a:t>
            </a:r>
            <a:r>
              <a:rPr lang="es-ES_tradnl" sz="2800" dirty="0"/>
              <a:t> </a:t>
            </a:r>
            <a:r>
              <a:rPr lang="es-ES_tradnl" sz="2800" dirty="0" err="1" smtClean="0"/>
              <a:t>pronouns</a:t>
            </a:r>
            <a:r>
              <a:rPr lang="es-ES_tradnl" sz="2800" dirty="0" smtClean="0"/>
              <a:t> to describe </a:t>
            </a:r>
            <a:r>
              <a:rPr lang="es-ES_tradnl" sz="2800" dirty="0" err="1" smtClean="0"/>
              <a:t>people</a:t>
            </a:r>
            <a:r>
              <a:rPr lang="es-ES_tradnl" sz="2800" dirty="0" smtClean="0"/>
              <a:t> in a </a:t>
            </a:r>
            <a:r>
              <a:rPr lang="es-ES_tradnl" sz="2800" dirty="0" err="1" smtClean="0"/>
              <a:t>skit</a:t>
            </a:r>
            <a:r>
              <a:rPr lang="es-ES_tradnl" sz="2800" dirty="0" smtClean="0"/>
              <a:t> </a:t>
            </a:r>
            <a:r>
              <a:rPr lang="es-ES_tradnl" sz="2800" dirty="0" err="1"/>
              <a:t>with</a:t>
            </a:r>
            <a:r>
              <a:rPr lang="es-ES_tradnl" sz="2800" dirty="0"/>
              <a:t> 100% </a:t>
            </a:r>
            <a:r>
              <a:rPr lang="es-ES_tradnl" sz="2800" dirty="0" err="1"/>
              <a:t>accuracy</a:t>
            </a:r>
            <a:r>
              <a:rPr lang="es-ES_tradnl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000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6577" y="-455298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28850" y="144970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>
                <a:solidFill>
                  <a:schemeClr val="tx1"/>
                </a:solidFill>
              </a:rPr>
              <a:t>Como se llama el artista?</a:t>
            </a:r>
            <a:endParaRPr lang="es-MX" sz="2400" dirty="0">
              <a:solidFill>
                <a:schemeClr val="tx1"/>
              </a:solidFill>
            </a:endParaRPr>
          </a:p>
          <a:p>
            <a:r>
              <a:rPr lang="es-MX" sz="2400" dirty="0" smtClean="0">
                <a:solidFill>
                  <a:schemeClr val="tx1"/>
                </a:solidFill>
              </a:rPr>
              <a:t>Como se llama la canción?</a:t>
            </a:r>
          </a:p>
          <a:p>
            <a:pPr marL="0" indent="0">
              <a:buNone/>
            </a:pPr>
            <a:endParaRPr lang="es-MX" sz="2400" dirty="0" smtClean="0">
              <a:solidFill>
                <a:schemeClr val="tx1"/>
              </a:solidFill>
            </a:endParaRPr>
          </a:p>
          <a:p>
            <a:r>
              <a:rPr lang="es-MX" sz="2400" dirty="0" smtClean="0">
                <a:solidFill>
                  <a:schemeClr val="tx1"/>
                </a:solidFill>
              </a:rPr>
              <a:t>Que tipo de música es?</a:t>
            </a:r>
          </a:p>
          <a:p>
            <a:r>
              <a:rPr lang="es-MX" sz="2400" dirty="0">
                <a:solidFill>
                  <a:schemeClr val="tx1"/>
                </a:solidFill>
              </a:rPr>
              <a:t>r</a:t>
            </a:r>
            <a:r>
              <a:rPr lang="es-MX" sz="2400" dirty="0" smtClean="0">
                <a:solidFill>
                  <a:schemeClr val="tx1"/>
                </a:solidFill>
              </a:rPr>
              <a:t>eggaetón    norteña/banda	bachata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tx1"/>
                </a:solidFill>
              </a:rPr>
              <a:t> </a:t>
            </a:r>
            <a:r>
              <a:rPr lang="es-MX" sz="2400" dirty="0" smtClean="0">
                <a:solidFill>
                  <a:schemeClr val="tx1"/>
                </a:solidFill>
              </a:rPr>
              <a:t>    salsa	pop latino 	cumbia   samba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tx1"/>
                </a:solidFill>
              </a:rPr>
              <a:t>	</a:t>
            </a:r>
            <a:r>
              <a:rPr lang="es-MX" sz="2400" dirty="0" err="1" smtClean="0">
                <a:solidFill>
                  <a:schemeClr val="tx1"/>
                </a:solidFill>
              </a:rPr>
              <a:t>ska</a:t>
            </a:r>
            <a:r>
              <a:rPr lang="es-MX" sz="2400" dirty="0" smtClean="0">
                <a:solidFill>
                  <a:schemeClr val="tx1"/>
                </a:solidFill>
              </a:rPr>
              <a:t>	merengue	bolero/mariachi</a:t>
            </a:r>
          </a:p>
          <a:p>
            <a:pPr marL="0" indent="0">
              <a:buNone/>
            </a:pPr>
            <a:r>
              <a:rPr lang="es-MX" sz="2400" dirty="0" smtClean="0">
                <a:solidFill>
                  <a:schemeClr val="tx1"/>
                </a:solidFill>
              </a:rPr>
              <a:t>                          Rock/rap en español		</a:t>
            </a:r>
            <a:endParaRPr lang="es-MX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0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350" y="217486"/>
            <a:ext cx="5981700" cy="4202114"/>
          </a:xfrm>
        </p:spPr>
        <p:txBody>
          <a:bodyPr>
            <a:normAutofit/>
          </a:bodyPr>
          <a:lstStyle/>
          <a:p>
            <a:r>
              <a:rPr lang="es-MX" dirty="0" smtClean="0"/>
              <a:t>LA ESTRELLA DEL DIA</a:t>
            </a:r>
            <a:endParaRPr lang="es-MX" dirty="0"/>
          </a:p>
        </p:txBody>
      </p:sp>
      <p:pic>
        <p:nvPicPr>
          <p:cNvPr id="6148" name="Picture 4" descr="Image result for MARIO 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12" y="1017403"/>
            <a:ext cx="3894537" cy="403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42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6577" y="-455298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28850" y="144970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>
                <a:solidFill>
                  <a:schemeClr val="tx1"/>
                </a:solidFill>
              </a:rPr>
              <a:t>Como se llama el artista?</a:t>
            </a:r>
            <a:endParaRPr lang="es-MX" sz="2400" dirty="0">
              <a:solidFill>
                <a:schemeClr val="tx1"/>
              </a:solidFill>
            </a:endParaRPr>
          </a:p>
          <a:p>
            <a:r>
              <a:rPr lang="es-MX" sz="2400" dirty="0" smtClean="0">
                <a:solidFill>
                  <a:schemeClr val="tx1"/>
                </a:solidFill>
              </a:rPr>
              <a:t>Como se llama la canción?</a:t>
            </a:r>
          </a:p>
          <a:p>
            <a:pPr marL="0" indent="0">
              <a:buNone/>
            </a:pPr>
            <a:endParaRPr lang="es-MX" sz="2400" dirty="0" smtClean="0">
              <a:solidFill>
                <a:schemeClr val="tx1"/>
              </a:solidFill>
            </a:endParaRPr>
          </a:p>
          <a:p>
            <a:r>
              <a:rPr lang="es-MX" sz="2400" dirty="0" smtClean="0">
                <a:solidFill>
                  <a:schemeClr val="tx1"/>
                </a:solidFill>
              </a:rPr>
              <a:t>Que tipo de música es?</a:t>
            </a:r>
          </a:p>
          <a:p>
            <a:r>
              <a:rPr lang="es-MX" sz="2400" dirty="0">
                <a:solidFill>
                  <a:schemeClr val="tx1"/>
                </a:solidFill>
              </a:rPr>
              <a:t>r</a:t>
            </a:r>
            <a:r>
              <a:rPr lang="es-MX" sz="2400" dirty="0" smtClean="0">
                <a:solidFill>
                  <a:schemeClr val="tx1"/>
                </a:solidFill>
              </a:rPr>
              <a:t>eggaetón    norteña/banda	bachata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tx1"/>
                </a:solidFill>
              </a:rPr>
              <a:t> </a:t>
            </a:r>
            <a:r>
              <a:rPr lang="es-MX" sz="2400" dirty="0" smtClean="0">
                <a:solidFill>
                  <a:schemeClr val="tx1"/>
                </a:solidFill>
              </a:rPr>
              <a:t>    salsa	pop latino 	cumbia   samba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tx1"/>
                </a:solidFill>
              </a:rPr>
              <a:t>	</a:t>
            </a:r>
            <a:r>
              <a:rPr lang="es-MX" sz="2400" dirty="0" err="1" smtClean="0">
                <a:solidFill>
                  <a:schemeClr val="tx1"/>
                </a:solidFill>
              </a:rPr>
              <a:t>ska</a:t>
            </a:r>
            <a:r>
              <a:rPr lang="es-MX" sz="2400" dirty="0" smtClean="0">
                <a:solidFill>
                  <a:schemeClr val="tx1"/>
                </a:solidFill>
              </a:rPr>
              <a:t>	merengue	bolero/mariachi</a:t>
            </a:r>
          </a:p>
          <a:p>
            <a:pPr marL="0" indent="0">
              <a:buNone/>
            </a:pPr>
            <a:r>
              <a:rPr lang="es-MX" sz="2400" dirty="0" smtClean="0">
                <a:solidFill>
                  <a:schemeClr val="tx1"/>
                </a:solidFill>
              </a:rPr>
              <a:t>                          Rock/rap en español		</a:t>
            </a:r>
            <a:endParaRPr lang="es-MX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8592" y="1049274"/>
            <a:ext cx="8394192" cy="629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426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 mi me </a:t>
            </a:r>
            <a:r>
              <a:rPr lang="es-ES_tradnl" dirty="0" err="1" smtClean="0"/>
              <a:t>gustaN</a:t>
            </a:r>
            <a:r>
              <a:rPr lang="es-ES_tradnl" dirty="0" smtClean="0"/>
              <a:t> …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A. los zapatos amarillas  </a:t>
            </a:r>
          </a:p>
          <a:p>
            <a:r>
              <a:rPr lang="es-ES_tradnl" sz="2800" dirty="0" smtClean="0"/>
              <a:t>B. los zapatos amarillos </a:t>
            </a:r>
          </a:p>
          <a:p>
            <a:r>
              <a:rPr lang="es-ES_tradnl" sz="2800" dirty="0" smtClean="0"/>
              <a:t>C. Los zapatos verdes </a:t>
            </a:r>
          </a:p>
          <a:p>
            <a:r>
              <a:rPr lang="es-ES_tradnl" sz="2800" dirty="0" smtClean="0"/>
              <a:t>D. La camisa amarilla </a:t>
            </a:r>
          </a:p>
        </p:txBody>
      </p:sp>
      <p:pic>
        <p:nvPicPr>
          <p:cNvPr id="1026" name="Picture 2" descr="Image result for pharrell adidas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074926"/>
            <a:ext cx="5086350" cy="328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75" y="0"/>
            <a:ext cx="3142377" cy="176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0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 a mi me gusta …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_tradnl" sz="3600" dirty="0" smtClean="0"/>
              <a:t>A. trabajar </a:t>
            </a:r>
          </a:p>
          <a:p>
            <a:r>
              <a:rPr lang="es-ES_tradnl" sz="3600" dirty="0" smtClean="0"/>
              <a:t>B. montar en bicicleta </a:t>
            </a:r>
          </a:p>
          <a:p>
            <a:r>
              <a:rPr lang="es-ES_tradnl" sz="3600" dirty="0" smtClean="0"/>
              <a:t>C. Andar en patineta </a:t>
            </a:r>
          </a:p>
          <a:p>
            <a:r>
              <a:rPr lang="es-ES_tradnl" sz="3600" dirty="0" smtClean="0"/>
              <a:t>D. patinar </a:t>
            </a:r>
          </a:p>
          <a:p>
            <a:endParaRPr lang="es-ES_trad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52" y="2063750"/>
            <a:ext cx="4946845" cy="33115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75" y="0"/>
            <a:ext cx="3142377" cy="176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 MI NO ME GUSTA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_tradnl" sz="3200" dirty="0" smtClean="0"/>
              <a:t>A. la chaqueta rosado </a:t>
            </a:r>
          </a:p>
          <a:p>
            <a:r>
              <a:rPr lang="es-ES_tradnl" sz="3200" dirty="0" smtClean="0"/>
              <a:t>B. el suéter rosado </a:t>
            </a:r>
          </a:p>
          <a:p>
            <a:r>
              <a:rPr lang="es-ES_tradnl" sz="3200" dirty="0" smtClean="0"/>
              <a:t>C. la sudadera rosada </a:t>
            </a:r>
          </a:p>
          <a:p>
            <a:r>
              <a:rPr lang="es-ES_tradnl" sz="3200" dirty="0" smtClean="0"/>
              <a:t>D. la sudadera roja </a:t>
            </a:r>
          </a:p>
          <a:p>
            <a:endParaRPr lang="es-ES_trad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7" y="1486484"/>
            <a:ext cx="3423653" cy="3423653"/>
          </a:xfrm>
        </p:spPr>
      </p:pic>
    </p:spTree>
    <p:extLst>
      <p:ext uri="{BB962C8B-B14F-4D97-AF65-F5344CB8AC3E}">
        <p14:creationId xmlns:p14="http://schemas.microsoft.com/office/powerpoint/2010/main" val="26127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 MI NO ME GUSTA…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_tradnl" sz="3200" dirty="0" smtClean="0"/>
              <a:t>A. correr</a:t>
            </a:r>
          </a:p>
          <a:p>
            <a:r>
              <a:rPr lang="es-ES_tradnl" sz="3200" dirty="0" smtClean="0"/>
              <a:t>B.  Jugar videojuegos  </a:t>
            </a:r>
          </a:p>
          <a:p>
            <a:r>
              <a:rPr lang="es-ES_tradnl" sz="3200" dirty="0" smtClean="0"/>
              <a:t>C. comer los peces </a:t>
            </a:r>
          </a:p>
          <a:p>
            <a:r>
              <a:rPr lang="es-ES_tradnl" sz="3200" dirty="0" smtClean="0"/>
              <a:t>D.  Nadar </a:t>
            </a:r>
          </a:p>
          <a:p>
            <a:endParaRPr lang="es-ES_tradnl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60" y="2063750"/>
            <a:ext cx="4575829" cy="3311525"/>
          </a:xfrm>
        </p:spPr>
      </p:pic>
    </p:spTree>
    <p:extLst>
      <p:ext uri="{BB962C8B-B14F-4D97-AF65-F5344CB8AC3E}">
        <p14:creationId xmlns:p14="http://schemas.microsoft.com/office/powerpoint/2010/main" val="236944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 mi no me gusta </a:t>
            </a:r>
            <a:endParaRPr lang="es-ES_tradnl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27" y="3764882"/>
            <a:ext cx="2924375" cy="2223001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93" y="685800"/>
            <a:ext cx="3248025" cy="3019425"/>
          </a:xfrm>
        </p:spPr>
      </p:pic>
      <p:sp>
        <p:nvSpPr>
          <p:cNvPr id="7" name="TextBox 6"/>
          <p:cNvSpPr txBox="1"/>
          <p:nvPr/>
        </p:nvSpPr>
        <p:spPr>
          <a:xfrm>
            <a:off x="902368" y="2195512"/>
            <a:ext cx="453590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/>
              <a:t>A. IR A LA ESCUELA O TRABAJAR </a:t>
            </a:r>
          </a:p>
          <a:p>
            <a:r>
              <a:rPr lang="es-ES_tradnl" sz="2800" dirty="0" smtClean="0"/>
              <a:t>B.  NI IR A LA ESCUELA O TRABAJAR </a:t>
            </a:r>
          </a:p>
          <a:p>
            <a:r>
              <a:rPr lang="es-ES_tradnl" sz="2800" dirty="0" smtClean="0"/>
              <a:t>C. NI IR A LA ESCUELA NI TRABAJAR </a:t>
            </a:r>
          </a:p>
          <a:p>
            <a:r>
              <a:rPr lang="es-ES_tradnl" sz="2800" dirty="0" smtClean="0"/>
              <a:t>D. CORRER O IR A LA ESCUELA </a:t>
            </a:r>
          </a:p>
          <a:p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186768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BLAKE SHELTON LE GUSTA…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_tradnl" sz="3200" dirty="0" smtClean="0"/>
              <a:t>A. correr </a:t>
            </a:r>
          </a:p>
          <a:p>
            <a:r>
              <a:rPr lang="es-ES_tradnl" sz="3200" dirty="0" smtClean="0"/>
              <a:t>B. tocar la guitarra </a:t>
            </a:r>
          </a:p>
          <a:p>
            <a:r>
              <a:rPr lang="es-ES_tradnl" sz="3200" dirty="0" smtClean="0"/>
              <a:t>C. cantar  </a:t>
            </a:r>
          </a:p>
          <a:p>
            <a:r>
              <a:rPr lang="es-ES_tradnl" sz="3200" dirty="0" smtClean="0"/>
              <a:t>D. ir a la escuela </a:t>
            </a:r>
          </a:p>
          <a:p>
            <a:endParaRPr lang="es-ES_trad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053931" y="2063750"/>
            <a:ext cx="4967287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0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RIHANNA ES …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_tradnl" dirty="0" smtClean="0"/>
              <a:t>a. alta y delgada </a:t>
            </a:r>
          </a:p>
          <a:p>
            <a:r>
              <a:rPr lang="es-ES_tradnl" dirty="0" smtClean="0"/>
              <a:t>B. LARGO Y DELGADA </a:t>
            </a:r>
          </a:p>
          <a:p>
            <a:r>
              <a:rPr lang="es-ES_tradnl" dirty="0" smtClean="0"/>
              <a:t>C. ALTO Y GORDO </a:t>
            </a:r>
          </a:p>
          <a:p>
            <a:r>
              <a:rPr lang="es-ES_tradnl" dirty="0" smtClean="0"/>
              <a:t>D. BAJA Y DELGADA </a:t>
            </a:r>
          </a:p>
          <a:p>
            <a:endParaRPr lang="es-ES_trad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810754"/>
            <a:ext cx="3313705" cy="4720242"/>
          </a:xfrm>
        </p:spPr>
      </p:pic>
    </p:spTree>
    <p:extLst>
      <p:ext uri="{BB962C8B-B14F-4D97-AF65-F5344CB8AC3E}">
        <p14:creationId xmlns:p14="http://schemas.microsoft.com/office/powerpoint/2010/main" val="46418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509" y="865804"/>
            <a:ext cx="10712781" cy="1400531"/>
          </a:xfrm>
        </p:spPr>
        <p:txBody>
          <a:bodyPr>
            <a:normAutofit fontScale="90000"/>
          </a:bodyPr>
          <a:lstStyle/>
          <a:p>
            <a:r>
              <a:rPr lang="es-ES_tradnl" sz="9600" dirty="0"/>
              <a:t>¿Como eres </a:t>
            </a:r>
            <a:r>
              <a:rPr lang="es-ES_tradnl" sz="9600" dirty="0" smtClean="0"/>
              <a:t>tú? </a:t>
            </a:r>
            <a:br>
              <a:rPr lang="es-ES_tradnl" sz="9600" dirty="0" smtClean="0"/>
            </a:br>
            <a:r>
              <a:rPr lang="es-ES_tradnl" sz="9600" dirty="0" err="1" smtClean="0"/>
              <a:t>What</a:t>
            </a:r>
            <a:r>
              <a:rPr lang="es-ES_tradnl" sz="9600" dirty="0" smtClean="0"/>
              <a:t> are </a:t>
            </a:r>
            <a:r>
              <a:rPr lang="es-ES_tradnl" sz="9600" dirty="0" err="1" smtClean="0"/>
              <a:t>you</a:t>
            </a:r>
            <a:r>
              <a:rPr lang="es-ES_tradnl" sz="9600" dirty="0" smtClean="0"/>
              <a:t> </a:t>
            </a:r>
            <a:r>
              <a:rPr lang="es-ES_tradnl" sz="9600" dirty="0" err="1" smtClean="0"/>
              <a:t>like</a:t>
            </a:r>
            <a:r>
              <a:rPr lang="es-ES_tradnl" sz="9600" dirty="0" smtClean="0"/>
              <a:t>?</a:t>
            </a:r>
            <a:endParaRPr lang="es-ES_tradnl" sz="8800" dirty="0"/>
          </a:p>
        </p:txBody>
      </p:sp>
      <p:sp>
        <p:nvSpPr>
          <p:cNvPr id="3" name="Rectangle 2"/>
          <p:cNvSpPr/>
          <p:nvPr/>
        </p:nvSpPr>
        <p:spPr>
          <a:xfrm>
            <a:off x="1217518" y="3279396"/>
            <a:ext cx="37494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Subject pronoun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3878" y="3070367"/>
            <a:ext cx="28283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Correct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form of </a:t>
            </a:r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ser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54476" y="3279396"/>
            <a:ext cx="21038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adjective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3498" y="4824693"/>
            <a:ext cx="7210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Yo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27015" y="4826012"/>
            <a:ext cx="8753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soy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52098" y="4938788"/>
            <a:ext cx="24811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inteligente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388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70456"/>
            <a:ext cx="10396882" cy="1573484"/>
          </a:xfrm>
        </p:spPr>
        <p:txBody>
          <a:bodyPr>
            <a:normAutofit/>
          </a:bodyPr>
          <a:lstStyle/>
          <a:p>
            <a:r>
              <a:rPr lang="es-ES_tradnl" dirty="0" smtClean="0"/>
              <a:t>CHRIS BROWN LE GUSTA ______.  A mi ________. 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s-ES_tradnl" sz="3200" dirty="0" smtClean="0"/>
              <a:t>A. correr, tampoco </a:t>
            </a:r>
          </a:p>
          <a:p>
            <a:r>
              <a:rPr lang="es-ES_tradnl" sz="3200" dirty="0" smtClean="0"/>
              <a:t>B.  Bailar, también. </a:t>
            </a:r>
          </a:p>
          <a:p>
            <a:r>
              <a:rPr lang="es-ES_tradnl" sz="3200" dirty="0" smtClean="0"/>
              <a:t>C. correr, también </a:t>
            </a:r>
          </a:p>
          <a:p>
            <a:r>
              <a:rPr lang="es-ES_tradnl" sz="3200" dirty="0" smtClean="0"/>
              <a:t>D. bailar, tampoco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25" y="2405062"/>
            <a:ext cx="4381500" cy="2628900"/>
          </a:xfrm>
        </p:spPr>
      </p:pic>
    </p:spTree>
    <p:extLst>
      <p:ext uri="{BB962C8B-B14F-4D97-AF65-F5344CB8AC3E}">
        <p14:creationId xmlns:p14="http://schemas.microsoft.com/office/powerpoint/2010/main" val="113169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El pelo de LIL YACHTY ES …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_tradnl" sz="3200" dirty="0" smtClean="0"/>
              <a:t>A. rizado y negro </a:t>
            </a:r>
          </a:p>
          <a:p>
            <a:r>
              <a:rPr lang="es-ES_tradnl" sz="3200" dirty="0" smtClean="0"/>
              <a:t>B. liso y rizado </a:t>
            </a:r>
          </a:p>
          <a:p>
            <a:r>
              <a:rPr lang="es-ES_tradnl" sz="3200" dirty="0" smtClean="0"/>
              <a:t>C. largo y rojo </a:t>
            </a:r>
          </a:p>
          <a:p>
            <a:r>
              <a:rPr lang="es-ES_tradnl" sz="3200" dirty="0" smtClean="0"/>
              <a:t>D. liso y azul </a:t>
            </a:r>
          </a:p>
          <a:p>
            <a:endParaRPr lang="es-ES_trad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94400" y="2288977"/>
            <a:ext cx="5086350" cy="286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2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La piel de A$AP ROCKY ES…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_tradnl" sz="3600" dirty="0" smtClean="0"/>
              <a:t>A. no piel </a:t>
            </a:r>
          </a:p>
          <a:p>
            <a:r>
              <a:rPr lang="es-ES_tradnl" sz="3600" dirty="0" smtClean="0"/>
              <a:t>B.  Piel anaranjada </a:t>
            </a:r>
          </a:p>
          <a:p>
            <a:r>
              <a:rPr lang="es-ES_tradnl" sz="3600" dirty="0" smtClean="0"/>
              <a:t>C. piel morena </a:t>
            </a:r>
          </a:p>
          <a:p>
            <a:r>
              <a:rPr lang="es-ES_tradnl" sz="3600" dirty="0" smtClean="0"/>
              <a:t>D. piel clara </a:t>
            </a:r>
          </a:p>
          <a:p>
            <a:pPr marL="0" indent="0">
              <a:buNone/>
            </a:pPr>
            <a:endParaRPr lang="es-ES_trad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31" y="2063750"/>
            <a:ext cx="4412687" cy="3311525"/>
          </a:xfrm>
        </p:spPr>
      </p:pic>
    </p:spTree>
    <p:extLst>
      <p:ext uri="{BB962C8B-B14F-4D97-AF65-F5344CB8AC3E}">
        <p14:creationId xmlns:p14="http://schemas.microsoft.com/office/powerpoint/2010/main" val="198946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" y="582835"/>
            <a:ext cx="834887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he bache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87" y="0"/>
            <a:ext cx="4434713" cy="665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5477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857" y="283464"/>
            <a:ext cx="10826651" cy="1151965"/>
          </a:xfrm>
        </p:spPr>
        <p:txBody>
          <a:bodyPr>
            <a:noAutofit/>
          </a:bodyPr>
          <a:lstStyle/>
          <a:p>
            <a:r>
              <a:rPr lang="es-MX" sz="4000" dirty="0"/>
              <a:t>Ask </a:t>
            </a:r>
            <a:r>
              <a:rPr lang="es-MX" sz="4000" dirty="0" err="1"/>
              <a:t>our</a:t>
            </a:r>
            <a:r>
              <a:rPr lang="es-MX" sz="4000" dirty="0"/>
              <a:t> solteros 3 </a:t>
            </a:r>
            <a:r>
              <a:rPr lang="es-MX" sz="4000" dirty="0" err="1"/>
              <a:t>questions</a:t>
            </a:r>
            <a:r>
              <a:rPr lang="es-MX" sz="4000" dirty="0"/>
              <a:t> and pick </a:t>
            </a:r>
            <a:r>
              <a:rPr lang="es-MX" sz="4000" dirty="0" err="1"/>
              <a:t>your</a:t>
            </a:r>
            <a:r>
              <a:rPr lang="es-MX" sz="4000" dirty="0"/>
              <a:t> </a:t>
            </a:r>
            <a:r>
              <a:rPr lang="es-MX" sz="4000" dirty="0" smtClean="0"/>
              <a:t>favorito! </a:t>
            </a:r>
            <a:r>
              <a:rPr lang="es-MX" sz="4000" dirty="0" err="1" smtClean="0"/>
              <a:t>Questions</a:t>
            </a:r>
            <a:r>
              <a:rPr lang="es-MX" sz="4000" dirty="0" smtClean="0"/>
              <a:t> </a:t>
            </a:r>
            <a:r>
              <a:rPr lang="es-MX" sz="4000" dirty="0" err="1"/>
              <a:t>you</a:t>
            </a:r>
            <a:r>
              <a:rPr lang="es-MX" sz="4000" dirty="0"/>
              <a:t> </a:t>
            </a:r>
            <a:r>
              <a:rPr lang="es-MX" sz="4000" dirty="0" err="1"/>
              <a:t>could</a:t>
            </a:r>
            <a:r>
              <a:rPr lang="es-MX" sz="4000" dirty="0"/>
              <a:t> </a:t>
            </a:r>
            <a:r>
              <a:rPr lang="es-MX" sz="4000" dirty="0" err="1"/>
              <a:t>ask</a:t>
            </a:r>
            <a:r>
              <a:rPr lang="es-MX" sz="4000" dirty="0"/>
              <a:t>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3857" y="1661060"/>
            <a:ext cx="10634471" cy="4172812"/>
          </a:xfrm>
        </p:spPr>
        <p:txBody>
          <a:bodyPr>
            <a:normAutofit/>
          </a:bodyPr>
          <a:lstStyle/>
          <a:p>
            <a:r>
              <a:rPr lang="es-MX" dirty="0" smtClean="0"/>
              <a:t>Que te gusta hacer?		</a:t>
            </a:r>
            <a:r>
              <a:rPr lang="es-MX" dirty="0" err="1" smtClean="0"/>
              <a:t>What</a:t>
            </a:r>
            <a:r>
              <a:rPr lang="es-MX" dirty="0" smtClean="0"/>
              <a:t> do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 to do?</a:t>
            </a:r>
          </a:p>
          <a:p>
            <a:r>
              <a:rPr lang="es-MX" dirty="0" smtClean="0"/>
              <a:t>Como eres?			</a:t>
            </a:r>
            <a:r>
              <a:rPr lang="es-MX" dirty="0" err="1" smtClean="0"/>
              <a:t>What</a:t>
            </a:r>
            <a:r>
              <a:rPr lang="es-MX" dirty="0" smtClean="0"/>
              <a:t> are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?</a:t>
            </a:r>
          </a:p>
          <a:p>
            <a:r>
              <a:rPr lang="es-MX" dirty="0" smtClean="0"/>
              <a:t>Que ropa llevas?		</a:t>
            </a:r>
            <a:r>
              <a:rPr lang="es-MX" dirty="0" err="1" smtClean="0"/>
              <a:t>What</a:t>
            </a:r>
            <a:r>
              <a:rPr lang="es-MX" dirty="0" smtClean="0"/>
              <a:t> </a:t>
            </a:r>
            <a:r>
              <a:rPr lang="es-MX" dirty="0" err="1" smtClean="0"/>
              <a:t>clothes</a:t>
            </a:r>
            <a:r>
              <a:rPr lang="es-MX" dirty="0" smtClean="0"/>
              <a:t> are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wearing</a:t>
            </a:r>
            <a:r>
              <a:rPr lang="es-MX" dirty="0" smtClean="0"/>
              <a:t>?</a:t>
            </a:r>
          </a:p>
          <a:p>
            <a:r>
              <a:rPr lang="es-MX" dirty="0" smtClean="0"/>
              <a:t>Que comida te gusta?</a:t>
            </a:r>
            <a:r>
              <a:rPr lang="es-MX" dirty="0"/>
              <a:t> </a:t>
            </a:r>
            <a:r>
              <a:rPr lang="es-MX" dirty="0" smtClean="0"/>
              <a:t>      	</a:t>
            </a:r>
            <a:r>
              <a:rPr lang="es-MX" dirty="0" err="1" smtClean="0"/>
              <a:t>What</a:t>
            </a:r>
            <a:r>
              <a:rPr lang="es-MX" dirty="0" smtClean="0"/>
              <a:t> </a:t>
            </a:r>
            <a:r>
              <a:rPr lang="es-MX" dirty="0" err="1" smtClean="0"/>
              <a:t>food</a:t>
            </a:r>
            <a:r>
              <a:rPr lang="es-MX" dirty="0" smtClean="0"/>
              <a:t> do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?</a:t>
            </a:r>
          </a:p>
          <a:p>
            <a:r>
              <a:rPr lang="es-MX" dirty="0" smtClean="0"/>
              <a:t>Que música te gusta?       	</a:t>
            </a:r>
            <a:r>
              <a:rPr lang="es-MX" dirty="0" err="1" smtClean="0"/>
              <a:t>What</a:t>
            </a:r>
            <a:r>
              <a:rPr lang="es-MX" dirty="0" smtClean="0"/>
              <a:t> </a:t>
            </a:r>
            <a:r>
              <a:rPr lang="es-MX" dirty="0" err="1" smtClean="0"/>
              <a:t>music</a:t>
            </a:r>
            <a:r>
              <a:rPr lang="es-MX" dirty="0" smtClean="0"/>
              <a:t> do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?</a:t>
            </a:r>
          </a:p>
          <a:p>
            <a:r>
              <a:rPr lang="es-MX" dirty="0" smtClean="0"/>
              <a:t>Que color es tu favorito?	</a:t>
            </a:r>
            <a:r>
              <a:rPr lang="es-MX" dirty="0" err="1" smtClean="0"/>
              <a:t>What’s</a:t>
            </a:r>
            <a:r>
              <a:rPr lang="es-MX" dirty="0" smtClean="0"/>
              <a:t>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favorite</a:t>
            </a:r>
            <a:r>
              <a:rPr lang="es-MX" dirty="0" smtClean="0"/>
              <a:t> color?</a:t>
            </a:r>
          </a:p>
          <a:p>
            <a:r>
              <a:rPr lang="es-MX" dirty="0" smtClean="0"/>
              <a:t>Que clase es tu favorita?	</a:t>
            </a:r>
            <a:r>
              <a:rPr lang="es-MX" dirty="0" err="1" smtClean="0"/>
              <a:t>What’s</a:t>
            </a:r>
            <a:r>
              <a:rPr lang="es-MX" dirty="0" smtClean="0"/>
              <a:t> </a:t>
            </a:r>
            <a:r>
              <a:rPr lang="es-MX" dirty="0" err="1" smtClean="0"/>
              <a:t>your</a:t>
            </a:r>
            <a:r>
              <a:rPr lang="es-MX" dirty="0" smtClean="0"/>
              <a:t> </a:t>
            </a:r>
            <a:r>
              <a:rPr lang="es-MX" dirty="0" err="1" smtClean="0"/>
              <a:t>favorite</a:t>
            </a:r>
            <a:r>
              <a:rPr lang="es-MX" dirty="0" smtClean="0"/>
              <a:t> </a:t>
            </a:r>
            <a:r>
              <a:rPr lang="es-MX" dirty="0" err="1" smtClean="0"/>
              <a:t>class</a:t>
            </a:r>
            <a:r>
              <a:rPr lang="es-MX" dirty="0" smtClean="0"/>
              <a:t>?</a:t>
            </a:r>
          </a:p>
          <a:p>
            <a:r>
              <a:rPr lang="es-MX" dirty="0" smtClean="0"/>
              <a:t>Cuantos anos tienes?		</a:t>
            </a:r>
            <a:r>
              <a:rPr lang="es-MX" dirty="0" err="1" smtClean="0"/>
              <a:t>How</a:t>
            </a:r>
            <a:r>
              <a:rPr lang="es-MX" dirty="0" smtClean="0"/>
              <a:t> </a:t>
            </a:r>
            <a:r>
              <a:rPr lang="es-MX" dirty="0" err="1" smtClean="0"/>
              <a:t>old</a:t>
            </a:r>
            <a:r>
              <a:rPr lang="es-MX" dirty="0" smtClean="0"/>
              <a:t> are </a:t>
            </a:r>
            <a:r>
              <a:rPr lang="es-MX" dirty="0" err="1" smtClean="0"/>
              <a:t>you</a:t>
            </a:r>
            <a:r>
              <a:rPr lang="es-MX" dirty="0" smtClean="0"/>
              <a:t>?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730561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857" y="320040"/>
            <a:ext cx="10826651" cy="1151965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Prepare responses to </a:t>
            </a:r>
            <a:r>
              <a:rPr lang="es-MX" dirty="0" err="1" smtClean="0"/>
              <a:t>each</a:t>
            </a:r>
            <a:r>
              <a:rPr lang="es-MX" dirty="0" smtClean="0"/>
              <a:t> </a:t>
            </a:r>
            <a:r>
              <a:rPr lang="es-MX" dirty="0" err="1" smtClean="0"/>
              <a:t>question</a:t>
            </a:r>
            <a:r>
              <a:rPr lang="es-MX" dirty="0" smtClean="0"/>
              <a:t>: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3857" y="1261872"/>
            <a:ext cx="11228831" cy="5175504"/>
          </a:xfrm>
        </p:spPr>
        <p:txBody>
          <a:bodyPr>
            <a:normAutofit/>
          </a:bodyPr>
          <a:lstStyle/>
          <a:p>
            <a:r>
              <a:rPr lang="es-MX" dirty="0" smtClean="0"/>
              <a:t>Qué te gusta hacer?		</a:t>
            </a:r>
            <a:r>
              <a:rPr lang="es-MX" dirty="0" err="1" smtClean="0"/>
              <a:t>What</a:t>
            </a:r>
            <a:r>
              <a:rPr lang="es-MX" dirty="0" smtClean="0"/>
              <a:t> do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 to do?		</a:t>
            </a:r>
            <a:r>
              <a:rPr lang="es-MX" dirty="0" smtClean="0">
                <a:solidFill>
                  <a:srgbClr val="7030A0"/>
                </a:solidFill>
              </a:rPr>
              <a:t>A: Me gusta….</a:t>
            </a:r>
          </a:p>
          <a:p>
            <a:r>
              <a:rPr lang="es-MX" dirty="0" smtClean="0"/>
              <a:t>Como eres?			</a:t>
            </a:r>
            <a:r>
              <a:rPr lang="es-MX" dirty="0" err="1" smtClean="0"/>
              <a:t>What</a:t>
            </a:r>
            <a:r>
              <a:rPr lang="es-MX" dirty="0" smtClean="0"/>
              <a:t> are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?		</a:t>
            </a:r>
            <a:r>
              <a:rPr lang="es-MX" dirty="0" smtClean="0">
                <a:solidFill>
                  <a:srgbClr val="7030A0"/>
                </a:solidFill>
              </a:rPr>
              <a:t>B. Soy….	Tengo…</a:t>
            </a:r>
          </a:p>
          <a:p>
            <a:r>
              <a:rPr lang="es-MX" dirty="0" smtClean="0"/>
              <a:t>Qué ropa llevas?		</a:t>
            </a:r>
            <a:r>
              <a:rPr lang="es-MX" dirty="0" err="1" smtClean="0"/>
              <a:t>What</a:t>
            </a:r>
            <a:r>
              <a:rPr lang="es-MX" dirty="0" smtClean="0"/>
              <a:t> </a:t>
            </a:r>
            <a:r>
              <a:rPr lang="es-MX" dirty="0" err="1" smtClean="0"/>
              <a:t>clothes</a:t>
            </a:r>
            <a:r>
              <a:rPr lang="es-MX" dirty="0" smtClean="0"/>
              <a:t> are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wearing</a:t>
            </a:r>
            <a:r>
              <a:rPr lang="es-MX" dirty="0" smtClean="0"/>
              <a:t>?     </a:t>
            </a:r>
            <a:r>
              <a:rPr lang="es-MX" dirty="0" smtClean="0">
                <a:solidFill>
                  <a:srgbClr val="7030A0"/>
                </a:solidFill>
              </a:rPr>
              <a:t>C. Llevo…</a:t>
            </a:r>
          </a:p>
          <a:p>
            <a:r>
              <a:rPr lang="es-MX" dirty="0" smtClean="0"/>
              <a:t>Qué comida te gusta?</a:t>
            </a:r>
            <a:r>
              <a:rPr lang="es-MX" dirty="0"/>
              <a:t> </a:t>
            </a:r>
            <a:r>
              <a:rPr lang="es-MX" dirty="0" smtClean="0"/>
              <a:t>  	  	 </a:t>
            </a:r>
            <a:r>
              <a:rPr lang="es-MX" dirty="0" err="1" smtClean="0"/>
              <a:t>What</a:t>
            </a:r>
            <a:r>
              <a:rPr lang="es-MX" dirty="0" smtClean="0"/>
              <a:t> </a:t>
            </a:r>
            <a:r>
              <a:rPr lang="es-MX" dirty="0" err="1" smtClean="0"/>
              <a:t>food</a:t>
            </a:r>
            <a:r>
              <a:rPr lang="es-MX" dirty="0" smtClean="0"/>
              <a:t> do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?		</a:t>
            </a:r>
            <a:r>
              <a:rPr lang="es-MX" dirty="0" smtClean="0">
                <a:solidFill>
                  <a:srgbClr val="7030A0"/>
                </a:solidFill>
              </a:rPr>
              <a:t>D. Me gusta comer…</a:t>
            </a:r>
          </a:p>
          <a:p>
            <a:r>
              <a:rPr lang="es-MX" dirty="0" smtClean="0"/>
              <a:t>Qué música te gusta?     	 </a:t>
            </a:r>
            <a:r>
              <a:rPr lang="es-MX" dirty="0" err="1" smtClean="0"/>
              <a:t>What</a:t>
            </a:r>
            <a:r>
              <a:rPr lang="es-MX" dirty="0" smtClean="0"/>
              <a:t> </a:t>
            </a:r>
            <a:r>
              <a:rPr lang="es-MX" dirty="0" err="1" smtClean="0"/>
              <a:t>music</a:t>
            </a:r>
            <a:r>
              <a:rPr lang="es-MX" dirty="0" smtClean="0"/>
              <a:t> do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?		</a:t>
            </a:r>
            <a:r>
              <a:rPr lang="es-MX" dirty="0" smtClean="0">
                <a:solidFill>
                  <a:srgbClr val="7030A0"/>
                </a:solidFill>
              </a:rPr>
              <a:t>E. Me gusta música de…</a:t>
            </a:r>
          </a:p>
          <a:p>
            <a:r>
              <a:rPr lang="es-MX" dirty="0" smtClean="0"/>
              <a:t>Qué color es tu favorito?	</a:t>
            </a:r>
            <a:r>
              <a:rPr lang="es-MX" dirty="0" err="1" smtClean="0"/>
              <a:t>What’s</a:t>
            </a:r>
            <a:r>
              <a:rPr lang="es-MX" dirty="0" smtClean="0"/>
              <a:t>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favorite</a:t>
            </a:r>
            <a:r>
              <a:rPr lang="es-MX" dirty="0" smtClean="0"/>
              <a:t> color?	</a:t>
            </a:r>
            <a:r>
              <a:rPr lang="es-MX" dirty="0" smtClean="0">
                <a:solidFill>
                  <a:srgbClr val="7030A0"/>
                </a:solidFill>
              </a:rPr>
              <a:t>F. Mi color favorito es…</a:t>
            </a:r>
          </a:p>
          <a:p>
            <a:r>
              <a:rPr lang="es-MX" dirty="0" smtClean="0"/>
              <a:t>Qué clase es tu favorita?	</a:t>
            </a:r>
            <a:r>
              <a:rPr lang="es-MX" dirty="0" err="1" smtClean="0"/>
              <a:t>What’s</a:t>
            </a:r>
            <a:r>
              <a:rPr lang="es-MX" dirty="0" smtClean="0"/>
              <a:t> </a:t>
            </a:r>
            <a:r>
              <a:rPr lang="es-MX" dirty="0" err="1" smtClean="0"/>
              <a:t>your</a:t>
            </a:r>
            <a:r>
              <a:rPr lang="es-MX" dirty="0" smtClean="0"/>
              <a:t> </a:t>
            </a:r>
            <a:r>
              <a:rPr lang="es-MX" dirty="0" err="1" smtClean="0"/>
              <a:t>favorite</a:t>
            </a:r>
            <a:r>
              <a:rPr lang="es-MX" dirty="0" smtClean="0"/>
              <a:t> </a:t>
            </a:r>
            <a:r>
              <a:rPr lang="es-MX" dirty="0" err="1" smtClean="0"/>
              <a:t>class</a:t>
            </a:r>
            <a:r>
              <a:rPr lang="es-MX" dirty="0" smtClean="0"/>
              <a:t>?	</a:t>
            </a:r>
            <a:r>
              <a:rPr lang="es-MX" dirty="0" smtClean="0">
                <a:solidFill>
                  <a:srgbClr val="7030A0"/>
                </a:solidFill>
              </a:rPr>
              <a:t>G. Mi clase favorita es…</a:t>
            </a:r>
          </a:p>
          <a:p>
            <a:r>
              <a:rPr lang="es-MX" dirty="0" smtClean="0"/>
              <a:t>Cuantos años tienes?		</a:t>
            </a:r>
            <a:r>
              <a:rPr lang="es-MX" dirty="0" err="1" smtClean="0"/>
              <a:t>How</a:t>
            </a:r>
            <a:r>
              <a:rPr lang="es-MX" dirty="0" smtClean="0"/>
              <a:t> </a:t>
            </a:r>
            <a:r>
              <a:rPr lang="es-MX" dirty="0" err="1" smtClean="0"/>
              <a:t>old</a:t>
            </a:r>
            <a:r>
              <a:rPr lang="es-MX" dirty="0" smtClean="0"/>
              <a:t> are </a:t>
            </a:r>
            <a:r>
              <a:rPr lang="es-MX" dirty="0" err="1" smtClean="0"/>
              <a:t>you</a:t>
            </a:r>
            <a:r>
              <a:rPr lang="es-MX" dirty="0" smtClean="0"/>
              <a:t>?		</a:t>
            </a:r>
            <a:r>
              <a:rPr lang="es-MX" dirty="0" smtClean="0">
                <a:solidFill>
                  <a:srgbClr val="7030A0"/>
                </a:solidFill>
              </a:rPr>
              <a:t>H. Tengo …. Años.</a:t>
            </a:r>
          </a:p>
          <a:p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845449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2017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Hablar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800" dirty="0" err="1" smtClean="0"/>
              <a:t>Discuss</a:t>
            </a:r>
            <a:r>
              <a:rPr lang="es-MX" sz="2800" dirty="0" smtClean="0"/>
              <a:t> </a:t>
            </a:r>
            <a:r>
              <a:rPr lang="es-MX" sz="2800" dirty="0" err="1" smtClean="0"/>
              <a:t>the</a:t>
            </a:r>
            <a:r>
              <a:rPr lang="es-MX" sz="2800" dirty="0" smtClean="0"/>
              <a:t> </a:t>
            </a:r>
            <a:r>
              <a:rPr lang="es-MX" sz="2800" dirty="0" err="1" smtClean="0"/>
              <a:t>following</a:t>
            </a:r>
            <a:r>
              <a:rPr lang="es-MX" sz="2800" dirty="0" smtClean="0"/>
              <a:t> </a:t>
            </a:r>
            <a:r>
              <a:rPr lang="es-MX" sz="2800" dirty="0" err="1" smtClean="0"/>
              <a:t>questions</a:t>
            </a:r>
            <a:r>
              <a:rPr lang="es-MX" sz="2800" dirty="0" smtClean="0"/>
              <a:t> </a:t>
            </a:r>
            <a:r>
              <a:rPr lang="es-MX" sz="2800" dirty="0" err="1" smtClean="0"/>
              <a:t>with</a:t>
            </a:r>
            <a:r>
              <a:rPr lang="es-MX" sz="2800" dirty="0" smtClean="0"/>
              <a:t> </a:t>
            </a:r>
            <a:r>
              <a:rPr lang="es-MX" sz="2800" dirty="0" err="1" smtClean="0"/>
              <a:t>your</a:t>
            </a:r>
            <a:r>
              <a:rPr lang="es-MX" sz="2800" dirty="0" smtClean="0"/>
              <a:t> </a:t>
            </a:r>
            <a:r>
              <a:rPr lang="es-MX" sz="2800" dirty="0" err="1" smtClean="0"/>
              <a:t>shoulder</a:t>
            </a:r>
            <a:r>
              <a:rPr lang="es-MX" sz="2800" dirty="0" smtClean="0"/>
              <a:t> </a:t>
            </a:r>
            <a:r>
              <a:rPr lang="es-MX" sz="2800" dirty="0" err="1" smtClean="0"/>
              <a:t>partner</a:t>
            </a:r>
            <a:r>
              <a:rPr lang="es-MX" sz="2800" dirty="0" smtClean="0"/>
              <a:t>…</a:t>
            </a:r>
          </a:p>
          <a:p>
            <a:pPr marL="0" indent="0">
              <a:buNone/>
            </a:pPr>
            <a:endParaRPr lang="es-MX" sz="2800" dirty="0"/>
          </a:p>
          <a:p>
            <a:pPr marL="0" indent="0">
              <a:buNone/>
            </a:pPr>
            <a:r>
              <a:rPr lang="es-MX" sz="2800" dirty="0" err="1" smtClean="0"/>
              <a:t>What</a:t>
            </a:r>
            <a:r>
              <a:rPr lang="es-MX" sz="2800" dirty="0" smtClean="0"/>
              <a:t> do </a:t>
            </a:r>
            <a:r>
              <a:rPr lang="es-MX" sz="2800" dirty="0" err="1" smtClean="0"/>
              <a:t>you</a:t>
            </a:r>
            <a:r>
              <a:rPr lang="es-MX" sz="2800" dirty="0" smtClean="0"/>
              <a:t> </a:t>
            </a:r>
            <a:r>
              <a:rPr lang="es-MX" sz="2800" dirty="0" err="1" smtClean="0"/>
              <a:t>know</a:t>
            </a:r>
            <a:r>
              <a:rPr lang="es-MX" sz="2800" dirty="0" smtClean="0"/>
              <a:t> </a:t>
            </a:r>
            <a:r>
              <a:rPr lang="es-MX" sz="2800" dirty="0" err="1" smtClean="0"/>
              <a:t>about</a:t>
            </a:r>
            <a:r>
              <a:rPr lang="es-MX" sz="2800" dirty="0" smtClean="0"/>
              <a:t> </a:t>
            </a:r>
            <a:r>
              <a:rPr lang="es-MX" sz="2800" dirty="0" err="1" smtClean="0"/>
              <a:t>latin</a:t>
            </a:r>
            <a:r>
              <a:rPr lang="es-MX" sz="2800" dirty="0" smtClean="0"/>
              <a:t> </a:t>
            </a:r>
            <a:r>
              <a:rPr lang="es-MX" sz="2800" dirty="0" err="1" smtClean="0"/>
              <a:t>american</a:t>
            </a:r>
            <a:r>
              <a:rPr lang="es-MX" sz="2800" dirty="0" smtClean="0"/>
              <a:t> culture? </a:t>
            </a:r>
            <a:endParaRPr lang="es-MX" sz="2800" dirty="0"/>
          </a:p>
          <a:p>
            <a:pPr marL="0" indent="0">
              <a:buNone/>
            </a:pPr>
            <a:r>
              <a:rPr lang="es-MX" sz="2800" dirty="0" err="1" smtClean="0"/>
              <a:t>What</a:t>
            </a:r>
            <a:r>
              <a:rPr lang="es-MX" sz="2800" dirty="0" smtClean="0"/>
              <a:t> do </a:t>
            </a:r>
            <a:r>
              <a:rPr lang="es-MX" sz="2800" dirty="0" err="1" smtClean="0"/>
              <a:t>you</a:t>
            </a:r>
            <a:r>
              <a:rPr lang="es-MX" sz="2800" dirty="0" smtClean="0"/>
              <a:t> </a:t>
            </a:r>
            <a:r>
              <a:rPr lang="es-MX" sz="2800" dirty="0" err="1" smtClean="0"/>
              <a:t>find</a:t>
            </a:r>
            <a:r>
              <a:rPr lang="es-MX" sz="2800" dirty="0" smtClean="0"/>
              <a:t> </a:t>
            </a:r>
            <a:r>
              <a:rPr lang="es-MX" sz="2800" dirty="0" err="1" smtClean="0"/>
              <a:t>interesting</a:t>
            </a:r>
            <a:r>
              <a:rPr lang="es-MX" sz="2800" dirty="0" smtClean="0"/>
              <a:t> </a:t>
            </a:r>
            <a:r>
              <a:rPr lang="es-MX" sz="2800" dirty="0" err="1" smtClean="0"/>
              <a:t>about</a:t>
            </a:r>
            <a:r>
              <a:rPr lang="es-MX" sz="2800" dirty="0" smtClean="0"/>
              <a:t> </a:t>
            </a:r>
            <a:r>
              <a:rPr lang="es-MX" sz="2800" dirty="0" err="1" smtClean="0"/>
              <a:t>it</a:t>
            </a:r>
            <a:r>
              <a:rPr lang="es-MX" sz="2800" dirty="0" smtClean="0"/>
              <a:t>?</a:t>
            </a:r>
          </a:p>
          <a:p>
            <a:pPr marL="0" indent="0">
              <a:buNone/>
            </a:pPr>
            <a:r>
              <a:rPr lang="es-MX" sz="2800" dirty="0" err="1" smtClean="0"/>
              <a:t>Which</a:t>
            </a:r>
            <a:r>
              <a:rPr lang="es-MX" sz="2800" dirty="0" smtClean="0"/>
              <a:t> </a:t>
            </a:r>
            <a:r>
              <a:rPr lang="es-MX" sz="2800" dirty="0" err="1" smtClean="0"/>
              <a:t>countries</a:t>
            </a:r>
            <a:r>
              <a:rPr lang="es-MX" sz="2800" dirty="0" smtClean="0"/>
              <a:t> do </a:t>
            </a:r>
            <a:r>
              <a:rPr lang="es-MX" sz="2800" dirty="0" err="1" smtClean="0"/>
              <a:t>you</a:t>
            </a:r>
            <a:r>
              <a:rPr lang="es-MX" sz="2800" dirty="0" smtClean="0"/>
              <a:t> </a:t>
            </a:r>
            <a:r>
              <a:rPr lang="es-MX" sz="2800" dirty="0" err="1" smtClean="0"/>
              <a:t>want</a:t>
            </a:r>
            <a:r>
              <a:rPr lang="es-MX" sz="2800" dirty="0" smtClean="0"/>
              <a:t> to </a:t>
            </a:r>
            <a:r>
              <a:rPr lang="es-MX" sz="2800" dirty="0" err="1" smtClean="0"/>
              <a:t>learn</a:t>
            </a:r>
            <a:r>
              <a:rPr lang="es-MX" sz="2800" dirty="0" smtClean="0"/>
              <a:t> more </a:t>
            </a:r>
            <a:r>
              <a:rPr lang="es-MX" sz="2800" dirty="0" err="1" smtClean="0"/>
              <a:t>about</a:t>
            </a:r>
            <a:r>
              <a:rPr lang="es-MX" sz="2800" dirty="0" smtClean="0"/>
              <a:t>?</a:t>
            </a:r>
          </a:p>
          <a:p>
            <a:pPr marL="0" indent="0">
              <a:buNone/>
            </a:pP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22473281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BIENVENIDOS A NUESTRA CLASE</a:t>
            </a:r>
            <a:br>
              <a:rPr lang="es-ES_tradnl" dirty="0" smtClean="0"/>
            </a:br>
            <a:r>
              <a:rPr lang="es-ES_tradnl" dirty="0" smtClean="0"/>
              <a:t>ESPAÑOL 1 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HOY ES </a:t>
            </a:r>
            <a:r>
              <a:rPr lang="es-ES_tradnl" dirty="0" smtClean="0"/>
              <a:t>viernes</a:t>
            </a:r>
            <a:r>
              <a:rPr lang="es-ES_tradnl" dirty="0" smtClean="0"/>
              <a:t>, </a:t>
            </a:r>
            <a:r>
              <a:rPr lang="es-ES_tradnl" dirty="0" smtClean="0"/>
              <a:t>EL </a:t>
            </a:r>
            <a:r>
              <a:rPr lang="es-ES_tradnl" dirty="0" smtClean="0"/>
              <a:t>treinta</a:t>
            </a:r>
            <a:r>
              <a:rPr lang="es-ES_tradnl" dirty="0" smtClean="0"/>
              <a:t> </a:t>
            </a:r>
            <a:r>
              <a:rPr lang="es-ES_tradnl" dirty="0" smtClean="0"/>
              <a:t>de noviembre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361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OBJETIVO Y DOL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843940"/>
            <a:ext cx="6126480" cy="3985360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OBJETIVO: </a:t>
            </a:r>
            <a:r>
              <a:rPr lang="en-US" sz="2800" dirty="0" smtClean="0"/>
              <a:t>LLWBAT summarize cultural topics from </a:t>
            </a:r>
            <a:r>
              <a:rPr lang="en-US" sz="2800" dirty="0" err="1" smtClean="0"/>
              <a:t>latin</a:t>
            </a:r>
            <a:r>
              <a:rPr lang="en-US" sz="2800" dirty="0" smtClean="0"/>
              <a:t> </a:t>
            </a:r>
            <a:r>
              <a:rPr lang="en-US" sz="2800" dirty="0" err="1" smtClean="0"/>
              <a:t>america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[</a:t>
            </a:r>
            <a:r>
              <a:rPr lang="en-US" sz="2800" dirty="0"/>
              <a:t>NL.1.1c, </a:t>
            </a:r>
            <a:r>
              <a:rPr lang="en-US" sz="2800" dirty="0" smtClean="0"/>
              <a:t>NL.1.e]</a:t>
            </a:r>
            <a:endParaRPr lang="es-ES_tradnl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33011" y="1843940"/>
            <a:ext cx="5545913" cy="3530645"/>
          </a:xfrm>
        </p:spPr>
        <p:txBody>
          <a:bodyPr>
            <a:normAutofit/>
          </a:bodyPr>
          <a:lstStyle/>
          <a:p>
            <a:r>
              <a:rPr lang="es-ES_tradnl" sz="2800" dirty="0"/>
              <a:t>DOL:  </a:t>
            </a:r>
            <a:r>
              <a:rPr lang="es-ES_tradnl" sz="2800" dirty="0" smtClean="0"/>
              <a:t>100% LLW </a:t>
            </a:r>
            <a:r>
              <a:rPr lang="es-ES_tradnl" sz="2800" dirty="0" err="1"/>
              <a:t>write</a:t>
            </a:r>
            <a:r>
              <a:rPr lang="es-ES_tradnl" sz="2800" dirty="0"/>
              <a:t> </a:t>
            </a:r>
            <a:r>
              <a:rPr lang="es-ES_tradnl" sz="2800" dirty="0"/>
              <a:t>8</a:t>
            </a:r>
            <a:r>
              <a:rPr lang="es-ES_tradnl" sz="2800" dirty="0" smtClean="0"/>
              <a:t> </a:t>
            </a:r>
            <a:r>
              <a:rPr lang="es-ES_tradnl" sz="2800" dirty="0"/>
              <a:t>complete </a:t>
            </a:r>
            <a:r>
              <a:rPr lang="es-ES_tradnl" sz="2800" dirty="0" err="1" smtClean="0"/>
              <a:t>sentences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summarizing</a:t>
            </a:r>
            <a:r>
              <a:rPr lang="es-ES_tradnl" sz="2800" dirty="0" smtClean="0"/>
              <a:t> a cultural </a:t>
            </a:r>
            <a:r>
              <a:rPr lang="es-ES_tradnl" sz="2800" dirty="0" err="1" smtClean="0"/>
              <a:t>topic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with</a:t>
            </a:r>
            <a:r>
              <a:rPr lang="es-ES_tradnl" sz="2800" dirty="0" smtClean="0"/>
              <a:t> 6/8 </a:t>
            </a:r>
            <a:r>
              <a:rPr lang="es-ES_tradnl" sz="2800" dirty="0" err="1" smtClean="0"/>
              <a:t>correct</a:t>
            </a:r>
            <a:r>
              <a:rPr lang="es-ES_tradnl" sz="2800" dirty="0" smtClean="0"/>
              <a:t>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54842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509" y="482682"/>
            <a:ext cx="10712781" cy="1400531"/>
          </a:xfrm>
        </p:spPr>
        <p:txBody>
          <a:bodyPr>
            <a:normAutofit fontScale="90000"/>
          </a:bodyPr>
          <a:lstStyle/>
          <a:p>
            <a:r>
              <a:rPr lang="es-ES_tradnl" sz="9600" dirty="0"/>
              <a:t>¿Como </a:t>
            </a:r>
            <a:r>
              <a:rPr lang="es-ES_tradnl" sz="9600" dirty="0" smtClean="0"/>
              <a:t>es ella? </a:t>
            </a:r>
            <a:br>
              <a:rPr lang="es-ES_tradnl" sz="9600" dirty="0" smtClean="0"/>
            </a:br>
            <a:r>
              <a:rPr lang="es-ES_tradnl" sz="9600" dirty="0" err="1" smtClean="0"/>
              <a:t>What</a:t>
            </a:r>
            <a:r>
              <a:rPr lang="es-ES_tradnl" sz="9600" dirty="0" smtClean="0"/>
              <a:t> </a:t>
            </a:r>
            <a:r>
              <a:rPr lang="es-ES_tradnl" sz="9600" dirty="0" err="1" smtClean="0"/>
              <a:t>is</a:t>
            </a:r>
            <a:r>
              <a:rPr lang="es-ES_tradnl" sz="9600" dirty="0" smtClean="0"/>
              <a:t> </a:t>
            </a:r>
            <a:r>
              <a:rPr lang="es-ES_tradnl" sz="9600" dirty="0" err="1" smtClean="0"/>
              <a:t>she</a:t>
            </a:r>
            <a:r>
              <a:rPr lang="es-ES_tradnl" sz="9600" dirty="0" smtClean="0"/>
              <a:t> </a:t>
            </a:r>
            <a:r>
              <a:rPr lang="es-ES_tradnl" sz="9600" dirty="0" err="1" smtClean="0"/>
              <a:t>like</a:t>
            </a:r>
            <a:r>
              <a:rPr lang="es-ES_tradnl" sz="9600" dirty="0" smtClean="0"/>
              <a:t>?</a:t>
            </a:r>
            <a:endParaRPr lang="es-ES_tradnl" sz="8800" dirty="0"/>
          </a:p>
        </p:txBody>
      </p:sp>
      <p:sp>
        <p:nvSpPr>
          <p:cNvPr id="3" name="Rectangle 2"/>
          <p:cNvSpPr/>
          <p:nvPr/>
        </p:nvSpPr>
        <p:spPr>
          <a:xfrm>
            <a:off x="1217518" y="3279396"/>
            <a:ext cx="37494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Subject pronoun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3878" y="3070367"/>
            <a:ext cx="28283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Correct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form of </a:t>
            </a:r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ser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54476" y="3279396"/>
            <a:ext cx="21038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adjective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5-Point Star 5"/>
          <p:cNvSpPr/>
          <p:nvPr/>
        </p:nvSpPr>
        <p:spPr>
          <a:xfrm rot="20834567">
            <a:off x="9632659" y="150944"/>
            <a:ext cx="2358189" cy="20854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angle 6"/>
          <p:cNvSpPr/>
          <p:nvPr/>
        </p:nvSpPr>
        <p:spPr>
          <a:xfrm>
            <a:off x="2297374" y="4824693"/>
            <a:ext cx="9733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Ella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6343" y="4826012"/>
            <a:ext cx="6367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es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38174" y="4938788"/>
            <a:ext cx="21090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perezosa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321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13481242"/>
              </p:ext>
            </p:extLst>
          </p:nvPr>
        </p:nvGraphicFramePr>
        <p:xfrm>
          <a:off x="518616" y="0"/>
          <a:ext cx="10849968" cy="68580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72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9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5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06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23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1.*Who were the Aztecs? Where were they located</a:t>
                      </a:r>
                      <a:r>
                        <a:rPr lang="en-US" sz="2000" b="0" dirty="0" smtClean="0">
                          <a:effectLst/>
                        </a:rPr>
                        <a:t>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</a:rPr>
                        <a:t>A nomadic tribe located in the</a:t>
                      </a:r>
                      <a:r>
                        <a:rPr lang="en-US" sz="2000" b="0" baseline="0" dirty="0" smtClean="0">
                          <a:effectLst/>
                        </a:rPr>
                        <a:t> valley of central Mexico- present day Mexico City. </a:t>
                      </a:r>
                      <a:r>
                        <a:rPr lang="en-US" sz="2000" b="0" dirty="0" smtClean="0">
                          <a:effectLst/>
                        </a:rPr>
                        <a:t> </a:t>
                      </a:r>
                      <a:endParaRPr lang="en-US" sz="2000" b="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2. What artistic style did Frida </a:t>
                      </a:r>
                      <a:r>
                        <a:rPr lang="en-US" sz="2000" b="0" dirty="0" err="1">
                          <a:effectLst/>
                        </a:rPr>
                        <a:t>Khalo</a:t>
                      </a:r>
                      <a:r>
                        <a:rPr lang="en-US" sz="2000" b="0" dirty="0">
                          <a:effectLst/>
                        </a:rPr>
                        <a:t> Paint in</a:t>
                      </a:r>
                      <a:r>
                        <a:rPr lang="en-US" sz="2000" b="0" dirty="0" smtClean="0">
                          <a:effectLst/>
                        </a:rPr>
                        <a:t>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Self</a:t>
                      </a:r>
                      <a:r>
                        <a:rPr lang="en-US" sz="20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portraits 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3. What is the symbolism of the Mexican flag? </a:t>
                      </a:r>
                      <a:endParaRPr lang="en-US" sz="20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Color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White- hope</a:t>
                      </a:r>
                      <a:r>
                        <a:rPr lang="en-US" sz="20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Green- unity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Red- blood of heroes</a:t>
                      </a:r>
                      <a:r>
                        <a:rPr lang="en-US" sz="20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Coat</a:t>
                      </a:r>
                      <a:r>
                        <a:rPr lang="en-US" sz="20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of arms- 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eagle eating a rattlesnake perched on the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nopal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(prickly pear) cactus.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 oak- strength. laurel branch</a:t>
                      </a:r>
                      <a:r>
                        <a:rPr lang="en-US" sz="20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victory</a:t>
                      </a:r>
                      <a:r>
                        <a:rPr lang="en-US" sz="20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000" b="0" baseline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4. </a:t>
                      </a:r>
                      <a:r>
                        <a:rPr lang="en-US" sz="2000" b="0" dirty="0" smtClean="0">
                          <a:effectLst/>
                        </a:rPr>
                        <a:t>How</a:t>
                      </a:r>
                      <a:r>
                        <a:rPr lang="en-US" sz="2000" b="0" baseline="0" dirty="0" smtClean="0">
                          <a:effectLst/>
                        </a:rPr>
                        <a:t> are friendships in Spanish speaking countries different from those in the US?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baseline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baseline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They have fewer friends and closer friendships. It takes longer to build friendships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5. *What occurs during the </a:t>
                      </a:r>
                      <a:r>
                        <a:rPr lang="en-US" sz="2000" b="0" dirty="0" err="1">
                          <a:effectLst/>
                        </a:rPr>
                        <a:t>los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sanfermines</a:t>
                      </a:r>
                      <a:r>
                        <a:rPr lang="en-US" sz="2000" b="0" dirty="0">
                          <a:effectLst/>
                        </a:rPr>
                        <a:t>  festival?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  <a:endParaRPr lang="en-US" sz="20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 running of the bulls-</a:t>
                      </a:r>
                      <a:r>
                        <a:rPr lang="en-US" sz="20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Festival celebrating ‘San Fermin’ with daily bull fights and the running of the bulls festival </a:t>
                      </a: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36682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47195411"/>
              </p:ext>
            </p:extLst>
          </p:nvPr>
        </p:nvGraphicFramePr>
        <p:xfrm>
          <a:off x="518616" y="0"/>
          <a:ext cx="10849968" cy="68580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72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9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5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06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23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6. What </a:t>
                      </a:r>
                      <a:r>
                        <a:rPr lang="en-US" sz="2000" b="0" dirty="0" smtClean="0">
                          <a:effectLst/>
                        </a:rPr>
                        <a:t>culture has </a:t>
                      </a:r>
                      <a:r>
                        <a:rPr lang="en-US" sz="2000" b="0" dirty="0">
                          <a:effectLst/>
                        </a:rPr>
                        <a:t>had an influence on Spanish architecture in Spain?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  <a:endParaRPr lang="en-US" sz="20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</a:rPr>
                        <a:t>Moors –</a:t>
                      </a:r>
                      <a:r>
                        <a:rPr lang="en-US" sz="2000" b="0" baseline="0" dirty="0" smtClean="0">
                          <a:effectLst/>
                        </a:rPr>
                        <a:t> Northern African Arabs </a:t>
                      </a:r>
                      <a:endParaRPr lang="en-US" sz="2000" b="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7. </a:t>
                      </a:r>
                      <a:r>
                        <a:rPr lang="en-US" sz="1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is a difference between greetings between strangers and friends in Spanish speaking countries?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acquaintances</a:t>
                      </a:r>
                      <a:r>
                        <a:rPr lang="en-US" sz="18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greet each other with a handshake while friends greet with a hug or a kiss on the cheek.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baseline="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Less personal space is a norm in Spanish speaking countries </a:t>
                      </a: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8. *How many days were included in the Aztec calendar</a:t>
                      </a:r>
                      <a:r>
                        <a:rPr lang="en-US" sz="2000" b="0" dirty="0" smtClean="0">
                          <a:effectLst/>
                        </a:rPr>
                        <a:t>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 Aztec calendar represents a 260- day year.</a:t>
                      </a:r>
                      <a:r>
                        <a:rPr lang="en-US" sz="20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9. Who </a:t>
                      </a:r>
                      <a:r>
                        <a:rPr lang="en-US" sz="2000" b="0" dirty="0" smtClean="0">
                          <a:effectLst/>
                        </a:rPr>
                        <a:t>were</a:t>
                      </a:r>
                      <a:r>
                        <a:rPr lang="en-US" sz="2000" b="0" baseline="0" dirty="0" smtClean="0">
                          <a:effectLst/>
                        </a:rPr>
                        <a:t> two</a:t>
                      </a:r>
                      <a:r>
                        <a:rPr lang="en-US" sz="2000" b="0" dirty="0" smtClean="0">
                          <a:effectLst/>
                        </a:rPr>
                        <a:t> </a:t>
                      </a:r>
                      <a:r>
                        <a:rPr lang="en-US" sz="2000" b="0" dirty="0">
                          <a:effectLst/>
                        </a:rPr>
                        <a:t>famous </a:t>
                      </a:r>
                      <a:r>
                        <a:rPr lang="en-US" sz="2000" b="0" dirty="0" smtClean="0">
                          <a:effectLst/>
                        </a:rPr>
                        <a:t>artists  famous for </a:t>
                      </a:r>
                      <a:r>
                        <a:rPr lang="en-US" sz="2000" b="0" dirty="0">
                          <a:effectLst/>
                        </a:rPr>
                        <a:t>the artistic style known as muralism</a:t>
                      </a:r>
                      <a:r>
                        <a:rPr lang="en-US" sz="2000" b="0" dirty="0" smtClean="0">
                          <a:effectLst/>
                        </a:rPr>
                        <a:t>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Joan</a:t>
                      </a:r>
                      <a:r>
                        <a:rPr lang="en-US" sz="28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Miro y Diego Rivera 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10. What were the principal differences between the Aztec and Mayan calendars?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  <a:endParaRPr lang="en-US" sz="20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4312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79739146"/>
              </p:ext>
            </p:extLst>
          </p:nvPr>
        </p:nvGraphicFramePr>
        <p:xfrm>
          <a:off x="518616" y="0"/>
          <a:ext cx="10849968" cy="68580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72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9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5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06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23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11.*</a:t>
                      </a:r>
                      <a:r>
                        <a:rPr lang="en-US" sz="2400" b="0" dirty="0" smtClean="0">
                          <a:effectLst/>
                        </a:rPr>
                        <a:t>When,</a:t>
                      </a:r>
                      <a:r>
                        <a:rPr lang="en-US" sz="2400" b="0" baseline="0" dirty="0" smtClean="0">
                          <a:effectLst/>
                        </a:rPr>
                        <a:t> for how long </a:t>
                      </a:r>
                      <a:r>
                        <a:rPr lang="en-US" sz="2400" b="0" dirty="0" smtClean="0">
                          <a:effectLst/>
                        </a:rPr>
                        <a:t>and </a:t>
                      </a:r>
                      <a:r>
                        <a:rPr lang="en-US" sz="2400" b="0" dirty="0">
                          <a:effectLst/>
                        </a:rPr>
                        <a:t>where is </a:t>
                      </a:r>
                      <a:r>
                        <a:rPr lang="en-US" sz="2400" b="0" dirty="0" err="1">
                          <a:effectLst/>
                        </a:rPr>
                        <a:t>los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sanfermines</a:t>
                      </a:r>
                      <a:r>
                        <a:rPr lang="en-US" sz="2400" b="0" dirty="0">
                          <a:effectLst/>
                        </a:rPr>
                        <a:t> celebrated?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 </a:t>
                      </a:r>
                      <a:endParaRPr lang="en-US" sz="24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effectLst/>
                        </a:rPr>
                        <a:t>July 7</a:t>
                      </a:r>
                      <a:r>
                        <a:rPr lang="en-US" sz="2800" b="0" baseline="30000" dirty="0" smtClean="0">
                          <a:effectLst/>
                        </a:rPr>
                        <a:t>th</a:t>
                      </a:r>
                      <a:r>
                        <a:rPr lang="en-US" sz="2800" b="0" baseline="0" dirty="0" smtClean="0">
                          <a:effectLst/>
                        </a:rPr>
                        <a:t>, 2 weeks</a:t>
                      </a:r>
                      <a:endParaRPr lang="en-US" sz="2800" b="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</a:rPr>
                        <a:t> </a:t>
                      </a:r>
                      <a:r>
                        <a:rPr lang="en-US" sz="2800" b="0" dirty="0" smtClean="0">
                          <a:effectLst/>
                        </a:rPr>
                        <a:t> in Pamplona,</a:t>
                      </a:r>
                      <a:r>
                        <a:rPr lang="en-US" sz="2800" b="0" baseline="0" dirty="0" smtClean="0">
                          <a:effectLst/>
                        </a:rPr>
                        <a:t> Spain </a:t>
                      </a:r>
                      <a:endParaRPr lang="en-US" sz="2800" b="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 </a:t>
                      </a:r>
                      <a:endParaRPr lang="en-US" sz="2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12. *What was one famous painting by Pablo Picasso? What artistic style did he represent</a:t>
                      </a:r>
                      <a:r>
                        <a:rPr lang="en-US" sz="2400" b="0" dirty="0" smtClean="0">
                          <a:effectLst/>
                        </a:rPr>
                        <a:t>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Three</a:t>
                      </a:r>
                      <a:r>
                        <a:rPr lang="en-US" sz="24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musicians- cubism </a:t>
                      </a:r>
                      <a:endParaRPr lang="en-US" sz="24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13. Spanish is the official language of how many countries in the world?  </a:t>
                      </a:r>
                      <a:endParaRPr lang="en-US" sz="24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 countries</a:t>
                      </a:r>
                      <a:r>
                        <a:rPr lang="en-US" sz="28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spanning North America, South America, Europe and Africa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14. What role does location (hemisphere) play on the weather during each season? </a:t>
                      </a:r>
                      <a:endParaRPr lang="en-US" sz="24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 seasons</a:t>
                      </a:r>
                      <a:r>
                        <a:rPr lang="en-US" sz="20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are opposite- Summer in the Northern Hemisphere is winter in the Southern Hemisphere and vice versa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15. </a:t>
                      </a: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are the three ways to address adults in Spanish?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Señora</a:t>
                      </a:r>
                      <a:r>
                        <a:rPr lang="en-US" sz="28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200" baseline="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Señor</a:t>
                      </a:r>
                      <a:endParaRPr lang="en-US" sz="2800" b="0" kern="1200" baseline="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200" baseline="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Señorita</a:t>
                      </a:r>
                      <a:r>
                        <a:rPr lang="en-US" sz="28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36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effectLst/>
                        </a:rPr>
                        <a:t> </a:t>
                      </a:r>
                      <a:endParaRPr lang="en-US" sz="2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1769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97352552"/>
              </p:ext>
            </p:extLst>
          </p:nvPr>
        </p:nvGraphicFramePr>
        <p:xfrm>
          <a:off x="518616" y="0"/>
          <a:ext cx="10849968" cy="68580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72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9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5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06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23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16. List three differences in the high school experience in Spanish speaking countries.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  <a:endParaRPr lang="en-US" sz="20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10</a:t>
                      </a:r>
                      <a:r>
                        <a:rPr lang="en-US" sz="1800" b="0" baseline="0" dirty="0" smtClean="0">
                          <a:effectLst/>
                        </a:rPr>
                        <a:t> to 12 classes that do not meet everyday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baseline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effectLst/>
                        </a:rPr>
                        <a:t>No lockers or amenities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baseline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effectLst/>
                        </a:rPr>
                        <a:t>Lecture style classes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baseline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effectLst/>
                        </a:rPr>
                        <a:t>Uniforms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baseline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effectLst/>
                        </a:rPr>
                        <a:t>Number Grading scale </a:t>
                      </a:r>
                      <a:endParaRPr lang="en-US" sz="1800" b="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 </a:t>
                      </a:r>
                      <a:endParaRPr lang="en-US" sz="16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17. What are two aspects of Spanish architecture that can be seen in the U.S? </a:t>
                      </a:r>
                      <a:endParaRPr lang="en-US" sz="20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Patios</a:t>
                      </a:r>
                      <a:r>
                        <a:rPr lang="en-US" sz="20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and balconies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baseline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Using stone, brick, or adobe 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18. What systems do Spanish speaking countries use for measurements and the temperature</a:t>
                      </a:r>
                      <a:r>
                        <a:rPr lang="en-US" sz="2000" b="0" dirty="0" smtClean="0">
                          <a:effectLst/>
                        </a:rPr>
                        <a:t>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</a:rPr>
                        <a:t>Spanish speaking countries</a:t>
                      </a:r>
                      <a:r>
                        <a:rPr lang="en-US" sz="2000" b="0" baseline="0" dirty="0" smtClean="0">
                          <a:effectLst/>
                        </a:rPr>
                        <a:t> use the metric system and </a:t>
                      </a:r>
                      <a:r>
                        <a:rPr lang="en-US" sz="2000" b="0" dirty="0" smtClean="0">
                          <a:effectLst/>
                        </a:rPr>
                        <a:t> 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19</a:t>
                      </a:r>
                      <a:r>
                        <a:rPr lang="en-US" sz="2000" b="0" dirty="0" smtClean="0">
                          <a:effectLst/>
                        </a:rPr>
                        <a:t>.*</a:t>
                      </a:r>
                      <a:r>
                        <a:rPr lang="en-US" sz="24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can you address a friend and someone formally in Spanish? </a:t>
                      </a:r>
                      <a:r>
                        <a:rPr lang="en-US" sz="28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baseline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baseline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You can address a friend in the </a:t>
                      </a:r>
                      <a:r>
                        <a:rPr lang="en-US" sz="2400" b="0" baseline="0" dirty="0" err="1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tú</a:t>
                      </a:r>
                      <a:r>
                        <a:rPr lang="en-US" sz="2400" b="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form and someone formally in the usted form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20. What is a difference in how we write the date in </a:t>
                      </a:r>
                      <a:r>
                        <a:rPr lang="en-US" sz="2000" b="0" dirty="0" err="1">
                          <a:effectLst/>
                        </a:rPr>
                        <a:t>english</a:t>
                      </a:r>
                      <a:r>
                        <a:rPr lang="en-US" sz="2000" b="0" dirty="0">
                          <a:effectLst/>
                        </a:rPr>
                        <a:t> vs. writing the date in Spanish</a:t>
                      </a:r>
                      <a:r>
                        <a:rPr lang="en-US" sz="2000" b="0" dirty="0" smtClean="0">
                          <a:effectLst/>
                        </a:rPr>
                        <a:t>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</a:rPr>
                        <a:t>In English the date is the month and then the day and in Spanish it</a:t>
                      </a:r>
                      <a:r>
                        <a:rPr lang="en-US" sz="2000" b="0" baseline="0" dirty="0" smtClean="0">
                          <a:effectLst/>
                        </a:rPr>
                        <a:t> is the day and then the month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baseline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 smtClean="0">
                          <a:effectLst/>
                        </a:rPr>
                        <a:t>Ex: December 27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baseline="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 smtClean="0">
                          <a:effectLst/>
                        </a:rPr>
                        <a:t>English: 12/27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 smtClean="0">
                          <a:effectLst/>
                        </a:rPr>
                        <a:t>Spanish: 27/12</a:t>
                      </a:r>
                      <a:r>
                        <a:rPr lang="en-US" sz="2000" b="0" dirty="0" smtClean="0">
                          <a:effectLst/>
                        </a:rPr>
                        <a:t> 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23" marR="2972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75227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138" y="164877"/>
            <a:ext cx="9905998" cy="1905000"/>
          </a:xfrm>
        </p:spPr>
        <p:txBody>
          <a:bodyPr>
            <a:normAutofit fontScale="90000"/>
          </a:bodyPr>
          <a:lstStyle/>
          <a:p>
            <a:r>
              <a:rPr lang="es-ES_tradnl" sz="4400" dirty="0" err="1" smtClean="0"/>
              <a:t>Dol</a:t>
            </a:r>
            <a:r>
              <a:rPr lang="es-ES_tradnl" sz="4400" dirty="0" smtClean="0"/>
              <a:t>: </a:t>
            </a:r>
            <a:r>
              <a:rPr lang="es-ES_tradnl" dirty="0" err="1" smtClean="0"/>
              <a:t>choose</a:t>
            </a:r>
            <a:r>
              <a:rPr lang="es-ES_tradnl" dirty="0" smtClean="0"/>
              <a:t> 4 cultural </a:t>
            </a:r>
            <a:r>
              <a:rPr lang="es-ES_tradnl" dirty="0" err="1" smtClean="0"/>
              <a:t>topics</a:t>
            </a:r>
            <a:r>
              <a:rPr lang="es-ES_tradnl" dirty="0" smtClean="0"/>
              <a:t> and </a:t>
            </a:r>
            <a:r>
              <a:rPr lang="es-ES_tradnl" dirty="0" err="1" smtClean="0"/>
              <a:t>write</a:t>
            </a:r>
            <a:r>
              <a:rPr lang="es-ES_tradnl" dirty="0" smtClean="0"/>
              <a:t> a mínimum of 2 </a:t>
            </a:r>
            <a:r>
              <a:rPr lang="es-ES_tradnl" dirty="0" err="1" smtClean="0"/>
              <a:t>sentences</a:t>
            </a:r>
            <a:r>
              <a:rPr lang="es-ES_tradnl" dirty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each</a:t>
            </a:r>
            <a:r>
              <a:rPr lang="es-ES_tradnl" dirty="0" smtClean="0"/>
              <a:t>.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94114" y="1554480"/>
            <a:ext cx="8852851" cy="1758547"/>
          </a:xfrm>
        </p:spPr>
        <p:txBody>
          <a:bodyPr>
            <a:noAutofit/>
          </a:bodyPr>
          <a:lstStyle/>
          <a:p>
            <a:r>
              <a:rPr lang="es-ES_tradnl" sz="2800" dirty="0" smtClean="0"/>
              <a:t>ARCHITERCTURE AND ITS INFLUENCE </a:t>
            </a:r>
          </a:p>
          <a:p>
            <a:r>
              <a:rPr lang="es-ES_tradnl" sz="3200" dirty="0" err="1" smtClean="0"/>
              <a:t>The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high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school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experience</a:t>
            </a:r>
            <a:r>
              <a:rPr lang="es-ES_tradnl" sz="3200" dirty="0" smtClean="0"/>
              <a:t> in </a:t>
            </a:r>
            <a:r>
              <a:rPr lang="es-ES_tradnl" sz="3200" dirty="0" err="1" smtClean="0"/>
              <a:t>latin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america</a:t>
            </a:r>
            <a:endParaRPr lang="es-ES_tradnl" sz="3200" dirty="0" smtClean="0"/>
          </a:p>
          <a:p>
            <a:r>
              <a:rPr lang="es-ES_tradnl" sz="3200" dirty="0" smtClean="0"/>
              <a:t>Los sanfermines </a:t>
            </a:r>
          </a:p>
          <a:p>
            <a:r>
              <a:rPr lang="es-ES_tradnl" sz="3200" dirty="0" err="1" smtClean="0"/>
              <a:t>Friendships</a:t>
            </a:r>
            <a:r>
              <a:rPr lang="es-ES_tradnl" sz="3200" dirty="0" smtClean="0"/>
              <a:t> in </a:t>
            </a:r>
            <a:r>
              <a:rPr lang="es-ES_tradnl" sz="3200" dirty="0" err="1" smtClean="0"/>
              <a:t>latin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american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countries</a:t>
            </a:r>
            <a:endParaRPr lang="es-ES_tradnl" sz="3200" dirty="0" smtClean="0"/>
          </a:p>
          <a:p>
            <a:r>
              <a:rPr lang="es-ES_tradnl" sz="3200" dirty="0" err="1" smtClean="0"/>
              <a:t>Artists</a:t>
            </a:r>
            <a:r>
              <a:rPr lang="es-ES_tradnl" sz="3200" dirty="0" smtClean="0"/>
              <a:t> and </a:t>
            </a:r>
            <a:r>
              <a:rPr lang="es-ES_tradnl" sz="3200" dirty="0" err="1" smtClean="0"/>
              <a:t>artistic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styles</a:t>
            </a:r>
            <a:r>
              <a:rPr lang="es-ES_tradnl" sz="3200" dirty="0" smtClean="0"/>
              <a:t> </a:t>
            </a:r>
          </a:p>
          <a:p>
            <a:r>
              <a:rPr lang="es-ES_tradnl" sz="3200" dirty="0" err="1" smtClean="0"/>
              <a:t>The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mexican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flag</a:t>
            </a:r>
            <a:endParaRPr lang="es-ES_tradnl" sz="3200" dirty="0" smtClean="0"/>
          </a:p>
          <a:p>
            <a:r>
              <a:rPr lang="es-ES_tradnl" sz="3200" dirty="0" err="1" smtClean="0"/>
              <a:t>The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mayans</a:t>
            </a:r>
            <a:r>
              <a:rPr lang="es-ES_tradnl" sz="3200" dirty="0" smtClean="0"/>
              <a:t> and </a:t>
            </a:r>
            <a:r>
              <a:rPr lang="es-ES_tradnl" sz="3200" dirty="0" err="1" smtClean="0"/>
              <a:t>aztecs</a:t>
            </a:r>
            <a:r>
              <a:rPr lang="es-ES_tradnl" sz="3200" dirty="0" smtClean="0"/>
              <a:t> 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23829895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Cultural </a:t>
            </a:r>
            <a:r>
              <a:rPr lang="es-MX" dirty="0" err="1" smtClean="0"/>
              <a:t>kahoot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https://create.kahoot.it/details/spanish-1-cbm-culture/e810e731-659c-4249-ac8b-0e0e2d76c401</a:t>
            </a:r>
          </a:p>
        </p:txBody>
      </p:sp>
    </p:spTree>
    <p:extLst>
      <p:ext uri="{BB962C8B-B14F-4D97-AF65-F5344CB8AC3E}">
        <p14:creationId xmlns:p14="http://schemas.microsoft.com/office/powerpoint/2010/main" val="22736287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6461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8919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Extras: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74842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61909" y="0"/>
            <a:ext cx="3250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DIBUJAR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61909" y="681335"/>
            <a:ext cx="3267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CANTAR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78384" y="5934670"/>
            <a:ext cx="7933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TOCAR LA GUITARRA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6772" y="1362670"/>
            <a:ext cx="8452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PRACTICAR DEPORTES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6846" y="0"/>
            <a:ext cx="3167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CORRER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044005"/>
            <a:ext cx="9434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USAR LA COMPUTADORA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26915" y="2761171"/>
            <a:ext cx="7802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JUGAR VIDEOJUEGOS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17494" y="2044005"/>
            <a:ext cx="2874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BAILAR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2822" y="5934670"/>
            <a:ext cx="3457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ESQUIAR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37281" y="5101624"/>
            <a:ext cx="9571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MONTAR EN MONOPATIN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819" y="730672"/>
            <a:ext cx="86553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MONTAR EN BICICLETA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84909" y="3478337"/>
            <a:ext cx="5578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LEER REVISTAS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3285" y="2761171"/>
            <a:ext cx="3457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ESCRIBIR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4645" y="3446971"/>
            <a:ext cx="6266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IR A LA ESCUELA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09743" y="4388272"/>
            <a:ext cx="6014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VER PELICULAS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293" y="1345889"/>
            <a:ext cx="3342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PATINAR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7463" y="4388272"/>
            <a:ext cx="5178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IR DE COMPRAS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4708" y="0"/>
            <a:ext cx="3954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TRABAJAR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08261" y="5106200"/>
            <a:ext cx="33297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ESTUDIAR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183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023" y="2459736"/>
            <a:ext cx="10018713" cy="1752599"/>
          </a:xfrm>
        </p:spPr>
        <p:txBody>
          <a:bodyPr/>
          <a:lstStyle/>
          <a:p>
            <a:r>
              <a:rPr lang="es-MX" dirty="0" smtClean="0"/>
              <a:t>Saquen sus pizarras y paquetes de unidad 2 por favor </a:t>
            </a:r>
            <a:r>
              <a:rPr lang="es-MX" dirty="0" smtClean="0">
                <a:sym typeface="Wingdings" panose="05000000000000000000" pitchFamily="2" charset="2"/>
              </a:rPr>
              <a:t>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9963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43177" y="3636993"/>
            <a:ext cx="3441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ATREVIDO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68589" y="6852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INTELIGENTE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9610" y="871855"/>
            <a:ext cx="4674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TALENTOSO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6229" y="830017"/>
            <a:ext cx="4149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SIMPATICO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557635"/>
            <a:ext cx="4335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NOSOTROS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11726" y="5934670"/>
            <a:ext cx="4280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NOSOTRAS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4735" y="2171844"/>
            <a:ext cx="2435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ELLAS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515" y="1592089"/>
            <a:ext cx="4519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RESERVADO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8844" y="5934670"/>
            <a:ext cx="3863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SOCIABLE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37838" y="5934670"/>
            <a:ext cx="2501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ELLOS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6718" y="5934670"/>
            <a:ext cx="1225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YO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34375" y="5192539"/>
            <a:ext cx="4767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DEPORTISTA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783" y="2205745"/>
            <a:ext cx="4122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GRACIOSO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8553" y="790250"/>
            <a:ext cx="2347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SERIO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91858" y="5131539"/>
            <a:ext cx="5115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TRABAJADOR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02263" y="4440904"/>
            <a:ext cx="4099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PEREZOSO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79891" y="5192539"/>
            <a:ext cx="2666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USTED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9317" y="1557635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USTEDES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58542" y="4379904"/>
            <a:ext cx="45272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ESTUDIOSO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121928" y="4390453"/>
            <a:ext cx="3874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ATLETICO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061" y="3657826"/>
            <a:ext cx="1253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TÚ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10120" y="18459"/>
            <a:ext cx="3935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 GUSTA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9677" y="2891025"/>
            <a:ext cx="8249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QUE TE GUSTA HACER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16516" y="3634383"/>
            <a:ext cx="2855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BUENO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13956" y="2912889"/>
            <a:ext cx="3801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PACIENTE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21722" y="3676455"/>
            <a:ext cx="4644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IMPACIENTE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9206" y="11273"/>
            <a:ext cx="4131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ORDENADO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51580" y="831893"/>
            <a:ext cx="870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ÉL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96961" y="2356117"/>
            <a:ext cx="32388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33232" y="2205245"/>
            <a:ext cx="5314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DESORDENADO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406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45881" y="4396086"/>
            <a:ext cx="1644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SOY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-71735"/>
            <a:ext cx="2501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SOMOS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46247" y="5934670"/>
            <a:ext cx="2045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BAJO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1" y="5934670"/>
            <a:ext cx="3983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PELO LISO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0963" y="-3125"/>
            <a:ext cx="5186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</a:rPr>
              <a:t>PELO RIZADO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5135"/>
            <a:ext cx="2124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ALTO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14094" y="5881985"/>
            <a:ext cx="2981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GORDO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45601" y="-53280"/>
            <a:ext cx="3868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DELGADO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24236" y="631478"/>
            <a:ext cx="24993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JOVEN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0012" y="5924550"/>
            <a:ext cx="1794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SON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46247" y="5234285"/>
            <a:ext cx="1949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ERES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53087" y="631478"/>
            <a:ext cx="1340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UN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37586" y="5234285"/>
            <a:ext cx="1880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6786" y="5165378"/>
            <a:ext cx="16546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LOS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85405" y="5155258"/>
            <a:ext cx="2701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BARBA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68374" y="705892"/>
            <a:ext cx="2961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BIGOTE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44208" y="1312478"/>
            <a:ext cx="5047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OJOS AZULES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470090"/>
            <a:ext cx="4927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PELO CORTO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38698" y="1422833"/>
            <a:ext cx="4905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PELO LARGO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73911" y="647105"/>
            <a:ext cx="1042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289694" y="647105"/>
            <a:ext cx="1648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FEO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34746" y="5139036"/>
            <a:ext cx="2364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UNOS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8477" y="5176038"/>
            <a:ext cx="115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LA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9915" y="1399077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LAS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101" y="2149025"/>
            <a:ext cx="2622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GAFAS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101" y="2869890"/>
            <a:ext cx="2658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</a:rPr>
              <a:t>CALVO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2609" y="3615408"/>
            <a:ext cx="2886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GUAPO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965170" y="4528580"/>
            <a:ext cx="3150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BONITO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13712" y="2149025"/>
            <a:ext cx="6365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OJOS MARRONES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239619" y="3863207"/>
            <a:ext cx="4952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</a:rPr>
              <a:t>OJOS VERDES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880002" y="2985031"/>
            <a:ext cx="3501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MORENO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50270" y="4528580"/>
            <a:ext cx="25236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RUBIO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707219" y="3006116"/>
            <a:ext cx="2299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UNAS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000446" y="3710918"/>
            <a:ext cx="4103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PELIRROJO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070238" y="2985031"/>
            <a:ext cx="1866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VIEJO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76961" y="5881985"/>
            <a:ext cx="1050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EL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621315" y="2931506"/>
            <a:ext cx="2600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CHICA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449213" y="2148755"/>
            <a:ext cx="2666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CHICO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128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Fakebook</a:t>
            </a:r>
            <a:r>
              <a:rPr lang="es-ES_tradnl" dirty="0" smtClean="0"/>
              <a:t> </a:t>
            </a:r>
            <a:r>
              <a:rPr lang="es-ES_tradnl" dirty="0" err="1" smtClean="0"/>
              <a:t>writing</a:t>
            </a:r>
            <a:r>
              <a:rPr lang="es-ES_tradnl" dirty="0" smtClean="0"/>
              <a:t> </a:t>
            </a:r>
            <a:r>
              <a:rPr lang="es-ES_tradnl" dirty="0" err="1" smtClean="0"/>
              <a:t>assignment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837766"/>
            <a:ext cx="10394707" cy="3536820"/>
          </a:xfrm>
        </p:spPr>
        <p:txBody>
          <a:bodyPr>
            <a:normAutofit/>
          </a:bodyPr>
          <a:lstStyle/>
          <a:p>
            <a:r>
              <a:rPr lang="es-ES_tradnl" sz="2800" dirty="0" err="1" smtClean="0"/>
              <a:t>Need</a:t>
            </a:r>
            <a:r>
              <a:rPr lang="es-ES_tradnl" sz="2800" dirty="0" smtClean="0"/>
              <a:t>  to </a:t>
            </a:r>
            <a:r>
              <a:rPr lang="es-ES_tradnl" sz="2800" dirty="0" err="1" smtClean="0"/>
              <a:t>Include</a:t>
            </a:r>
            <a:r>
              <a:rPr lang="es-ES_tradnl" sz="2800" dirty="0" smtClean="0"/>
              <a:t>: </a:t>
            </a:r>
          </a:p>
          <a:p>
            <a:r>
              <a:rPr lang="es-ES_tradnl" sz="2800" dirty="0" smtClean="0"/>
              <a:t>A </a:t>
            </a:r>
            <a:r>
              <a:rPr lang="es-ES_tradnl" sz="2800" dirty="0" err="1" smtClean="0"/>
              <a:t>description</a:t>
            </a:r>
            <a:r>
              <a:rPr lang="es-ES_tradnl" sz="2800" dirty="0" smtClean="0"/>
              <a:t> of </a:t>
            </a:r>
            <a:r>
              <a:rPr lang="es-ES_tradnl" sz="2800" dirty="0" err="1" smtClean="0"/>
              <a:t>yourself</a:t>
            </a:r>
            <a:endParaRPr lang="es-ES_tradnl" sz="2800" dirty="0" smtClean="0"/>
          </a:p>
          <a:p>
            <a:pPr lvl="1"/>
            <a:r>
              <a:rPr lang="es-ES_tradnl" sz="2400" dirty="0" err="1" smtClean="0"/>
              <a:t>Physical</a:t>
            </a:r>
            <a:r>
              <a:rPr lang="es-ES_tradnl" sz="2400" dirty="0" smtClean="0"/>
              <a:t> and </a:t>
            </a:r>
            <a:r>
              <a:rPr lang="es-ES_tradnl" sz="2400" dirty="0" err="1" smtClean="0"/>
              <a:t>personality</a:t>
            </a:r>
            <a:r>
              <a:rPr lang="es-ES_tradnl" sz="2400" dirty="0" smtClean="0"/>
              <a:t> </a:t>
            </a:r>
          </a:p>
          <a:p>
            <a:pPr lvl="1"/>
            <a:r>
              <a:rPr lang="es-ES_tradnl" sz="2400" dirty="0" err="1" smtClean="0"/>
              <a:t>Things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you</a:t>
            </a:r>
            <a:r>
              <a:rPr lang="es-ES_tradnl" sz="2400" dirty="0" smtClean="0"/>
              <a:t> do and do  </a:t>
            </a:r>
            <a:r>
              <a:rPr lang="es-ES_tradnl" sz="2400" dirty="0" err="1" smtClean="0"/>
              <a:t>not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like</a:t>
            </a:r>
            <a:r>
              <a:rPr lang="es-ES_tradnl" sz="2400" dirty="0" smtClean="0"/>
              <a:t> to do </a:t>
            </a:r>
          </a:p>
          <a:p>
            <a:pPr lvl="1"/>
            <a:r>
              <a:rPr lang="es-ES_tradnl" sz="2400" dirty="0" err="1" smtClean="0"/>
              <a:t>Description</a:t>
            </a:r>
            <a:r>
              <a:rPr lang="es-ES_tradnl" sz="2400" dirty="0" smtClean="0"/>
              <a:t> of </a:t>
            </a:r>
            <a:r>
              <a:rPr lang="es-ES_tradnl" sz="2400" dirty="0" err="1" smtClean="0"/>
              <a:t>outfit</a:t>
            </a:r>
            <a:r>
              <a:rPr lang="es-ES_tradnl" sz="2400" dirty="0" smtClean="0"/>
              <a:t> in </a:t>
            </a:r>
            <a:r>
              <a:rPr lang="es-ES_tradnl" sz="2400" dirty="0" err="1" smtClean="0"/>
              <a:t>profile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picture</a:t>
            </a:r>
            <a:r>
              <a:rPr lang="es-ES_tradnl" sz="2400" dirty="0" smtClean="0"/>
              <a:t> </a:t>
            </a:r>
          </a:p>
          <a:p>
            <a:pPr lvl="1"/>
            <a:r>
              <a:rPr lang="es-ES_tradnl" sz="2400" dirty="0" smtClean="0"/>
              <a:t>Complete </a:t>
            </a:r>
            <a:r>
              <a:rPr lang="es-ES_tradnl" sz="2400" dirty="0" err="1" smtClean="0"/>
              <a:t>sentences</a:t>
            </a:r>
            <a:r>
              <a:rPr lang="es-ES_tradnl" sz="2400" dirty="0" smtClean="0"/>
              <a:t> and </a:t>
            </a:r>
            <a:r>
              <a:rPr lang="es-ES_tradnl" sz="2400" dirty="0" err="1" smtClean="0"/>
              <a:t>correct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grammar</a:t>
            </a:r>
            <a:r>
              <a:rPr lang="es-ES_tradnl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562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33" y="1493948"/>
            <a:ext cx="2050228" cy="3504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082" y="1493948"/>
            <a:ext cx="2276407" cy="3336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89" y="1493948"/>
            <a:ext cx="2632478" cy="3662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55" y="391673"/>
            <a:ext cx="2115233" cy="2467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17" y="3162298"/>
            <a:ext cx="2743206" cy="31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7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03412"/>
            <a:ext cx="10396882" cy="573741"/>
          </a:xfrm>
        </p:spPr>
        <p:txBody>
          <a:bodyPr>
            <a:noAutofit/>
          </a:bodyPr>
          <a:lstStyle/>
          <a:p>
            <a:pPr algn="ctr"/>
            <a:r>
              <a:rPr lang="es-ES_tradnl" sz="4400" dirty="0" smtClean="0"/>
              <a:t>Complete </a:t>
            </a:r>
            <a:r>
              <a:rPr lang="es-ES_tradnl" sz="4400" dirty="0" err="1" smtClean="0"/>
              <a:t>the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sentences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with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the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correct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indefinite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article</a:t>
            </a:r>
            <a:r>
              <a:rPr lang="es-ES_tradnl" sz="4400" dirty="0" smtClean="0"/>
              <a:t> </a:t>
            </a:r>
            <a:endParaRPr lang="es-ES_tradnl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7976" y="403412"/>
            <a:ext cx="11131989" cy="6454588"/>
          </a:xfrm>
        </p:spPr>
        <p:txBody>
          <a:bodyPr>
            <a:normAutofit/>
          </a:bodyPr>
          <a:lstStyle/>
          <a:p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1. La Sra. </a:t>
            </a:r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Santiago 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es _____ profesora simpática. </a:t>
            </a:r>
          </a:p>
          <a:p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2. Alicia es _____ estudiante trabajadora. </a:t>
            </a:r>
          </a:p>
          <a:p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3. Juan y Carlos son  _____ chicos perezosos. </a:t>
            </a:r>
          </a:p>
          <a:p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4. German es ______ amigo sociable. </a:t>
            </a:r>
          </a:p>
          <a:p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5.  Sr. </a:t>
            </a:r>
            <a:r>
              <a:rPr lang="es-ES_tradnl" dirty="0" smtClean="0">
                <a:latin typeface="Aharoni" panose="02010803020104030203" pitchFamily="2" charset="-79"/>
                <a:cs typeface="Aharoni" panose="02010803020104030203" pitchFamily="2" charset="-79"/>
              </a:rPr>
              <a:t>Guzmán 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es _____ profesor gracioso.  </a:t>
            </a:r>
          </a:p>
          <a:p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6. Adriana y Carla son ______ chicas muy serias. </a:t>
            </a:r>
          </a:p>
          <a:p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7. La Srta. Cifuentes es _____ profesora paciente. </a:t>
            </a:r>
          </a:p>
          <a:p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8. Arturo es _______ estudiante talentoso.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3112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300790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s-ES_tradnl" sz="11733" dirty="0"/>
              <a:t>¿Como </a:t>
            </a:r>
            <a:r>
              <a:rPr lang="es-ES_tradnl" sz="11733" dirty="0" smtClean="0"/>
              <a:t>eres tú? </a:t>
            </a:r>
            <a:endParaRPr lang="es-ES_tradnl" sz="10666" dirty="0"/>
          </a:p>
        </p:txBody>
      </p:sp>
      <p:pic>
        <p:nvPicPr>
          <p:cNvPr id="5" name="Content Placeholder 4" descr="Thank &lt;strong&gt;You&lt;/strong&gt; Text Free Stock Photo - Public Domain Pictures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22"/>
          <a:stretch/>
        </p:blipFill>
        <p:spPr>
          <a:xfrm>
            <a:off x="0" y="2053389"/>
            <a:ext cx="11636249" cy="3962400"/>
          </a:xfrm>
        </p:spPr>
      </p:pic>
      <p:pic>
        <p:nvPicPr>
          <p:cNvPr id="4" name="Content Placeholder 4" descr="Thank &lt;strong&gt;You&lt;/strong&gt; Text Free Stock Photo - Public Domain Pictures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22"/>
          <a:stretch/>
        </p:blipFill>
        <p:spPr>
          <a:xfrm>
            <a:off x="198120" y="1824788"/>
            <a:ext cx="1163624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2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10533</TotalTime>
  <Words>2300</Words>
  <Application>Microsoft Office PowerPoint</Application>
  <PresentationFormat>Widescreen</PresentationFormat>
  <Paragraphs>530</Paragraphs>
  <Slides>84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3" baseType="lpstr">
      <vt:lpstr>Aharoni</vt:lpstr>
      <vt:lpstr>Arial</vt:lpstr>
      <vt:lpstr>Calibri</vt:lpstr>
      <vt:lpstr>Calibri Light</vt:lpstr>
      <vt:lpstr>Cambria</vt:lpstr>
      <vt:lpstr>Impact</vt:lpstr>
      <vt:lpstr>Times New Roman</vt:lpstr>
      <vt:lpstr>Wingdings</vt:lpstr>
      <vt:lpstr>Main Event</vt:lpstr>
      <vt:lpstr>¡Hazlo ahora! </vt:lpstr>
      <vt:lpstr>BIENVENIDOS A NUESTRA CLASE ESPAÑOL 1  </vt:lpstr>
      <vt:lpstr>OBJETIVO Y DOL </vt:lpstr>
      <vt:lpstr>LA ESTRELLA DEL DIA</vt:lpstr>
      <vt:lpstr>La canción del dia  </vt:lpstr>
      <vt:lpstr>¿Como eres tú?  What are you like?</vt:lpstr>
      <vt:lpstr>¿Como es ella?  What is she like?</vt:lpstr>
      <vt:lpstr>Saquen sus pizarras y paquetes de unidad 2 por favor </vt:lpstr>
      <vt:lpstr>¿Como eres tú? </vt:lpstr>
      <vt:lpstr>¿Como es? </vt:lpstr>
      <vt:lpstr>¿Como es El? ¿Como es ella?  </vt:lpstr>
      <vt:lpstr>¿Como son ellos?  What are they like?</vt:lpstr>
      <vt:lpstr>¿Como son? Use the subject pronoun </vt:lpstr>
      <vt:lpstr>¿Como son? </vt:lpstr>
      <vt:lpstr>¿Como son? </vt:lpstr>
      <vt:lpstr>PowerPoint Presentation</vt:lpstr>
      <vt:lpstr>Unscramabling sentences </vt:lpstr>
      <vt:lpstr>Crea tu propio… </vt:lpstr>
      <vt:lpstr>WORKSHEET </vt:lpstr>
      <vt:lpstr>PowerPoint Presentation</vt:lpstr>
      <vt:lpstr>PowerPoint Presentation</vt:lpstr>
      <vt:lpstr>Abren las computadoras y vayan a nearpod.com por favor.</vt:lpstr>
      <vt:lpstr>Repaso: Create a complete sentence stating if you like or dislike the following clothing </vt:lpstr>
      <vt:lpstr>BIENVENIDOS A NUESTRA CLASE ESPAÑOL 1  </vt:lpstr>
      <vt:lpstr>OBJETIVO Y DOL</vt:lpstr>
      <vt:lpstr>What is a subject pronoun?</vt:lpstr>
      <vt:lpstr>What is a subject pronoun?</vt:lpstr>
      <vt:lpstr>Name that subject pronoun…</vt:lpstr>
      <vt:lpstr>Name that subject pronoun…</vt:lpstr>
      <vt:lpstr>Repaso ser/ tener  traduce/translate</vt:lpstr>
      <vt:lpstr>Repaso ser/ tener  traduce/translate</vt:lpstr>
      <vt:lpstr>SER VS. TENER:  Which would you use in each of these sentences.  Conjugate it correctly </vt:lpstr>
      <vt:lpstr>PowerPoint Presentation</vt:lpstr>
      <vt:lpstr>PowerPoint Presentation</vt:lpstr>
      <vt:lpstr>When a Word ends in an “o” it is –   When a Word ends in an “a” it is –   When a Word ends in an “s/es” it is talking about - </vt:lpstr>
      <vt:lpstr>When a Word ends in an “o” it is – masculine  When a Word ends in an “a” it is – feminine  When a Word ends in an “s/es” it is talking about –plural/plural ending in a consonant </vt:lpstr>
      <vt:lpstr>What is a definite article? </vt:lpstr>
      <vt:lpstr>What is a definite article? </vt:lpstr>
      <vt:lpstr>What is an indefinite article? </vt:lpstr>
      <vt:lpstr>What is an indefinite article? </vt:lpstr>
      <vt:lpstr>Name that object… </vt:lpstr>
      <vt:lpstr>Name the indefinIte/definite article</vt:lpstr>
      <vt:lpstr>Name the indefinte/definte article</vt:lpstr>
      <vt:lpstr>MATCH THE SENTENCE </vt:lpstr>
      <vt:lpstr>PowerPoint Presentation</vt:lpstr>
      <vt:lpstr>PowerPoint Presentation</vt:lpstr>
      <vt:lpstr>Warmup – contesta (answer)</vt:lpstr>
      <vt:lpstr>BIENVENIDOS A NUESTRA CLASE ESPAÑOL 1  </vt:lpstr>
      <vt:lpstr>OBJETIVO Y DOL </vt:lpstr>
      <vt:lpstr>LA ESTRELLA DEL DIA</vt:lpstr>
      <vt:lpstr>La canción del dia  </vt:lpstr>
      <vt:lpstr>PowerPoint Presentation</vt:lpstr>
      <vt:lpstr>A mi me gustaN … </vt:lpstr>
      <vt:lpstr> a mi me gusta …</vt:lpstr>
      <vt:lpstr>A MI NO ME GUSTA </vt:lpstr>
      <vt:lpstr>A MI NO ME GUSTA… </vt:lpstr>
      <vt:lpstr>A mi no me gusta </vt:lpstr>
      <vt:lpstr>BLAKE SHELTON LE GUSTA…</vt:lpstr>
      <vt:lpstr>RIHANNA ES … </vt:lpstr>
      <vt:lpstr>CHRIS BROWN LE GUSTA ______.  A mi ________.  </vt:lpstr>
      <vt:lpstr>El pelo de LIL YACHTY ES … </vt:lpstr>
      <vt:lpstr>La piel de A$AP ROCKY ES… </vt:lpstr>
      <vt:lpstr>PowerPoint Presentation</vt:lpstr>
      <vt:lpstr>Ask our solteros 3 questions and pick your favorito! Questions you could ask… </vt:lpstr>
      <vt:lpstr>Prepare responses to each question:</vt:lpstr>
      <vt:lpstr>PowerPoint Presentation</vt:lpstr>
      <vt:lpstr>Hablar</vt:lpstr>
      <vt:lpstr>BIENVENIDOS A NUESTRA CLASE ESPAÑOL 1  </vt:lpstr>
      <vt:lpstr>OBJETIVO Y DOL </vt:lpstr>
      <vt:lpstr>PowerPoint Presentation</vt:lpstr>
      <vt:lpstr>PowerPoint Presentation</vt:lpstr>
      <vt:lpstr>PowerPoint Presentation</vt:lpstr>
      <vt:lpstr>PowerPoint Presentation</vt:lpstr>
      <vt:lpstr>Dol: choose 4 cultural topics and write a mínimum of 2 sentences for each. </vt:lpstr>
      <vt:lpstr>Cultural kahoot</vt:lpstr>
      <vt:lpstr>PowerPoint Presentation</vt:lpstr>
      <vt:lpstr>PowerPoint Presentation</vt:lpstr>
      <vt:lpstr>Extras:</vt:lpstr>
      <vt:lpstr>PowerPoint Presentation</vt:lpstr>
      <vt:lpstr>PowerPoint Presentation</vt:lpstr>
      <vt:lpstr>PowerPoint Presentation</vt:lpstr>
      <vt:lpstr>Fakebook writing assignment </vt:lpstr>
      <vt:lpstr>PowerPoint Presentation</vt:lpstr>
      <vt:lpstr>Complete the sentences with the correct indefinite article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¡Hazlo ahora!</dc:title>
  <dc:creator>Butler, Madison</dc:creator>
  <cp:lastModifiedBy>DeAlba, Debra</cp:lastModifiedBy>
  <cp:revision>107</cp:revision>
  <cp:lastPrinted>2016-10-26T16:55:27Z</cp:lastPrinted>
  <dcterms:created xsi:type="dcterms:W3CDTF">2016-10-20T21:07:37Z</dcterms:created>
  <dcterms:modified xsi:type="dcterms:W3CDTF">2018-11-25T22:58:59Z</dcterms:modified>
</cp:coreProperties>
</file>