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08"/>
  </p:notesMasterIdLst>
  <p:sldIdLst>
    <p:sldId id="328" r:id="rId2"/>
    <p:sldId id="339" r:id="rId3"/>
    <p:sldId id="340" r:id="rId4"/>
    <p:sldId id="342" r:id="rId5"/>
    <p:sldId id="343" r:id="rId6"/>
    <p:sldId id="344" r:id="rId7"/>
    <p:sldId id="362" r:id="rId8"/>
    <p:sldId id="368" r:id="rId9"/>
    <p:sldId id="363" r:id="rId10"/>
    <p:sldId id="361" r:id="rId11"/>
    <p:sldId id="345" r:id="rId12"/>
    <p:sldId id="346" r:id="rId13"/>
    <p:sldId id="351" r:id="rId14"/>
    <p:sldId id="347" r:id="rId15"/>
    <p:sldId id="349" r:id="rId16"/>
    <p:sldId id="350" r:id="rId17"/>
    <p:sldId id="352" r:id="rId18"/>
    <p:sldId id="353" r:id="rId19"/>
    <p:sldId id="354" r:id="rId20"/>
    <p:sldId id="348" r:id="rId21"/>
    <p:sldId id="355" r:id="rId22"/>
    <p:sldId id="356" r:id="rId23"/>
    <p:sldId id="360" r:id="rId24"/>
    <p:sldId id="357" r:id="rId25"/>
    <p:sldId id="358" r:id="rId26"/>
    <p:sldId id="359" r:id="rId27"/>
    <p:sldId id="369" r:id="rId28"/>
    <p:sldId id="260" r:id="rId29"/>
    <p:sldId id="365" r:id="rId30"/>
    <p:sldId id="366" r:id="rId31"/>
    <p:sldId id="367" r:id="rId32"/>
    <p:sldId id="364" r:id="rId33"/>
    <p:sldId id="256" r:id="rId34"/>
    <p:sldId id="258" r:id="rId35"/>
    <p:sldId id="371" r:id="rId36"/>
    <p:sldId id="377" r:id="rId37"/>
    <p:sldId id="261" r:id="rId38"/>
    <p:sldId id="262" r:id="rId39"/>
    <p:sldId id="376" r:id="rId40"/>
    <p:sldId id="373" r:id="rId41"/>
    <p:sldId id="374" r:id="rId42"/>
    <p:sldId id="375" r:id="rId43"/>
    <p:sldId id="372" r:id="rId44"/>
    <p:sldId id="269" r:id="rId45"/>
    <p:sldId id="270" r:id="rId46"/>
    <p:sldId id="271" r:id="rId47"/>
    <p:sldId id="272" r:id="rId48"/>
    <p:sldId id="324" r:id="rId49"/>
    <p:sldId id="318" r:id="rId50"/>
    <p:sldId id="323" r:id="rId51"/>
    <p:sldId id="325" r:id="rId52"/>
    <p:sldId id="265" r:id="rId53"/>
    <p:sldId id="263" r:id="rId54"/>
    <p:sldId id="266" r:id="rId55"/>
    <p:sldId id="268" r:id="rId56"/>
    <p:sldId id="267" r:id="rId57"/>
    <p:sldId id="336" r:id="rId58"/>
    <p:sldId id="275" r:id="rId59"/>
    <p:sldId id="277" r:id="rId60"/>
    <p:sldId id="283" r:id="rId61"/>
    <p:sldId id="370" r:id="rId62"/>
    <p:sldId id="315" r:id="rId63"/>
    <p:sldId id="316" r:id="rId64"/>
    <p:sldId id="331" r:id="rId65"/>
    <p:sldId id="332" r:id="rId66"/>
    <p:sldId id="378" r:id="rId67"/>
    <p:sldId id="381" r:id="rId68"/>
    <p:sldId id="337" r:id="rId69"/>
    <p:sldId id="379" r:id="rId70"/>
    <p:sldId id="388" r:id="rId71"/>
    <p:sldId id="389" r:id="rId72"/>
    <p:sldId id="390" r:id="rId73"/>
    <p:sldId id="391" r:id="rId74"/>
    <p:sldId id="423" r:id="rId75"/>
    <p:sldId id="392" r:id="rId76"/>
    <p:sldId id="394" r:id="rId77"/>
    <p:sldId id="395" r:id="rId78"/>
    <p:sldId id="396" r:id="rId79"/>
    <p:sldId id="397" r:id="rId80"/>
    <p:sldId id="398" r:id="rId81"/>
    <p:sldId id="399" r:id="rId82"/>
    <p:sldId id="400" r:id="rId83"/>
    <p:sldId id="401" r:id="rId84"/>
    <p:sldId id="402" r:id="rId85"/>
    <p:sldId id="403" r:id="rId86"/>
    <p:sldId id="404" r:id="rId87"/>
    <p:sldId id="405" r:id="rId88"/>
    <p:sldId id="406" r:id="rId89"/>
    <p:sldId id="407" r:id="rId90"/>
    <p:sldId id="408" r:id="rId91"/>
    <p:sldId id="409" r:id="rId92"/>
    <p:sldId id="411" r:id="rId93"/>
    <p:sldId id="413" r:id="rId94"/>
    <p:sldId id="414" r:id="rId95"/>
    <p:sldId id="418" r:id="rId96"/>
    <p:sldId id="419" r:id="rId97"/>
    <p:sldId id="417" r:id="rId98"/>
    <p:sldId id="422" r:id="rId99"/>
    <p:sldId id="335" r:id="rId100"/>
    <p:sldId id="309" r:id="rId101"/>
    <p:sldId id="415" r:id="rId102"/>
    <p:sldId id="264" r:id="rId103"/>
    <p:sldId id="280" r:id="rId104"/>
    <p:sldId id="282" r:id="rId105"/>
    <p:sldId id="281" r:id="rId106"/>
    <p:sldId id="274" r:id="rId10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79D2C-6E66-4015-806B-D15E4A7B75D6}" type="datetimeFigureOut">
              <a:rPr lang="es-ES_tradnl" smtClean="0"/>
              <a:t>03/12/2018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8D3CE-3E64-4665-BC02-F62216558EB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084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9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91D7-EAA8-4D00-8B90-2FC6F2F3449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listening.org/content/189-julian_colombia_serestudiante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8.png"/><Relationship Id="rId7" Type="http://schemas.openxmlformats.org/officeDocument/2006/relationships/image" Target="../media/image3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29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8.png"/><Relationship Id="rId7" Type="http://schemas.openxmlformats.org/officeDocument/2006/relationships/image" Target="../media/image3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6I7ujABb0I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anish classroom items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75" y="0"/>
            <a:ext cx="54645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dice…?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¿</a:t>
            </a:r>
            <a:r>
              <a:rPr lang="es-ES_tradnl" dirty="0" smtClean="0"/>
              <a:t>Que está a dentro de tu </a:t>
            </a:r>
            <a:r>
              <a:rPr lang="es-ES_tradnl" dirty="0" err="1" smtClean="0"/>
              <a:t>mochilla</a:t>
            </a:r>
            <a:r>
              <a:rPr lang="es-ES_tradnl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2" y="2065517"/>
            <a:ext cx="5009289" cy="4464072"/>
          </a:xfrm>
        </p:spPr>
      </p:pic>
      <p:sp>
        <p:nvSpPr>
          <p:cNvPr id="5" name="TextBox 4"/>
          <p:cNvSpPr txBox="1"/>
          <p:nvPr/>
        </p:nvSpPr>
        <p:spPr>
          <a:xfrm>
            <a:off x="8100811" y="1738648"/>
            <a:ext cx="28591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DRAW A BACKPACK</a:t>
            </a:r>
          </a:p>
          <a:p>
            <a:r>
              <a:rPr lang="es-ES_tradnl" sz="3200" dirty="0" err="1" smtClean="0"/>
              <a:t>List</a:t>
            </a:r>
            <a:r>
              <a:rPr lang="es-ES_tradnl" sz="3200" dirty="0" smtClean="0"/>
              <a:t> 6 </a:t>
            </a:r>
            <a:r>
              <a:rPr lang="es-ES_tradnl" sz="3200" dirty="0" err="1" smtClean="0"/>
              <a:t>classroom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things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you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might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find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your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backpack</a:t>
            </a:r>
            <a:r>
              <a:rPr lang="es-ES_tradnl" sz="3200" dirty="0" smtClean="0"/>
              <a:t>.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4830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97" y="228600"/>
            <a:ext cx="10360501" cy="1219200"/>
          </a:xfrm>
        </p:spPr>
        <p:txBody>
          <a:bodyPr>
            <a:normAutofit/>
          </a:bodyPr>
          <a:lstStyle/>
          <a:p>
            <a:r>
              <a:rPr lang="es-ES_tradnl" sz="5400" dirty="0"/>
              <a:t>Donde </a:t>
            </a:r>
            <a:r>
              <a:rPr lang="es-ES_tradnl" sz="5400" dirty="0" err="1"/>
              <a:t>estÁ</a:t>
            </a:r>
            <a:r>
              <a:rPr lang="es-ES_tradnl" sz="5400" dirty="0"/>
              <a:t> el 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98" y="1447800"/>
            <a:ext cx="10360501" cy="4470400"/>
          </a:xfrm>
        </p:spPr>
        <p:txBody>
          <a:bodyPr>
            <a:normAutofit/>
          </a:bodyPr>
          <a:lstStyle/>
          <a:p>
            <a:r>
              <a:rPr lang="es-ES_tradnl" sz="3600" dirty="0" err="1"/>
              <a:t>With</a:t>
            </a:r>
            <a:r>
              <a:rPr lang="es-ES_tradnl" sz="3600" dirty="0"/>
              <a:t> </a:t>
            </a:r>
            <a:r>
              <a:rPr lang="es-ES_tradnl" sz="3600" dirty="0" err="1"/>
              <a:t>your</a:t>
            </a:r>
            <a:r>
              <a:rPr lang="es-ES_tradnl" sz="3600" dirty="0"/>
              <a:t> </a:t>
            </a:r>
            <a:r>
              <a:rPr lang="es-ES_tradnl" sz="3600" dirty="0" err="1"/>
              <a:t>partner</a:t>
            </a:r>
            <a:r>
              <a:rPr lang="es-ES_tradnl" sz="3600" dirty="0"/>
              <a:t>, place </a:t>
            </a:r>
            <a:r>
              <a:rPr lang="es-ES_tradnl" sz="3600" dirty="0" err="1"/>
              <a:t>the</a:t>
            </a:r>
            <a:r>
              <a:rPr lang="es-ES_tradnl" sz="3600" dirty="0"/>
              <a:t> +++ in </a:t>
            </a:r>
            <a:r>
              <a:rPr lang="es-ES_tradnl" sz="3600" dirty="0" err="1"/>
              <a:t>different</a:t>
            </a:r>
            <a:r>
              <a:rPr lang="es-ES_tradnl" sz="3600" dirty="0"/>
              <a:t> </a:t>
            </a:r>
            <a:r>
              <a:rPr lang="es-ES_tradnl" sz="3600" dirty="0" err="1"/>
              <a:t>locations</a:t>
            </a:r>
            <a:r>
              <a:rPr lang="es-ES_tradnl" sz="3600" dirty="0"/>
              <a:t>. </a:t>
            </a:r>
            <a:r>
              <a:rPr lang="es-ES_tradnl" sz="3600" dirty="0" err="1"/>
              <a:t>Have</a:t>
            </a:r>
            <a:r>
              <a:rPr lang="es-ES_tradnl" sz="3600" dirty="0"/>
              <a:t> </a:t>
            </a:r>
            <a:r>
              <a:rPr lang="es-ES_tradnl" sz="3600" dirty="0" err="1"/>
              <a:t>your</a:t>
            </a:r>
            <a:r>
              <a:rPr lang="es-ES_tradnl" sz="3600" dirty="0"/>
              <a:t> </a:t>
            </a:r>
            <a:r>
              <a:rPr lang="es-ES_tradnl" sz="3600" dirty="0" err="1"/>
              <a:t>partner</a:t>
            </a:r>
            <a:r>
              <a:rPr lang="es-ES_tradnl" sz="3600" dirty="0"/>
              <a:t> describe </a:t>
            </a:r>
            <a:r>
              <a:rPr lang="es-ES_tradnl" sz="3600" dirty="0" err="1"/>
              <a:t>where</a:t>
            </a:r>
            <a:r>
              <a:rPr lang="es-ES_tradnl" sz="3600" dirty="0"/>
              <a:t> </a:t>
            </a:r>
            <a:r>
              <a:rPr lang="es-ES_tradnl" sz="3600" dirty="0" err="1"/>
              <a:t>it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</a:t>
            </a:r>
            <a:r>
              <a:rPr lang="es-ES_tradnl" sz="3600" dirty="0" err="1"/>
              <a:t>located</a:t>
            </a:r>
            <a:r>
              <a:rPr lang="es-ES_tradnl" sz="3600" dirty="0"/>
              <a:t> </a:t>
            </a:r>
            <a:r>
              <a:rPr lang="es-ES_tradnl" sz="3600" dirty="0" err="1"/>
              <a:t>using</a:t>
            </a:r>
            <a:r>
              <a:rPr lang="es-ES_tradnl" sz="3600" dirty="0"/>
              <a:t> </a:t>
            </a:r>
            <a:r>
              <a:rPr lang="es-ES_tradnl" sz="3600" dirty="0" err="1"/>
              <a:t>Spanish</a:t>
            </a:r>
            <a:r>
              <a:rPr lang="es-ES_tradnl" sz="3600" dirty="0"/>
              <a:t> </a:t>
            </a:r>
            <a:r>
              <a:rPr lang="es-ES_tradnl" sz="3600" dirty="0" err="1"/>
              <a:t>prepositions</a:t>
            </a:r>
            <a:r>
              <a:rPr lang="es-ES_tradnl" sz="3600" dirty="0"/>
              <a:t>. </a:t>
            </a:r>
          </a:p>
          <a:p>
            <a:pPr lvl="1"/>
            <a:r>
              <a:rPr lang="es-ES_tradnl" sz="3200" dirty="0" err="1"/>
              <a:t>Younger</a:t>
            </a:r>
            <a:r>
              <a:rPr lang="es-ES_tradnl" sz="3200" dirty="0"/>
              <a:t> </a:t>
            </a:r>
            <a:r>
              <a:rPr lang="es-ES_tradnl" sz="3200" dirty="0" err="1"/>
              <a:t>partner</a:t>
            </a:r>
            <a:r>
              <a:rPr lang="es-ES_tradnl" sz="3200" dirty="0"/>
              <a:t> </a:t>
            </a:r>
            <a:r>
              <a:rPr lang="es-ES_tradnl" sz="3200" dirty="0" err="1"/>
              <a:t>will</a:t>
            </a:r>
            <a:r>
              <a:rPr lang="es-ES_tradnl" sz="3200" dirty="0"/>
              <a:t> </a:t>
            </a:r>
            <a:r>
              <a:rPr lang="es-ES_tradnl" sz="3200" dirty="0" err="1"/>
              <a:t>go</a:t>
            </a:r>
            <a:r>
              <a:rPr lang="es-ES_tradnl" sz="3200" dirty="0"/>
              <a:t> </a:t>
            </a:r>
            <a:r>
              <a:rPr lang="es-ES_tradnl" sz="3200" dirty="0" err="1"/>
              <a:t>first</a:t>
            </a:r>
            <a:r>
              <a:rPr lang="es-ES_tradnl" sz="3200" dirty="0"/>
              <a:t> to place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object</a:t>
            </a:r>
            <a:r>
              <a:rPr lang="es-ES_tradnl" sz="3200" dirty="0"/>
              <a:t>. </a:t>
            </a:r>
          </a:p>
          <a:p>
            <a:pPr lvl="1"/>
            <a:r>
              <a:rPr lang="es-ES_tradnl" sz="3200" dirty="0" err="1"/>
              <a:t>Older</a:t>
            </a:r>
            <a:r>
              <a:rPr lang="es-ES_tradnl" sz="3200" dirty="0"/>
              <a:t> </a:t>
            </a:r>
            <a:r>
              <a:rPr lang="es-ES_tradnl" sz="3200" dirty="0" err="1"/>
              <a:t>partner</a:t>
            </a:r>
            <a:r>
              <a:rPr lang="es-ES_tradnl" sz="3200" dirty="0"/>
              <a:t> </a:t>
            </a:r>
            <a:r>
              <a:rPr lang="es-ES_tradnl" sz="3200" dirty="0" err="1"/>
              <a:t>will</a:t>
            </a:r>
            <a:r>
              <a:rPr lang="es-ES_tradnl" sz="3200" dirty="0"/>
              <a:t> </a:t>
            </a:r>
            <a:r>
              <a:rPr lang="es-ES_tradnl" sz="3200" dirty="0" err="1"/>
              <a:t>go</a:t>
            </a:r>
            <a:r>
              <a:rPr lang="es-ES_tradnl" sz="3200" dirty="0"/>
              <a:t> </a:t>
            </a:r>
            <a:r>
              <a:rPr lang="es-ES_tradnl" sz="3200" dirty="0" err="1"/>
              <a:t>first</a:t>
            </a:r>
            <a:r>
              <a:rPr lang="es-ES_tradnl" sz="3200" dirty="0"/>
              <a:t> to </a:t>
            </a:r>
            <a:r>
              <a:rPr lang="es-ES_tradnl" sz="3200" dirty="0" err="1"/>
              <a:t>state</a:t>
            </a:r>
            <a:r>
              <a:rPr lang="es-ES_tradnl" sz="3200" dirty="0"/>
              <a:t> </a:t>
            </a:r>
            <a:r>
              <a:rPr lang="es-ES_tradnl" sz="3200" dirty="0" err="1"/>
              <a:t>where</a:t>
            </a:r>
            <a:r>
              <a:rPr lang="es-ES_tradnl" sz="3200" dirty="0"/>
              <a:t>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object</a:t>
            </a:r>
            <a:r>
              <a:rPr lang="es-ES_tradnl" sz="3200" dirty="0"/>
              <a:t> </a:t>
            </a:r>
            <a:r>
              <a:rPr lang="es-ES_tradnl" sz="3200" dirty="0" err="1"/>
              <a:t>is</a:t>
            </a:r>
            <a:r>
              <a:rPr lang="es-ES_tradnl" sz="3200" dirty="0"/>
              <a:t> in </a:t>
            </a:r>
            <a:r>
              <a:rPr lang="es-ES_tradnl" sz="3200" dirty="0" err="1"/>
              <a:t>spanish</a:t>
            </a:r>
            <a:r>
              <a:rPr lang="es-ES_tradnl" sz="3200" dirty="0"/>
              <a:t>.</a:t>
            </a:r>
          </a:p>
          <a:p>
            <a:pPr lvl="1"/>
            <a:r>
              <a:rPr lang="es-ES_tradnl" sz="3200" dirty="0" err="1"/>
              <a:t>Switch</a:t>
            </a:r>
            <a:r>
              <a:rPr lang="es-ES_tradnl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2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56315"/>
            <a:ext cx="11299371" cy="1132852"/>
          </a:xfrm>
        </p:spPr>
        <p:txBody>
          <a:bodyPr>
            <a:noAutofit/>
          </a:bodyPr>
          <a:lstStyle/>
          <a:p>
            <a:pPr algn="ctr"/>
            <a:r>
              <a:rPr lang="es-ES_tradnl" sz="2400" dirty="0"/>
              <a:t>Srta. Guadalupe </a:t>
            </a:r>
            <a:r>
              <a:rPr lang="es-ES_tradnl" sz="2400" dirty="0" err="1"/>
              <a:t>is</a:t>
            </a:r>
            <a:r>
              <a:rPr lang="es-ES_tradnl" sz="2400" dirty="0"/>
              <a:t> a new </a:t>
            </a:r>
            <a:r>
              <a:rPr lang="es-ES_tradnl" sz="2400" dirty="0" err="1"/>
              <a:t>advisor</a:t>
            </a:r>
            <a:r>
              <a:rPr lang="es-ES_tradnl" sz="2400" dirty="0"/>
              <a:t> at </a:t>
            </a:r>
            <a:r>
              <a:rPr lang="es-ES_tradnl" sz="2400" dirty="0" err="1"/>
              <a:t>school</a:t>
            </a:r>
            <a:r>
              <a:rPr lang="es-ES_tradnl" sz="2400" dirty="0"/>
              <a:t> and </a:t>
            </a:r>
            <a:r>
              <a:rPr lang="es-ES_tradnl" sz="2400" dirty="0" err="1"/>
              <a:t>is</a:t>
            </a:r>
            <a:r>
              <a:rPr lang="es-ES_tradnl" sz="2400" dirty="0"/>
              <a:t> </a:t>
            </a:r>
            <a:r>
              <a:rPr lang="es-ES_tradnl" sz="2400" dirty="0" err="1" smtClean="0"/>
              <a:t>helpIng</a:t>
            </a:r>
            <a:r>
              <a:rPr lang="es-ES_tradnl" sz="2400" dirty="0" smtClean="0"/>
              <a:t> </a:t>
            </a:r>
            <a:r>
              <a:rPr lang="es-ES_tradnl" sz="2400" dirty="0" err="1"/>
              <a:t>students</a:t>
            </a:r>
            <a:r>
              <a:rPr lang="es-ES_tradnl" sz="2400" dirty="0"/>
              <a:t> pick </a:t>
            </a:r>
            <a:r>
              <a:rPr lang="es-ES_tradnl" sz="2400" dirty="0" err="1"/>
              <a:t>their</a:t>
            </a:r>
            <a:r>
              <a:rPr lang="es-ES_tradnl" sz="2400" dirty="0"/>
              <a:t> </a:t>
            </a:r>
            <a:r>
              <a:rPr lang="es-ES_tradnl" sz="2400" dirty="0" err="1"/>
              <a:t>classes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next</a:t>
            </a:r>
            <a:r>
              <a:rPr lang="es-ES_tradnl" sz="2400" dirty="0"/>
              <a:t> </a:t>
            </a:r>
            <a:r>
              <a:rPr lang="es-ES_tradnl" sz="2400" dirty="0" err="1"/>
              <a:t>year</a:t>
            </a:r>
            <a:r>
              <a:rPr lang="es-ES_tradnl" sz="2400" dirty="0"/>
              <a:t>. </a:t>
            </a:r>
            <a:r>
              <a:rPr lang="es-ES_tradnl" sz="2400" dirty="0" err="1"/>
              <a:t>Based</a:t>
            </a:r>
            <a:r>
              <a:rPr lang="es-ES_tradnl" sz="2400" dirty="0"/>
              <a:t> </a:t>
            </a:r>
            <a:r>
              <a:rPr lang="es-ES_tradnl" sz="2400" dirty="0" err="1"/>
              <a:t>on</a:t>
            </a:r>
            <a:r>
              <a:rPr lang="es-ES_tradnl" sz="2400" dirty="0"/>
              <a:t> </a:t>
            </a:r>
            <a:r>
              <a:rPr lang="es-ES_tradnl" sz="2400" dirty="0" err="1"/>
              <a:t>each</a:t>
            </a:r>
            <a:r>
              <a:rPr lang="es-ES_tradnl" sz="2400" dirty="0"/>
              <a:t> </a:t>
            </a:r>
            <a:r>
              <a:rPr lang="es-ES_tradnl" sz="2400" dirty="0" err="1"/>
              <a:t>students</a:t>
            </a:r>
            <a:r>
              <a:rPr lang="es-ES_tradnl" sz="2400" dirty="0"/>
              <a:t> </a:t>
            </a:r>
            <a:r>
              <a:rPr lang="es-ES_tradnl" sz="2400" dirty="0" err="1"/>
              <a:t>interersts</a:t>
            </a:r>
            <a:r>
              <a:rPr lang="es-ES_tradnl" sz="2400" dirty="0"/>
              <a:t>, </a:t>
            </a:r>
            <a:r>
              <a:rPr lang="es-ES_tradnl" sz="2400" dirty="0" err="1"/>
              <a:t>write</a:t>
            </a:r>
            <a:r>
              <a:rPr lang="es-ES_tradnl" sz="2400" dirty="0"/>
              <a:t> </a:t>
            </a:r>
            <a:r>
              <a:rPr lang="es-ES_tradnl" sz="2400" dirty="0" err="1"/>
              <a:t>two</a:t>
            </a:r>
            <a:r>
              <a:rPr lang="es-ES_tradnl" sz="2400" dirty="0"/>
              <a:t> </a:t>
            </a:r>
            <a:r>
              <a:rPr lang="es-ES_tradnl" sz="2400" dirty="0" err="1"/>
              <a:t>classes</a:t>
            </a:r>
            <a:r>
              <a:rPr lang="es-ES_tradnl" sz="2400" dirty="0"/>
              <a:t> </a:t>
            </a:r>
            <a:r>
              <a:rPr lang="es-ES_tradnl" sz="2400" dirty="0" err="1"/>
              <a:t>they</a:t>
            </a:r>
            <a:r>
              <a:rPr lang="es-ES_tradnl" sz="2400" dirty="0"/>
              <a:t> </a:t>
            </a:r>
            <a:r>
              <a:rPr lang="es-ES_tradnl" sz="2400" dirty="0" err="1"/>
              <a:t>would</a:t>
            </a:r>
            <a:r>
              <a:rPr lang="es-ES_tradnl" sz="2400" dirty="0"/>
              <a:t> </a:t>
            </a:r>
            <a:r>
              <a:rPr lang="es-ES_tradnl" sz="2400" dirty="0" err="1"/>
              <a:t>like</a:t>
            </a:r>
            <a:endParaRPr lang="es-ES_tradnl" sz="24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89611" y="1502231"/>
            <a:ext cx="9274629" cy="8946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las matemáticas  el arte  la geografía  el español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       </a:t>
            </a:r>
            <a:r>
              <a:rPr lang="es-ES" alt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la educación </a:t>
            </a:r>
            <a:r>
              <a:rPr lang="es-ES" altLang="en-US" sz="2000" b="1" i="1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físicalas</a:t>
            </a:r>
            <a:r>
              <a:rPr lang="es-ES" alt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ciencias sociales las </a:t>
            </a:r>
            <a:r>
              <a:rPr lang="es-ES" altLang="en-US" sz="2000" b="1" i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ciencias </a:t>
            </a:r>
            <a:r>
              <a:rPr lang="es-ES" alt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naturales   la </a:t>
            </a:r>
            <a:r>
              <a:rPr lang="es-ES" altLang="en-US" sz="2000" b="1" i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tecnología</a:t>
            </a:r>
            <a:endParaRPr lang="en-US" altLang="en-US" sz="1100" b="1" dirty="0">
              <a:solidFill>
                <a:schemeClr val="bg1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endParaRPr lang="es-ES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33749" y="2191618"/>
            <a:ext cx="8947309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1.)  Mauricio enjoys sculpting, painting, and learning foreign languages.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_________________________  y  _________________________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2.) Melinda likes computers and working with numbers.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_________________________  y  _________________________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3.) Becky enjoys playing softball and wants to be a veterinarian.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_________________________  y  _________________________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4.) Teodoro likes drawing and finding out about different countries.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_________________________  y  _________________________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5.) Laura likes learning about society and would like to be an accountant.</a:t>
            </a:r>
            <a:endParaRPr lang="en-US" altLang="en-US" sz="105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_________________________  y  _________________________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TENER + QUE + INFINITIVE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TENER + QUE + INFINITIVE =</a:t>
            </a:r>
          </a:p>
          <a:p>
            <a:pPr marL="0" indent="0">
              <a:buNone/>
            </a:pPr>
            <a:r>
              <a:rPr lang="es-ES_tradnl" sz="3200" dirty="0" smtClean="0"/>
              <a:t> HAVE TO _______________</a:t>
            </a:r>
          </a:p>
          <a:p>
            <a:pPr marL="0" indent="0">
              <a:buNone/>
            </a:pPr>
            <a:endParaRPr lang="es-ES_tradnl" sz="3200" dirty="0"/>
          </a:p>
          <a:p>
            <a:pPr marL="0" indent="0" algn="r">
              <a:buNone/>
            </a:pPr>
            <a:r>
              <a:rPr lang="es-ES_tradnl" sz="3600" dirty="0" smtClean="0">
                <a:solidFill>
                  <a:srgbClr val="FF0000"/>
                </a:solidFill>
              </a:rPr>
              <a:t>Tengo</a:t>
            </a:r>
            <a:r>
              <a:rPr lang="es-ES_tradnl" sz="3600" dirty="0" smtClean="0"/>
              <a:t> </a:t>
            </a:r>
            <a:r>
              <a:rPr lang="es-ES_tradnl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que</a:t>
            </a:r>
            <a:r>
              <a:rPr lang="es-ES_tradnl" sz="3600" dirty="0" smtClean="0"/>
              <a:t> </a:t>
            </a:r>
            <a:r>
              <a:rPr lang="es-ES_tradnl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dibujar</a:t>
            </a:r>
            <a:r>
              <a:rPr lang="es-ES_tradnl" sz="3600" dirty="0" smtClean="0"/>
              <a:t> en la clase de arte.</a:t>
            </a:r>
          </a:p>
          <a:p>
            <a:pPr marL="0" indent="0" algn="r">
              <a:buNone/>
            </a:pPr>
            <a:r>
              <a:rPr lang="es-ES_tradnl" sz="3600" dirty="0" smtClean="0">
                <a:solidFill>
                  <a:srgbClr val="FF0000"/>
                </a:solidFill>
              </a:rPr>
              <a:t>Tienes</a:t>
            </a:r>
            <a:r>
              <a:rPr lang="es-ES_tradnl" sz="3600" dirty="0" smtClean="0"/>
              <a:t> </a:t>
            </a:r>
            <a:r>
              <a:rPr lang="es-ES_tradnl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que</a:t>
            </a:r>
            <a:r>
              <a:rPr lang="es-ES_tradnl" sz="3600" dirty="0" smtClean="0"/>
              <a:t> </a:t>
            </a:r>
            <a:r>
              <a:rPr lang="es-ES_tradnl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leer</a:t>
            </a:r>
            <a:r>
              <a:rPr lang="es-ES_tradnl" sz="3600" dirty="0" smtClean="0"/>
              <a:t> en la clase de ingles. </a:t>
            </a:r>
            <a:endParaRPr lang="es-ES_tradnl" sz="3600" dirty="0"/>
          </a:p>
        </p:txBody>
      </p:sp>
      <p:sp>
        <p:nvSpPr>
          <p:cNvPr id="4" name="5-Point Star 3"/>
          <p:cNvSpPr/>
          <p:nvPr/>
        </p:nvSpPr>
        <p:spPr>
          <a:xfrm rot="1229227">
            <a:off x="423081" y="4373438"/>
            <a:ext cx="2101755" cy="20062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97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COMPLETE THE SENTENCE WITH THE CORRECT FORM OF TENER + QUE 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968992" y="2818648"/>
            <a:ext cx="107395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1. Paco ____________ estudiar español todos los días.</a:t>
            </a:r>
            <a:endParaRPr lang="es-ES_tradnl" sz="2800" dirty="0"/>
          </a:p>
          <a:p>
            <a:r>
              <a:rPr lang="es-ES_tradnl" sz="2800" dirty="0" smtClean="0"/>
              <a:t>2. Yo ______________ leer en la clase de ingles. </a:t>
            </a:r>
            <a:endParaRPr lang="es-ES_tradnl" sz="2800" dirty="0"/>
          </a:p>
          <a:p>
            <a:r>
              <a:rPr lang="es-ES_tradnl" sz="2800" dirty="0" smtClean="0"/>
              <a:t>3. Ella ______________  correr en la clase de educación física. </a:t>
            </a:r>
          </a:p>
          <a:p>
            <a:r>
              <a:rPr lang="es-ES_tradnl" sz="2800" dirty="0" smtClean="0"/>
              <a:t>4. Nosotros _______________ cantar y tocar la guitarra en la clase de música. </a:t>
            </a:r>
            <a:endParaRPr lang="es-ES_tradnl" sz="2800" dirty="0"/>
          </a:p>
          <a:p>
            <a:r>
              <a:rPr lang="es-ES_tradnl" sz="2800" dirty="0" smtClean="0"/>
              <a:t>5. Ellos ______________  practicar español en la clase de español.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2964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33" y="151274"/>
            <a:ext cx="10058400" cy="1371600"/>
          </a:xfrm>
        </p:spPr>
        <p:txBody>
          <a:bodyPr/>
          <a:lstStyle/>
          <a:p>
            <a:r>
              <a:rPr lang="es-ES_tradnl" dirty="0" smtClean="0"/>
              <a:t>TENER + QUE </a:t>
            </a:r>
            <a:endParaRPr lang="es-ES_tradnl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51380" y="1332963"/>
            <a:ext cx="10294961" cy="552503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s-ES_tradnl" sz="2400" b="1" dirty="0" smtClean="0"/>
              <a:t>Tienes que dibujar en la clase. </a:t>
            </a:r>
          </a:p>
          <a:p>
            <a:pPr marL="731520" lvl="1" indent="-457200">
              <a:buAutoNum type="arabicPeriod"/>
            </a:pPr>
            <a:r>
              <a:rPr lang="es-ES_tradnl" sz="2000" b="1" dirty="0" smtClean="0"/>
              <a:t>Yo__________ la clase de __________________. </a:t>
            </a:r>
          </a:p>
          <a:p>
            <a:pPr marL="0" indent="0">
              <a:buNone/>
            </a:pPr>
            <a:r>
              <a:rPr lang="es-ES_tradnl" sz="2400" b="1" dirty="0" smtClean="0"/>
              <a:t>2. Tienes que hablar en la clase.</a:t>
            </a:r>
          </a:p>
          <a:p>
            <a:pPr marL="0" indent="0">
              <a:buNone/>
            </a:pPr>
            <a:r>
              <a:rPr lang="es-ES_tradnl" sz="2400" b="1" dirty="0"/>
              <a:t>	</a:t>
            </a:r>
            <a:r>
              <a:rPr lang="es-ES_tradnl" sz="2400" b="1" dirty="0" smtClean="0"/>
              <a:t>Yo ________ la clase de __________________.</a:t>
            </a:r>
          </a:p>
          <a:p>
            <a:pPr marL="0" indent="0">
              <a:buNone/>
            </a:pPr>
            <a:r>
              <a:rPr lang="es-ES_tradnl" sz="2400" b="1" dirty="0" smtClean="0"/>
              <a:t>3. Tienes que leer en la clase.</a:t>
            </a:r>
          </a:p>
          <a:p>
            <a:pPr marL="0" indent="0">
              <a:buNone/>
            </a:pPr>
            <a:r>
              <a:rPr lang="es-ES_tradnl" sz="2400" b="1" dirty="0"/>
              <a:t>	</a:t>
            </a:r>
            <a:r>
              <a:rPr lang="es-ES_tradnl" sz="2400" b="1" dirty="0" smtClean="0"/>
              <a:t>Yo___________ la clase de ____________________. </a:t>
            </a:r>
          </a:p>
          <a:p>
            <a:pPr marL="0" indent="0">
              <a:buNone/>
            </a:pPr>
            <a:r>
              <a:rPr lang="es-ES_tradnl" sz="2400" b="1" dirty="0" smtClean="0"/>
              <a:t>4. Tienes que correr en la clase. </a:t>
            </a:r>
          </a:p>
          <a:p>
            <a:pPr marL="0" indent="0">
              <a:buNone/>
            </a:pPr>
            <a:r>
              <a:rPr lang="es-ES_tradnl" sz="2400" b="1" dirty="0"/>
              <a:t>	</a:t>
            </a:r>
            <a:r>
              <a:rPr lang="es-ES_tradnl" sz="2400" b="1" dirty="0" smtClean="0"/>
              <a:t>Yo ___________ la clase de _______________________. </a:t>
            </a:r>
          </a:p>
          <a:p>
            <a:pPr marL="0" indent="0">
              <a:buNone/>
            </a:pPr>
            <a:r>
              <a:rPr lang="es-ES_tradnl" sz="2400" b="1" dirty="0" smtClean="0"/>
              <a:t>5. Tienes que escribir en la clase. </a:t>
            </a:r>
          </a:p>
          <a:p>
            <a:pPr marL="0" indent="0">
              <a:buNone/>
            </a:pPr>
            <a:r>
              <a:rPr lang="es-ES_tradnl" sz="2400" b="1" dirty="0"/>
              <a:t>	</a:t>
            </a:r>
            <a:r>
              <a:rPr lang="es-ES_tradnl" sz="2400" b="1" dirty="0" smtClean="0"/>
              <a:t>Yo ______________ la clase de ____________________. </a:t>
            </a:r>
          </a:p>
          <a:p>
            <a:pPr marL="0" indent="0">
              <a:buNone/>
            </a:pPr>
            <a:r>
              <a:rPr lang="es-ES_tradnl" sz="2400" b="1" dirty="0" smtClean="0"/>
              <a:t>6.Tienes que usar una calculadora en la clase.</a:t>
            </a:r>
          </a:p>
          <a:p>
            <a:pPr marL="0" indent="0">
              <a:buNone/>
            </a:pPr>
            <a:r>
              <a:rPr lang="es-ES_tradnl" sz="2400" b="1" dirty="0"/>
              <a:t>	</a:t>
            </a:r>
            <a:r>
              <a:rPr lang="es-ES_tradnl" sz="2400" b="1" dirty="0" smtClean="0"/>
              <a:t>Yo ____________ la clase de _____________________. </a:t>
            </a:r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955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4" y="1477864"/>
            <a:ext cx="3588328" cy="1126790"/>
          </a:xfrm>
        </p:spPr>
        <p:txBody>
          <a:bodyPr>
            <a:noAutofit/>
          </a:bodyPr>
          <a:lstStyle/>
          <a:p>
            <a:r>
              <a:rPr lang="es-ES_tradnl" sz="4000" dirty="0" smtClean="0">
                <a:solidFill>
                  <a:schemeClr val="tx1"/>
                </a:solidFill>
              </a:rPr>
              <a:t>Repaso de vocabulario:</a:t>
            </a:r>
            <a:r>
              <a:rPr lang="es-ES_tradnl" sz="4000" dirty="0" smtClean="0">
                <a:solidFill>
                  <a:srgbClr val="FF0000"/>
                </a:solidFill>
              </a:rPr>
              <a:t/>
            </a:r>
            <a:br>
              <a:rPr lang="es-ES_tradnl" sz="4000" dirty="0" smtClean="0">
                <a:solidFill>
                  <a:srgbClr val="FF0000"/>
                </a:solidFill>
              </a:rPr>
            </a:br>
            <a:r>
              <a:rPr lang="es-ES_tradnl" sz="4000" dirty="0" smtClean="0">
                <a:solidFill>
                  <a:srgbClr val="FF0000"/>
                </a:solidFill>
              </a:rPr>
              <a:t/>
            </a:r>
            <a:br>
              <a:rPr lang="es-ES_tradnl" sz="4000" dirty="0" smtClean="0">
                <a:solidFill>
                  <a:srgbClr val="FF0000"/>
                </a:solidFill>
              </a:rPr>
            </a:br>
            <a:r>
              <a:rPr lang="es-ES_tradnl" sz="4000" dirty="0" smtClean="0">
                <a:solidFill>
                  <a:srgbClr val="FF0000"/>
                </a:solidFill>
              </a:rPr>
              <a:t>A PESCAR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r>
              <a:rPr lang="es-ES_tradnl" sz="4000" dirty="0"/>
              <a:t/>
            </a:r>
            <a:br>
              <a:rPr lang="es-ES_tradnl" sz="4000" dirty="0"/>
            </a:br>
            <a:r>
              <a:rPr lang="es-ES_tradnl" sz="4000" dirty="0" smtClean="0"/>
              <a:t> </a:t>
            </a:r>
            <a:endParaRPr lang="es-ES_trad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033" y="288197"/>
            <a:ext cx="8750967" cy="6272462"/>
          </a:xfrm>
        </p:spPr>
        <p:txBody>
          <a:bodyPr>
            <a:normAutofit fontScale="92500" lnSpcReduction="10000"/>
          </a:bodyPr>
          <a:lstStyle/>
          <a:p>
            <a:r>
              <a:rPr lang="es-ES_tradnl" sz="2600" dirty="0" err="1"/>
              <a:t>Get</a:t>
            </a:r>
            <a:r>
              <a:rPr lang="es-ES_tradnl" sz="2600" dirty="0"/>
              <a:t> </a:t>
            </a:r>
            <a:r>
              <a:rPr lang="es-ES_tradnl" sz="2600" dirty="0" err="1"/>
              <a:t>into</a:t>
            </a:r>
            <a:r>
              <a:rPr lang="es-ES_tradnl" sz="2600" dirty="0"/>
              <a:t> </a:t>
            </a:r>
            <a:r>
              <a:rPr lang="es-ES_tradnl" sz="2600" dirty="0" err="1"/>
              <a:t>groups</a:t>
            </a:r>
            <a:r>
              <a:rPr lang="es-ES_tradnl" sz="2600" dirty="0"/>
              <a:t> of 4! </a:t>
            </a:r>
          </a:p>
          <a:p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oldest</a:t>
            </a:r>
            <a:r>
              <a:rPr lang="es-ES_tradnl" sz="2600" dirty="0"/>
              <a:t> </a:t>
            </a:r>
            <a:r>
              <a:rPr lang="es-ES_tradnl" sz="2600" dirty="0" err="1"/>
              <a:t>person</a:t>
            </a:r>
            <a:r>
              <a:rPr lang="es-ES_tradnl" sz="2600" dirty="0"/>
              <a:t> </a:t>
            </a:r>
            <a:r>
              <a:rPr lang="es-ES_tradnl" sz="2600" dirty="0" err="1"/>
              <a:t>will</a:t>
            </a:r>
            <a:r>
              <a:rPr lang="es-ES_tradnl" sz="2600" dirty="0"/>
              <a:t> </a:t>
            </a:r>
            <a:r>
              <a:rPr lang="es-ES_tradnl" sz="2600" dirty="0" err="1"/>
              <a:t>shuffle</a:t>
            </a:r>
            <a:r>
              <a:rPr lang="es-ES_tradnl" sz="2600" dirty="0"/>
              <a:t> </a:t>
            </a:r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card</a:t>
            </a:r>
            <a:r>
              <a:rPr lang="es-ES_tradnl" sz="2600" dirty="0"/>
              <a:t> and </a:t>
            </a:r>
            <a:r>
              <a:rPr lang="es-ES_tradnl" sz="2600" dirty="0" err="1"/>
              <a:t>deal</a:t>
            </a:r>
            <a:r>
              <a:rPr lang="es-ES_tradnl" sz="2600" dirty="0"/>
              <a:t> 5 </a:t>
            </a:r>
            <a:r>
              <a:rPr lang="es-ES_tradnl" sz="2600" dirty="0" err="1"/>
              <a:t>cards</a:t>
            </a:r>
            <a:r>
              <a:rPr lang="es-ES_tradnl" sz="2600" dirty="0"/>
              <a:t> to </a:t>
            </a:r>
            <a:r>
              <a:rPr lang="es-ES_tradnl" sz="2600" dirty="0" err="1"/>
              <a:t>each</a:t>
            </a:r>
            <a:r>
              <a:rPr lang="es-ES_tradnl" sz="2600" dirty="0"/>
              <a:t> </a:t>
            </a:r>
            <a:r>
              <a:rPr lang="es-ES_tradnl" sz="2600" dirty="0" err="1"/>
              <a:t>person</a:t>
            </a:r>
            <a:r>
              <a:rPr lang="es-ES_tradnl" sz="2600" dirty="0"/>
              <a:t>- </a:t>
            </a:r>
            <a:r>
              <a:rPr lang="es-ES_tradnl" sz="2600" dirty="0" err="1"/>
              <a:t>cards</a:t>
            </a:r>
            <a:r>
              <a:rPr lang="es-ES_tradnl" sz="2600" dirty="0"/>
              <a:t> </a:t>
            </a:r>
            <a:r>
              <a:rPr lang="es-ES_tradnl" sz="2600" dirty="0" err="1"/>
              <a:t>should</a:t>
            </a:r>
            <a:r>
              <a:rPr lang="es-ES_tradnl" sz="2600" dirty="0"/>
              <a:t> be </a:t>
            </a:r>
            <a:r>
              <a:rPr lang="es-ES_tradnl" sz="2600" dirty="0" err="1"/>
              <a:t>face</a:t>
            </a:r>
            <a:r>
              <a:rPr lang="es-ES_tradnl" sz="2600" dirty="0"/>
              <a:t> </a:t>
            </a:r>
            <a:r>
              <a:rPr lang="es-ES_tradnl" sz="2600" dirty="0" err="1"/>
              <a:t>down</a:t>
            </a:r>
            <a:r>
              <a:rPr lang="es-ES_tradnl" sz="2600" dirty="0"/>
              <a:t>! </a:t>
            </a:r>
          </a:p>
          <a:p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remaining</a:t>
            </a:r>
            <a:r>
              <a:rPr lang="es-ES_tradnl" sz="2600" dirty="0"/>
              <a:t> </a:t>
            </a:r>
            <a:r>
              <a:rPr lang="es-ES_tradnl" sz="2600" dirty="0" err="1"/>
              <a:t>cards</a:t>
            </a:r>
            <a:r>
              <a:rPr lang="es-ES_tradnl" sz="2600" dirty="0"/>
              <a:t> </a:t>
            </a:r>
            <a:r>
              <a:rPr lang="es-ES_tradnl" sz="2600" dirty="0" err="1"/>
              <a:t>go</a:t>
            </a:r>
            <a:r>
              <a:rPr lang="es-ES_tradnl" sz="2600" dirty="0"/>
              <a:t> in a pile in </a:t>
            </a:r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middle</a:t>
            </a:r>
            <a:r>
              <a:rPr lang="es-ES_tradnl" sz="2600" dirty="0"/>
              <a:t>, </a:t>
            </a:r>
            <a:r>
              <a:rPr lang="es-ES_tradnl" sz="2600" dirty="0" err="1"/>
              <a:t>face</a:t>
            </a:r>
            <a:r>
              <a:rPr lang="es-ES_tradnl" sz="2600" dirty="0"/>
              <a:t> </a:t>
            </a:r>
            <a:r>
              <a:rPr lang="es-ES_tradnl" sz="2600" dirty="0" err="1"/>
              <a:t>down</a:t>
            </a:r>
            <a:r>
              <a:rPr lang="es-ES_tradnl" sz="2600" dirty="0"/>
              <a:t>.</a:t>
            </a:r>
          </a:p>
          <a:p>
            <a:r>
              <a:rPr lang="es-ES_tradnl" sz="2600" dirty="0" err="1"/>
              <a:t>One</a:t>
            </a:r>
            <a:r>
              <a:rPr lang="es-ES_tradnl" sz="2600" dirty="0"/>
              <a:t> </a:t>
            </a:r>
            <a:r>
              <a:rPr lang="es-ES_tradnl" sz="2600" dirty="0" err="1"/>
              <a:t>by</a:t>
            </a:r>
            <a:r>
              <a:rPr lang="es-ES_tradnl" sz="2600" dirty="0"/>
              <a:t> </a:t>
            </a:r>
            <a:r>
              <a:rPr lang="es-ES_tradnl" sz="2600" dirty="0" err="1"/>
              <a:t>one</a:t>
            </a:r>
            <a:r>
              <a:rPr lang="es-ES_tradnl" sz="2600" dirty="0"/>
              <a:t> </a:t>
            </a:r>
            <a:r>
              <a:rPr lang="es-ES_tradnl" sz="2600" dirty="0" err="1"/>
              <a:t>ask</a:t>
            </a:r>
            <a:r>
              <a:rPr lang="es-ES_tradnl" sz="2600" dirty="0"/>
              <a:t> a </a:t>
            </a:r>
            <a:r>
              <a:rPr lang="es-ES_tradnl" sz="2600" dirty="0" err="1"/>
              <a:t>specific</a:t>
            </a:r>
            <a:r>
              <a:rPr lang="es-ES_tradnl" sz="2600" dirty="0"/>
              <a:t> </a:t>
            </a:r>
            <a:r>
              <a:rPr lang="es-ES_tradnl" sz="2600" dirty="0" err="1"/>
              <a:t>person</a:t>
            </a:r>
            <a:r>
              <a:rPr lang="es-ES_tradnl" sz="2600" dirty="0"/>
              <a:t> in </a:t>
            </a:r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group</a:t>
            </a:r>
            <a:r>
              <a:rPr lang="es-ES_tradnl" sz="2600" dirty="0"/>
              <a:t> </a:t>
            </a:r>
            <a:r>
              <a:rPr lang="es-ES_tradnl" sz="2600" dirty="0" err="1"/>
              <a:t>if</a:t>
            </a:r>
            <a:r>
              <a:rPr lang="es-ES_tradnl" sz="2600" dirty="0"/>
              <a:t> </a:t>
            </a:r>
            <a:r>
              <a:rPr lang="es-ES_tradnl" sz="2600" dirty="0" err="1"/>
              <a:t>they</a:t>
            </a:r>
            <a:r>
              <a:rPr lang="es-ES_tradnl" sz="2600" dirty="0"/>
              <a:t> </a:t>
            </a:r>
            <a:r>
              <a:rPr lang="es-ES_tradnl" sz="2600" dirty="0" err="1"/>
              <a:t>have</a:t>
            </a:r>
            <a:r>
              <a:rPr lang="es-ES_tradnl" sz="2600" dirty="0"/>
              <a:t> a </a:t>
            </a:r>
            <a:r>
              <a:rPr lang="es-ES_tradnl" sz="2600" dirty="0" err="1"/>
              <a:t>classroom</a:t>
            </a:r>
            <a:r>
              <a:rPr lang="es-ES_tradnl" sz="2600" dirty="0"/>
              <a:t> </a:t>
            </a:r>
            <a:r>
              <a:rPr lang="es-ES_tradnl" sz="2600" dirty="0" err="1"/>
              <a:t>item</a:t>
            </a:r>
            <a:r>
              <a:rPr lang="es-ES_tradnl" sz="2600" dirty="0"/>
              <a:t> </a:t>
            </a:r>
            <a:r>
              <a:rPr lang="es-ES_tradnl" sz="2600" dirty="0" err="1"/>
              <a:t>you</a:t>
            </a:r>
            <a:r>
              <a:rPr lang="es-ES_tradnl" sz="2600" dirty="0"/>
              <a:t> </a:t>
            </a:r>
            <a:r>
              <a:rPr lang="es-ES_tradnl" sz="2600" dirty="0" err="1"/>
              <a:t>have</a:t>
            </a:r>
            <a:r>
              <a:rPr lang="es-ES_tradnl" sz="2600" dirty="0"/>
              <a:t> in </a:t>
            </a:r>
            <a:r>
              <a:rPr lang="es-ES_tradnl" sz="2600" dirty="0" err="1"/>
              <a:t>attempt</a:t>
            </a:r>
            <a:r>
              <a:rPr lang="es-ES_tradnl" sz="2600" dirty="0"/>
              <a:t> to </a:t>
            </a:r>
            <a:r>
              <a:rPr lang="es-ES_tradnl" sz="2600" dirty="0" err="1"/>
              <a:t>make</a:t>
            </a:r>
            <a:r>
              <a:rPr lang="es-ES_tradnl" sz="2600" dirty="0"/>
              <a:t> a </a:t>
            </a:r>
            <a:r>
              <a:rPr lang="es-ES_tradnl" sz="2600" dirty="0" err="1"/>
              <a:t>pair</a:t>
            </a:r>
            <a:r>
              <a:rPr lang="es-ES_tradnl" sz="2600" dirty="0"/>
              <a:t>.</a:t>
            </a:r>
          </a:p>
          <a:p>
            <a:pPr lvl="1"/>
            <a:r>
              <a:rPr lang="es-ES_tradnl" sz="2600" dirty="0" smtClean="0"/>
              <a:t>Sra</a:t>
            </a:r>
            <a:r>
              <a:rPr lang="es-ES_tradnl" sz="2600" dirty="0" smtClean="0"/>
              <a:t>. </a:t>
            </a:r>
            <a:r>
              <a:rPr lang="es-ES_tradnl" sz="2600" dirty="0" err="1" smtClean="0"/>
              <a:t>deAlba,</a:t>
            </a:r>
            <a:r>
              <a:rPr lang="es-ES_tradnl" sz="2600" dirty="0" smtClean="0"/>
              <a:t> </a:t>
            </a:r>
            <a:r>
              <a:rPr lang="es-ES_tradnl" sz="2600" dirty="0">
                <a:solidFill>
                  <a:srgbClr val="FF0000"/>
                </a:solidFill>
              </a:rPr>
              <a:t>tienes </a:t>
            </a:r>
            <a:r>
              <a:rPr lang="es-ES_tradnl" sz="2600" dirty="0"/>
              <a:t>la clase de arte? O </a:t>
            </a:r>
            <a:r>
              <a:rPr lang="es-ES_tradnl" sz="2600" dirty="0" smtClean="0"/>
              <a:t>Sra. </a:t>
            </a:r>
            <a:r>
              <a:rPr lang="es-ES_tradnl" sz="2600" dirty="0" err="1" smtClean="0"/>
              <a:t>deAlba</a:t>
            </a:r>
            <a:r>
              <a:rPr lang="es-ES_tradnl" sz="2600" dirty="0" err="1" smtClean="0"/>
              <a:t>,</a:t>
            </a:r>
            <a:r>
              <a:rPr lang="es-ES_tradnl" sz="2600" dirty="0" smtClean="0"/>
              <a:t> </a:t>
            </a:r>
            <a:r>
              <a:rPr lang="es-ES_tradnl" sz="2600" dirty="0">
                <a:solidFill>
                  <a:srgbClr val="FF0000"/>
                </a:solidFill>
              </a:rPr>
              <a:t>tienes </a:t>
            </a:r>
            <a:r>
              <a:rPr lang="es-ES_tradnl" sz="2600" dirty="0"/>
              <a:t>art </a:t>
            </a:r>
            <a:r>
              <a:rPr lang="es-ES_tradnl" sz="2600" dirty="0" err="1" smtClean="0"/>
              <a:t>class</a:t>
            </a:r>
            <a:r>
              <a:rPr lang="es-ES_tradnl" sz="2600" dirty="0" smtClean="0"/>
              <a:t>?</a:t>
            </a:r>
            <a:r>
              <a:rPr lang="es-ES_tradnl" sz="2600" dirty="0" smtClean="0">
                <a:solidFill>
                  <a:srgbClr val="FF0000"/>
                </a:solidFill>
              </a:rPr>
              <a:t> </a:t>
            </a:r>
            <a:endParaRPr lang="es-ES_tradnl" sz="2600" dirty="0">
              <a:solidFill>
                <a:srgbClr val="FF0000"/>
              </a:solidFill>
            </a:endParaRPr>
          </a:p>
          <a:p>
            <a:r>
              <a:rPr lang="es-ES_tradnl" sz="2600" dirty="0" err="1"/>
              <a:t>If</a:t>
            </a:r>
            <a:r>
              <a:rPr lang="es-ES_tradnl" sz="2600" dirty="0"/>
              <a:t> </a:t>
            </a:r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person</a:t>
            </a:r>
            <a:r>
              <a:rPr lang="es-ES_tradnl" sz="2600" dirty="0"/>
              <a:t> </a:t>
            </a:r>
            <a:r>
              <a:rPr lang="es-ES_tradnl" sz="2600" dirty="0" err="1"/>
              <a:t>you</a:t>
            </a:r>
            <a:r>
              <a:rPr lang="es-ES_tradnl" sz="2600" dirty="0"/>
              <a:t> </a:t>
            </a:r>
            <a:r>
              <a:rPr lang="es-ES_tradnl" sz="2600" dirty="0" err="1"/>
              <a:t>asks</a:t>
            </a:r>
            <a:r>
              <a:rPr lang="es-ES_tradnl" sz="2600" dirty="0"/>
              <a:t> </a:t>
            </a:r>
            <a:r>
              <a:rPr lang="es-ES_tradnl" sz="2600" b="1" dirty="0" err="1"/>
              <a:t>does</a:t>
            </a:r>
            <a:r>
              <a:rPr lang="es-ES_tradnl" sz="2600" dirty="0"/>
              <a:t> </a:t>
            </a:r>
            <a:r>
              <a:rPr lang="es-ES_tradnl" sz="2600" dirty="0" err="1"/>
              <a:t>have</a:t>
            </a:r>
            <a:r>
              <a:rPr lang="es-ES_tradnl" sz="2600" dirty="0"/>
              <a:t> </a:t>
            </a:r>
            <a:r>
              <a:rPr lang="es-ES_tradnl" sz="2600" dirty="0" err="1"/>
              <a:t>the</a:t>
            </a:r>
            <a:r>
              <a:rPr lang="es-ES_tradnl" sz="2600" dirty="0"/>
              <a:t>  </a:t>
            </a:r>
            <a:r>
              <a:rPr lang="es-ES_tradnl" sz="2600" dirty="0" err="1"/>
              <a:t>card</a:t>
            </a:r>
            <a:r>
              <a:rPr lang="es-ES_tradnl" sz="2600" dirty="0"/>
              <a:t> </a:t>
            </a:r>
            <a:r>
              <a:rPr lang="es-ES_tradnl" sz="2600" dirty="0" err="1"/>
              <a:t>you</a:t>
            </a:r>
            <a:r>
              <a:rPr lang="es-ES_tradnl" sz="2600" dirty="0"/>
              <a:t> </a:t>
            </a:r>
            <a:r>
              <a:rPr lang="es-ES_tradnl" sz="2600" dirty="0" err="1"/>
              <a:t>will</a:t>
            </a:r>
            <a:r>
              <a:rPr lang="es-ES_tradnl" sz="2600" dirty="0"/>
              <a:t> set </a:t>
            </a:r>
            <a:r>
              <a:rPr lang="es-ES_tradnl" sz="2600" dirty="0" err="1"/>
              <a:t>down</a:t>
            </a:r>
            <a:r>
              <a:rPr lang="es-ES_tradnl" sz="2600" dirty="0"/>
              <a:t> </a:t>
            </a:r>
            <a:r>
              <a:rPr lang="es-ES_tradnl" sz="2600" dirty="0" err="1"/>
              <a:t>that</a:t>
            </a:r>
            <a:r>
              <a:rPr lang="es-ES_tradnl" sz="2600" dirty="0"/>
              <a:t> </a:t>
            </a:r>
            <a:r>
              <a:rPr lang="es-ES_tradnl" sz="2600" dirty="0" err="1"/>
              <a:t>pair</a:t>
            </a:r>
            <a:r>
              <a:rPr lang="es-ES_tradnl" sz="2600" dirty="0"/>
              <a:t>.</a:t>
            </a:r>
          </a:p>
          <a:p>
            <a:r>
              <a:rPr lang="es-ES_tradnl" sz="2600" dirty="0" err="1"/>
              <a:t>If</a:t>
            </a:r>
            <a:r>
              <a:rPr lang="es-ES_tradnl" sz="2600" dirty="0"/>
              <a:t> </a:t>
            </a:r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person</a:t>
            </a:r>
            <a:r>
              <a:rPr lang="es-ES_tradnl" sz="2600" dirty="0"/>
              <a:t> </a:t>
            </a:r>
            <a:r>
              <a:rPr lang="es-ES_tradnl" sz="2600" dirty="0" err="1"/>
              <a:t>you</a:t>
            </a:r>
            <a:r>
              <a:rPr lang="es-ES_tradnl" sz="2600" dirty="0"/>
              <a:t> </a:t>
            </a:r>
            <a:r>
              <a:rPr lang="es-ES_tradnl" sz="2600" dirty="0" err="1"/>
              <a:t>asked</a:t>
            </a:r>
            <a:r>
              <a:rPr lang="es-ES_tradnl" sz="2600" dirty="0"/>
              <a:t> </a:t>
            </a:r>
            <a:r>
              <a:rPr lang="es-ES_tradnl" sz="2600" b="1" dirty="0" err="1"/>
              <a:t>does</a:t>
            </a:r>
            <a:r>
              <a:rPr lang="es-ES_tradnl" sz="2600" b="1" dirty="0"/>
              <a:t> </a:t>
            </a:r>
            <a:r>
              <a:rPr lang="es-ES_tradnl" sz="2600" b="1" dirty="0" err="1"/>
              <a:t>not</a:t>
            </a:r>
            <a:r>
              <a:rPr lang="es-ES_tradnl" sz="2600" b="1" dirty="0"/>
              <a:t> </a:t>
            </a:r>
            <a:r>
              <a:rPr lang="es-ES_tradnl" sz="2600" dirty="0" err="1"/>
              <a:t>have</a:t>
            </a:r>
            <a:r>
              <a:rPr lang="es-ES_tradnl" sz="2600" dirty="0"/>
              <a:t> </a:t>
            </a:r>
            <a:r>
              <a:rPr lang="es-ES_tradnl" sz="2600" dirty="0" err="1"/>
              <a:t>the</a:t>
            </a:r>
            <a:r>
              <a:rPr lang="es-ES_tradnl" sz="2600" dirty="0"/>
              <a:t> </a:t>
            </a:r>
            <a:r>
              <a:rPr lang="es-ES_tradnl" sz="2600" dirty="0" err="1"/>
              <a:t>card</a:t>
            </a:r>
            <a:r>
              <a:rPr lang="es-ES_tradnl" sz="2600" dirty="0"/>
              <a:t>, </a:t>
            </a:r>
            <a:r>
              <a:rPr lang="es-ES_tradnl" sz="2600" dirty="0" err="1"/>
              <a:t>they</a:t>
            </a:r>
            <a:r>
              <a:rPr lang="es-ES_tradnl" sz="2600" dirty="0"/>
              <a:t> </a:t>
            </a:r>
            <a:r>
              <a:rPr lang="es-ES_tradnl" sz="2600" dirty="0" err="1"/>
              <a:t>will</a:t>
            </a:r>
            <a:r>
              <a:rPr lang="es-ES_tradnl" sz="2600" dirty="0"/>
              <a:t> </a:t>
            </a:r>
            <a:r>
              <a:rPr lang="es-ES_tradnl" sz="2600" dirty="0" err="1"/>
              <a:t>say</a:t>
            </a:r>
            <a:r>
              <a:rPr lang="es-ES_tradnl" sz="2600" dirty="0"/>
              <a:t> “’PESCA’ O ‘VAYA A PESCAR’ and </a:t>
            </a:r>
            <a:r>
              <a:rPr lang="es-ES_tradnl" sz="2600" dirty="0" err="1"/>
              <a:t>you</a:t>
            </a:r>
            <a:r>
              <a:rPr lang="es-ES_tradnl" sz="2600" dirty="0"/>
              <a:t> </a:t>
            </a:r>
            <a:r>
              <a:rPr lang="es-ES_tradnl" sz="2600" dirty="0" err="1"/>
              <a:t>will</a:t>
            </a:r>
            <a:r>
              <a:rPr lang="es-ES_tradnl" sz="2600" dirty="0"/>
              <a:t> </a:t>
            </a:r>
            <a:r>
              <a:rPr lang="es-ES_tradnl" sz="2600" dirty="0" err="1"/>
              <a:t>draw</a:t>
            </a:r>
            <a:r>
              <a:rPr lang="es-ES_tradnl" sz="2600" dirty="0"/>
              <a:t> a new </a:t>
            </a:r>
            <a:r>
              <a:rPr lang="es-ES_tradnl" sz="2600" dirty="0" err="1"/>
              <a:t>card</a:t>
            </a:r>
            <a:r>
              <a:rPr lang="es-ES_tradnl" sz="2600" dirty="0"/>
              <a:t>. </a:t>
            </a:r>
          </a:p>
          <a:p>
            <a:r>
              <a:rPr lang="es-ES_tradnl" sz="2600" dirty="0" err="1"/>
              <a:t>First</a:t>
            </a:r>
            <a:r>
              <a:rPr lang="es-ES_tradnl" sz="2600" dirty="0"/>
              <a:t> </a:t>
            </a:r>
            <a:r>
              <a:rPr lang="es-ES_tradnl" sz="2600" dirty="0" err="1"/>
              <a:t>person</a:t>
            </a:r>
            <a:r>
              <a:rPr lang="es-ES_tradnl" sz="2600" dirty="0"/>
              <a:t> to </a:t>
            </a:r>
            <a:r>
              <a:rPr lang="es-ES_tradnl" sz="2600" dirty="0" err="1"/>
              <a:t>pair</a:t>
            </a:r>
            <a:r>
              <a:rPr lang="es-ES_tradnl" sz="2600" dirty="0"/>
              <a:t> </a:t>
            </a:r>
            <a:r>
              <a:rPr lang="es-ES_tradnl" sz="2600" dirty="0" err="1"/>
              <a:t>all</a:t>
            </a:r>
            <a:r>
              <a:rPr lang="es-ES_tradnl" sz="2600" dirty="0"/>
              <a:t> of </a:t>
            </a:r>
            <a:r>
              <a:rPr lang="es-ES_tradnl" sz="2600" dirty="0" err="1"/>
              <a:t>their</a:t>
            </a:r>
            <a:r>
              <a:rPr lang="es-ES_tradnl" sz="2600" dirty="0"/>
              <a:t> </a:t>
            </a:r>
            <a:r>
              <a:rPr lang="es-ES_tradnl" sz="2600" dirty="0" err="1"/>
              <a:t>cards</a:t>
            </a:r>
            <a:r>
              <a:rPr lang="es-ES_tradnl" sz="2600" dirty="0"/>
              <a:t> </a:t>
            </a:r>
            <a:r>
              <a:rPr lang="es-ES_tradnl" sz="2600" dirty="0" err="1"/>
              <a:t>wins</a:t>
            </a:r>
            <a:r>
              <a:rPr lang="es-ES_tradnl" sz="2600" dirty="0"/>
              <a:t>!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619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028700"/>
            <a:ext cx="6781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955855"/>
            <a:ext cx="3970682" cy="4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66" y="1275008"/>
            <a:ext cx="6663474" cy="4153135"/>
          </a:xfrm>
        </p:spPr>
      </p:pic>
    </p:spTree>
    <p:extLst>
      <p:ext uri="{BB962C8B-B14F-4D97-AF65-F5344CB8AC3E}">
        <p14:creationId xmlns:p14="http://schemas.microsoft.com/office/powerpoint/2010/main" val="2748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016000"/>
            <a:ext cx="4826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74" y="1536509"/>
            <a:ext cx="5462329" cy="43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37" y="1050816"/>
            <a:ext cx="4379622" cy="48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 </a:t>
            </a:r>
            <a:br>
              <a:rPr lang="es-ES_tradnl" dirty="0" smtClean="0"/>
            </a:br>
            <a:r>
              <a:rPr lang="es-ES_tradnl" dirty="0" smtClean="0"/>
              <a:t>ESPANOL 1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LUNES, EL TRES DE DICIEMBRE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729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83" y="1537844"/>
            <a:ext cx="5631233" cy="37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642870"/>
            <a:ext cx="5087155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ffice trash 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4" y="244704"/>
            <a:ext cx="6460895" cy="64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5" y="1402724"/>
            <a:ext cx="4423235" cy="44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1594793"/>
            <a:ext cx="6132424" cy="36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ite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3" y="0"/>
            <a:ext cx="6314577" cy="68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slaplaughter.danoah.com/wp-content/uploads/20171214122033/Competitive-Mem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32" y="1016000"/>
            <a:ext cx="6855595" cy="46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37" y="-1524879"/>
            <a:ext cx="4564436" cy="4601183"/>
          </a:xfrm>
        </p:spPr>
        <p:txBody>
          <a:bodyPr>
            <a:normAutofit/>
          </a:bodyPr>
          <a:lstStyle/>
          <a:p>
            <a:r>
              <a:rPr lang="es-ES_tradnl" sz="7200" dirty="0" smtClean="0"/>
              <a:t>REPASO</a:t>
            </a:r>
            <a:r>
              <a:rPr lang="es-ES_tradnl" dirty="0" smtClean="0"/>
              <a:t> 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52" y="914401"/>
            <a:ext cx="11069739" cy="3931920"/>
          </a:xfrm>
        </p:spPr>
        <p:txBody>
          <a:bodyPr>
            <a:noAutofit/>
          </a:bodyPr>
          <a:lstStyle/>
          <a:p>
            <a:r>
              <a:rPr lang="es-ES_tradnl" sz="3200" dirty="0" err="1"/>
              <a:t>What</a:t>
            </a:r>
            <a:r>
              <a:rPr lang="es-ES_tradnl" sz="3200" dirty="0"/>
              <a:t> </a:t>
            </a:r>
            <a:r>
              <a:rPr lang="es-ES_tradnl" sz="3200" dirty="0" err="1"/>
              <a:t>type</a:t>
            </a:r>
            <a:r>
              <a:rPr lang="es-ES_tradnl" sz="3200" dirty="0"/>
              <a:t> of </a:t>
            </a:r>
            <a:r>
              <a:rPr lang="es-ES_tradnl" sz="3200" dirty="0" err="1"/>
              <a:t>verb</a:t>
            </a:r>
            <a:r>
              <a:rPr lang="es-ES_tradnl" sz="3200" dirty="0"/>
              <a:t> </a:t>
            </a:r>
            <a:r>
              <a:rPr lang="es-ES_tradnl" sz="3200" dirty="0" err="1"/>
              <a:t>is</a:t>
            </a:r>
            <a:r>
              <a:rPr lang="es-ES_tradnl" sz="3200" dirty="0"/>
              <a:t> ‘</a:t>
            </a:r>
            <a:r>
              <a:rPr lang="es-ES_tradnl" sz="3200" dirty="0" smtClean="0"/>
              <a:t>tener’ (</a:t>
            </a:r>
            <a:r>
              <a:rPr lang="es-ES_tradnl" sz="3200" dirty="0" err="1" smtClean="0"/>
              <a:t>ar</a:t>
            </a:r>
            <a:r>
              <a:rPr lang="es-ES_tradnl" sz="3200" dirty="0" smtClean="0"/>
              <a:t>, </a:t>
            </a:r>
            <a:r>
              <a:rPr lang="es-ES_tradnl" sz="3200" dirty="0" err="1" smtClean="0"/>
              <a:t>er</a:t>
            </a:r>
            <a:r>
              <a:rPr lang="es-ES_tradnl" sz="3200" dirty="0" smtClean="0"/>
              <a:t>, ir) </a:t>
            </a: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3200" dirty="0"/>
              <a:t> </a:t>
            </a:r>
            <a:r>
              <a:rPr lang="es-ES_tradnl" sz="3200" dirty="0" err="1"/>
              <a:t>what</a:t>
            </a:r>
            <a:r>
              <a:rPr lang="es-ES_tradnl" sz="3200" dirty="0"/>
              <a:t> </a:t>
            </a:r>
            <a:r>
              <a:rPr lang="es-ES_tradnl" sz="3200" dirty="0" err="1"/>
              <a:t>does</a:t>
            </a:r>
            <a:r>
              <a:rPr lang="es-ES_tradnl" sz="3200" dirty="0"/>
              <a:t> </a:t>
            </a:r>
            <a:r>
              <a:rPr lang="es-ES_tradnl" sz="3200" dirty="0" err="1"/>
              <a:t>it</a:t>
            </a:r>
            <a:r>
              <a:rPr lang="es-ES_tradnl" sz="3200" dirty="0"/>
              <a:t> mean? </a:t>
            </a:r>
            <a:endParaRPr lang="es-ES_tradnl" sz="3200" dirty="0" smtClean="0"/>
          </a:p>
          <a:p>
            <a:pPr marL="0" indent="0">
              <a:buNone/>
            </a:pP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2800" dirty="0" err="1" smtClean="0"/>
              <a:t>Take</a:t>
            </a:r>
            <a:r>
              <a:rPr lang="es-ES_tradnl" sz="2800" dirty="0" smtClean="0"/>
              <a:t> a minute to </a:t>
            </a:r>
            <a:r>
              <a:rPr lang="es-ES_tradnl" sz="2800" dirty="0" err="1" smtClean="0"/>
              <a:t>mentally</a:t>
            </a:r>
            <a:r>
              <a:rPr lang="es-ES_tradnl" sz="2800" dirty="0" smtClean="0"/>
              <a:t> match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following</a:t>
            </a:r>
            <a:r>
              <a:rPr lang="es-ES_tradnl" sz="2800" dirty="0"/>
              <a:t> </a:t>
            </a:r>
            <a:r>
              <a:rPr lang="es-ES_tradnl" sz="2800" dirty="0" err="1"/>
              <a:t>conjugated</a:t>
            </a:r>
            <a:r>
              <a:rPr lang="es-ES_tradnl" sz="2800" dirty="0"/>
              <a:t> </a:t>
            </a:r>
            <a:r>
              <a:rPr lang="es-ES_tradnl" sz="2800" dirty="0" err="1"/>
              <a:t>form</a:t>
            </a:r>
            <a:r>
              <a:rPr lang="es-ES_tradnl" sz="2800" dirty="0"/>
              <a:t> of tener </a:t>
            </a:r>
            <a:r>
              <a:rPr lang="es-ES_tradnl" sz="2800" dirty="0" err="1"/>
              <a:t>with</a:t>
            </a:r>
            <a:r>
              <a:rPr lang="es-ES_tradnl" sz="2800" dirty="0"/>
              <a:t>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subject</a:t>
            </a:r>
            <a:r>
              <a:rPr lang="es-ES_tradnl" sz="2800" dirty="0"/>
              <a:t> </a:t>
            </a:r>
            <a:r>
              <a:rPr lang="es-ES_tradnl" sz="2800" dirty="0" err="1"/>
              <a:t>pronoun</a:t>
            </a:r>
            <a:r>
              <a:rPr lang="es-ES_tradnl" sz="2800" dirty="0"/>
              <a:t> </a:t>
            </a:r>
            <a:r>
              <a:rPr lang="es-ES_tradnl" sz="2800" dirty="0" err="1"/>
              <a:t>it</a:t>
            </a:r>
            <a:r>
              <a:rPr lang="es-ES_tradnl" sz="2800" dirty="0"/>
              <a:t> </a:t>
            </a:r>
            <a:r>
              <a:rPr lang="es-ES_tradnl" sz="2800" dirty="0" err="1"/>
              <a:t>belongs</a:t>
            </a:r>
            <a:r>
              <a:rPr lang="es-ES_tradnl" sz="2800" dirty="0"/>
              <a:t> </a:t>
            </a:r>
            <a:r>
              <a:rPr lang="es-ES_tradnl" sz="2800" dirty="0" err="1"/>
              <a:t>with</a:t>
            </a:r>
            <a:r>
              <a:rPr lang="es-ES_tradnl" sz="2800" dirty="0"/>
              <a:t>. </a:t>
            </a:r>
            <a:endParaRPr lang="es-ES_tradnl" sz="2800" dirty="0" smtClean="0"/>
          </a:p>
          <a:p>
            <a:r>
              <a:rPr lang="es-ES_tradnl" sz="3200" dirty="0" smtClean="0"/>
              <a:t> Tiene 				1. Yo</a:t>
            </a:r>
          </a:p>
          <a:p>
            <a:r>
              <a:rPr lang="es-ES_tradnl" sz="3200" dirty="0" smtClean="0"/>
              <a:t> Tenemos 			2. Ellos </a:t>
            </a:r>
          </a:p>
          <a:p>
            <a:r>
              <a:rPr lang="es-ES_tradnl" sz="3200" dirty="0" smtClean="0"/>
              <a:t> Tengo 				3. Tú</a:t>
            </a:r>
          </a:p>
          <a:p>
            <a:r>
              <a:rPr lang="es-ES_tradnl" sz="3200" dirty="0" smtClean="0"/>
              <a:t> Tienen 				4. Ella </a:t>
            </a:r>
          </a:p>
          <a:p>
            <a:r>
              <a:rPr lang="es-ES_tradnl" sz="3200" dirty="0" smtClean="0"/>
              <a:t>  Tienes 				5. Nosotros </a:t>
            </a:r>
            <a:endParaRPr lang="es-ES_tradn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71" y="4034971"/>
            <a:ext cx="2823029" cy="28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45" y="740228"/>
            <a:ext cx="3243944" cy="1362891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Cuenta conmigo!</a:t>
            </a:r>
            <a:endParaRPr lang="es-MX" dirty="0"/>
          </a:p>
        </p:txBody>
      </p:sp>
      <p:pic>
        <p:nvPicPr>
          <p:cNvPr id="4098" name="Picture 2" descr="Image result for spanish numbers 1 -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46" y="403162"/>
            <a:ext cx="7914369" cy="612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600" dirty="0" smtClean="0"/>
              <a:t>OBJETIVO Y DOL </a:t>
            </a:r>
            <a:endParaRPr lang="es-ES_tradn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OBJ: LLWBAT use tener and </a:t>
            </a:r>
            <a:r>
              <a:rPr lang="es-ES_tradnl" sz="3200" dirty="0" err="1" smtClean="0"/>
              <a:t>classroom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supplies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vocabulary</a:t>
            </a:r>
            <a:r>
              <a:rPr lang="es-ES_tradnl" sz="3200" dirty="0" smtClean="0"/>
              <a:t> to describe </a:t>
            </a:r>
            <a:r>
              <a:rPr lang="es-ES_tradnl" sz="3200" dirty="0" err="1" smtClean="0"/>
              <a:t>what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bring</a:t>
            </a:r>
            <a:r>
              <a:rPr lang="es-ES_tradnl" sz="3200" dirty="0" smtClean="0"/>
              <a:t> to </a:t>
            </a:r>
            <a:r>
              <a:rPr lang="es-ES_tradnl" sz="3200" dirty="0" err="1" smtClean="0"/>
              <a:t>class</a:t>
            </a:r>
            <a:r>
              <a:rPr lang="es-ES_tradnl" sz="3200" dirty="0" smtClean="0"/>
              <a:t>. [NL1.1.b] </a:t>
            </a:r>
            <a:endParaRPr lang="es-ES_tradn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100% of LLW </a:t>
            </a:r>
            <a:r>
              <a:rPr lang="es-ES_tradnl" sz="3200" dirty="0" err="1" smtClean="0"/>
              <a:t>write</a:t>
            </a:r>
            <a:r>
              <a:rPr lang="es-ES_tradnl" sz="3200" dirty="0" smtClean="0"/>
              <a:t> 8 </a:t>
            </a:r>
            <a:r>
              <a:rPr lang="es-ES_tradnl" sz="3200" dirty="0" err="1" smtClean="0"/>
              <a:t>sentences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using</a:t>
            </a:r>
            <a:r>
              <a:rPr lang="es-ES_tradnl" sz="3200" dirty="0" smtClean="0"/>
              <a:t> tener to </a:t>
            </a:r>
            <a:r>
              <a:rPr lang="es-ES_tradnl" sz="3200" dirty="0"/>
              <a:t>and </a:t>
            </a:r>
            <a:r>
              <a:rPr lang="es-ES_tradnl" sz="3200" dirty="0" err="1"/>
              <a:t>classroom</a:t>
            </a:r>
            <a:r>
              <a:rPr lang="es-ES_tradnl" sz="3200" dirty="0"/>
              <a:t> </a:t>
            </a:r>
            <a:r>
              <a:rPr lang="es-ES_tradnl" sz="3200" dirty="0" err="1"/>
              <a:t>supplies</a:t>
            </a:r>
            <a:r>
              <a:rPr lang="es-ES_tradnl" sz="3200" dirty="0"/>
              <a:t> </a:t>
            </a:r>
            <a:r>
              <a:rPr lang="es-ES_tradnl" sz="3200" dirty="0" err="1"/>
              <a:t>vocabulary</a:t>
            </a:r>
            <a:r>
              <a:rPr lang="es-ES_tradnl" sz="3200" dirty="0"/>
              <a:t> to describe </a:t>
            </a:r>
            <a:r>
              <a:rPr lang="es-ES_tradnl" sz="3200" dirty="0" err="1"/>
              <a:t>what</a:t>
            </a:r>
            <a:r>
              <a:rPr lang="es-ES_tradnl" sz="3200" dirty="0"/>
              <a:t> </a:t>
            </a:r>
            <a:r>
              <a:rPr lang="es-ES_tradnl" sz="3200" dirty="0" err="1"/>
              <a:t>they</a:t>
            </a:r>
            <a:r>
              <a:rPr lang="es-ES_tradnl" sz="3200" dirty="0"/>
              <a:t> </a:t>
            </a:r>
            <a:r>
              <a:rPr lang="es-ES_tradnl" sz="3200" dirty="0" err="1"/>
              <a:t>bring</a:t>
            </a:r>
            <a:r>
              <a:rPr lang="es-ES_tradnl" sz="3200" dirty="0"/>
              <a:t> to </a:t>
            </a:r>
            <a:r>
              <a:rPr lang="es-ES_tradnl" sz="3200" dirty="0" err="1" smtClean="0"/>
              <a:t>class</a:t>
            </a:r>
            <a:r>
              <a:rPr lang="es-ES_tradnl" sz="3200" dirty="0" smtClean="0"/>
              <a:t> 7/8 times </a:t>
            </a:r>
            <a:r>
              <a:rPr lang="es-ES_tradnl" sz="3200" dirty="0" err="1" smtClean="0"/>
              <a:t>correctly</a:t>
            </a:r>
            <a:r>
              <a:rPr lang="es-ES_tradnl" sz="3200" dirty="0" smtClean="0"/>
              <a:t>.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9471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Toma inventario de tu mochila</a:t>
            </a:r>
            <a:br>
              <a:rPr lang="es-MX" dirty="0" smtClean="0"/>
            </a:br>
            <a:r>
              <a:rPr lang="es-MX" dirty="0" err="1" smtClean="0"/>
              <a:t>Take</a:t>
            </a:r>
            <a:r>
              <a:rPr lang="es-MX" dirty="0" smtClean="0"/>
              <a:t> a </a:t>
            </a:r>
            <a:r>
              <a:rPr lang="es-MX" dirty="0" err="1" smtClean="0"/>
              <a:t>backpack</a:t>
            </a:r>
            <a:r>
              <a:rPr lang="es-MX" dirty="0" smtClean="0"/>
              <a:t>/</a:t>
            </a:r>
            <a:r>
              <a:rPr lang="es-MX" dirty="0" err="1" smtClean="0"/>
              <a:t>pocket</a:t>
            </a:r>
            <a:r>
              <a:rPr lang="es-MX" dirty="0" smtClean="0"/>
              <a:t> </a:t>
            </a:r>
            <a:r>
              <a:rPr lang="es-MX" dirty="0" err="1" smtClean="0"/>
              <a:t>inventory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Ejemplo: Yo </a:t>
            </a:r>
            <a:r>
              <a:rPr lang="es-MX" dirty="0"/>
              <a:t>t</a:t>
            </a:r>
            <a:r>
              <a:rPr lang="es-MX" dirty="0" smtClean="0"/>
              <a:t>engo siete bolígrafos y tres cuadernos.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2400" dirty="0" smtClean="0"/>
              <a:t>1.</a:t>
            </a:r>
          </a:p>
          <a:p>
            <a:pPr marL="0" indent="0">
              <a:buNone/>
            </a:pPr>
            <a:r>
              <a:rPr lang="es-MX" sz="2400" dirty="0" smtClean="0"/>
              <a:t>2.</a:t>
            </a:r>
          </a:p>
          <a:p>
            <a:pPr marL="0" indent="0">
              <a:buNone/>
            </a:pPr>
            <a:r>
              <a:rPr lang="es-MX" sz="2400" dirty="0" smtClean="0"/>
              <a:t>3.</a:t>
            </a:r>
          </a:p>
          <a:p>
            <a:pPr marL="0" indent="0">
              <a:buNone/>
            </a:pPr>
            <a:r>
              <a:rPr lang="es-MX" sz="2400" dirty="0" smtClean="0"/>
              <a:t>4.</a:t>
            </a:r>
            <a:endParaRPr lang="es-MX" sz="2400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48" y="3020604"/>
            <a:ext cx="5140138" cy="34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Hora de ser metiche.</a:t>
            </a:r>
            <a:br>
              <a:rPr lang="es-MX" dirty="0" smtClean="0"/>
            </a:br>
            <a:r>
              <a:rPr lang="es-MX" dirty="0" smtClean="0"/>
              <a:t>Time to </a:t>
            </a:r>
            <a:r>
              <a:rPr lang="es-MX" dirty="0" err="1" smtClean="0"/>
              <a:t>get</a:t>
            </a:r>
            <a:r>
              <a:rPr lang="es-MX" dirty="0" smtClean="0"/>
              <a:t> </a:t>
            </a:r>
            <a:r>
              <a:rPr lang="es-MX" dirty="0" err="1" smtClean="0"/>
              <a:t>snoopy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6" y="2009761"/>
            <a:ext cx="1100182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err="1" smtClean="0"/>
              <a:t>Levantanse</a:t>
            </a:r>
            <a:r>
              <a:rPr lang="es-MX" dirty="0" smtClean="0"/>
              <a:t> and interview 4 </a:t>
            </a:r>
            <a:r>
              <a:rPr lang="es-MX" dirty="0" err="1" smtClean="0"/>
              <a:t>classmates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much</a:t>
            </a:r>
            <a:r>
              <a:rPr lang="es-MX" dirty="0" smtClean="0"/>
              <a:t> of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thing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. </a:t>
            </a:r>
            <a:r>
              <a:rPr lang="es-MX" dirty="0" err="1" smtClean="0"/>
              <a:t>Write</a:t>
            </a:r>
            <a:r>
              <a:rPr lang="es-MX" dirty="0" smtClean="0"/>
              <a:t>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answers</a:t>
            </a:r>
            <a:r>
              <a:rPr lang="es-MX" dirty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papel.</a:t>
            </a:r>
          </a:p>
          <a:p>
            <a:pPr marL="0" indent="0">
              <a:buNone/>
            </a:pPr>
            <a:r>
              <a:rPr lang="es-MX" dirty="0" smtClean="0"/>
              <a:t>Ejemplo:  Q: Tienes papel?         A: Si, tengo mucho papel.   </a:t>
            </a:r>
            <a:r>
              <a:rPr lang="es-MX" dirty="0" err="1" smtClean="0"/>
              <a:t>Write</a:t>
            </a:r>
            <a:r>
              <a:rPr lang="es-MX" dirty="0" smtClean="0"/>
              <a:t>: </a:t>
            </a:r>
            <a:r>
              <a:rPr lang="es-MX" dirty="0" err="1" smtClean="0"/>
              <a:t>Vincent</a:t>
            </a:r>
            <a:r>
              <a:rPr lang="es-MX" dirty="0" smtClean="0"/>
              <a:t> tiene mucho papel.</a:t>
            </a:r>
          </a:p>
          <a:p>
            <a:pPr marL="0" indent="0">
              <a:buNone/>
            </a:pPr>
            <a:r>
              <a:rPr lang="es-MX" dirty="0"/>
              <a:t>	 </a:t>
            </a:r>
            <a:r>
              <a:rPr lang="es-MX" dirty="0" smtClean="0"/>
              <a:t>  Q: Tienes una carpeta?      A: Si, tengo tres carpetas.   </a:t>
            </a:r>
            <a:r>
              <a:rPr lang="es-MX" dirty="0" err="1" smtClean="0"/>
              <a:t>Write</a:t>
            </a:r>
            <a:r>
              <a:rPr lang="es-MX" dirty="0" smtClean="0"/>
              <a:t>: </a:t>
            </a:r>
            <a:r>
              <a:rPr lang="es-MX" dirty="0" err="1" smtClean="0"/>
              <a:t>Rashid</a:t>
            </a:r>
            <a:r>
              <a:rPr lang="es-MX" dirty="0" smtClean="0"/>
              <a:t> tiene tres carpetas.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5.</a:t>
            </a:r>
          </a:p>
          <a:p>
            <a:pPr marL="0" indent="0">
              <a:buNone/>
            </a:pPr>
            <a:r>
              <a:rPr lang="es-MX" dirty="0" smtClean="0"/>
              <a:t>6.</a:t>
            </a:r>
          </a:p>
          <a:p>
            <a:pPr marL="0" indent="0">
              <a:buNone/>
            </a:pPr>
            <a:r>
              <a:rPr lang="es-MX" dirty="0" smtClean="0"/>
              <a:t>7.</a:t>
            </a:r>
          </a:p>
          <a:p>
            <a:pPr marL="0" indent="0">
              <a:buNone/>
            </a:pPr>
            <a:r>
              <a:rPr lang="es-MX" dirty="0" smtClean="0"/>
              <a:t>8.</a:t>
            </a:r>
            <a:endParaRPr lang="es-MX" dirty="0"/>
          </a:p>
        </p:txBody>
      </p:sp>
      <p:sp>
        <p:nvSpPr>
          <p:cNvPr id="4" name="Rectangle 3"/>
          <p:cNvSpPr/>
          <p:nvPr/>
        </p:nvSpPr>
        <p:spPr>
          <a:xfrm>
            <a:off x="9846840" y="553668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224" name="Picture 8" descr="Image result for SNO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0" y="4105119"/>
            <a:ext cx="7852229" cy="27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6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 </a:t>
            </a:r>
            <a:br>
              <a:rPr lang="es-ES_tradnl" dirty="0" smtClean="0"/>
            </a:br>
            <a:r>
              <a:rPr lang="es-ES_tradnl" dirty="0" smtClean="0"/>
              <a:t>ESPANOL 1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HOY ES MARTES, EL CUATRO DE DICIEMBRE</a:t>
            </a:r>
          </a:p>
          <a:p>
            <a:r>
              <a:rPr lang="es-ES_tradnl" dirty="0" smtClean="0"/>
              <a:t>Son las …. de la mañana/tarde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487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600" dirty="0" smtClean="0"/>
              <a:t>OBJETIVO Y DOL </a:t>
            </a:r>
            <a:endParaRPr lang="es-ES_tradn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OBJ:  LLWBAT describe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classes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have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using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classroom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vocabulary</a:t>
            </a:r>
            <a:r>
              <a:rPr lang="es-ES_tradnl" sz="3200" dirty="0" smtClean="0"/>
              <a:t> and </a:t>
            </a:r>
            <a:r>
              <a:rPr lang="es-ES_tradnl" sz="3200" dirty="0" err="1" smtClean="0"/>
              <a:t>descriptive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adjectives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ser. [NL1.1B]</a:t>
            </a:r>
            <a:endParaRPr lang="es-ES_tradn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DOL: </a:t>
            </a:r>
            <a:r>
              <a:rPr lang="es-ES_tradnl" sz="2800" dirty="0" err="1" smtClean="0"/>
              <a:t>Given</a:t>
            </a:r>
            <a:r>
              <a:rPr lang="es-ES_tradnl" sz="2800" dirty="0" smtClean="0"/>
              <a:t> 6 </a:t>
            </a:r>
            <a:r>
              <a:rPr lang="es-ES_tradnl" sz="2800" dirty="0" err="1" smtClean="0"/>
              <a:t>questions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about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their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classes</a:t>
            </a:r>
            <a:r>
              <a:rPr lang="es-ES_tradnl" sz="2800" dirty="0" smtClean="0"/>
              <a:t>, 100% of LLW use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verb</a:t>
            </a:r>
            <a:r>
              <a:rPr lang="es-ES_tradnl" sz="2800" dirty="0" smtClean="0"/>
              <a:t> ser to describe </a:t>
            </a:r>
            <a:r>
              <a:rPr lang="es-ES_tradnl" sz="2800" dirty="0" err="1" smtClean="0"/>
              <a:t>them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80% </a:t>
            </a:r>
            <a:r>
              <a:rPr lang="es-ES_tradnl" sz="2800" dirty="0" err="1" smtClean="0"/>
              <a:t>accuracy</a:t>
            </a:r>
            <a:r>
              <a:rPr lang="es-ES_tradnl" sz="2800" dirty="0" smtClean="0"/>
              <a:t>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1226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Listening</a:t>
            </a:r>
            <a:r>
              <a:rPr lang="es-MX" dirty="0" smtClean="0"/>
              <a:t> </a:t>
            </a:r>
            <a:r>
              <a:rPr lang="es-MX" dirty="0" err="1" smtClean="0"/>
              <a:t>Comprehension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700" dirty="0" smtClean="0"/>
              <a:t>Cuanto entiendes? </a:t>
            </a:r>
            <a:r>
              <a:rPr lang="es-MX" sz="2700" dirty="0" err="1" smtClean="0"/>
              <a:t>How</a:t>
            </a:r>
            <a:r>
              <a:rPr lang="es-MX" sz="2700" dirty="0" smtClean="0"/>
              <a:t> </a:t>
            </a:r>
            <a:r>
              <a:rPr lang="es-MX" sz="2700" dirty="0" err="1" smtClean="0"/>
              <a:t>much</a:t>
            </a:r>
            <a:r>
              <a:rPr lang="es-MX" sz="2700" dirty="0" smtClean="0"/>
              <a:t> can </a:t>
            </a:r>
            <a:r>
              <a:rPr lang="es-MX" sz="2700" dirty="0" err="1" smtClean="0"/>
              <a:t>you</a:t>
            </a:r>
            <a:r>
              <a:rPr lang="es-MX" sz="2700" dirty="0" smtClean="0"/>
              <a:t> </a:t>
            </a:r>
            <a:r>
              <a:rPr lang="es-MX" sz="2700" dirty="0" err="1" smtClean="0"/>
              <a:t>understand</a:t>
            </a:r>
            <a:r>
              <a:rPr lang="es-MX" sz="2700" dirty="0" smtClean="0"/>
              <a:t>?</a:t>
            </a:r>
            <a:endParaRPr lang="es-MX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www.spanishlistening.org/content/189-julian_colombia_serestudiante.html</a:t>
            </a:r>
            <a:endParaRPr lang="es-MX" dirty="0" smtClean="0"/>
          </a:p>
          <a:p>
            <a:r>
              <a:rPr lang="es-MX" dirty="0" smtClean="0"/>
              <a:t>1. </a:t>
            </a:r>
            <a:r>
              <a:rPr lang="es-MX" dirty="0" err="1" smtClean="0"/>
              <a:t>What</a:t>
            </a:r>
            <a:r>
              <a:rPr lang="es-MX" dirty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gist</a:t>
            </a:r>
            <a:r>
              <a:rPr lang="es-MX" dirty="0" smtClean="0"/>
              <a:t> of </a:t>
            </a:r>
            <a:r>
              <a:rPr lang="es-MX" dirty="0" err="1" smtClean="0"/>
              <a:t>what</a:t>
            </a:r>
            <a:r>
              <a:rPr lang="es-MX" dirty="0" smtClean="0"/>
              <a:t> he </a:t>
            </a:r>
            <a:r>
              <a:rPr lang="es-MX" dirty="0" err="1" smtClean="0"/>
              <a:t>said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err="1" smtClean="0"/>
              <a:t>Answer</a:t>
            </a:r>
            <a:r>
              <a:rPr lang="es-MX" dirty="0" smtClean="0"/>
              <a:t>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questions</a:t>
            </a:r>
            <a:r>
              <a:rPr lang="es-MX" dirty="0" smtClean="0"/>
              <a:t> </a:t>
            </a:r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yourself</a:t>
            </a:r>
            <a:r>
              <a:rPr lang="es-MX" dirty="0" smtClean="0"/>
              <a:t>:</a:t>
            </a:r>
          </a:p>
          <a:p>
            <a:r>
              <a:rPr lang="es-MX" dirty="0"/>
              <a:t>2. ¿Te gusta ser un estudiante? </a:t>
            </a:r>
            <a:endParaRPr lang="es-MX" dirty="0" smtClean="0"/>
          </a:p>
          <a:p>
            <a:endParaRPr lang="es-MX" dirty="0"/>
          </a:p>
          <a:p>
            <a:r>
              <a:rPr lang="es-MX" dirty="0"/>
              <a:t>3. ¿Qué prefieres: estudiar o trabajar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r>
              <a:rPr lang="es-MX" dirty="0"/>
              <a:t>¿Qué te </a:t>
            </a:r>
            <a:r>
              <a:rPr lang="es-MX" dirty="0" smtClean="0"/>
              <a:t>gustaría(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) </a:t>
            </a:r>
            <a:r>
              <a:rPr lang="es-MX" dirty="0"/>
              <a:t>estudiar en el futuro?</a:t>
            </a:r>
          </a:p>
        </p:txBody>
      </p:sp>
    </p:spTree>
    <p:extLst>
      <p:ext uri="{BB962C8B-B14F-4D97-AF65-F5344CB8AC3E}">
        <p14:creationId xmlns:p14="http://schemas.microsoft.com/office/powerpoint/2010/main" val="14835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Titulo: Mi horario de clases</a:t>
            </a:r>
            <a:br>
              <a:rPr lang="es-MX" dirty="0" smtClean="0"/>
            </a:br>
            <a:r>
              <a:rPr lang="es-MX" dirty="0" smtClean="0"/>
              <a:t>		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class</a:t>
            </a:r>
            <a:r>
              <a:rPr lang="es-MX" dirty="0" smtClean="0"/>
              <a:t> </a:t>
            </a:r>
            <a:r>
              <a:rPr lang="es-MX" dirty="0" err="1" smtClean="0"/>
              <a:t>schedule</a:t>
            </a:r>
            <a:endParaRPr lang="es-MX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696364"/>
            <a:ext cx="10058400" cy="3080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 dirty="0" smtClean="0"/>
              <a:t>EQ: </a:t>
            </a:r>
          </a:p>
          <a:p>
            <a:r>
              <a:rPr lang="es-MX" dirty="0" smtClean="0"/>
              <a:t>Como son tus clases? </a:t>
            </a:r>
            <a:endParaRPr lang="es-MX" dirty="0"/>
          </a:p>
          <a:p>
            <a:r>
              <a:rPr lang="es-MX" dirty="0" err="1" smtClean="0"/>
              <a:t>How</a:t>
            </a:r>
            <a:r>
              <a:rPr lang="es-MX" dirty="0" smtClean="0"/>
              <a:t> are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classes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r>
              <a:rPr lang="es-MX" dirty="0" smtClean="0"/>
              <a:t>Te gusta las clases?</a:t>
            </a:r>
          </a:p>
          <a:p>
            <a:r>
              <a:rPr lang="es-MX" dirty="0" smtClean="0"/>
              <a:t>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classes</a:t>
            </a:r>
            <a:r>
              <a:rPr lang="es-MX" dirty="0" smtClean="0"/>
              <a:t>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00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38" y="-46373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/>
              <a:t>VOCABULARIO: To </a:t>
            </a:r>
            <a:r>
              <a:rPr lang="es-ES_tradnl" sz="3200" dirty="0" err="1" smtClean="0"/>
              <a:t>talk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about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your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school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day</a:t>
            </a:r>
            <a:r>
              <a:rPr lang="es-ES_tradnl" sz="3200" dirty="0" smtClean="0"/>
              <a:t> 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84" y="581296"/>
            <a:ext cx="5926182" cy="6577149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El horario </a:t>
            </a:r>
          </a:p>
          <a:p>
            <a:r>
              <a:rPr lang="es-ES_tradnl" sz="2800" dirty="0" smtClean="0"/>
              <a:t>La </a:t>
            </a:r>
            <a:r>
              <a:rPr lang="es-ES_tradnl" sz="2800" dirty="0"/>
              <a:t>clase de…</a:t>
            </a:r>
          </a:p>
          <a:p>
            <a:pPr lvl="1"/>
            <a:r>
              <a:rPr lang="es-ES_tradnl" sz="2400" dirty="0"/>
              <a:t>Arte</a:t>
            </a:r>
          </a:p>
          <a:p>
            <a:pPr lvl="1"/>
            <a:r>
              <a:rPr lang="es-ES_tradnl" sz="2400" dirty="0"/>
              <a:t>Español</a:t>
            </a:r>
          </a:p>
          <a:p>
            <a:pPr lvl="1"/>
            <a:r>
              <a:rPr lang="es-ES_tradnl" sz="2400" dirty="0"/>
              <a:t>Ciencias naturales </a:t>
            </a:r>
          </a:p>
          <a:p>
            <a:pPr lvl="1"/>
            <a:r>
              <a:rPr lang="es-ES_tradnl" sz="2400" dirty="0"/>
              <a:t>Ciencias sociales</a:t>
            </a:r>
          </a:p>
          <a:p>
            <a:pPr lvl="1"/>
            <a:r>
              <a:rPr lang="es-ES_tradnl" sz="2400" dirty="0"/>
              <a:t>Educación física </a:t>
            </a:r>
          </a:p>
          <a:p>
            <a:pPr lvl="1"/>
            <a:r>
              <a:rPr lang="es-ES_tradnl" sz="2400" dirty="0"/>
              <a:t>Ingles </a:t>
            </a:r>
          </a:p>
          <a:p>
            <a:pPr lvl="1"/>
            <a:r>
              <a:rPr lang="es-ES_tradnl" sz="2400" dirty="0"/>
              <a:t>Matemáticas </a:t>
            </a:r>
          </a:p>
          <a:p>
            <a:pPr lvl="1"/>
            <a:r>
              <a:rPr lang="es-ES_tradnl" sz="2400" dirty="0"/>
              <a:t>Tecnología </a:t>
            </a:r>
          </a:p>
          <a:p>
            <a:pPr lvl="1"/>
            <a:r>
              <a:rPr lang="es-ES_tradnl" sz="2400" dirty="0"/>
              <a:t>Música </a:t>
            </a:r>
          </a:p>
          <a:p>
            <a:pPr marL="274320" lvl="1" indent="0">
              <a:buNone/>
            </a:pPr>
            <a:endParaRPr lang="es-ES_tradnl" sz="2400" dirty="0"/>
          </a:p>
          <a:p>
            <a:pPr lvl="1"/>
            <a:r>
              <a:rPr lang="es-ES_tradnl" sz="2400" dirty="0" smtClean="0"/>
              <a:t>Almuerzo </a:t>
            </a:r>
            <a:endParaRPr lang="es-ES_tradn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17074" y="581296"/>
            <a:ext cx="254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/>
              <a:t>The</a:t>
            </a:r>
            <a:r>
              <a:rPr lang="es-ES_tradnl" sz="2800" dirty="0" smtClean="0"/>
              <a:t> Schedule </a:t>
            </a:r>
            <a:endParaRPr lang="es-ES_tradn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67989" y="1651460"/>
            <a:ext cx="254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Art </a:t>
            </a:r>
            <a:r>
              <a:rPr lang="es-ES_tradnl" sz="2000" dirty="0" err="1" smtClean="0"/>
              <a:t>class</a:t>
            </a:r>
            <a:r>
              <a:rPr lang="es-ES_tradnl" sz="2000" dirty="0" smtClean="0"/>
              <a:t> </a:t>
            </a:r>
            <a:endParaRPr lang="es-ES_tradn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312126" y="2168434"/>
            <a:ext cx="210061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Spanish</a:t>
            </a:r>
            <a:r>
              <a:rPr lang="es-ES_tradnl" dirty="0" smtClean="0"/>
              <a:t> </a:t>
            </a:r>
            <a:r>
              <a:rPr lang="es-ES_tradnl" dirty="0" err="1" smtClean="0"/>
              <a:t>Class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3866606" y="2638697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Natural </a:t>
            </a:r>
            <a:r>
              <a:rPr lang="es-ES_tradnl" dirty="0" err="1" smtClean="0"/>
              <a:t>sciences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3866606" y="3008029"/>
            <a:ext cx="223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Social </a:t>
            </a:r>
            <a:r>
              <a:rPr lang="es-ES_tradnl" dirty="0" err="1" smtClean="0"/>
              <a:t>sciences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3677194" y="3413066"/>
            <a:ext cx="24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Physical</a:t>
            </a:r>
            <a:r>
              <a:rPr lang="es-ES_tradnl" dirty="0" smtClean="0"/>
              <a:t> </a:t>
            </a:r>
            <a:r>
              <a:rPr lang="es-ES_tradnl" dirty="0" err="1" smtClean="0"/>
              <a:t>education</a:t>
            </a:r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2235926" y="3821673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English </a:t>
            </a:r>
            <a:r>
              <a:rPr lang="es-ES_tradnl" dirty="0" err="1" smtClean="0"/>
              <a:t>class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2" name="TextBox 11"/>
          <p:cNvSpPr txBox="1"/>
          <p:nvPr/>
        </p:nvSpPr>
        <p:spPr>
          <a:xfrm>
            <a:off x="3140366" y="4336869"/>
            <a:ext cx="212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Math</a:t>
            </a:r>
            <a:r>
              <a:rPr lang="es-ES_tradnl" dirty="0" smtClean="0"/>
              <a:t> </a:t>
            </a:r>
            <a:r>
              <a:rPr lang="es-ES_tradnl" dirty="0" err="1" smtClean="0"/>
              <a:t>class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3" name="TextBox 12"/>
          <p:cNvSpPr txBox="1"/>
          <p:nvPr/>
        </p:nvSpPr>
        <p:spPr>
          <a:xfrm>
            <a:off x="2899954" y="4706201"/>
            <a:ext cx="19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Tech</a:t>
            </a:r>
            <a:r>
              <a:rPr lang="es-ES_tradnl" dirty="0" smtClean="0"/>
              <a:t> </a:t>
            </a:r>
            <a:r>
              <a:rPr lang="es-ES_tradnl" dirty="0" err="1" smtClean="0"/>
              <a:t>class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2312126" y="5075533"/>
            <a:ext cx="167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Music</a:t>
            </a:r>
            <a:r>
              <a:rPr lang="es-ES_tradnl" dirty="0" smtClean="0"/>
              <a:t> </a:t>
            </a:r>
            <a:r>
              <a:rPr lang="es-ES_tradnl" dirty="0" err="1" smtClean="0"/>
              <a:t>class</a:t>
            </a:r>
            <a:endParaRPr lang="es-ES_tradnl" dirty="0"/>
          </a:p>
        </p:txBody>
      </p:sp>
      <p:sp>
        <p:nvSpPr>
          <p:cNvPr id="15" name="TextBox 14"/>
          <p:cNvSpPr txBox="1"/>
          <p:nvPr/>
        </p:nvSpPr>
        <p:spPr>
          <a:xfrm>
            <a:off x="2599509" y="5943600"/>
            <a:ext cx="198555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Lunch</a:t>
            </a:r>
            <a:endParaRPr lang="es-ES_tradnl" dirty="0"/>
          </a:p>
        </p:txBody>
      </p:sp>
      <p:sp>
        <p:nvSpPr>
          <p:cNvPr id="16" name="5-Point Star 15"/>
          <p:cNvSpPr/>
          <p:nvPr/>
        </p:nvSpPr>
        <p:spPr>
          <a:xfrm rot="20422676">
            <a:off x="9185795" y="788509"/>
            <a:ext cx="1842448" cy="17259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95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9" y="93305"/>
            <a:ext cx="2870590" cy="2156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43" y="2656045"/>
            <a:ext cx="2629054" cy="2535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9" y="2459644"/>
            <a:ext cx="1996518" cy="179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85" y="2333838"/>
            <a:ext cx="2369044" cy="205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4" y="260164"/>
            <a:ext cx="2183213" cy="2339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7" y="4595146"/>
            <a:ext cx="2873139" cy="2107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63" y="92591"/>
            <a:ext cx="1831118" cy="2049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71" y="4740992"/>
            <a:ext cx="2418516" cy="19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9" y="93305"/>
            <a:ext cx="2870590" cy="2156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43" y="2656045"/>
            <a:ext cx="2629054" cy="2535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9" y="2459644"/>
            <a:ext cx="1996518" cy="179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85" y="2333838"/>
            <a:ext cx="2369044" cy="205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4" y="260164"/>
            <a:ext cx="2183213" cy="2339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7" y="4595146"/>
            <a:ext cx="2873139" cy="2107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71" y="4740992"/>
            <a:ext cx="2418516" cy="19228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7340" y="4963180"/>
            <a:ext cx="2039257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MX" smtClean="0"/>
              <a:t>Que falta?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0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1" y="0"/>
            <a:ext cx="10058400" cy="1727200"/>
          </a:xfrm>
        </p:spPr>
        <p:txBody>
          <a:bodyPr/>
          <a:lstStyle/>
          <a:p>
            <a:r>
              <a:rPr lang="en-US" i="1" dirty="0" err="1" smtClean="0"/>
              <a:t>Vocabulario</a:t>
            </a:r>
            <a:r>
              <a:rPr lang="en-US" i="1" dirty="0" smtClean="0"/>
              <a:t>- las </a:t>
            </a:r>
            <a:r>
              <a:rPr lang="en-US" i="1" dirty="0" err="1" smtClean="0"/>
              <a:t>materiales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15036"/>
            <a:ext cx="10058400" cy="4420004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El </a:t>
            </a:r>
            <a:r>
              <a:rPr lang="es-ES" sz="2800" i="1" dirty="0" smtClean="0"/>
              <a:t>lápiz</a:t>
            </a:r>
          </a:p>
          <a:p>
            <a:r>
              <a:rPr lang="es-ES" sz="2800" i="1" dirty="0" smtClean="0"/>
              <a:t>El Bolígrafo (OR…) La pluma </a:t>
            </a:r>
          </a:p>
          <a:p>
            <a:r>
              <a:rPr lang="es-ES" sz="2800" i="1" dirty="0" smtClean="0"/>
              <a:t>El Libro</a:t>
            </a:r>
          </a:p>
          <a:p>
            <a:r>
              <a:rPr lang="es-ES" sz="2800" i="1" dirty="0" smtClean="0"/>
              <a:t>El Cuaderno</a:t>
            </a:r>
          </a:p>
          <a:p>
            <a:r>
              <a:rPr lang="es-ES" sz="2800" i="1" dirty="0" smtClean="0"/>
              <a:t>La Carpeta</a:t>
            </a:r>
          </a:p>
          <a:p>
            <a:r>
              <a:rPr lang="es-ES" sz="2800" i="1" dirty="0" smtClean="0"/>
              <a:t>El Pupitre (OR…) El escritorio </a:t>
            </a:r>
          </a:p>
          <a:p>
            <a:r>
              <a:rPr lang="es-ES" sz="2800" i="1" dirty="0" smtClean="0"/>
              <a:t>La Hoja </a:t>
            </a:r>
            <a:r>
              <a:rPr lang="es-ES" sz="2800" i="1" dirty="0"/>
              <a:t>d</a:t>
            </a:r>
            <a:r>
              <a:rPr lang="es-ES" sz="2800" i="1" dirty="0" smtClean="0"/>
              <a:t>e Papel</a:t>
            </a:r>
          </a:p>
          <a:p>
            <a:r>
              <a:rPr lang="es-ES" sz="2800" i="1" dirty="0" smtClean="0"/>
              <a:t>La regla </a:t>
            </a:r>
          </a:p>
          <a:p>
            <a:pPr marL="0" indent="0">
              <a:buNone/>
            </a:pPr>
            <a:endParaRPr lang="es-ES" b="1" dirty="0" smtClean="0"/>
          </a:p>
          <a:p>
            <a:endParaRPr lang="es-ES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8986" y="1615036"/>
            <a:ext cx="42500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/>
              <a:t>Las tijeras </a:t>
            </a:r>
          </a:p>
          <a:p>
            <a:r>
              <a:rPr lang="es-ES" sz="3200" i="1" dirty="0"/>
              <a:t>El reloj </a:t>
            </a:r>
          </a:p>
          <a:p>
            <a:r>
              <a:rPr lang="es-ES" sz="3200" i="1" dirty="0"/>
              <a:t>El pegamento </a:t>
            </a:r>
          </a:p>
          <a:p>
            <a:r>
              <a:rPr lang="es-ES" sz="3200" i="1" dirty="0"/>
              <a:t>El mapa</a:t>
            </a:r>
          </a:p>
          <a:p>
            <a:r>
              <a:rPr lang="es-ES" sz="3200" i="1" dirty="0"/>
              <a:t>La </a:t>
            </a:r>
            <a:r>
              <a:rPr lang="es-ES" sz="3200" i="1" dirty="0" smtClean="0"/>
              <a:t>mochila </a:t>
            </a:r>
            <a:endParaRPr lang="es-ES" sz="3200" i="1" dirty="0"/>
          </a:p>
          <a:p>
            <a:r>
              <a:rPr lang="es-ES" sz="3200" i="1" dirty="0"/>
              <a:t>La cinta </a:t>
            </a:r>
          </a:p>
          <a:p>
            <a:r>
              <a:rPr lang="es-ES" sz="3200" i="1" dirty="0"/>
              <a:t>El sacapuntas</a:t>
            </a:r>
          </a:p>
          <a:p>
            <a:r>
              <a:rPr lang="es-ES" sz="3200" i="1" dirty="0"/>
              <a:t>La computadora  </a:t>
            </a:r>
          </a:p>
        </p:txBody>
      </p:sp>
      <p:sp>
        <p:nvSpPr>
          <p:cNvPr id="5" name="5-Point Star 4"/>
          <p:cNvSpPr/>
          <p:nvPr/>
        </p:nvSpPr>
        <p:spPr>
          <a:xfrm rot="20812677">
            <a:off x="9661733" y="-92900"/>
            <a:ext cx="2197289" cy="2169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30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9" y="93305"/>
            <a:ext cx="2870590" cy="2156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43" y="2656045"/>
            <a:ext cx="2629054" cy="2535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9" y="2459644"/>
            <a:ext cx="1996518" cy="17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4" y="260164"/>
            <a:ext cx="2183213" cy="2339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7" y="4595146"/>
            <a:ext cx="2873139" cy="2107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63" y="92591"/>
            <a:ext cx="1831118" cy="2049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71" y="4740992"/>
            <a:ext cx="2418516" cy="19228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7340" y="4963180"/>
            <a:ext cx="2039257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MX" smtClean="0"/>
              <a:t>Que falta?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3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9" y="93305"/>
            <a:ext cx="2870590" cy="2156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43" y="2656045"/>
            <a:ext cx="2629054" cy="2535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9" y="2459644"/>
            <a:ext cx="1996518" cy="179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85" y="2333838"/>
            <a:ext cx="2369044" cy="205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4" y="260164"/>
            <a:ext cx="2183213" cy="2339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63" y="92591"/>
            <a:ext cx="1831118" cy="2049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71" y="4740992"/>
            <a:ext cx="2418516" cy="19228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7340" y="4963180"/>
            <a:ext cx="2039257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MX" smtClean="0"/>
              <a:t>Que falta?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9" y="93305"/>
            <a:ext cx="2870590" cy="2156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43" y="2656045"/>
            <a:ext cx="2629054" cy="2535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9" y="2459644"/>
            <a:ext cx="1996518" cy="179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85" y="2333838"/>
            <a:ext cx="2369044" cy="205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4" y="260164"/>
            <a:ext cx="2183213" cy="2339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7" y="4595146"/>
            <a:ext cx="2873139" cy="2107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63" y="92591"/>
            <a:ext cx="1831118" cy="204937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7340" y="4963180"/>
            <a:ext cx="2039257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MX" smtClean="0"/>
              <a:t>Que falta?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1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9" y="93305"/>
            <a:ext cx="2870590" cy="2156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9" y="2459644"/>
            <a:ext cx="1996518" cy="1799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85" y="2333838"/>
            <a:ext cx="2369044" cy="205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34" y="260164"/>
            <a:ext cx="2183213" cy="2339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97" y="4595146"/>
            <a:ext cx="2873139" cy="2107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63" y="92591"/>
            <a:ext cx="1831118" cy="2049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71" y="4740992"/>
            <a:ext cx="2418516" cy="192284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7340" y="4963180"/>
            <a:ext cx="2039257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MX" smtClean="0"/>
              <a:t>Que falta?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7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80704" y="629463"/>
          <a:ext cx="3256280" cy="45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de Marta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7:45</a:t>
                      </a:r>
                      <a:r>
                        <a:rPr lang="es-ES" baseline="0" dirty="0" smtClean="0"/>
                        <a:t> – Ciencias naturales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9:00</a:t>
                      </a:r>
                      <a:r>
                        <a:rPr lang="es-ES" baseline="0" dirty="0" smtClean="0"/>
                        <a:t> – Educación física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10:10</a:t>
                      </a:r>
                      <a:r>
                        <a:rPr lang="es-ES" baseline="0" dirty="0" smtClean="0"/>
                        <a:t> – Español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89">
                <a:tc>
                  <a:txBody>
                    <a:bodyPr/>
                    <a:lstStyle/>
                    <a:p>
                      <a:r>
                        <a:rPr lang="es-ES" dirty="0" smtClean="0"/>
                        <a:t>11:15</a:t>
                      </a:r>
                      <a:r>
                        <a:rPr lang="es-ES" baseline="0" dirty="0" smtClean="0"/>
                        <a:t> – Almuerzo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11:45</a:t>
                      </a:r>
                      <a:r>
                        <a:rPr lang="es-ES" baseline="0" dirty="0" smtClean="0"/>
                        <a:t> – 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12:55 – Inglés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270830" y="629463"/>
          <a:ext cx="3256280" cy="45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de Luisa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7:45</a:t>
                      </a:r>
                      <a:r>
                        <a:rPr lang="es-ES" baseline="0" dirty="0" smtClean="0"/>
                        <a:t> – Educación física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9:00</a:t>
                      </a:r>
                      <a:r>
                        <a:rPr lang="es-ES" baseline="0" dirty="0" smtClean="0"/>
                        <a:t> – Tecnología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10:10</a:t>
                      </a:r>
                      <a:r>
                        <a:rPr lang="es-ES" baseline="0" dirty="0" smtClean="0"/>
                        <a:t> – Literatura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89">
                <a:tc>
                  <a:txBody>
                    <a:bodyPr/>
                    <a:lstStyle/>
                    <a:p>
                      <a:r>
                        <a:rPr lang="es-ES" dirty="0" smtClean="0"/>
                        <a:t>11:15</a:t>
                      </a:r>
                      <a:r>
                        <a:rPr lang="es-ES" baseline="0" dirty="0" smtClean="0"/>
                        <a:t> – Matemáticas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11:45</a:t>
                      </a:r>
                      <a:r>
                        <a:rPr lang="es-ES" baseline="0" dirty="0" smtClean="0"/>
                        <a:t> – Almuerzo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12:55 – Historia Mundial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2806" y="3108991"/>
            <a:ext cx="2860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Marta: “¿</a:t>
            </a:r>
            <a:r>
              <a:rPr lang="es-ES" sz="2400" b="1" i="1" dirty="0"/>
              <a:t>Luisa, a qué hora _____ la clase de tecnología?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508" y="1215982"/>
            <a:ext cx="312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Luisa: </a:t>
            </a:r>
            <a:r>
              <a:rPr lang="es-ES" sz="2400" b="1" i="1" dirty="0"/>
              <a:t>“Yo tengo la clase de tecnología a las </a:t>
            </a:r>
            <a:r>
              <a:rPr lang="es-ES" sz="2400" b="1" i="1" dirty="0" smtClean="0"/>
              <a:t>_________”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70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49328" y="702235"/>
          <a:ext cx="3256280" cy="45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de Marta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7:45</a:t>
                      </a:r>
                      <a:r>
                        <a:rPr lang="es-ES" baseline="0" dirty="0" smtClean="0"/>
                        <a:t> – Ciencias naturales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9:00</a:t>
                      </a:r>
                      <a:r>
                        <a:rPr lang="es-ES" baseline="0" dirty="0" smtClean="0"/>
                        <a:t> – Educación física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10:10</a:t>
                      </a:r>
                      <a:r>
                        <a:rPr lang="es-ES" baseline="0" dirty="0" smtClean="0"/>
                        <a:t> – Español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89">
                <a:tc>
                  <a:txBody>
                    <a:bodyPr/>
                    <a:lstStyle/>
                    <a:p>
                      <a:r>
                        <a:rPr lang="es-ES" dirty="0" smtClean="0"/>
                        <a:t>11:15</a:t>
                      </a:r>
                      <a:r>
                        <a:rPr lang="es-ES" baseline="0" dirty="0" smtClean="0"/>
                        <a:t> – Almuerzo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11:45</a:t>
                      </a:r>
                      <a:r>
                        <a:rPr lang="es-ES" baseline="0" dirty="0" smtClean="0"/>
                        <a:t> – 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12:55 – Inglés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142042" y="629463"/>
          <a:ext cx="3256280" cy="45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de Luisa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7:45</a:t>
                      </a:r>
                      <a:r>
                        <a:rPr lang="es-ES" baseline="0" dirty="0" smtClean="0"/>
                        <a:t> – Educación física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9:00</a:t>
                      </a:r>
                      <a:r>
                        <a:rPr lang="es-ES" baseline="0" dirty="0" smtClean="0"/>
                        <a:t> – Tecnología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10:10</a:t>
                      </a:r>
                      <a:r>
                        <a:rPr lang="es-ES" baseline="0" dirty="0" smtClean="0"/>
                        <a:t> – Literatura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89">
                <a:tc>
                  <a:txBody>
                    <a:bodyPr/>
                    <a:lstStyle/>
                    <a:p>
                      <a:r>
                        <a:rPr lang="es-ES" dirty="0" smtClean="0"/>
                        <a:t>11:15</a:t>
                      </a:r>
                      <a:r>
                        <a:rPr lang="es-ES" baseline="0" dirty="0" smtClean="0"/>
                        <a:t> – Matemáticas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11:45</a:t>
                      </a:r>
                      <a:r>
                        <a:rPr lang="es-ES" baseline="0" dirty="0" smtClean="0"/>
                        <a:t> – Almuerzo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12:55 – Historia Mundial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0713" y="1765119"/>
            <a:ext cx="313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Luisa: “Marta, ¿_____ la clase de literatura?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9505" y="3490108"/>
            <a:ext cx="331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Marta: </a:t>
            </a:r>
            <a:r>
              <a:rPr lang="es-ES" sz="2400" b="1" i="1" dirty="0"/>
              <a:t>“No, no ____ la clase de literatura.”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40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49328" y="629463"/>
          <a:ext cx="3256280" cy="45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de Marta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7:45</a:t>
                      </a:r>
                      <a:r>
                        <a:rPr lang="es-ES" baseline="0" dirty="0" smtClean="0"/>
                        <a:t> – Ciencias naturales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9:00</a:t>
                      </a:r>
                      <a:r>
                        <a:rPr lang="es-ES" baseline="0" dirty="0" smtClean="0"/>
                        <a:t> – Educación física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10:10</a:t>
                      </a:r>
                      <a:r>
                        <a:rPr lang="es-ES" baseline="0" dirty="0" smtClean="0"/>
                        <a:t> – Español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89">
                <a:tc>
                  <a:txBody>
                    <a:bodyPr/>
                    <a:lstStyle/>
                    <a:p>
                      <a:r>
                        <a:rPr lang="es-ES" dirty="0" smtClean="0"/>
                        <a:t>11:15</a:t>
                      </a:r>
                      <a:r>
                        <a:rPr lang="es-ES" baseline="0" dirty="0" smtClean="0"/>
                        <a:t> – Almuerzo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11:45</a:t>
                      </a:r>
                      <a:r>
                        <a:rPr lang="es-ES" baseline="0" dirty="0" smtClean="0"/>
                        <a:t> – 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12:55 – Inglés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232194" y="629464"/>
          <a:ext cx="3256280" cy="45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de Luisa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7:45</a:t>
                      </a:r>
                      <a:r>
                        <a:rPr lang="es-ES" baseline="0" dirty="0" smtClean="0"/>
                        <a:t> – Educación física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9:00</a:t>
                      </a:r>
                      <a:r>
                        <a:rPr lang="es-ES" baseline="0" dirty="0" smtClean="0"/>
                        <a:t> – Tecnología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10:10</a:t>
                      </a:r>
                      <a:r>
                        <a:rPr lang="es-ES" baseline="0" dirty="0" smtClean="0"/>
                        <a:t> – Literatura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89">
                <a:tc>
                  <a:txBody>
                    <a:bodyPr/>
                    <a:lstStyle/>
                    <a:p>
                      <a:r>
                        <a:rPr lang="es-ES" dirty="0" smtClean="0"/>
                        <a:t>11:15</a:t>
                      </a:r>
                      <a:r>
                        <a:rPr lang="es-ES" baseline="0" dirty="0" smtClean="0"/>
                        <a:t> – Matemáticas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11:45</a:t>
                      </a:r>
                      <a:r>
                        <a:rPr lang="es-ES" baseline="0" dirty="0" smtClean="0"/>
                        <a:t> – Almuerzo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12:55 – Historia Mundial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8080" y="2910087"/>
            <a:ext cx="3026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Luisa: “Marta, </a:t>
            </a:r>
            <a:r>
              <a:rPr lang="es-ES" sz="2800" b="1" dirty="0" smtClean="0"/>
              <a:t>¿nosotras </a:t>
            </a:r>
            <a:r>
              <a:rPr lang="es-ES" sz="2800" b="1" dirty="0"/>
              <a:t>_____ almuerzo juntos (</a:t>
            </a:r>
            <a:r>
              <a:rPr lang="es-ES" sz="2800" b="1" dirty="0" err="1"/>
              <a:t>together</a:t>
            </a:r>
            <a:r>
              <a:rPr lang="es-ES" sz="2800" b="1" dirty="0"/>
              <a:t>)?”</a:t>
            </a:r>
          </a:p>
        </p:txBody>
      </p:sp>
    </p:spTree>
    <p:extLst>
      <p:ext uri="{BB962C8B-B14F-4D97-AF65-F5344CB8AC3E}">
        <p14:creationId xmlns:p14="http://schemas.microsoft.com/office/powerpoint/2010/main" val="36308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049328" y="629463"/>
          <a:ext cx="3256280" cy="45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de Marta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7:45</a:t>
                      </a:r>
                      <a:r>
                        <a:rPr lang="es-ES" baseline="0" dirty="0" smtClean="0"/>
                        <a:t> – Ciencias naturales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9:00</a:t>
                      </a:r>
                      <a:r>
                        <a:rPr lang="es-ES" baseline="0" dirty="0" smtClean="0"/>
                        <a:t> – Educación física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10:10</a:t>
                      </a:r>
                      <a:r>
                        <a:rPr lang="es-ES" baseline="0" dirty="0" smtClean="0"/>
                        <a:t> – Español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89">
                <a:tc>
                  <a:txBody>
                    <a:bodyPr/>
                    <a:lstStyle/>
                    <a:p>
                      <a:r>
                        <a:rPr lang="es-ES" dirty="0" smtClean="0"/>
                        <a:t>11:15</a:t>
                      </a:r>
                      <a:r>
                        <a:rPr lang="es-ES" baseline="0" dirty="0" smtClean="0"/>
                        <a:t> – Almuerzo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11:45</a:t>
                      </a:r>
                      <a:r>
                        <a:rPr lang="es-ES" baseline="0" dirty="0" smtClean="0"/>
                        <a:t> – Matemáticas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12:55 – Inglés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232194" y="629464"/>
          <a:ext cx="3256280" cy="456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9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de Luisa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7:45</a:t>
                      </a:r>
                      <a:r>
                        <a:rPr lang="es-ES" baseline="0" dirty="0" smtClean="0"/>
                        <a:t> – Educación física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9:00</a:t>
                      </a:r>
                      <a:r>
                        <a:rPr lang="es-ES" baseline="0" dirty="0" smtClean="0"/>
                        <a:t> – Tecnología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10:10</a:t>
                      </a:r>
                      <a:r>
                        <a:rPr lang="es-ES" baseline="0" dirty="0" smtClean="0"/>
                        <a:t> – Literatura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89">
                <a:tc>
                  <a:txBody>
                    <a:bodyPr/>
                    <a:lstStyle/>
                    <a:p>
                      <a:r>
                        <a:rPr lang="es-ES" dirty="0" smtClean="0"/>
                        <a:t>11:15</a:t>
                      </a:r>
                      <a:r>
                        <a:rPr lang="es-ES" baseline="0" dirty="0" smtClean="0"/>
                        <a:t> – Matemáticas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940">
                <a:tc>
                  <a:txBody>
                    <a:bodyPr/>
                    <a:lstStyle/>
                    <a:p>
                      <a:r>
                        <a:rPr lang="es-ES" dirty="0" smtClean="0"/>
                        <a:t>11:45</a:t>
                      </a:r>
                      <a:r>
                        <a:rPr lang="es-ES" baseline="0" dirty="0" smtClean="0"/>
                        <a:t> – Almuerzo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12:55 – Historia Mundial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5432" y="356507"/>
            <a:ext cx="3503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A HABLAR! </a:t>
            </a:r>
          </a:p>
          <a:p>
            <a:endParaRPr lang="es-ES_tradnl" sz="2400" dirty="0"/>
          </a:p>
          <a:p>
            <a:r>
              <a:rPr lang="es-ES_tradnl" sz="2400" dirty="0" smtClean="0"/>
              <a:t>Con una pareja…</a:t>
            </a:r>
          </a:p>
          <a:p>
            <a:r>
              <a:rPr lang="es-ES_tradnl" sz="2400" dirty="0" err="1" smtClean="0"/>
              <a:t>With</a:t>
            </a:r>
            <a:r>
              <a:rPr lang="es-ES_tradnl" sz="2400" dirty="0" smtClean="0"/>
              <a:t> a </a:t>
            </a:r>
            <a:r>
              <a:rPr lang="es-ES_tradnl" sz="2400" dirty="0" err="1" smtClean="0"/>
              <a:t>partner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take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turns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asking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when</a:t>
            </a:r>
            <a:r>
              <a:rPr lang="es-ES_tradnl" sz="2400" dirty="0" smtClean="0"/>
              <a:t> Marta and Luisa </a:t>
            </a:r>
            <a:r>
              <a:rPr lang="es-ES_tradnl" sz="2400" dirty="0" err="1" smtClean="0"/>
              <a:t>have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certain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classes</a:t>
            </a:r>
            <a:r>
              <a:rPr lang="es-ES_tradnl" sz="2400" dirty="0" smtClean="0"/>
              <a:t>. </a:t>
            </a:r>
          </a:p>
          <a:p>
            <a:endParaRPr lang="es-ES_tradnl" sz="2400" dirty="0"/>
          </a:p>
          <a:p>
            <a:endParaRPr lang="es-ES_tradnl" sz="2400" dirty="0" smtClean="0"/>
          </a:p>
          <a:p>
            <a:r>
              <a:rPr lang="es-ES_tradnl" sz="2400" dirty="0" smtClean="0"/>
              <a:t>A: Marta __tiene__ la clase de _________ a que hora?  </a:t>
            </a:r>
          </a:p>
          <a:p>
            <a:endParaRPr lang="es-ES_tradnl" sz="2400" dirty="0"/>
          </a:p>
          <a:p>
            <a:endParaRPr lang="es-ES_tradnl" sz="2400" dirty="0" smtClean="0"/>
          </a:p>
          <a:p>
            <a:r>
              <a:rPr lang="es-ES_tradnl" sz="2400" dirty="0" smtClean="0"/>
              <a:t>B: No, Marta _______ la clase de ________ a _____________.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8012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Para la clase de ____________, necesito una _____________. 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221712"/>
            <a:ext cx="5006225" cy="4175192"/>
          </a:xfrm>
        </p:spPr>
      </p:pic>
    </p:spTree>
    <p:extLst>
      <p:ext uri="{BB962C8B-B14F-4D97-AF65-F5344CB8AC3E}">
        <p14:creationId xmlns:p14="http://schemas.microsoft.com/office/powerpoint/2010/main" val="18558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978" y="606888"/>
            <a:ext cx="13126453" cy="8382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Para la clase de ______, </a:t>
            </a:r>
            <a:br>
              <a:rPr lang="es-ES_tradnl" dirty="0" smtClean="0"/>
            </a:br>
            <a:r>
              <a:rPr lang="es-ES_tradnl" dirty="0" smtClean="0"/>
              <a:t>necesito una  _________.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84" y="1820818"/>
            <a:ext cx="5491360" cy="4335284"/>
          </a:xfrm>
        </p:spPr>
      </p:pic>
    </p:spTree>
    <p:extLst>
      <p:ext uri="{BB962C8B-B14F-4D97-AF65-F5344CB8AC3E}">
        <p14:creationId xmlns:p14="http://schemas.microsoft.com/office/powerpoint/2010/main" val="21161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1" y="0"/>
            <a:ext cx="10058400" cy="1371600"/>
          </a:xfrm>
        </p:spPr>
        <p:txBody>
          <a:bodyPr/>
          <a:lstStyle/>
          <a:p>
            <a:r>
              <a:rPr lang="en-US" i="1" dirty="0" err="1" smtClean="0"/>
              <a:t>Vocabulario</a:t>
            </a:r>
            <a:r>
              <a:rPr lang="en-US" i="1" dirty="0" smtClean="0"/>
              <a:t>- las </a:t>
            </a:r>
            <a:r>
              <a:rPr lang="en-US" i="1" dirty="0" err="1" smtClean="0"/>
              <a:t>materiales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15036"/>
            <a:ext cx="10058400" cy="4420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/>
          </a:p>
          <a:p>
            <a:endParaRPr lang="es-ES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7079" y="1493413"/>
            <a:ext cx="42500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i="1" dirty="0" smtClean="0"/>
              <a:t>La pantalla </a:t>
            </a:r>
            <a:endParaRPr lang="es-ES_tradnl" sz="4000" i="1" dirty="0"/>
          </a:p>
          <a:p>
            <a:r>
              <a:rPr lang="es-ES_tradnl" sz="4000" i="1" dirty="0" smtClean="0"/>
              <a:t>El teclado</a:t>
            </a:r>
            <a:endParaRPr lang="es-ES_tradnl" sz="4000" i="1" dirty="0"/>
          </a:p>
          <a:p>
            <a:r>
              <a:rPr lang="es-ES_tradnl" sz="4000" i="1" dirty="0"/>
              <a:t>la </a:t>
            </a:r>
            <a:r>
              <a:rPr lang="es-ES_tradnl" sz="4000" i="1" dirty="0" smtClean="0"/>
              <a:t>basura </a:t>
            </a:r>
            <a:endParaRPr lang="es-ES_tradnl" sz="4000" i="1" dirty="0"/>
          </a:p>
          <a:p>
            <a:r>
              <a:rPr lang="es-ES_tradnl" sz="4000" i="1" dirty="0"/>
              <a:t>La bandera </a:t>
            </a:r>
          </a:p>
          <a:p>
            <a:r>
              <a:rPr lang="es-ES_tradnl" sz="4000" i="1" dirty="0"/>
              <a:t>El cartel  </a:t>
            </a:r>
          </a:p>
        </p:txBody>
      </p:sp>
      <p:sp>
        <p:nvSpPr>
          <p:cNvPr id="5" name="5-Point Star 4"/>
          <p:cNvSpPr/>
          <p:nvPr/>
        </p:nvSpPr>
        <p:spPr>
          <a:xfrm rot="20812677">
            <a:off x="9661733" y="-92900"/>
            <a:ext cx="2197289" cy="2169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922986" y="164581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3600" i="1" dirty="0"/>
              <a:t>La calculadora </a:t>
            </a:r>
          </a:p>
          <a:p>
            <a:r>
              <a:rPr lang="es-ES_tradnl" sz="3600" i="1" dirty="0"/>
              <a:t>La </a:t>
            </a:r>
            <a:r>
              <a:rPr lang="es-ES_tradnl" sz="3600" i="1" dirty="0" smtClean="0"/>
              <a:t>carpeta </a:t>
            </a:r>
            <a:endParaRPr lang="es-ES_tradnl" sz="3600" i="1" dirty="0"/>
          </a:p>
          <a:p>
            <a:r>
              <a:rPr lang="es-ES_tradnl" sz="3600" i="1" dirty="0"/>
              <a:t>e</a:t>
            </a:r>
            <a:r>
              <a:rPr lang="es-ES_tradnl" sz="3600" i="1" dirty="0" smtClean="0"/>
              <a:t>ngrapadora </a:t>
            </a:r>
            <a:endParaRPr lang="es-ES_tradnl" sz="3600" i="1" dirty="0"/>
          </a:p>
          <a:p>
            <a:r>
              <a:rPr lang="es-ES_tradnl" sz="3600" i="1" dirty="0"/>
              <a:t>Borrador </a:t>
            </a:r>
          </a:p>
          <a:p>
            <a:r>
              <a:rPr lang="es-ES_tradnl" sz="3600" i="1" dirty="0"/>
              <a:t>Pizarra </a:t>
            </a:r>
          </a:p>
        </p:txBody>
      </p:sp>
    </p:spTree>
    <p:extLst>
      <p:ext uri="{BB962C8B-B14F-4D97-AF65-F5344CB8AC3E}">
        <p14:creationId xmlns:p14="http://schemas.microsoft.com/office/powerpoint/2010/main" val="33593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Para la clase de _____________, necesito una _______________. 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8" y="2231454"/>
            <a:ext cx="5275119" cy="4070633"/>
          </a:xfrm>
        </p:spPr>
      </p:pic>
    </p:spTree>
    <p:extLst>
      <p:ext uri="{BB962C8B-B14F-4D97-AF65-F5344CB8AC3E}">
        <p14:creationId xmlns:p14="http://schemas.microsoft.com/office/powerpoint/2010/main" val="39145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Para la clase de _________, necesito un ___________. 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6" y="2153838"/>
            <a:ext cx="7010400" cy="4178275"/>
          </a:xfrm>
        </p:spPr>
      </p:pic>
    </p:spTree>
    <p:extLst>
      <p:ext uri="{BB962C8B-B14F-4D97-AF65-F5344CB8AC3E}">
        <p14:creationId xmlns:p14="http://schemas.microsoft.com/office/powerpoint/2010/main" val="7141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21110">
            <a:off x="4574602" y="191035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Complete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sentence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a </a:t>
            </a:r>
            <a:r>
              <a:rPr lang="es-ES_tradnl" dirty="0" err="1" smtClean="0"/>
              <a:t>vocabulary</a:t>
            </a:r>
            <a:r>
              <a:rPr lang="es-ES_tradnl" dirty="0" smtClean="0"/>
              <a:t> </a:t>
            </a:r>
            <a:r>
              <a:rPr lang="es-ES_tradnl" dirty="0" err="1" smtClean="0"/>
              <a:t>word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863" y="3500846"/>
            <a:ext cx="10058400" cy="3931920"/>
          </a:xfrm>
        </p:spPr>
        <p:txBody>
          <a:bodyPr/>
          <a:lstStyle/>
          <a:p>
            <a:r>
              <a:rPr lang="es-ES_tradnl" sz="2800" dirty="0" smtClean="0"/>
              <a:t>La clase de arte es ____________________.</a:t>
            </a:r>
          </a:p>
          <a:p>
            <a:r>
              <a:rPr lang="es-ES_tradnl" sz="2800" dirty="0" smtClean="0"/>
              <a:t>La clase de matemáticas es ______________. </a:t>
            </a:r>
          </a:p>
          <a:p>
            <a:r>
              <a:rPr lang="es-ES_tradnl" sz="2800" dirty="0" smtClean="0"/>
              <a:t>La clase de ingles es muy ________________.</a:t>
            </a:r>
          </a:p>
          <a:p>
            <a:r>
              <a:rPr lang="es-ES_tradnl" sz="2800" dirty="0" smtClean="0"/>
              <a:t>La clase de ciencias sociales es _____________. </a:t>
            </a:r>
          </a:p>
          <a:p>
            <a:r>
              <a:rPr lang="es-ES_tradnl" sz="2800" dirty="0" smtClean="0"/>
              <a:t>La clase de tecnología es ________________. </a:t>
            </a:r>
          </a:p>
          <a:p>
            <a:endParaRPr lang="es-ES_tradnl" dirty="0"/>
          </a:p>
        </p:txBody>
      </p:sp>
      <p:sp>
        <p:nvSpPr>
          <p:cNvPr id="4" name="Rectangle 3"/>
          <p:cNvSpPr/>
          <p:nvPr/>
        </p:nvSpPr>
        <p:spPr>
          <a:xfrm>
            <a:off x="592183" y="40685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800" dirty="0"/>
              <a:t>To describe </a:t>
            </a:r>
            <a:r>
              <a:rPr lang="es-ES_tradnl" sz="2800" dirty="0" err="1"/>
              <a:t>your</a:t>
            </a:r>
            <a:r>
              <a:rPr lang="es-ES_tradnl" sz="2800" dirty="0"/>
              <a:t> </a:t>
            </a:r>
            <a:r>
              <a:rPr lang="es-ES_tradnl" sz="2800" dirty="0" err="1"/>
              <a:t>classes</a:t>
            </a:r>
            <a:endParaRPr lang="es-ES_tradnl" sz="3600" dirty="0"/>
          </a:p>
          <a:p>
            <a:r>
              <a:rPr lang="es-ES_tradnl" sz="2400" dirty="0"/>
              <a:t>Aburrido (a)  - </a:t>
            </a:r>
            <a:r>
              <a:rPr lang="es-ES_tradnl" sz="2400" dirty="0" err="1"/>
              <a:t>boring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Difícil – </a:t>
            </a:r>
            <a:r>
              <a:rPr lang="es-ES_tradnl" sz="2400" dirty="0" err="1"/>
              <a:t>difficult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Divertido (a) – </a:t>
            </a:r>
            <a:r>
              <a:rPr lang="es-ES_tradnl" sz="2400" dirty="0" err="1"/>
              <a:t>fun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Fácil – </a:t>
            </a:r>
            <a:r>
              <a:rPr lang="es-ES_tradnl" sz="2400" dirty="0" err="1"/>
              <a:t>easy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Mi favorito (a) – </a:t>
            </a:r>
            <a:r>
              <a:rPr lang="es-ES_tradnl" sz="2400" dirty="0" err="1"/>
              <a:t>my</a:t>
            </a:r>
            <a:r>
              <a:rPr lang="es-ES_tradnl" sz="2400" dirty="0"/>
              <a:t>  </a:t>
            </a:r>
            <a:r>
              <a:rPr lang="es-ES_tradnl" sz="2400" dirty="0" err="1"/>
              <a:t>favorite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Interesante – </a:t>
            </a:r>
            <a:r>
              <a:rPr lang="es-ES_tradnl" sz="2400" dirty="0" err="1"/>
              <a:t>interesting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Practico (a) – </a:t>
            </a:r>
            <a:r>
              <a:rPr lang="es-ES_tradnl" sz="2400" dirty="0" err="1"/>
              <a:t>practical</a:t>
            </a:r>
            <a:r>
              <a:rPr lang="es-ES_tradnl" sz="2400" dirty="0"/>
              <a:t> </a:t>
            </a:r>
          </a:p>
        </p:txBody>
      </p:sp>
      <p:sp>
        <p:nvSpPr>
          <p:cNvPr id="5" name="5-Point Star 4"/>
          <p:cNvSpPr/>
          <p:nvPr/>
        </p:nvSpPr>
        <p:spPr>
          <a:xfrm rot="20281824">
            <a:off x="9802797" y="-218300"/>
            <a:ext cx="2246811" cy="22076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24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</a:t>
            </a:r>
            <a:r>
              <a:rPr lang="es-ES_tradnl" dirty="0" smtClean="0"/>
              <a:t>COLGADO / HANGMAN 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dirty="0" err="1"/>
              <a:t>Choose</a:t>
            </a:r>
            <a:r>
              <a:rPr lang="es-ES_tradnl" sz="3600" dirty="0"/>
              <a:t> a new </a:t>
            </a:r>
            <a:r>
              <a:rPr lang="es-ES_tradnl" sz="3600" dirty="0" err="1"/>
              <a:t>vocabulary</a:t>
            </a:r>
            <a:r>
              <a:rPr lang="es-ES_tradnl" sz="3600" dirty="0"/>
              <a:t> </a:t>
            </a:r>
            <a:r>
              <a:rPr lang="es-ES_tradnl" sz="3600" dirty="0" err="1"/>
              <a:t>word</a:t>
            </a:r>
            <a:endParaRPr lang="es-ES_tradnl" sz="3600" dirty="0"/>
          </a:p>
          <a:p>
            <a:r>
              <a:rPr lang="es-ES_tradnl" sz="3600" dirty="0" err="1"/>
              <a:t>Write</a:t>
            </a:r>
            <a:r>
              <a:rPr lang="es-ES_tradnl" sz="3600" dirty="0"/>
              <a:t> </a:t>
            </a:r>
            <a:r>
              <a:rPr lang="es-ES_tradnl" sz="3600" dirty="0" err="1"/>
              <a:t>it</a:t>
            </a:r>
            <a:r>
              <a:rPr lang="es-ES_tradnl" sz="3600" dirty="0"/>
              <a:t> </a:t>
            </a:r>
            <a:r>
              <a:rPr lang="es-ES_tradnl" sz="3600" dirty="0" err="1"/>
              <a:t>out</a:t>
            </a:r>
            <a:r>
              <a:rPr lang="es-ES_tradnl" sz="3600" dirty="0"/>
              <a:t>… </a:t>
            </a:r>
          </a:p>
          <a:p>
            <a:r>
              <a:rPr lang="es-ES_tradnl" sz="3600" dirty="0" err="1"/>
              <a:t>With</a:t>
            </a:r>
            <a:r>
              <a:rPr lang="es-ES_tradnl" sz="3600" dirty="0"/>
              <a:t> a </a:t>
            </a:r>
            <a:r>
              <a:rPr lang="es-ES_tradnl" sz="3600" dirty="0" err="1"/>
              <a:t>partner</a:t>
            </a:r>
            <a:r>
              <a:rPr lang="es-ES_tradnl" sz="3600" dirty="0"/>
              <a:t>- </a:t>
            </a:r>
            <a:r>
              <a:rPr lang="es-ES_tradnl" sz="3600" dirty="0" err="1"/>
              <a:t>guess</a:t>
            </a:r>
            <a:r>
              <a:rPr lang="es-ES_tradnl" sz="3600" dirty="0"/>
              <a:t>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letters</a:t>
            </a:r>
            <a:r>
              <a:rPr lang="es-ES_tradnl" sz="3600" dirty="0"/>
              <a:t> </a:t>
            </a:r>
            <a:r>
              <a:rPr lang="es-ES_tradnl" sz="3600" b="1" dirty="0"/>
              <a:t>(</a:t>
            </a:r>
            <a:r>
              <a:rPr lang="es-ES_tradnl" sz="3600" b="1" dirty="0" err="1"/>
              <a:t>spanish</a:t>
            </a:r>
            <a:r>
              <a:rPr lang="es-ES_tradnl" sz="3600" b="1" dirty="0"/>
              <a:t> </a:t>
            </a:r>
            <a:r>
              <a:rPr lang="es-ES_tradnl" sz="3600" b="1" dirty="0" err="1"/>
              <a:t>letters</a:t>
            </a:r>
            <a:r>
              <a:rPr lang="es-ES_tradnl" sz="3600" b="1" dirty="0"/>
              <a:t>)</a:t>
            </a:r>
          </a:p>
          <a:p>
            <a:r>
              <a:rPr lang="es-ES_tradnl" sz="3600" dirty="0"/>
              <a:t>Use </a:t>
            </a:r>
            <a:r>
              <a:rPr lang="es-ES_tradnl" sz="3600" dirty="0" err="1"/>
              <a:t>your</a:t>
            </a:r>
            <a:r>
              <a:rPr lang="es-ES_tradnl" sz="3600" dirty="0"/>
              <a:t> notes!!!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7" name="ShockwaveFlash1" r:id="rId2" imgW="3429000" imgH="1905120"/>
        </mc:Choice>
        <mc:Fallback>
          <p:control name="ShockwaveFlash1" r:id="rId2" imgW="3429000" imgH="190512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963235" y="4218966"/>
                  <a:ext cx="34290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05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7698" y="2221383"/>
            <a:ext cx="42371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Porque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4269" y="279171"/>
            <a:ext cx="51299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¿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Por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qué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9505" y="3854440"/>
            <a:ext cx="7111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gusta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horario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9725" y="3911601"/>
            <a:ext cx="345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1998" y="4952850"/>
            <a:ext cx="65405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Si, me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gusta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mi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horario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porque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interesante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5-Point Star 7"/>
          <p:cNvSpPr/>
          <p:nvPr/>
        </p:nvSpPr>
        <p:spPr>
          <a:xfrm rot="719455">
            <a:off x="8440028" y="170793"/>
            <a:ext cx="2825086" cy="27123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97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898" y="2937281"/>
            <a:ext cx="7010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dirty="0"/>
              <a:t>¡Hablar!</a:t>
            </a:r>
            <a:br>
              <a:rPr lang="es-ES_tradnl" sz="4000" dirty="0"/>
            </a:br>
            <a:r>
              <a:rPr lang="es-ES_tradnl" dirty="0" err="1" smtClean="0"/>
              <a:t>Talk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a </a:t>
            </a:r>
            <a:r>
              <a:rPr lang="es-ES_tradnl" dirty="0" err="1" smtClean="0"/>
              <a:t>partner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classes</a:t>
            </a:r>
            <a:r>
              <a:rPr lang="es-ES_tradnl" dirty="0" smtClean="0"/>
              <a:t>. </a:t>
            </a:r>
            <a:r>
              <a:rPr lang="es-ES_tradnl" dirty="0" err="1" smtClean="0"/>
              <a:t>What</a:t>
            </a:r>
            <a:r>
              <a:rPr lang="es-ES_tradnl" dirty="0" smtClean="0"/>
              <a:t> do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think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r>
              <a:rPr lang="es-ES_tradnl" dirty="0" smtClean="0"/>
              <a:t>? </a:t>
            </a:r>
            <a:r>
              <a:rPr lang="es-ES_tradnl" dirty="0" err="1" smtClean="0"/>
              <a:t>Say</a:t>
            </a:r>
            <a:r>
              <a:rPr lang="es-ES_tradnl" dirty="0" smtClean="0"/>
              <a:t> a </a:t>
            </a:r>
            <a:r>
              <a:rPr lang="es-ES_tradnl" dirty="0" err="1" smtClean="0"/>
              <a:t>sentence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. </a:t>
            </a:r>
            <a:r>
              <a:rPr lang="es-ES_tradnl" dirty="0" err="1" smtClean="0"/>
              <a:t>Include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class</a:t>
            </a:r>
            <a:r>
              <a:rPr lang="es-ES_tradnl" dirty="0" smtClean="0"/>
              <a:t> and a </a:t>
            </a:r>
            <a:r>
              <a:rPr lang="es-ES_tradnl" dirty="0" err="1" smtClean="0"/>
              <a:t>descriptive</a:t>
            </a:r>
            <a:r>
              <a:rPr lang="es-ES_tradnl" dirty="0" smtClean="0"/>
              <a:t> </a:t>
            </a:r>
            <a:r>
              <a:rPr lang="es-ES_tradnl" dirty="0" err="1" smtClean="0"/>
              <a:t>adjective</a:t>
            </a:r>
            <a:r>
              <a:rPr lang="es-ES_tradnl" dirty="0" smtClean="0"/>
              <a:t>…</a:t>
            </a:r>
            <a:br>
              <a:rPr lang="es-ES_tradnl" dirty="0" smtClean="0"/>
            </a:br>
            <a:r>
              <a:rPr lang="es-ES_tradnl" sz="4000" dirty="0"/>
              <a:t/>
            </a:r>
            <a:br>
              <a:rPr lang="es-ES_tradnl" sz="4000" dirty="0"/>
            </a:br>
            <a:r>
              <a:rPr lang="es-ES_tradnl" sz="4000" dirty="0"/>
              <a:t>Ex: </a:t>
            </a:r>
            <a:r>
              <a:rPr lang="es-ES_tradnl" sz="4000" dirty="0">
                <a:latin typeface="+mn-lt"/>
              </a:rPr>
              <a:t>La clase de educación física es divertida. </a:t>
            </a:r>
            <a:r>
              <a:rPr lang="es-ES_tradnl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55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382137"/>
            <a:ext cx="11546004" cy="838200"/>
          </a:xfrm>
        </p:spPr>
        <p:txBody>
          <a:bodyPr>
            <a:noAutofit/>
          </a:bodyPr>
          <a:lstStyle/>
          <a:p>
            <a:r>
              <a:rPr lang="es-ES_tradnl" sz="6000" dirty="0" smtClean="0"/>
              <a:t>DOL</a:t>
            </a:r>
            <a:br>
              <a:rPr lang="es-ES_tradnl" sz="6000" dirty="0" smtClean="0"/>
            </a:br>
            <a:r>
              <a:rPr lang="es-ES_tradnl" sz="6000" dirty="0" smtClean="0"/>
              <a:t>Escribir: ¿Como son tus clases? </a:t>
            </a:r>
            <a:endParaRPr lang="es-ES_tradn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606" y="1569492"/>
            <a:ext cx="9785108" cy="729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/>
              <a:t>1</a:t>
            </a:r>
            <a:r>
              <a:rPr lang="fr-FR" sz="2800" b="1" dirty="0"/>
              <a:t>.) ¿Te </a:t>
            </a:r>
            <a:r>
              <a:rPr lang="fr-FR" sz="2800" b="1" dirty="0" err="1"/>
              <a:t>gusta</a:t>
            </a:r>
            <a:r>
              <a:rPr lang="fr-FR" sz="2800" b="1" dirty="0"/>
              <a:t> la clase de </a:t>
            </a:r>
            <a:r>
              <a:rPr lang="fr-FR" sz="2800" b="1" dirty="0" err="1"/>
              <a:t>arte</a:t>
            </a:r>
            <a:r>
              <a:rPr lang="fr-FR" sz="2800" b="1" dirty="0"/>
              <a:t>?  ¿</a:t>
            </a:r>
            <a:r>
              <a:rPr lang="fr-FR" sz="2800" b="1" dirty="0" err="1"/>
              <a:t>Por</a:t>
            </a:r>
            <a:r>
              <a:rPr lang="fr-FR" sz="2800" b="1" dirty="0"/>
              <a:t> </a:t>
            </a:r>
            <a:r>
              <a:rPr lang="fr-FR" sz="2800" b="1" dirty="0" err="1" smtClean="0"/>
              <a:t>qué</a:t>
            </a:r>
            <a:r>
              <a:rPr lang="fr-FR" sz="2800" b="1" dirty="0" smtClean="0"/>
              <a:t>?</a:t>
            </a:r>
          </a:p>
          <a:p>
            <a:pPr marL="0" indent="0">
              <a:buNone/>
            </a:pPr>
            <a:r>
              <a:rPr lang="fr-FR" sz="2800" b="1" dirty="0" smtClean="0"/>
              <a:t>No, no me </a:t>
            </a:r>
            <a:r>
              <a:rPr lang="fr-FR" sz="2800" b="1" dirty="0" err="1" smtClean="0"/>
              <a:t>gusta</a:t>
            </a:r>
            <a:r>
              <a:rPr lang="fr-FR" sz="2800" b="1" dirty="0" smtClean="0"/>
              <a:t>, porque es </a:t>
            </a:r>
            <a:r>
              <a:rPr lang="fr-FR" sz="2800" b="1" dirty="0" err="1" smtClean="0"/>
              <a:t>aburrido</a:t>
            </a:r>
            <a:r>
              <a:rPr lang="fr-FR" sz="2800" b="1" smtClean="0"/>
              <a:t>.</a:t>
            </a:r>
            <a:endParaRPr lang="en-US" sz="2800" b="1" dirty="0"/>
          </a:p>
          <a:p>
            <a:pPr marL="0" indent="0">
              <a:buNone/>
            </a:pPr>
            <a:r>
              <a:rPr lang="fr-FR" sz="2800" b="1" dirty="0" smtClean="0"/>
              <a:t>2</a:t>
            </a:r>
            <a:r>
              <a:rPr lang="fr-FR" sz="2800" b="1" dirty="0"/>
              <a:t>.) ¿Te </a:t>
            </a:r>
            <a:r>
              <a:rPr lang="fr-FR" sz="2800" b="1" dirty="0" err="1"/>
              <a:t>gusta</a:t>
            </a:r>
            <a:r>
              <a:rPr lang="fr-FR" sz="2800" b="1" dirty="0"/>
              <a:t> la clase de </a:t>
            </a:r>
            <a:r>
              <a:rPr lang="fr-FR" sz="2800" b="1" dirty="0" err="1" smtClean="0"/>
              <a:t>ciencias</a:t>
            </a:r>
            <a:r>
              <a:rPr lang="fr-FR" sz="2800" b="1" dirty="0" smtClean="0"/>
              <a:t>?  </a:t>
            </a:r>
            <a:r>
              <a:rPr lang="fr-FR" sz="2800" b="1" dirty="0"/>
              <a:t>¿</a:t>
            </a:r>
            <a:r>
              <a:rPr lang="fr-FR" sz="2800" b="1" dirty="0" err="1"/>
              <a:t>Por</a:t>
            </a:r>
            <a:r>
              <a:rPr lang="fr-FR" sz="2800" b="1" dirty="0"/>
              <a:t> </a:t>
            </a:r>
            <a:r>
              <a:rPr lang="fr-FR" sz="2800" b="1" dirty="0" err="1"/>
              <a:t>qué</a:t>
            </a:r>
            <a:r>
              <a:rPr lang="fr-FR" sz="2800" b="1" dirty="0" smtClean="0"/>
              <a:t>?</a:t>
            </a:r>
            <a:r>
              <a:rPr lang="fr-FR" sz="2800" b="1" dirty="0"/>
              <a:t> </a:t>
            </a:r>
            <a:endParaRPr lang="en-US" sz="2800" b="1" dirty="0"/>
          </a:p>
          <a:p>
            <a:pPr marL="0" indent="0">
              <a:buNone/>
            </a:pPr>
            <a:r>
              <a:rPr lang="fr-FR" sz="2800" b="1" dirty="0"/>
              <a:t>3.) ¿Te </a:t>
            </a:r>
            <a:r>
              <a:rPr lang="fr-FR" sz="2800" b="1" dirty="0" err="1"/>
              <a:t>gusta</a:t>
            </a:r>
            <a:r>
              <a:rPr lang="fr-FR" sz="2800" b="1" dirty="0"/>
              <a:t> la clase de </a:t>
            </a:r>
            <a:r>
              <a:rPr lang="fr-FR" sz="2800" b="1" dirty="0" err="1"/>
              <a:t>educación</a:t>
            </a:r>
            <a:r>
              <a:rPr lang="fr-FR" sz="2800" b="1" dirty="0"/>
              <a:t> </a:t>
            </a:r>
            <a:r>
              <a:rPr lang="fr-FR" sz="2800" b="1" dirty="0" err="1"/>
              <a:t>física</a:t>
            </a:r>
            <a:r>
              <a:rPr lang="fr-FR" sz="2800" b="1" dirty="0"/>
              <a:t>?  ¿</a:t>
            </a:r>
            <a:r>
              <a:rPr lang="fr-FR" sz="2800" b="1" dirty="0" err="1"/>
              <a:t>Por</a:t>
            </a:r>
            <a:r>
              <a:rPr lang="fr-FR" sz="2800" b="1" dirty="0"/>
              <a:t> </a:t>
            </a:r>
            <a:r>
              <a:rPr lang="fr-FR" sz="2800" b="1" dirty="0" err="1" smtClean="0"/>
              <a:t>qué</a:t>
            </a:r>
            <a:r>
              <a:rPr lang="fr-FR" sz="2800" b="1" dirty="0" smtClean="0"/>
              <a:t>?</a:t>
            </a:r>
            <a:endParaRPr lang="en-US" sz="2800" b="1" dirty="0"/>
          </a:p>
          <a:p>
            <a:pPr marL="0" indent="0">
              <a:buNone/>
            </a:pPr>
            <a:r>
              <a:rPr lang="fr-FR" sz="2800" b="1" dirty="0" smtClean="0"/>
              <a:t>4</a:t>
            </a:r>
            <a:r>
              <a:rPr lang="fr-FR" sz="2800" b="1" dirty="0"/>
              <a:t>.) ¿Te </a:t>
            </a:r>
            <a:r>
              <a:rPr lang="fr-FR" sz="2800" b="1" dirty="0" err="1"/>
              <a:t>gusta</a:t>
            </a:r>
            <a:r>
              <a:rPr lang="fr-FR" sz="2800" b="1" dirty="0"/>
              <a:t> la clase de </a:t>
            </a:r>
            <a:r>
              <a:rPr lang="fr-FR" sz="2800" b="1" dirty="0" err="1"/>
              <a:t>español</a:t>
            </a:r>
            <a:r>
              <a:rPr lang="fr-FR" sz="2800" b="1" dirty="0"/>
              <a:t>?  ¿</a:t>
            </a:r>
            <a:r>
              <a:rPr lang="fr-FR" sz="2800" b="1" dirty="0" err="1"/>
              <a:t>Por</a:t>
            </a:r>
            <a:r>
              <a:rPr lang="fr-FR" sz="2800" b="1" dirty="0"/>
              <a:t> </a:t>
            </a:r>
            <a:r>
              <a:rPr lang="fr-FR" sz="2800" b="1" dirty="0" err="1"/>
              <a:t>qué</a:t>
            </a:r>
            <a:r>
              <a:rPr lang="fr-FR" sz="2800" b="1" dirty="0" smtClean="0"/>
              <a:t>?</a:t>
            </a:r>
            <a:r>
              <a:rPr lang="fr-FR" sz="2800" b="1" dirty="0"/>
              <a:t> </a:t>
            </a:r>
            <a:endParaRPr lang="en-US" sz="2800" b="1" dirty="0"/>
          </a:p>
          <a:p>
            <a:pPr marL="0" indent="0">
              <a:buNone/>
            </a:pPr>
            <a:r>
              <a:rPr lang="fr-FR" sz="2800" b="1" dirty="0" smtClean="0"/>
              <a:t>5</a:t>
            </a:r>
            <a:r>
              <a:rPr lang="fr-FR" sz="2800" b="1" dirty="0"/>
              <a:t>.) ¿Te </a:t>
            </a:r>
            <a:r>
              <a:rPr lang="fr-FR" sz="2800" b="1" dirty="0" err="1"/>
              <a:t>gusta</a:t>
            </a:r>
            <a:r>
              <a:rPr lang="fr-FR" sz="2800" b="1" dirty="0"/>
              <a:t> la clase de </a:t>
            </a:r>
            <a:r>
              <a:rPr lang="fr-FR" sz="2800" b="1" dirty="0" err="1" smtClean="0"/>
              <a:t>ciencias</a:t>
            </a:r>
            <a:r>
              <a:rPr lang="fr-FR" sz="2800" b="1" dirty="0" smtClean="0"/>
              <a:t> sociales?  </a:t>
            </a:r>
            <a:r>
              <a:rPr lang="fr-FR" sz="2800" b="1" dirty="0"/>
              <a:t>¿</a:t>
            </a:r>
            <a:r>
              <a:rPr lang="fr-FR" sz="2800" b="1" dirty="0" err="1"/>
              <a:t>Por</a:t>
            </a:r>
            <a:r>
              <a:rPr lang="fr-FR" sz="2800" b="1" dirty="0"/>
              <a:t> </a:t>
            </a:r>
            <a:r>
              <a:rPr lang="fr-FR" sz="2800" b="1" dirty="0" err="1" smtClean="0"/>
              <a:t>qué</a:t>
            </a:r>
            <a:r>
              <a:rPr lang="fr-FR" sz="2800" b="1" dirty="0" smtClean="0"/>
              <a:t>?</a:t>
            </a:r>
          </a:p>
          <a:p>
            <a:pPr marL="0" indent="0">
              <a:buNone/>
            </a:pPr>
            <a:r>
              <a:rPr lang="fr-FR" sz="2800" b="1" dirty="0" smtClean="0"/>
              <a:t>or</a:t>
            </a:r>
          </a:p>
          <a:p>
            <a:pPr marL="0" indent="0">
              <a:buNone/>
            </a:pPr>
            <a:r>
              <a:rPr lang="fr-FR" sz="2800" b="1" dirty="0" smtClean="0"/>
              <a:t>6.) </a:t>
            </a:r>
            <a:r>
              <a:rPr lang="fr-FR" sz="2800" b="1" dirty="0"/>
              <a:t>¿Te </a:t>
            </a:r>
            <a:r>
              <a:rPr lang="fr-FR" sz="2800" b="1" dirty="0" err="1"/>
              <a:t>gusta</a:t>
            </a:r>
            <a:r>
              <a:rPr lang="fr-FR" sz="2800" b="1" dirty="0"/>
              <a:t> la clase de </a:t>
            </a:r>
            <a:r>
              <a:rPr lang="fr-FR" sz="2800" b="1" dirty="0" smtClean="0"/>
              <a:t>________________?  </a:t>
            </a:r>
            <a:r>
              <a:rPr lang="fr-FR" sz="2800" b="1" dirty="0"/>
              <a:t>¿</a:t>
            </a:r>
            <a:r>
              <a:rPr lang="fr-FR" sz="2800" b="1" dirty="0" err="1"/>
              <a:t>Por</a:t>
            </a:r>
            <a:r>
              <a:rPr lang="fr-FR" sz="2800" b="1" dirty="0"/>
              <a:t> </a:t>
            </a:r>
            <a:r>
              <a:rPr lang="fr-FR" sz="2800" b="1" dirty="0" err="1"/>
              <a:t>qué</a:t>
            </a:r>
            <a:r>
              <a:rPr lang="fr-FR" sz="2800" b="1" dirty="0"/>
              <a:t>?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31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3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1" y="0"/>
            <a:ext cx="10058400" cy="1371600"/>
          </a:xfrm>
        </p:spPr>
        <p:txBody>
          <a:bodyPr/>
          <a:lstStyle/>
          <a:p>
            <a:r>
              <a:rPr lang="es-ES_tradnl" dirty="0" smtClean="0"/>
              <a:t>HAZLO </a:t>
            </a:r>
            <a:r>
              <a:rPr lang="es-ES_tradnl" dirty="0"/>
              <a:t>AHORA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1132764"/>
            <a:ext cx="10401869" cy="4356365"/>
          </a:xfrm>
        </p:spPr>
        <p:txBody>
          <a:bodyPr>
            <a:noAutofit/>
          </a:bodyPr>
          <a:lstStyle/>
          <a:p>
            <a:r>
              <a:rPr lang="es-ES_tradnl" sz="3200" dirty="0" err="1" smtClean="0"/>
              <a:t>Respond</a:t>
            </a:r>
            <a:r>
              <a:rPr lang="es-ES_tradnl" sz="3200" dirty="0" smtClean="0"/>
              <a:t> to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following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questions</a:t>
            </a:r>
            <a:r>
              <a:rPr lang="es-ES_tradnl" sz="3200" dirty="0" smtClean="0"/>
              <a:t> in a complete </a:t>
            </a:r>
            <a:r>
              <a:rPr lang="es-ES_tradnl" sz="3200" dirty="0" err="1" smtClean="0"/>
              <a:t>sentence</a:t>
            </a:r>
            <a:r>
              <a:rPr lang="es-ES_tradnl" sz="3200" dirty="0" smtClean="0"/>
              <a:t>.</a:t>
            </a:r>
          </a:p>
          <a:p>
            <a:pPr lvl="1"/>
            <a:r>
              <a:rPr lang="es-ES_tradnl" sz="2800" dirty="0" smtClean="0"/>
              <a:t>Ex: ¿Qué clase es interesante?</a:t>
            </a:r>
          </a:p>
          <a:p>
            <a:pPr lvl="2"/>
            <a:r>
              <a:rPr lang="es-ES_tradnl" sz="2400" dirty="0" smtClean="0"/>
              <a:t>La clase de ciencias sociales es interesante. </a:t>
            </a:r>
          </a:p>
          <a:p>
            <a:r>
              <a:rPr lang="es-ES_tradnl" sz="3200" dirty="0" smtClean="0"/>
              <a:t>1. ¿Qué clase es difícil?</a:t>
            </a:r>
          </a:p>
          <a:p>
            <a:r>
              <a:rPr lang="es-ES_tradnl" sz="3200" dirty="0" smtClean="0"/>
              <a:t>2. ¿Qué clase es divertida? </a:t>
            </a:r>
          </a:p>
          <a:p>
            <a:r>
              <a:rPr lang="es-ES_tradnl" sz="3200" dirty="0" smtClean="0"/>
              <a:t>3. ¿Qué clase es fácil?</a:t>
            </a:r>
          </a:p>
          <a:p>
            <a:r>
              <a:rPr lang="es-ES_tradnl" sz="3200" dirty="0" smtClean="0"/>
              <a:t>4. ¿Qué clase es aburrida?</a:t>
            </a:r>
          </a:p>
          <a:p>
            <a:r>
              <a:rPr lang="es-ES_tradnl" sz="3200" dirty="0" smtClean="0"/>
              <a:t>5. ¿Qué clase es práctica pero no es interesante? </a:t>
            </a:r>
          </a:p>
        </p:txBody>
      </p:sp>
    </p:spTree>
    <p:extLst>
      <p:ext uri="{BB962C8B-B14F-4D97-AF65-F5344CB8AC3E}">
        <p14:creationId xmlns:p14="http://schemas.microsoft.com/office/powerpoint/2010/main" val="1539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 </a:t>
            </a:r>
            <a:br>
              <a:rPr lang="es-ES_tradnl" dirty="0" smtClean="0"/>
            </a:br>
            <a:r>
              <a:rPr lang="es-ES_tradnl" dirty="0" smtClean="0"/>
              <a:t>ESPANOL 1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MIERCOLES, EL CINCO DE DICIEMBRE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156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¿Quién tiene…?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Everyone STAND. LEVANTANSE. If you have this object in your backpack, get it out and you may sit 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600" dirty="0" smtClean="0"/>
              <a:t>OBJETIVO Y DOL </a:t>
            </a:r>
            <a:endParaRPr lang="es-ES_tradn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OBJ: LLWBAT use </a:t>
            </a:r>
            <a:r>
              <a:rPr lang="es-ES_tradnl" sz="2800" dirty="0" err="1" smtClean="0"/>
              <a:t>classes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vocabulary</a:t>
            </a:r>
            <a:r>
              <a:rPr lang="es-ES_tradnl" sz="2800" dirty="0" smtClean="0"/>
              <a:t> and ordinal </a:t>
            </a:r>
            <a:r>
              <a:rPr lang="es-ES_tradnl" sz="2800" dirty="0" err="1" smtClean="0"/>
              <a:t>numbers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verb</a:t>
            </a:r>
            <a:r>
              <a:rPr lang="es-ES_tradnl" sz="2800" dirty="0" smtClean="0"/>
              <a:t> tener to describe </a:t>
            </a:r>
            <a:r>
              <a:rPr lang="es-ES_tradnl" sz="2800" dirty="0" err="1" smtClean="0"/>
              <a:t>their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classroom</a:t>
            </a:r>
            <a:r>
              <a:rPr lang="es-ES_tradnl" sz="2800" dirty="0" smtClean="0"/>
              <a:t> Schedule in </a:t>
            </a:r>
            <a:r>
              <a:rPr lang="es-ES_tradnl" sz="2800" dirty="0" err="1" smtClean="0"/>
              <a:t>order</a:t>
            </a:r>
            <a:r>
              <a:rPr lang="es-ES_tradnl" sz="2800" dirty="0" smtClean="0"/>
              <a:t>.  </a:t>
            </a:r>
            <a:endParaRPr lang="es-ES_tradnl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DOL: </a:t>
            </a:r>
            <a:r>
              <a:rPr lang="es-ES_tradnl" sz="2800" dirty="0" err="1" smtClean="0"/>
              <a:t>Given</a:t>
            </a:r>
            <a:r>
              <a:rPr lang="es-ES_tradnl" sz="2800" dirty="0" smtClean="0"/>
              <a:t> a </a:t>
            </a:r>
            <a:r>
              <a:rPr lang="es-ES_tradnl" sz="2800" dirty="0" err="1" smtClean="0"/>
              <a:t>template</a:t>
            </a:r>
            <a:r>
              <a:rPr lang="es-ES_tradnl" sz="2800" dirty="0" smtClean="0"/>
              <a:t>, 100% off LLW créate </a:t>
            </a:r>
            <a:r>
              <a:rPr lang="es-ES_tradnl" sz="2800" dirty="0" err="1" smtClean="0"/>
              <a:t>their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own</a:t>
            </a:r>
            <a:r>
              <a:rPr lang="es-ES_tradnl" sz="2800" dirty="0" smtClean="0"/>
              <a:t> Schedule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ordinal </a:t>
            </a:r>
            <a:r>
              <a:rPr lang="es-ES_tradnl" sz="2800" dirty="0" err="1" smtClean="0"/>
              <a:t>numbers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classes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vocabulary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verb</a:t>
            </a:r>
            <a:r>
              <a:rPr lang="es-ES_tradnl" sz="2800" dirty="0" smtClean="0"/>
              <a:t> tener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5/7 </a:t>
            </a:r>
            <a:r>
              <a:rPr lang="es-ES_tradnl" sz="2800" dirty="0" err="1" smtClean="0"/>
              <a:t>classes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described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accurately</a:t>
            </a:r>
            <a:r>
              <a:rPr lang="es-ES_tradnl" sz="2800" dirty="0" smtClean="0"/>
              <a:t>. 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2638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Classroom</a:t>
            </a:r>
            <a:r>
              <a:rPr lang="es-MX" dirty="0" smtClean="0"/>
              <a:t> </a:t>
            </a:r>
            <a:r>
              <a:rPr lang="es-MX" dirty="0" err="1" smtClean="0"/>
              <a:t>object</a:t>
            </a:r>
            <a:r>
              <a:rPr lang="es-MX" dirty="0" smtClean="0"/>
              <a:t> </a:t>
            </a:r>
            <a:r>
              <a:rPr lang="es-MX" dirty="0" err="1" smtClean="0"/>
              <a:t>Kahoot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https://play.kahoot.it/#/k/7027db7f-9087-43eb-bea8-f230b42a4c71</a:t>
            </a:r>
          </a:p>
        </p:txBody>
      </p:sp>
    </p:spTree>
    <p:extLst>
      <p:ext uri="{BB962C8B-B14F-4D97-AF65-F5344CB8AC3E}">
        <p14:creationId xmlns:p14="http://schemas.microsoft.com/office/powerpoint/2010/main" val="956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47811">
            <a:off x="875732" y="771036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ORDINAL</a:t>
            </a:r>
            <a:br>
              <a:rPr lang="es-ES_tradnl" dirty="0" smtClean="0"/>
            </a:br>
            <a:r>
              <a:rPr lang="es-ES_tradnl" dirty="0" smtClean="0"/>
              <a:t> NUMBERS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8979" y="510328"/>
            <a:ext cx="4842521" cy="5431808"/>
          </a:xfrm>
        </p:spPr>
        <p:txBody>
          <a:bodyPr>
            <a:noAutofit/>
          </a:bodyPr>
          <a:lstStyle/>
          <a:p>
            <a:r>
              <a:rPr lang="es-ES_tradnl" sz="3200" dirty="0"/>
              <a:t>FIRST </a:t>
            </a:r>
          </a:p>
          <a:p>
            <a:r>
              <a:rPr lang="es-ES_tradnl" sz="3200" dirty="0"/>
              <a:t>SECOND </a:t>
            </a:r>
          </a:p>
          <a:p>
            <a:r>
              <a:rPr lang="es-ES_tradnl" sz="3200" dirty="0"/>
              <a:t>THIRD </a:t>
            </a:r>
          </a:p>
          <a:p>
            <a:r>
              <a:rPr lang="es-ES_tradnl" sz="3200" dirty="0"/>
              <a:t>FOURTH</a:t>
            </a:r>
          </a:p>
          <a:p>
            <a:r>
              <a:rPr lang="es-ES_tradnl" sz="3200" dirty="0"/>
              <a:t>FIFTH</a:t>
            </a:r>
          </a:p>
          <a:p>
            <a:r>
              <a:rPr lang="es-ES_tradnl" sz="3200" dirty="0"/>
              <a:t>SIXTH</a:t>
            </a:r>
          </a:p>
          <a:p>
            <a:r>
              <a:rPr lang="es-ES_tradnl" sz="3200" dirty="0"/>
              <a:t>SEVENTH</a:t>
            </a:r>
          </a:p>
          <a:p>
            <a:r>
              <a:rPr lang="es-ES_tradnl" sz="3200" dirty="0"/>
              <a:t>EIGTH </a:t>
            </a:r>
          </a:p>
          <a:p>
            <a:r>
              <a:rPr lang="es-ES_tradnl" sz="3200" dirty="0"/>
              <a:t>NINETH </a:t>
            </a:r>
          </a:p>
          <a:p>
            <a:r>
              <a:rPr lang="es-ES_tradnl" sz="3200" dirty="0"/>
              <a:t>TENTH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0351" y="510328"/>
            <a:ext cx="5557073" cy="4572000"/>
          </a:xfrm>
        </p:spPr>
        <p:txBody>
          <a:bodyPr>
            <a:noAutofit/>
          </a:bodyPr>
          <a:lstStyle/>
          <a:p>
            <a:r>
              <a:rPr lang="es-ES_tradnl" sz="3200" dirty="0"/>
              <a:t>Primer/ Primero (a)</a:t>
            </a:r>
          </a:p>
          <a:p>
            <a:r>
              <a:rPr lang="es-ES_tradnl" sz="3200" dirty="0"/>
              <a:t>Segundo (a)</a:t>
            </a:r>
          </a:p>
          <a:p>
            <a:r>
              <a:rPr lang="es-ES_tradnl" sz="3200" dirty="0"/>
              <a:t>Tercer/ Tercero (a)</a:t>
            </a:r>
          </a:p>
          <a:p>
            <a:r>
              <a:rPr lang="es-ES_tradnl" sz="3200" dirty="0"/>
              <a:t>Cuarto (a)</a:t>
            </a:r>
          </a:p>
          <a:p>
            <a:r>
              <a:rPr lang="es-ES_tradnl" sz="3200" dirty="0"/>
              <a:t>Quinto (a)</a:t>
            </a:r>
          </a:p>
          <a:p>
            <a:r>
              <a:rPr lang="es-ES_tradnl" sz="3200" dirty="0"/>
              <a:t>Sexto (a)</a:t>
            </a:r>
          </a:p>
          <a:p>
            <a:r>
              <a:rPr lang="es-ES_tradnl" sz="3200" dirty="0"/>
              <a:t>Séptimo (a)  </a:t>
            </a:r>
          </a:p>
          <a:p>
            <a:r>
              <a:rPr lang="es-ES_tradnl" sz="3200" dirty="0"/>
              <a:t>Octavo (a)</a:t>
            </a:r>
          </a:p>
          <a:p>
            <a:r>
              <a:rPr lang="es-ES_tradnl" sz="3200" dirty="0"/>
              <a:t>Noveno (a)</a:t>
            </a:r>
          </a:p>
          <a:p>
            <a:r>
              <a:rPr lang="es-ES_tradnl" sz="3200" dirty="0"/>
              <a:t>Décimo (a)</a:t>
            </a:r>
          </a:p>
        </p:txBody>
      </p:sp>
      <p:sp>
        <p:nvSpPr>
          <p:cNvPr id="6" name="5-Point Star 5"/>
          <p:cNvSpPr/>
          <p:nvPr/>
        </p:nvSpPr>
        <p:spPr>
          <a:xfrm rot="1229227">
            <a:off x="1113847" y="3100685"/>
            <a:ext cx="2101755" cy="20062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47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1028" name="Picture 4" descr="Hojita simple para colorear las bolitas de helado acorde a los nmeros ordinales. Se incluye con y sin los nmeros en las bolitas de helado.Si te gusta mi trabajo dale follow a mi tienda!Gracias,Jeannettewww.facebook.com/educaclipar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5" y="-232849"/>
            <a:ext cx="5352578" cy="709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278606"/>
              </p:ext>
            </p:extLst>
          </p:nvPr>
        </p:nvGraphicFramePr>
        <p:xfrm>
          <a:off x="0" y="-1"/>
          <a:ext cx="12192000" cy="737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1401015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54009761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328248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475393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Hora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Clase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Descripción 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Material</a:t>
                      </a:r>
                      <a:r>
                        <a:rPr lang="es-ES_tradnl" sz="4000" baseline="0" dirty="0" smtClean="0"/>
                        <a:t> </a:t>
                      </a:r>
                      <a:endParaRPr lang="es-ES_trad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4161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8571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879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5235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22259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Primera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Educación</a:t>
                      </a:r>
                      <a:r>
                        <a:rPr lang="es-ES_tradnl" sz="3200" baseline="0" dirty="0" smtClean="0"/>
                        <a:t> Física 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La clase</a:t>
                      </a:r>
                      <a:r>
                        <a:rPr lang="es-ES_tradnl" sz="2800" baseline="0" dirty="0" smtClean="0"/>
                        <a:t> de educación física es divertida. 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4088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1054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7507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315948">
            <a:off x="2012893" y="1157585"/>
            <a:ext cx="99950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Fill out the first three columns</a:t>
            </a:r>
          </a:p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according to your </a:t>
            </a:r>
          </a:p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schedule and the example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6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08478"/>
              </p:ext>
            </p:extLst>
          </p:nvPr>
        </p:nvGraphicFramePr>
        <p:xfrm>
          <a:off x="0" y="-1"/>
          <a:ext cx="12192000" cy="737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1401015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54009761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328248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475393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Hora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Clase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Descripción 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Material</a:t>
                      </a:r>
                      <a:r>
                        <a:rPr lang="es-ES_tradnl" sz="4000" baseline="0" dirty="0" smtClean="0"/>
                        <a:t> </a:t>
                      </a:r>
                      <a:endParaRPr lang="es-ES_trad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4161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8571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879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5235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22259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Primera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Educación</a:t>
                      </a:r>
                      <a:r>
                        <a:rPr lang="es-ES_tradnl" sz="3200" baseline="0" dirty="0" smtClean="0"/>
                        <a:t> Física 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La clase</a:t>
                      </a:r>
                      <a:r>
                        <a:rPr lang="es-ES_tradnl" sz="2800" baseline="0" dirty="0" smtClean="0"/>
                        <a:t> de educación física es divertida. 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Zapatos,</a:t>
                      </a:r>
                      <a:r>
                        <a:rPr lang="es-ES_tradnl" sz="3600" baseline="0" dirty="0" smtClean="0"/>
                        <a:t> una camisa </a:t>
                      </a:r>
                      <a:endParaRPr lang="es-ES_trad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4088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1054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7507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315948">
            <a:off x="608676" y="1348020"/>
            <a:ext cx="12803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Add materials you use for each class</a:t>
            </a:r>
          </a:p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in the last column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8782050" y="4152900"/>
            <a:ext cx="340995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62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2391"/>
              </p:ext>
            </p:extLst>
          </p:nvPr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1401015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54009761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328248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475393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Hora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Clase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Descripción </a:t>
                      </a:r>
                      <a:endParaRPr lang="es-ES_trad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Material</a:t>
                      </a:r>
                      <a:r>
                        <a:rPr lang="es-ES_tradnl" sz="4000" baseline="0" dirty="0" smtClean="0"/>
                        <a:t> </a:t>
                      </a:r>
                      <a:endParaRPr lang="es-ES_tradn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4161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Primera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28571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8879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5235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22259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4088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1054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7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6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5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98292">
            <a:off x="8239116" y="8711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_tradnl" sz="8800" dirty="0" smtClean="0"/>
              <a:t>HAZLO </a:t>
            </a:r>
            <a:br>
              <a:rPr lang="es-ES_tradnl" sz="8800" dirty="0" smtClean="0"/>
            </a:br>
            <a:r>
              <a:rPr lang="es-ES_tradnl" sz="8800" dirty="0" smtClean="0"/>
              <a:t>AHORA </a:t>
            </a:r>
            <a:endParaRPr lang="es-ES_tradnl" sz="8800" dirty="0"/>
          </a:p>
        </p:txBody>
      </p:sp>
      <p:pic>
        <p:nvPicPr>
          <p:cNvPr id="3074" name="Picture 2" descr="Image result for people in lin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5"/>
          <a:stretch/>
        </p:blipFill>
        <p:spPr bwMode="auto">
          <a:xfrm>
            <a:off x="200016" y="701557"/>
            <a:ext cx="8039100" cy="61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9150" y="2528544"/>
            <a:ext cx="36385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3200" dirty="0" smtClean="0"/>
              <a:t>Describe la </a:t>
            </a:r>
            <a:r>
              <a:rPr lang="es-ES_tradnl" sz="3200" u="sng" dirty="0" smtClean="0"/>
              <a:t>tercera</a:t>
            </a:r>
            <a:r>
              <a:rPr lang="es-ES_tradnl" sz="3200" dirty="0" smtClean="0"/>
              <a:t> persona. </a:t>
            </a:r>
          </a:p>
          <a:p>
            <a:pPr marL="342900" indent="-342900">
              <a:buAutoNum type="arabicPeriod"/>
            </a:pPr>
            <a:r>
              <a:rPr lang="es-ES_tradnl" sz="3200" dirty="0" smtClean="0"/>
              <a:t>Describe la </a:t>
            </a:r>
            <a:r>
              <a:rPr lang="es-ES_tradnl" sz="3200" u="sng" dirty="0" smtClean="0"/>
              <a:t>decima </a:t>
            </a:r>
            <a:r>
              <a:rPr lang="es-ES_tradnl" sz="3200" dirty="0" smtClean="0"/>
              <a:t>persona. </a:t>
            </a:r>
          </a:p>
          <a:p>
            <a:pPr marL="342900" indent="-342900">
              <a:buAutoNum type="arabicPeriod"/>
            </a:pPr>
            <a:r>
              <a:rPr lang="es-ES_tradnl" sz="3200" dirty="0" smtClean="0"/>
              <a:t>Describe la </a:t>
            </a:r>
            <a:r>
              <a:rPr lang="es-ES_tradnl" sz="3200" u="sng" dirty="0" smtClean="0"/>
              <a:t>quinta</a:t>
            </a:r>
            <a:r>
              <a:rPr lang="es-ES_tradnl" sz="3200" dirty="0" smtClean="0"/>
              <a:t> persona</a:t>
            </a:r>
            <a:r>
              <a:rPr lang="es-ES_tradnl" dirty="0" smtClean="0"/>
              <a:t>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888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 </a:t>
            </a:r>
            <a:br>
              <a:rPr lang="es-ES_tradnl" dirty="0" smtClean="0"/>
            </a:br>
            <a:r>
              <a:rPr lang="es-ES_tradnl" dirty="0" smtClean="0"/>
              <a:t>ESPANOL 1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JUEVES, EL SEIS DE DICIEMBRE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59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565265"/>
            <a:ext cx="5029200" cy="1371600"/>
          </a:xfrm>
        </p:spPr>
        <p:txBody>
          <a:bodyPr/>
          <a:lstStyle/>
          <a:p>
            <a:r>
              <a:rPr lang="es-MX" dirty="0" smtClean="0"/>
              <a:t>Quien tiene…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1" y="565265"/>
            <a:ext cx="5334000" cy="5874328"/>
          </a:xfrm>
        </p:spPr>
        <p:txBody>
          <a:bodyPr>
            <a:normAutofit/>
          </a:bodyPr>
          <a:lstStyle/>
          <a:p>
            <a:r>
              <a:rPr lang="es-MX" sz="2400" dirty="0" smtClean="0"/>
              <a:t>Pegamento?</a:t>
            </a:r>
          </a:p>
          <a:p>
            <a:r>
              <a:rPr lang="es-MX" sz="2400" dirty="0" smtClean="0"/>
              <a:t>Un marcador?</a:t>
            </a:r>
          </a:p>
          <a:p>
            <a:r>
              <a:rPr lang="es-MX" sz="2400" dirty="0" smtClean="0"/>
              <a:t>Una cinta?</a:t>
            </a:r>
          </a:p>
          <a:p>
            <a:r>
              <a:rPr lang="es-MX" sz="2400" dirty="0" smtClean="0"/>
              <a:t>Un sacapuntas?</a:t>
            </a:r>
          </a:p>
          <a:p>
            <a:r>
              <a:rPr lang="es-MX" sz="2400" dirty="0" smtClean="0"/>
              <a:t>Una engrapadora?</a:t>
            </a:r>
          </a:p>
          <a:p>
            <a:r>
              <a:rPr lang="es-MX" sz="2400" dirty="0" smtClean="0"/>
              <a:t>Una regla?</a:t>
            </a:r>
          </a:p>
          <a:p>
            <a:r>
              <a:rPr lang="es-MX" sz="2400" dirty="0" smtClean="0"/>
              <a:t>El reloj?</a:t>
            </a:r>
          </a:p>
          <a:p>
            <a:r>
              <a:rPr lang="es-MX" sz="2400" dirty="0" smtClean="0"/>
              <a:t>La computadora?</a:t>
            </a:r>
          </a:p>
          <a:p>
            <a:r>
              <a:rPr lang="es-MX" sz="2400" dirty="0" smtClean="0"/>
              <a:t>Un libro?</a:t>
            </a:r>
          </a:p>
          <a:p>
            <a:r>
              <a:rPr lang="es-MX" sz="2400" dirty="0" smtClean="0"/>
              <a:t>Un cuaderno o una carpeta?</a:t>
            </a:r>
          </a:p>
          <a:p>
            <a:r>
              <a:rPr lang="es-MX" sz="2400" dirty="0" smtClean="0"/>
              <a:t>Un bolígrafo?</a:t>
            </a:r>
          </a:p>
          <a:p>
            <a:r>
              <a:rPr lang="es-MX" sz="2400" dirty="0" smtClean="0"/>
              <a:t>Una hoja de papel?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99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600" dirty="0"/>
              <a:t>Objetivo y </a:t>
            </a:r>
            <a:r>
              <a:rPr lang="es-ES_tradnl" sz="6600" dirty="0" err="1"/>
              <a:t>dol</a:t>
            </a:r>
            <a:endParaRPr lang="es-ES_tradn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200" dirty="0"/>
              <a:t>OBJ:  LLWBAT use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verb</a:t>
            </a:r>
            <a:r>
              <a:rPr lang="es-ES_tradnl" sz="3200" dirty="0"/>
              <a:t> estar in </a:t>
            </a:r>
            <a:r>
              <a:rPr lang="es-ES_tradnl" sz="3200" dirty="0" err="1"/>
              <a:t>writing</a:t>
            </a:r>
            <a:r>
              <a:rPr lang="es-ES_tradnl" sz="3200" dirty="0"/>
              <a:t> and </a:t>
            </a:r>
            <a:r>
              <a:rPr lang="es-ES_tradnl" sz="3200" dirty="0" err="1"/>
              <a:t>listening</a:t>
            </a:r>
            <a:r>
              <a:rPr lang="es-ES_tradnl" sz="3200" dirty="0"/>
              <a:t> to describe </a:t>
            </a:r>
            <a:r>
              <a:rPr lang="es-ES_tradnl" sz="3200" dirty="0" err="1"/>
              <a:t>location</a:t>
            </a:r>
            <a:r>
              <a:rPr lang="es-ES_tradnl" sz="3200" dirty="0"/>
              <a:t> of </a:t>
            </a:r>
            <a:r>
              <a:rPr lang="es-ES_tradnl" sz="3200" dirty="0" err="1"/>
              <a:t>classroom</a:t>
            </a:r>
            <a:r>
              <a:rPr lang="es-ES_tradnl" sz="3200" dirty="0"/>
              <a:t> </a:t>
            </a:r>
            <a:r>
              <a:rPr lang="es-ES_tradnl" sz="3200" dirty="0" err="1" smtClean="0"/>
              <a:t>items</a:t>
            </a:r>
            <a:r>
              <a:rPr lang="es-ES_tradnl" sz="3200" dirty="0" smtClean="0"/>
              <a:t> </a:t>
            </a:r>
            <a:r>
              <a:rPr lang="es-ES_tradnl" sz="3200" dirty="0" err="1"/>
              <a:t>with</a:t>
            </a:r>
            <a:r>
              <a:rPr lang="es-ES_tradnl" sz="3200" dirty="0"/>
              <a:t> </a:t>
            </a:r>
            <a:r>
              <a:rPr lang="es-ES_tradnl" sz="3200" dirty="0" err="1"/>
              <a:t>prepositions</a:t>
            </a:r>
            <a:r>
              <a:rPr lang="es-ES_tradnl" sz="3200" dirty="0"/>
              <a:t>. </a:t>
            </a:r>
            <a:endParaRPr lang="es-ES_tradnl" sz="3200" dirty="0" smtClean="0"/>
          </a:p>
          <a:p>
            <a:r>
              <a:rPr lang="es-ES_tradnl" sz="3200" dirty="0" smtClean="0"/>
              <a:t>[NL 1.1.b]</a:t>
            </a:r>
            <a:endParaRPr lang="es-ES_tradn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DOL:  </a:t>
            </a:r>
            <a:r>
              <a:rPr lang="es-ES_tradnl" sz="2800" dirty="0" err="1" smtClean="0"/>
              <a:t>Given</a:t>
            </a:r>
            <a:r>
              <a:rPr lang="es-ES_tradnl" sz="2800" dirty="0" smtClean="0"/>
              <a:t> 5 </a:t>
            </a:r>
            <a:r>
              <a:rPr lang="es-ES_tradnl" sz="2800" dirty="0" err="1" smtClean="0"/>
              <a:t>classroom</a:t>
            </a:r>
            <a:r>
              <a:rPr lang="es-ES_tradnl" sz="2800" dirty="0" smtClean="0"/>
              <a:t> ítems </a:t>
            </a:r>
            <a:r>
              <a:rPr lang="es-ES_tradnl" sz="2800" dirty="0" err="1" smtClean="0"/>
              <a:t>vocabulary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terms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orally</a:t>
            </a:r>
            <a:r>
              <a:rPr lang="es-ES_tradnl" sz="2800" dirty="0" smtClean="0"/>
              <a:t>, 100% of LLW </a:t>
            </a:r>
            <a:r>
              <a:rPr lang="es-ES_tradnl" sz="2800" dirty="0" err="1" smtClean="0"/>
              <a:t>write</a:t>
            </a:r>
            <a:r>
              <a:rPr lang="es-ES_tradnl" sz="2800" dirty="0" smtClean="0"/>
              <a:t> 5 complete </a:t>
            </a:r>
            <a:r>
              <a:rPr lang="es-ES_tradnl" sz="2800" dirty="0" err="1" smtClean="0"/>
              <a:t>sentences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about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location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terms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using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verb</a:t>
            </a:r>
            <a:r>
              <a:rPr lang="es-ES_tradnl" sz="2800" dirty="0" smtClean="0"/>
              <a:t> estar and </a:t>
            </a:r>
            <a:r>
              <a:rPr lang="es-ES_tradnl" sz="2800" dirty="0" err="1" smtClean="0"/>
              <a:t>prepositions</a:t>
            </a:r>
            <a:r>
              <a:rPr lang="es-ES_tradnl" sz="2800" dirty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80% </a:t>
            </a:r>
            <a:r>
              <a:rPr lang="es-ES_tradnl" sz="2800" dirty="0" err="1" smtClean="0"/>
              <a:t>accuracy</a:t>
            </a:r>
            <a:r>
              <a:rPr lang="es-ES_tradnl" sz="2800" dirty="0" smtClean="0"/>
              <a:t>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6672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33059" y="1230597"/>
          <a:ext cx="8125884" cy="37084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657408272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845227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Time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Activity</a:t>
                      </a:r>
                      <a:r>
                        <a:rPr lang="es-ES_tradnl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05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 </a:t>
                      </a:r>
                      <a:r>
                        <a:rPr lang="es-ES_tradnl" dirty="0" err="1" smtClean="0"/>
                        <a:t>now</a:t>
                      </a:r>
                      <a:r>
                        <a:rPr lang="es-ES_tradnl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28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Estar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504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Practicar (frases)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1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Voca</a:t>
                      </a:r>
                      <a:r>
                        <a:rPr lang="es-ES_tradnl" baseline="0" dirty="0" err="1" smtClean="0"/>
                        <a:t>b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52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CFU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4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Prepositions</a:t>
                      </a:r>
                      <a:r>
                        <a:rPr lang="es-ES_tradnl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4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15 Minutes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CFU y</a:t>
                      </a:r>
                      <a:r>
                        <a:rPr lang="es-ES_tradnl" baseline="0" dirty="0" smtClean="0"/>
                        <a:t> CFU Escuchar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7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Hablar</a:t>
                      </a:r>
                      <a:r>
                        <a:rPr lang="es-ES_tradnl" baseline="0" dirty="0" smtClean="0"/>
                        <a:t> en parejas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45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 Minutes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DOL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47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6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43000" y="228600"/>
          <a:ext cx="9993884" cy="652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7415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Estar-</a:t>
                      </a:r>
                      <a:r>
                        <a:rPr lang="es-ES_tradnl" sz="4000" baseline="0" dirty="0" smtClean="0"/>
                        <a:t> TO BE </a:t>
                      </a:r>
                      <a:endParaRPr lang="es-ES_tradnl" sz="40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s-ES_tradnl" sz="4000" dirty="0" err="1" smtClean="0"/>
                        <a:t>Present</a:t>
                      </a:r>
                      <a:r>
                        <a:rPr lang="es-ES_tradnl" sz="4000" dirty="0" smtClean="0"/>
                        <a:t> tense </a:t>
                      </a:r>
                      <a:r>
                        <a:rPr lang="es-ES_tradnl" sz="4000" dirty="0" err="1" smtClean="0"/>
                        <a:t>conjugation</a:t>
                      </a:r>
                      <a:r>
                        <a:rPr lang="es-ES_tradnl" sz="4000" dirty="0" smtClean="0"/>
                        <a:t> </a:t>
                      </a:r>
                      <a:endParaRPr lang="es-ES_tradnl" sz="40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224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NOSOTROS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224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Tú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s-ES_tradnl" sz="360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503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Él</a:t>
                      </a:r>
                    </a:p>
                    <a:p>
                      <a:r>
                        <a:rPr lang="es-ES_tradnl" sz="3600" dirty="0" smtClean="0"/>
                        <a:t>Ella</a:t>
                      </a:r>
                    </a:p>
                    <a:p>
                      <a:r>
                        <a:rPr lang="es-ES_tradnl" sz="3600" baseline="0" dirty="0" smtClean="0"/>
                        <a:t>Usted 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Ellos </a:t>
                      </a:r>
                    </a:p>
                    <a:p>
                      <a:r>
                        <a:rPr lang="es-ES_tradnl" sz="3600" dirty="0" smtClean="0"/>
                        <a:t>Ellas </a:t>
                      </a:r>
                    </a:p>
                    <a:p>
                      <a:r>
                        <a:rPr lang="es-ES_tradnl" sz="3600" dirty="0" smtClean="0"/>
                        <a:t>Ustedes 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5-Point Star 1"/>
          <p:cNvSpPr/>
          <p:nvPr/>
        </p:nvSpPr>
        <p:spPr>
          <a:xfrm rot="1133200">
            <a:off x="9217568" y="2373952"/>
            <a:ext cx="2895600" cy="2819400"/>
          </a:xfrm>
          <a:prstGeom prst="star5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6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43000" y="228600"/>
          <a:ext cx="9993884" cy="652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7415">
                <a:tc>
                  <a:txBody>
                    <a:bodyPr/>
                    <a:lstStyle/>
                    <a:p>
                      <a:r>
                        <a:rPr lang="es-ES_tradnl" sz="4000" dirty="0" smtClean="0"/>
                        <a:t>Estar-</a:t>
                      </a:r>
                      <a:r>
                        <a:rPr lang="es-ES_tradnl" sz="4000" baseline="0" dirty="0" smtClean="0"/>
                        <a:t> TO BE </a:t>
                      </a:r>
                      <a:endParaRPr lang="es-ES_tradnl" sz="40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s-ES_tradnl" sz="4000" dirty="0" err="1" smtClean="0"/>
                        <a:t>Present</a:t>
                      </a:r>
                      <a:r>
                        <a:rPr lang="es-ES_tradnl" sz="4000" dirty="0" smtClean="0"/>
                        <a:t> tense </a:t>
                      </a:r>
                      <a:r>
                        <a:rPr lang="es-ES_tradnl" sz="4000" dirty="0" err="1" smtClean="0"/>
                        <a:t>conjugation</a:t>
                      </a:r>
                      <a:r>
                        <a:rPr lang="es-ES_tradnl" sz="4000" dirty="0" smtClean="0"/>
                        <a:t> </a:t>
                      </a:r>
                      <a:endParaRPr lang="es-ES_tradnl" sz="40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224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 estoy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NOSOTROS</a:t>
                      </a:r>
                    </a:p>
                    <a:p>
                      <a:r>
                        <a:rPr lang="es-ES_tradnl" sz="3600" dirty="0" smtClean="0"/>
                        <a:t>estamos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224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Tú estás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s-ES_tradnl" sz="36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503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Él  está</a:t>
                      </a:r>
                    </a:p>
                    <a:p>
                      <a:r>
                        <a:rPr lang="es-ES_tradnl" sz="3600" dirty="0" smtClean="0"/>
                        <a:t>Ella</a:t>
                      </a:r>
                    </a:p>
                    <a:p>
                      <a:r>
                        <a:rPr lang="es-ES_tradnl" sz="3600" baseline="0" dirty="0" smtClean="0"/>
                        <a:t>Usted 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Ellos </a:t>
                      </a:r>
                    </a:p>
                    <a:p>
                      <a:r>
                        <a:rPr lang="es-ES_tradnl" sz="3600" dirty="0" smtClean="0"/>
                        <a:t>Ellas   están</a:t>
                      </a:r>
                    </a:p>
                    <a:p>
                      <a:r>
                        <a:rPr lang="es-ES_tradnl" sz="3600" dirty="0" smtClean="0"/>
                        <a:t>Ustedes </a:t>
                      </a:r>
                      <a:endParaRPr lang="es-ES_tradnl" sz="36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5-Point Star 1"/>
          <p:cNvSpPr/>
          <p:nvPr/>
        </p:nvSpPr>
        <p:spPr>
          <a:xfrm rot="1133200">
            <a:off x="9217568" y="2373952"/>
            <a:ext cx="2895600" cy="2819400"/>
          </a:xfrm>
          <a:prstGeom prst="star5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09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Estar (to be) </a:t>
            </a:r>
            <a:r>
              <a:rPr lang="es-MX" dirty="0" err="1" smtClean="0"/>
              <a:t>song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www.youtube.com/watch?v=G6I7ujABb0I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46006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34540" y="2042976"/>
            <a:ext cx="4875530" cy="4662226"/>
          </a:xfrm>
        </p:spPr>
        <p:txBody>
          <a:bodyPr>
            <a:normAutofit/>
          </a:bodyPr>
          <a:lstStyle/>
          <a:p>
            <a:r>
              <a:rPr lang="es-ES_tradnl" sz="3999" dirty="0"/>
              <a:t>A. JUAN Y MIGUEL </a:t>
            </a:r>
          </a:p>
          <a:p>
            <a:r>
              <a:rPr lang="es-ES_tradnl" sz="3999" dirty="0"/>
              <a:t>B. SRA. MARTINEZ </a:t>
            </a:r>
          </a:p>
          <a:p>
            <a:r>
              <a:rPr lang="es-ES_tradnl" sz="3999" dirty="0"/>
              <a:t>C. CARLA Y YO </a:t>
            </a:r>
          </a:p>
          <a:p>
            <a:r>
              <a:rPr lang="es-ES_tradnl" sz="3999" dirty="0"/>
              <a:t>D. TÚ</a:t>
            </a:r>
          </a:p>
          <a:p>
            <a:r>
              <a:rPr lang="es-ES_tradnl" sz="3999" dirty="0"/>
              <a:t>E. YO </a:t>
            </a:r>
          </a:p>
          <a:p>
            <a:endParaRPr lang="es-ES_tradnl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5233" y="2042976"/>
            <a:ext cx="4875530" cy="4662226"/>
          </a:xfrm>
        </p:spPr>
        <p:txBody>
          <a:bodyPr>
            <a:normAutofit/>
          </a:bodyPr>
          <a:lstStyle/>
          <a:p>
            <a:pPr marL="596467" indent="-514196">
              <a:buFont typeface="+mj-lt"/>
              <a:buAutoNum type="arabicPeriod"/>
            </a:pPr>
            <a:r>
              <a:rPr lang="es-ES_tradnl" sz="5398" dirty="0"/>
              <a:t>ESTÁ</a:t>
            </a:r>
          </a:p>
          <a:p>
            <a:pPr marL="596467" indent="-514196">
              <a:buFont typeface="+mj-lt"/>
              <a:buAutoNum type="arabicPeriod"/>
            </a:pPr>
            <a:r>
              <a:rPr lang="es-ES_tradnl" sz="5398" dirty="0"/>
              <a:t>ESTOY</a:t>
            </a:r>
          </a:p>
          <a:p>
            <a:pPr marL="596467" indent="-514196">
              <a:buFont typeface="+mj-lt"/>
              <a:buAutoNum type="arabicPeriod"/>
            </a:pPr>
            <a:r>
              <a:rPr lang="es-ES_tradnl" sz="5398" dirty="0"/>
              <a:t>ESTAMOS</a:t>
            </a:r>
          </a:p>
          <a:p>
            <a:pPr marL="596467" indent="-514196">
              <a:buFont typeface="+mj-lt"/>
              <a:buAutoNum type="arabicPeriod"/>
            </a:pPr>
            <a:r>
              <a:rPr lang="es-ES_tradnl" sz="5398" dirty="0"/>
              <a:t>ESTÁS </a:t>
            </a:r>
          </a:p>
          <a:p>
            <a:pPr marL="596467" indent="-514196">
              <a:buFont typeface="+mj-lt"/>
              <a:buAutoNum type="arabicPeriod"/>
            </a:pPr>
            <a:r>
              <a:rPr lang="es-ES_tradnl" sz="5398" dirty="0"/>
              <a:t>ESTÁN </a:t>
            </a:r>
          </a:p>
          <a:p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744" y="660400"/>
            <a:ext cx="9994837" cy="114270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MATCH THE CONJUGATED FORM OF ESTAR WITH THE CORRESPONDING SUBJECT PRONOUN </a:t>
            </a:r>
            <a:endParaRPr lang="es-ES_tradn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3" name="ShockwaveFlash1" r:id="rId2" imgW="3429000" imgH="1905120"/>
        </mc:Choice>
        <mc:Fallback>
          <p:control name="ShockwaveFlash1" r:id="rId2" imgW="3429000" imgH="190512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761413" y="4800202"/>
                  <a:ext cx="3429000" cy="190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83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ES_tradnl" dirty="0" smtClean="0"/>
          </a:p>
          <a:p>
            <a:pPr algn="ctr"/>
            <a:r>
              <a:rPr lang="es-ES_tradnl" sz="4399" dirty="0"/>
              <a:t>¿Donde esta…? </a:t>
            </a:r>
          </a:p>
          <a:p>
            <a:pPr lvl="1" algn="ctr"/>
            <a:r>
              <a:rPr lang="es-ES_tradnl" sz="3999" dirty="0" err="1"/>
              <a:t>Where</a:t>
            </a:r>
            <a:r>
              <a:rPr lang="es-ES_tradnl" sz="3999" dirty="0"/>
              <a:t> </a:t>
            </a:r>
            <a:r>
              <a:rPr lang="es-ES_tradnl" sz="3999" dirty="0" err="1"/>
              <a:t>is</a:t>
            </a:r>
            <a:r>
              <a:rPr lang="es-ES_tradnl" sz="3999" dirty="0"/>
              <a:t>…? </a:t>
            </a:r>
          </a:p>
          <a:p>
            <a:pPr lvl="1" algn="ctr"/>
            <a:endParaRPr lang="es-ES_tradnl" sz="3999" dirty="0"/>
          </a:p>
          <a:p>
            <a:pPr algn="ctr"/>
            <a:r>
              <a:rPr lang="es-ES_tradnl" sz="4399" dirty="0"/>
              <a:t>Esta … </a:t>
            </a:r>
          </a:p>
          <a:p>
            <a:pPr lvl="1" algn="ctr"/>
            <a:r>
              <a:rPr lang="es-ES_tradnl" sz="3999" dirty="0" err="1"/>
              <a:t>It</a:t>
            </a:r>
            <a:r>
              <a:rPr lang="es-ES_tradnl" sz="3999" dirty="0"/>
              <a:t> </a:t>
            </a:r>
            <a:r>
              <a:rPr lang="es-ES_tradnl" sz="3999" dirty="0" err="1"/>
              <a:t>is</a:t>
            </a:r>
            <a:r>
              <a:rPr lang="es-ES_tradnl" sz="3999" dirty="0"/>
              <a:t> …</a:t>
            </a:r>
          </a:p>
          <a:p>
            <a:pPr lvl="1" algn="ctr"/>
            <a:endParaRPr lang="es-ES_tradnl" sz="3999" dirty="0"/>
          </a:p>
          <a:p>
            <a:pPr algn="ctr"/>
            <a:r>
              <a:rPr lang="es-ES_tradnl" sz="4399" dirty="0"/>
              <a:t>De..</a:t>
            </a:r>
          </a:p>
          <a:p>
            <a:pPr lvl="1" algn="ctr"/>
            <a:r>
              <a:rPr lang="es-ES_tradnl" sz="3999" dirty="0"/>
              <a:t>Of/</a:t>
            </a:r>
            <a:r>
              <a:rPr lang="es-ES_tradnl" sz="3999" dirty="0" err="1"/>
              <a:t>from</a:t>
            </a:r>
            <a:r>
              <a:rPr lang="es-ES_tradnl" sz="3999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7198" dirty="0"/>
              <a:t>¿</a:t>
            </a:r>
            <a:r>
              <a:rPr lang="es-ES_tradnl" sz="7198" dirty="0" err="1"/>
              <a:t>Where</a:t>
            </a:r>
            <a:r>
              <a:rPr lang="es-ES_tradnl" sz="7198" dirty="0"/>
              <a:t>? </a:t>
            </a:r>
            <a:endParaRPr lang="es-ES_tradnl" dirty="0"/>
          </a:p>
        </p:txBody>
      </p:sp>
      <p:sp>
        <p:nvSpPr>
          <p:cNvPr id="4" name="5-Point Star 3"/>
          <p:cNvSpPr/>
          <p:nvPr/>
        </p:nvSpPr>
        <p:spPr>
          <a:xfrm rot="1133200">
            <a:off x="9217567" y="87952"/>
            <a:ext cx="2895600" cy="2819400"/>
          </a:xfrm>
          <a:prstGeom prst="star5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36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70320" y="1882784"/>
            <a:ext cx="4754880" cy="37490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3600" dirty="0" err="1"/>
              <a:t>The</a:t>
            </a:r>
            <a:r>
              <a:rPr lang="es-ES_tradnl" sz="3600" dirty="0"/>
              <a:t> Wall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table</a:t>
            </a:r>
            <a:r>
              <a:rPr lang="es-ES_tradnl" sz="36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door</a:t>
            </a:r>
            <a:r>
              <a:rPr lang="es-ES_tradnl" sz="36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seat</a:t>
            </a:r>
            <a:r>
              <a:rPr lang="es-ES_tradnl" sz="36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window</a:t>
            </a:r>
            <a:endParaRPr lang="es-ES_tradnl" sz="3600" dirty="0"/>
          </a:p>
          <a:p>
            <a:pPr marL="457200" indent="-457200">
              <a:buFont typeface="+mj-lt"/>
              <a:buAutoNum type="arabicPeriod"/>
            </a:pP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floor</a:t>
            </a:r>
            <a:endParaRPr lang="es-ES_tradnl" sz="3600" dirty="0"/>
          </a:p>
          <a:p>
            <a:pPr marL="457200" indent="-457200">
              <a:buFont typeface="+mj-lt"/>
              <a:buAutoNum type="arabicPeriod"/>
            </a:pP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ceiling</a:t>
            </a:r>
            <a:r>
              <a:rPr lang="es-ES_tradnl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38886"/>
            <a:ext cx="4754880" cy="37490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3600" dirty="0"/>
              <a:t>La pared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/>
              <a:t>La mesa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/>
              <a:t>La puerta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/>
              <a:t>La silla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/>
              <a:t>La ventana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/>
              <a:t>El suelo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600" dirty="0"/>
              <a:t>El techo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1" y="152400"/>
            <a:ext cx="10360501" cy="1219200"/>
          </a:xfrm>
        </p:spPr>
        <p:txBody>
          <a:bodyPr/>
          <a:lstStyle/>
          <a:p>
            <a:pPr algn="ctr"/>
            <a:r>
              <a:rPr lang="es-ES_tradnl" dirty="0" smtClean="0"/>
              <a:t>VOCABULARIO </a:t>
            </a:r>
            <a:endParaRPr lang="es-ES_tradnl" dirty="0"/>
          </a:p>
        </p:txBody>
      </p:sp>
      <p:sp>
        <p:nvSpPr>
          <p:cNvPr id="5" name="5-Point Star 4"/>
          <p:cNvSpPr/>
          <p:nvPr/>
        </p:nvSpPr>
        <p:spPr>
          <a:xfrm rot="1133200">
            <a:off x="9446101" y="-38100"/>
            <a:ext cx="2895600" cy="2819400"/>
          </a:xfrm>
          <a:prstGeom prst="star5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37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7569">
            <a:off x="6548557" y="1938726"/>
            <a:ext cx="5903962" cy="39328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1371600"/>
            <a:ext cx="9994837" cy="114270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¿Donde está </a:t>
            </a:r>
            <a:r>
              <a:rPr lang="es-ES_tradnl" dirty="0" err="1" smtClean="0"/>
              <a:t>Spiderman</a:t>
            </a:r>
            <a:r>
              <a:rPr lang="es-ES_tradnl" dirty="0" smtClean="0"/>
              <a:t>? (Hombre Araña) 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Hombre Araña </a:t>
            </a:r>
            <a:br>
              <a:rPr lang="es-ES_tradnl" dirty="0" smtClean="0"/>
            </a:br>
            <a:r>
              <a:rPr lang="es-ES_tradnl" dirty="0" smtClean="0"/>
              <a:t>está en ____________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29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¿Donde están los murciélagos (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bats</a:t>
            </a:r>
            <a:r>
              <a:rPr lang="es-ES_tradnl" dirty="0" smtClean="0"/>
              <a:t>)? </a:t>
            </a: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04" y="1795703"/>
            <a:ext cx="6094413" cy="457080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dirty="0" smtClean="0"/>
              <a:t>Están colgados </a:t>
            </a:r>
          </a:p>
          <a:p>
            <a:pPr marL="82271" indent="0">
              <a:buNone/>
            </a:pPr>
            <a:r>
              <a:rPr lang="es-ES_tradnl" sz="2400" dirty="0" smtClean="0"/>
              <a:t>de ___________ </a:t>
            </a:r>
          </a:p>
          <a:p>
            <a:pPr marL="82271" indent="0">
              <a:buNone/>
            </a:pPr>
            <a:r>
              <a:rPr lang="es-ES_tradnl" sz="2400" dirty="0" smtClean="0"/>
              <a:t>de la cueva</a:t>
            </a:r>
          </a:p>
          <a:p>
            <a:pPr marL="82271" indent="0">
              <a:buNone/>
            </a:pPr>
            <a:r>
              <a:rPr lang="es-ES_tradnl" dirty="0"/>
              <a:t>	</a:t>
            </a:r>
            <a:endParaRPr lang="es-ES_tradnl" dirty="0" smtClean="0"/>
          </a:p>
          <a:p>
            <a:pPr marL="82271" indent="0">
              <a:buNone/>
            </a:pPr>
            <a:r>
              <a:rPr lang="es-ES_tradnl" sz="2399" i="1" dirty="0"/>
              <a:t>	</a:t>
            </a:r>
            <a:r>
              <a:rPr lang="es-ES_tradnl" sz="2399" i="1" dirty="0" err="1"/>
              <a:t>They</a:t>
            </a:r>
            <a:r>
              <a:rPr lang="es-ES_tradnl" sz="2399" i="1" dirty="0"/>
              <a:t> are </a:t>
            </a:r>
            <a:r>
              <a:rPr lang="es-ES_tradnl" sz="2399" i="1" dirty="0" err="1"/>
              <a:t>hanging</a:t>
            </a:r>
            <a:endParaRPr lang="es-ES_tradnl" sz="2399" i="1" dirty="0"/>
          </a:p>
          <a:p>
            <a:pPr marL="82271" indent="0">
              <a:buNone/>
            </a:pPr>
            <a:r>
              <a:rPr lang="es-ES_tradnl" sz="2399" i="1" dirty="0"/>
              <a:t>	 </a:t>
            </a:r>
            <a:r>
              <a:rPr lang="es-ES_tradnl" sz="2399" i="1" dirty="0" err="1"/>
              <a:t>from</a:t>
            </a:r>
            <a:r>
              <a:rPr lang="es-ES_tradnl" sz="2399" i="1" dirty="0"/>
              <a:t> ________ </a:t>
            </a:r>
          </a:p>
          <a:p>
            <a:pPr marL="82271" indent="0">
              <a:buNone/>
            </a:pPr>
            <a:r>
              <a:rPr lang="es-ES_tradnl" sz="2399" i="1" dirty="0"/>
              <a:t>	of </a:t>
            </a:r>
            <a:r>
              <a:rPr lang="es-ES_tradnl" sz="2399" i="1" dirty="0" err="1"/>
              <a:t>the</a:t>
            </a:r>
            <a:r>
              <a:rPr lang="es-ES_tradnl" sz="2399" i="1" dirty="0"/>
              <a:t> cave. </a:t>
            </a:r>
          </a:p>
        </p:txBody>
      </p:sp>
    </p:spTree>
    <p:extLst>
      <p:ext uri="{BB962C8B-B14F-4D97-AF65-F5344CB8AC3E}">
        <p14:creationId xmlns:p14="http://schemas.microsoft.com/office/powerpoint/2010/main" val="36743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657" y="731520"/>
            <a:ext cx="10058400" cy="1371600"/>
          </a:xfrm>
        </p:spPr>
        <p:txBody>
          <a:bodyPr>
            <a:normAutofit/>
          </a:bodyPr>
          <a:lstStyle/>
          <a:p>
            <a:r>
              <a:rPr lang="es-MX" sz="6000" b="1" dirty="0" err="1" smtClean="0">
                <a:solidFill>
                  <a:srgbClr val="FF0000"/>
                </a:solidFill>
              </a:rPr>
              <a:t>It’s</a:t>
            </a:r>
            <a:r>
              <a:rPr lang="es-MX" sz="6000" b="1" dirty="0" smtClean="0">
                <a:solidFill>
                  <a:srgbClr val="FF0000"/>
                </a:solidFill>
              </a:rPr>
              <a:t> </a:t>
            </a:r>
            <a:r>
              <a:rPr lang="es-MX" sz="6000" b="1" dirty="0" err="1" smtClean="0">
                <a:solidFill>
                  <a:srgbClr val="FF0000"/>
                </a:solidFill>
              </a:rPr>
              <a:t>LABELtime</a:t>
            </a:r>
            <a:r>
              <a:rPr lang="es-MX" sz="6000" b="1" dirty="0" smtClean="0">
                <a:solidFill>
                  <a:srgbClr val="FF0000"/>
                </a:solidFill>
              </a:rPr>
              <a:t>!</a:t>
            </a:r>
            <a:endParaRPr lang="es-MX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103120"/>
            <a:ext cx="3345543" cy="3931920"/>
          </a:xfrm>
        </p:spPr>
        <p:txBody>
          <a:bodyPr/>
          <a:lstStyle/>
          <a:p>
            <a:r>
              <a:rPr lang="es-MX" sz="3200" dirty="0" err="1" smtClean="0"/>
              <a:t>Please</a:t>
            </a:r>
            <a:r>
              <a:rPr lang="es-MX" sz="3200" dirty="0" smtClean="0"/>
              <a:t> use </a:t>
            </a:r>
            <a:r>
              <a:rPr lang="es-MX" sz="3200" dirty="0" err="1" smtClean="0"/>
              <a:t>your</a:t>
            </a:r>
            <a:r>
              <a:rPr lang="es-MX" sz="3200" dirty="0" smtClean="0"/>
              <a:t> </a:t>
            </a:r>
            <a:r>
              <a:rPr lang="es-MX" sz="3200" dirty="0" err="1" smtClean="0"/>
              <a:t>sticky</a:t>
            </a:r>
            <a:r>
              <a:rPr lang="es-MX" sz="3200" dirty="0" smtClean="0"/>
              <a:t> notes to </a:t>
            </a:r>
            <a:r>
              <a:rPr lang="es-MX" sz="3200" dirty="0" err="1" smtClean="0"/>
              <a:t>help</a:t>
            </a:r>
            <a:r>
              <a:rPr lang="es-MX" sz="3200" dirty="0" smtClean="0"/>
              <a:t> me </a:t>
            </a:r>
            <a:r>
              <a:rPr lang="es-MX" sz="3200" dirty="0" err="1" smtClean="0"/>
              <a:t>label</a:t>
            </a:r>
            <a:r>
              <a:rPr lang="es-MX" sz="3200" dirty="0" smtClean="0"/>
              <a:t> </a:t>
            </a:r>
            <a:r>
              <a:rPr lang="es-MX" sz="3200" dirty="0" err="1" smtClean="0"/>
              <a:t>the</a:t>
            </a:r>
            <a:r>
              <a:rPr lang="es-MX" sz="3200" dirty="0" smtClean="0"/>
              <a:t> ítems in </a:t>
            </a:r>
            <a:r>
              <a:rPr lang="es-MX" sz="3200" dirty="0" err="1" smtClean="0"/>
              <a:t>our</a:t>
            </a:r>
            <a:r>
              <a:rPr lang="es-MX" sz="3200" dirty="0" smtClean="0"/>
              <a:t> </a:t>
            </a:r>
            <a:r>
              <a:rPr lang="es-MX" sz="3200" dirty="0" err="1" smtClean="0"/>
              <a:t>classroom</a:t>
            </a:r>
            <a:r>
              <a:rPr lang="es-MX" sz="3200" dirty="0"/>
              <a:t> </a:t>
            </a:r>
            <a:r>
              <a:rPr lang="es-MX" sz="3200" dirty="0" smtClean="0"/>
              <a:t>en español.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90" y="2207951"/>
            <a:ext cx="7275739" cy="40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58" y="1717093"/>
            <a:ext cx="6094413" cy="45708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2" y="2514600"/>
            <a:ext cx="5123542" cy="114270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¿Donde </a:t>
            </a:r>
            <a:r>
              <a:rPr lang="es-ES_tradnl" dirty="0" err="1" smtClean="0"/>
              <a:t>estÁ</a:t>
            </a:r>
            <a:r>
              <a:rPr lang="es-ES_tradnl" dirty="0" smtClean="0"/>
              <a:t> la cara </a:t>
            </a:r>
            <a:r>
              <a:rPr lang="es-ES_tradnl" dirty="0"/>
              <a:t>del </a:t>
            </a:r>
            <a:r>
              <a:rPr lang="es-ES_tradnl" dirty="0" err="1"/>
              <a:t>bebÉ</a:t>
            </a:r>
            <a:r>
              <a:rPr lang="es-ES_tradnl" dirty="0"/>
              <a:t>?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La cara del </a:t>
            </a:r>
            <a:r>
              <a:rPr lang="es-ES_tradnl" dirty="0" err="1" smtClean="0"/>
              <a:t>bebÉ</a:t>
            </a:r>
            <a:r>
              <a:rPr lang="es-ES_tradnl" dirty="0"/>
              <a:t> </a:t>
            </a:r>
            <a:r>
              <a:rPr lang="es-ES_tradnl" dirty="0" err="1"/>
              <a:t>EstÁ</a:t>
            </a:r>
            <a:r>
              <a:rPr lang="es-ES_tradnl" dirty="0"/>
              <a:t> </a:t>
            </a:r>
            <a:r>
              <a:rPr lang="es-ES_tradnl" dirty="0" smtClean="0"/>
              <a:t>en</a:t>
            </a:r>
            <a:br>
              <a:rPr lang="es-ES_tradnl" dirty="0" smtClean="0"/>
            </a:br>
            <a:r>
              <a:rPr lang="es-ES_tradnl" dirty="0" smtClean="0"/>
              <a:t> ____________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26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9" y="1418163"/>
            <a:ext cx="6094413" cy="45708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972" y="2560865"/>
            <a:ext cx="9994837" cy="114270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¿Donde </a:t>
            </a:r>
            <a:r>
              <a:rPr lang="es-ES_tradnl" dirty="0" err="1"/>
              <a:t>estÁ</a:t>
            </a:r>
            <a:r>
              <a:rPr lang="es-ES_tradnl" dirty="0"/>
              <a:t> </a:t>
            </a:r>
            <a:r>
              <a:rPr lang="es-ES_tradnl" dirty="0" smtClean="0"/>
              <a:t>el perro?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El perro </a:t>
            </a:r>
            <a:r>
              <a:rPr lang="es-ES_tradnl" dirty="0" err="1"/>
              <a:t>estÁ</a:t>
            </a:r>
            <a:r>
              <a:rPr lang="es-ES_tradnl" dirty="0"/>
              <a:t>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encima de  </a:t>
            </a:r>
            <a:br>
              <a:rPr lang="es-ES_tradnl" dirty="0" smtClean="0"/>
            </a:br>
            <a:r>
              <a:rPr lang="es-ES_tradnl" dirty="0" smtClean="0"/>
              <a:t>____________.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sz="3599" i="1" dirty="0" err="1"/>
              <a:t>The</a:t>
            </a:r>
            <a:r>
              <a:rPr lang="es-ES_tradnl" sz="3599" i="1" dirty="0"/>
              <a:t> </a:t>
            </a:r>
            <a:r>
              <a:rPr lang="es-ES_tradnl" sz="3599" i="1" dirty="0" err="1"/>
              <a:t>dog</a:t>
            </a:r>
            <a:r>
              <a:rPr lang="es-ES_tradnl" sz="3599" i="1" dirty="0"/>
              <a:t> </a:t>
            </a:r>
            <a:r>
              <a:rPr lang="es-ES_tradnl" sz="3599" i="1" dirty="0" err="1"/>
              <a:t>is</a:t>
            </a:r>
            <a:r>
              <a:rPr lang="es-ES_tradnl" sz="3599" i="1" dirty="0"/>
              <a:t> </a:t>
            </a:r>
            <a:br>
              <a:rPr lang="es-ES_tradnl" sz="3599" i="1" dirty="0"/>
            </a:br>
            <a:r>
              <a:rPr lang="es-ES_tradnl" sz="3599" i="1" dirty="0" err="1"/>
              <a:t>ontop</a:t>
            </a:r>
            <a:r>
              <a:rPr lang="es-ES_tradnl" sz="3599" i="1" dirty="0"/>
              <a:t> of </a:t>
            </a:r>
            <a:br>
              <a:rPr lang="es-ES_tradnl" sz="3599" i="1" dirty="0"/>
            </a:br>
            <a:r>
              <a:rPr lang="es-ES_tradnl" sz="3599" i="1" dirty="0"/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9083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34" y="1319561"/>
            <a:ext cx="3089635" cy="47993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5235" y="1434258"/>
            <a:ext cx="9994837" cy="114270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¿Donde </a:t>
            </a:r>
            <a:r>
              <a:rPr lang="es-ES_tradnl" dirty="0" err="1"/>
              <a:t>estÁ</a:t>
            </a:r>
            <a:r>
              <a:rPr lang="es-ES_tradnl" dirty="0"/>
              <a:t> </a:t>
            </a:r>
            <a:r>
              <a:rPr lang="es-ES_tradnl" dirty="0" smtClean="0"/>
              <a:t>el gran lobo malo?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El gran lobo malo </a:t>
            </a:r>
            <a:br>
              <a:rPr lang="es-ES_tradnl" dirty="0" smtClean="0"/>
            </a:br>
            <a:r>
              <a:rPr lang="es-ES_tradnl" dirty="0" smtClean="0"/>
              <a:t>está a ___________</a:t>
            </a:r>
            <a:br>
              <a:rPr lang="es-ES_tradnl" dirty="0" smtClean="0"/>
            </a:br>
            <a:r>
              <a:rPr lang="es-ES_tradnl" dirty="0" smtClean="0"/>
              <a:t>de los tres cerditos.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12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71553" y="1975027"/>
            <a:ext cx="9994837" cy="114270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			</a:t>
            </a:r>
            <a:r>
              <a:rPr lang="es-ES_tradnl" dirty="0" err="1" smtClean="0"/>
              <a:t>Where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sign</a:t>
            </a:r>
            <a:r>
              <a:rPr lang="es-ES_tradnl" dirty="0" smtClean="0"/>
              <a:t> </a:t>
            </a:r>
            <a:r>
              <a:rPr lang="es-ES_tradnl" dirty="0" err="1" smtClean="0"/>
              <a:t>want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to </a:t>
            </a:r>
            <a:r>
              <a:rPr lang="es-ES_tradnl" dirty="0" err="1" smtClean="0"/>
              <a:t>stay</a:t>
            </a:r>
            <a:r>
              <a:rPr lang="es-ES_tradnl" dirty="0" smtClean="0"/>
              <a:t>?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Mantén la calma y </a:t>
            </a:r>
            <a:br>
              <a:rPr lang="es-ES_tradnl" dirty="0" smtClean="0"/>
            </a:br>
            <a:r>
              <a:rPr lang="es-ES_tradnl" dirty="0" smtClean="0"/>
              <a:t>quédate en </a:t>
            </a:r>
            <a:br>
              <a:rPr lang="es-ES_tradnl" dirty="0" smtClean="0"/>
            </a:br>
            <a:r>
              <a:rPr lang="es-ES_tradnl" dirty="0" smtClean="0"/>
              <a:t>su ___________</a:t>
            </a:r>
            <a:endParaRPr lang="es-ES_trad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3543" y="1418162"/>
            <a:ext cx="3839480" cy="47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127" y="152400"/>
            <a:ext cx="4914287" cy="65753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557" y="2868707"/>
            <a:ext cx="6676570" cy="1142702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¿</a:t>
            </a:r>
            <a:r>
              <a:rPr lang="es-ES_tradnl" dirty="0" smtClean="0"/>
              <a:t>Donde está (la mayoría) la serpiente? 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La mayoría de </a:t>
            </a:r>
            <a:br>
              <a:rPr lang="es-ES_tradnl" dirty="0" smtClean="0"/>
            </a:br>
            <a:r>
              <a:rPr lang="es-ES_tradnl" dirty="0" smtClean="0"/>
              <a:t>la serpiente </a:t>
            </a:r>
            <a:br>
              <a:rPr lang="es-ES_tradnl" dirty="0" smtClean="0"/>
            </a:br>
            <a:r>
              <a:rPr lang="es-ES_tradnl" dirty="0" smtClean="0"/>
              <a:t>está en ______________.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	</a:t>
            </a:r>
            <a:r>
              <a:rPr lang="es-ES_tradnl" sz="3999" i="1" dirty="0" err="1"/>
              <a:t>The</a:t>
            </a:r>
            <a:r>
              <a:rPr lang="es-ES_tradnl" sz="3999" i="1" dirty="0"/>
              <a:t> </a:t>
            </a:r>
            <a:r>
              <a:rPr lang="es-ES_tradnl" sz="3999" i="1" dirty="0" err="1"/>
              <a:t>majority</a:t>
            </a:r>
            <a:r>
              <a:rPr lang="es-ES_tradnl" sz="3999" i="1" dirty="0"/>
              <a:t> of </a:t>
            </a:r>
            <a:br>
              <a:rPr lang="es-ES_tradnl" sz="3999" i="1" dirty="0"/>
            </a:br>
            <a:r>
              <a:rPr lang="es-ES_tradnl" sz="3999" i="1" dirty="0"/>
              <a:t>     </a:t>
            </a:r>
            <a:r>
              <a:rPr lang="es-ES_tradnl" sz="3999" i="1" dirty="0" err="1"/>
              <a:t>the</a:t>
            </a:r>
            <a:r>
              <a:rPr lang="es-ES_tradnl" sz="3999" i="1" dirty="0"/>
              <a:t> </a:t>
            </a:r>
            <a:r>
              <a:rPr lang="es-ES_tradnl" sz="3999" i="1" dirty="0" err="1"/>
              <a:t>snake</a:t>
            </a:r>
            <a:r>
              <a:rPr lang="es-ES_tradnl" sz="3999" i="1" dirty="0"/>
              <a:t> </a:t>
            </a:r>
            <a:r>
              <a:rPr lang="es-ES_tradnl" sz="3999" i="1" dirty="0" err="1"/>
              <a:t>is</a:t>
            </a:r>
            <a:r>
              <a:rPr lang="es-ES_tradnl" sz="3999" i="1" dirty="0"/>
              <a:t> </a:t>
            </a:r>
            <a:r>
              <a:rPr lang="es-ES_tradnl" sz="3999" i="1" dirty="0" err="1"/>
              <a:t>on</a:t>
            </a:r>
            <a:r>
              <a:rPr lang="es-ES_tradnl" sz="3999" i="1" dirty="0"/>
              <a:t> </a:t>
            </a:r>
            <a:br>
              <a:rPr lang="es-ES_tradnl" sz="3999" i="1" dirty="0"/>
            </a:br>
            <a:r>
              <a:rPr lang="es-ES_tradnl" sz="3999" i="1" dirty="0"/>
              <a:t>             __________.</a:t>
            </a:r>
          </a:p>
        </p:txBody>
      </p:sp>
    </p:spTree>
    <p:extLst>
      <p:ext uri="{BB962C8B-B14F-4D97-AF65-F5344CB8AC3E}">
        <p14:creationId xmlns:p14="http://schemas.microsoft.com/office/powerpoint/2010/main" val="4007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24" t="20289" r="30665" b="15345"/>
          <a:stretch/>
        </p:blipFill>
        <p:spPr>
          <a:xfrm>
            <a:off x="153665" y="1786"/>
            <a:ext cx="8167837" cy="6856214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 rot="20660841">
            <a:off x="7613493" y="310771"/>
            <a:ext cx="2674264" cy="257875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399"/>
          </a:p>
        </p:txBody>
      </p:sp>
      <p:sp>
        <p:nvSpPr>
          <p:cNvPr id="4" name="Rectangle 3"/>
          <p:cNvSpPr/>
          <p:nvPr/>
        </p:nvSpPr>
        <p:spPr>
          <a:xfrm rot="376287">
            <a:off x="8405949" y="3304481"/>
            <a:ext cx="3801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Aquí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Here</a:t>
            </a: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Allí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There</a:t>
            </a:r>
          </a:p>
        </p:txBody>
      </p:sp>
    </p:spTree>
    <p:extLst>
      <p:ext uri="{BB962C8B-B14F-4D97-AF65-F5344CB8AC3E}">
        <p14:creationId xmlns:p14="http://schemas.microsoft.com/office/powerpoint/2010/main" val="34072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330" y="422451"/>
            <a:ext cx="10493844" cy="602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235" b="67342"/>
          <a:stretch/>
        </p:blipFill>
        <p:spPr>
          <a:xfrm>
            <a:off x="1380647" y="856032"/>
            <a:ext cx="3257084" cy="20585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503" y="4921686"/>
            <a:ext cx="6999479" cy="191018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399" dirty="0"/>
          </a:p>
        </p:txBody>
      </p:sp>
      <p:sp>
        <p:nvSpPr>
          <p:cNvPr id="6" name="TextBox 5"/>
          <p:cNvSpPr txBox="1"/>
          <p:nvPr/>
        </p:nvSpPr>
        <p:spPr>
          <a:xfrm>
            <a:off x="5445626" y="4940097"/>
            <a:ext cx="5444038" cy="14462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_tradnl" sz="4399" dirty="0"/>
              <a:t>¿Donde está el gato?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0647" y="856032"/>
            <a:ext cx="1696382" cy="41034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6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66" t="-216" r="33771" b="67342"/>
          <a:stretch/>
        </p:blipFill>
        <p:spPr>
          <a:xfrm>
            <a:off x="4872570" y="261817"/>
            <a:ext cx="3574782" cy="2072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503" y="4653569"/>
            <a:ext cx="6999479" cy="191018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399" dirty="0"/>
          </a:p>
        </p:txBody>
      </p:sp>
      <p:sp>
        <p:nvSpPr>
          <p:cNvPr id="6" name="TextBox 5"/>
          <p:cNvSpPr txBox="1"/>
          <p:nvPr/>
        </p:nvSpPr>
        <p:spPr>
          <a:xfrm>
            <a:off x="5445626" y="4940097"/>
            <a:ext cx="5444038" cy="14462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_tradnl" sz="4399" dirty="0"/>
              <a:t>¿Donde está el gato?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5788" y="381000"/>
            <a:ext cx="1696382" cy="41034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5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830" b="67775"/>
          <a:stretch/>
        </p:blipFill>
        <p:spPr>
          <a:xfrm>
            <a:off x="8406419" y="275461"/>
            <a:ext cx="3503650" cy="2031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503" y="4653569"/>
            <a:ext cx="6999479" cy="191018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399" dirty="0"/>
          </a:p>
        </p:txBody>
      </p:sp>
      <p:sp>
        <p:nvSpPr>
          <p:cNvPr id="6" name="TextBox 5"/>
          <p:cNvSpPr txBox="1"/>
          <p:nvPr/>
        </p:nvSpPr>
        <p:spPr>
          <a:xfrm>
            <a:off x="5445626" y="4940097"/>
            <a:ext cx="5444038" cy="14462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_tradnl" sz="4399" dirty="0"/>
              <a:t>¿Donde está el gato?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1862" y="275460"/>
            <a:ext cx="2427802" cy="41034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37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973124"/>
            <a:ext cx="1137458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Take</a:t>
            </a:r>
            <a:r>
              <a:rPr lang="es-MX" dirty="0" smtClean="0"/>
              <a:t> score – Gana los puntos </a:t>
            </a:r>
            <a:br>
              <a:rPr lang="es-MX" dirty="0" smtClean="0"/>
            </a:br>
            <a:r>
              <a:rPr lang="es-MX" dirty="0" smtClean="0"/>
              <a:t>Compete in </a:t>
            </a:r>
            <a:r>
              <a:rPr lang="es-MX" dirty="0" err="1" smtClean="0"/>
              <a:t>groups</a:t>
            </a:r>
            <a:r>
              <a:rPr lang="es-MX" dirty="0" smtClean="0"/>
              <a:t> of 2 </a:t>
            </a:r>
            <a:r>
              <a:rPr lang="es-MX" dirty="0" err="1" smtClean="0"/>
              <a:t>or</a:t>
            </a:r>
            <a:r>
              <a:rPr lang="es-MX" dirty="0" smtClean="0"/>
              <a:t> 3, </a:t>
            </a:r>
            <a:r>
              <a:rPr lang="es-MX" dirty="0" err="1" smtClean="0"/>
              <a:t>whoever</a:t>
            </a:r>
            <a:r>
              <a:rPr lang="es-MX" dirty="0" smtClean="0"/>
              <a:t> </a:t>
            </a:r>
            <a:r>
              <a:rPr lang="es-MX" dirty="0" err="1" smtClean="0"/>
              <a:t>says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item</a:t>
            </a:r>
            <a:r>
              <a:rPr lang="es-MX" dirty="0" smtClean="0"/>
              <a:t> </a:t>
            </a:r>
            <a:r>
              <a:rPr lang="es-MX" dirty="0" err="1" smtClean="0"/>
              <a:t>correctly</a:t>
            </a:r>
            <a:r>
              <a:rPr lang="es-MX" dirty="0" smtClean="0"/>
              <a:t> </a:t>
            </a:r>
            <a:r>
              <a:rPr lang="es-MX" dirty="0" err="1" smtClean="0"/>
              <a:t>first</a:t>
            </a:r>
            <a:r>
              <a:rPr lang="es-MX" dirty="0" smtClean="0"/>
              <a:t> </a:t>
            </a:r>
            <a:r>
              <a:rPr lang="es-MX" dirty="0" err="1" smtClean="0"/>
              <a:t>gets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(y el dulce)</a:t>
            </a:r>
            <a:endParaRPr lang="es-MX" dirty="0"/>
          </a:p>
        </p:txBody>
      </p:sp>
      <p:pic>
        <p:nvPicPr>
          <p:cNvPr id="7174" name="Picture 6" descr="http://media.slaplaughter.danoah.com/wp-content/uploads/20171214121839/Competitive-Mem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8" y="2996411"/>
            <a:ext cx="4804228" cy="34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225" r="68102" b="30329"/>
          <a:stretch/>
        </p:blipFill>
        <p:spPr>
          <a:xfrm>
            <a:off x="1656418" y="2306764"/>
            <a:ext cx="3270728" cy="2360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503" y="4653569"/>
            <a:ext cx="6999479" cy="191018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399" dirty="0"/>
          </a:p>
        </p:txBody>
      </p:sp>
      <p:sp>
        <p:nvSpPr>
          <p:cNvPr id="6" name="TextBox 5"/>
          <p:cNvSpPr txBox="1"/>
          <p:nvPr/>
        </p:nvSpPr>
        <p:spPr>
          <a:xfrm>
            <a:off x="5445626" y="4940097"/>
            <a:ext cx="5444038" cy="14462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_tradnl" sz="4399" dirty="0"/>
              <a:t>¿Donde está el gato?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6418" y="2409371"/>
            <a:ext cx="1696382" cy="41034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0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66" t="32441" r="34170" b="30546"/>
          <a:stretch/>
        </p:blipFill>
        <p:spPr>
          <a:xfrm>
            <a:off x="4872569" y="2320408"/>
            <a:ext cx="3533850" cy="2333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503" y="4653569"/>
            <a:ext cx="6999479" cy="191018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399" dirty="0"/>
          </a:p>
        </p:txBody>
      </p:sp>
      <p:sp>
        <p:nvSpPr>
          <p:cNvPr id="6" name="TextBox 5"/>
          <p:cNvSpPr txBox="1"/>
          <p:nvPr/>
        </p:nvSpPr>
        <p:spPr>
          <a:xfrm>
            <a:off x="5445626" y="4940097"/>
            <a:ext cx="5444038" cy="14462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_tradnl" sz="4399" dirty="0"/>
              <a:t>¿Donde está el gato?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3701" y="2514600"/>
            <a:ext cx="1696382" cy="41034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0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888"/>
          <a:stretch/>
        </p:blipFill>
        <p:spPr>
          <a:xfrm>
            <a:off x="1656419" y="4680857"/>
            <a:ext cx="10253651" cy="1898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503" y="4653569"/>
            <a:ext cx="6999479" cy="1910188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399" dirty="0"/>
          </a:p>
        </p:txBody>
      </p:sp>
      <p:sp>
        <p:nvSpPr>
          <p:cNvPr id="6" name="TextBox 5"/>
          <p:cNvSpPr txBox="1"/>
          <p:nvPr/>
        </p:nvSpPr>
        <p:spPr>
          <a:xfrm>
            <a:off x="5445626" y="4940097"/>
            <a:ext cx="5444038" cy="14462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S_tradnl" sz="4399" dirty="0"/>
              <a:t>¿Donde está el gato?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3506" y="4683033"/>
            <a:ext cx="1696382" cy="41034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4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13443"/>
            <a:ext cx="8989258" cy="1645491"/>
          </a:xfrm>
        </p:spPr>
        <p:txBody>
          <a:bodyPr>
            <a:normAutofit/>
          </a:bodyPr>
          <a:lstStyle/>
          <a:p>
            <a:r>
              <a:rPr lang="es-ES_tradnl" sz="5998" dirty="0"/>
              <a:t>Escuchar y PRACTICAR</a:t>
            </a:r>
          </a:p>
        </p:txBody>
      </p:sp>
      <p:pic>
        <p:nvPicPr>
          <p:cNvPr id="4" name="Picture 3" descr="&lt;strong&gt;paper clip&lt;/strong&gt; by kalapahejo - Red &lt;strong&gt;Paper clip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0" y="3405555"/>
            <a:ext cx="3599063" cy="3599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3300" y="4177853"/>
            <a:ext cx="4802869" cy="1538410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3999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</a:t>
            </a:r>
            <a:r>
              <a:rPr lang="en-US" sz="3999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sujeta</a:t>
            </a:r>
            <a:r>
              <a:rPr lang="en-US" sz="3999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de </a:t>
            </a:r>
            <a:r>
              <a:rPr lang="en-US" sz="3999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papel</a:t>
            </a:r>
            <a:endParaRPr lang="en-US" sz="3999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398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Kindergarteners Use Their &quot;Magic &lt;strong&gt;Pencil&lt;/strong&gt;&quot; in order to Reread What The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22" y="4070970"/>
            <a:ext cx="2687351" cy="2787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6447" y="4793245"/>
            <a:ext cx="2115413" cy="923090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s-ES_tradnl" sz="539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Lápiz</a:t>
            </a:r>
            <a:r>
              <a:rPr lang="en-US" sz="539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580571"/>
            <a:ext cx="10617200" cy="5454469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La sujeta papel esta a </a:t>
            </a:r>
            <a:r>
              <a:rPr lang="es-ES_tradnl" sz="2400" dirty="0"/>
              <a:t>la derecha </a:t>
            </a:r>
            <a:r>
              <a:rPr lang="es-ES_tradnl" sz="2400" dirty="0" smtClean="0"/>
              <a:t>del </a:t>
            </a:r>
            <a:r>
              <a:rPr lang="es-ES_tradnl" sz="2400" dirty="0" err="1" smtClean="0"/>
              <a:t>lapiz</a:t>
            </a:r>
            <a:r>
              <a:rPr lang="es-ES_tradnl" sz="2400" dirty="0" smtClean="0"/>
              <a:t> </a:t>
            </a:r>
            <a:endParaRPr lang="es-ES_tradnl" sz="2400" dirty="0"/>
          </a:p>
          <a:p>
            <a:r>
              <a:rPr lang="es-ES_tradnl" sz="2400" dirty="0" smtClean="0"/>
              <a:t>La sujeta papel esta a la </a:t>
            </a:r>
            <a:r>
              <a:rPr lang="es-ES_tradnl" sz="2400" dirty="0"/>
              <a:t>izquierda </a:t>
            </a:r>
            <a:r>
              <a:rPr lang="es-ES_tradnl" sz="2400" dirty="0" smtClean="0"/>
              <a:t>del </a:t>
            </a:r>
            <a:r>
              <a:rPr lang="es-ES_tradnl" sz="2400" dirty="0" err="1" smtClean="0"/>
              <a:t>lapiz</a:t>
            </a:r>
            <a:r>
              <a:rPr lang="es-ES_tradnl" sz="2400" dirty="0" smtClean="0"/>
              <a:t>  </a:t>
            </a:r>
            <a:endParaRPr lang="es-ES_tradnl" sz="2400" dirty="0"/>
          </a:p>
          <a:p>
            <a:r>
              <a:rPr lang="es-ES_tradnl" sz="2400" dirty="0" smtClean="0"/>
              <a:t>La sujeta papel esta a lado del </a:t>
            </a:r>
            <a:r>
              <a:rPr lang="es-ES_tradnl" sz="2400" dirty="0" err="1" smtClean="0"/>
              <a:t>lapiz</a:t>
            </a:r>
            <a:endParaRPr lang="es-ES_tradnl" sz="2400" dirty="0"/>
          </a:p>
          <a:p>
            <a:r>
              <a:rPr lang="es-ES_tradnl" sz="2400" dirty="0" smtClean="0"/>
              <a:t>La sujeta papel esta cerca del </a:t>
            </a:r>
            <a:r>
              <a:rPr lang="es-ES_tradnl" sz="2400" dirty="0" err="1" smtClean="0"/>
              <a:t>lapiz</a:t>
            </a:r>
            <a:endParaRPr lang="es-ES_tradnl" sz="2400" dirty="0"/>
          </a:p>
          <a:p>
            <a:r>
              <a:rPr lang="es-ES_tradnl" sz="2400" dirty="0" smtClean="0"/>
              <a:t>La sujeta papel esta debajo del </a:t>
            </a:r>
            <a:r>
              <a:rPr lang="es-ES_tradnl" sz="2400" dirty="0" err="1" smtClean="0"/>
              <a:t>lapiz</a:t>
            </a:r>
            <a:r>
              <a:rPr lang="es-ES_tradnl" sz="2400" dirty="0" smtClean="0"/>
              <a:t> </a:t>
            </a:r>
            <a:endParaRPr lang="es-ES_tradnl" sz="2400" dirty="0"/>
          </a:p>
          <a:p>
            <a:r>
              <a:rPr lang="es-ES_tradnl" sz="2400" dirty="0" smtClean="0"/>
              <a:t>La sujeta papel esta delante del </a:t>
            </a:r>
            <a:r>
              <a:rPr lang="es-ES_tradnl" sz="2400" dirty="0" err="1" smtClean="0"/>
              <a:t>lapiz</a:t>
            </a:r>
            <a:endParaRPr lang="es-ES_tradnl" sz="2400" dirty="0"/>
          </a:p>
          <a:p>
            <a:r>
              <a:rPr lang="es-ES_tradnl" sz="2400" dirty="0" smtClean="0"/>
              <a:t>La sujeta papel esta detrás del </a:t>
            </a:r>
            <a:r>
              <a:rPr lang="es-ES_tradnl" sz="2400" dirty="0" err="1" smtClean="0"/>
              <a:t>lapiz</a:t>
            </a:r>
            <a:r>
              <a:rPr lang="es-ES_tradnl" sz="2400" dirty="0" smtClean="0"/>
              <a:t> </a:t>
            </a:r>
            <a:endParaRPr lang="es-ES_tradnl" sz="2400" dirty="0"/>
          </a:p>
          <a:p>
            <a:r>
              <a:rPr lang="es-ES_tradnl" sz="2400" dirty="0" smtClean="0"/>
              <a:t>La sujeta papel esta encima del </a:t>
            </a:r>
            <a:r>
              <a:rPr lang="es-ES_tradnl" sz="2400" dirty="0" err="1" smtClean="0"/>
              <a:t>lapiz</a:t>
            </a:r>
            <a:r>
              <a:rPr lang="es-ES_tradnl" sz="2400" dirty="0" smtClean="0"/>
              <a:t>  </a:t>
            </a:r>
            <a:endParaRPr lang="es-ES_tradnl" sz="2400" dirty="0"/>
          </a:p>
          <a:p>
            <a:r>
              <a:rPr lang="es-ES_tradnl" sz="2400" dirty="0" smtClean="0"/>
              <a:t>La sujeta papel esta entre de los </a:t>
            </a:r>
            <a:r>
              <a:rPr lang="es-ES_tradnl" sz="2400" dirty="0" err="1" smtClean="0"/>
              <a:t>lapiz</a:t>
            </a:r>
            <a:endParaRPr lang="es-ES_tradnl" sz="2400" dirty="0"/>
          </a:p>
          <a:p>
            <a:r>
              <a:rPr lang="es-ES_tradnl" sz="2400" dirty="0" smtClean="0"/>
              <a:t>La sujeta papel esta lejos del </a:t>
            </a:r>
            <a:r>
              <a:rPr lang="es-ES_tradnl" sz="2400" dirty="0" err="1" smtClean="0"/>
              <a:t>lapiz</a:t>
            </a:r>
            <a:endParaRPr lang="es-ES_tradnl" sz="2400" dirty="0"/>
          </a:p>
          <a:p>
            <a:r>
              <a:rPr lang="es-ES_tradnl" sz="2400" dirty="0" smtClean="0"/>
              <a:t>La sujeta papel esta adentro del </a:t>
            </a:r>
            <a:r>
              <a:rPr lang="es-ES_tradnl" sz="2400" dirty="0" err="1" smtClean="0"/>
              <a:t>lapiz</a:t>
            </a:r>
            <a:endParaRPr lang="es-ES_tradnl" sz="2400" dirty="0"/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4210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DOL – Traduce/</a:t>
            </a:r>
            <a:r>
              <a:rPr lang="es-MX" dirty="0" err="1" smtClean="0"/>
              <a:t>translate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726" y="1799303"/>
            <a:ext cx="9039123" cy="4483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book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underneath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desk</a:t>
            </a:r>
            <a:r>
              <a:rPr lang="es-MX" sz="3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teacher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in </a:t>
            </a:r>
            <a:r>
              <a:rPr lang="es-MX" sz="3600" dirty="0" err="1" smtClean="0"/>
              <a:t>front</a:t>
            </a:r>
            <a:r>
              <a:rPr lang="es-MX" sz="3600" dirty="0" smtClean="0"/>
              <a:t> of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classroom</a:t>
            </a:r>
            <a:endParaRPr lang="es-MX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flag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on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wall</a:t>
            </a:r>
            <a:r>
              <a:rPr lang="es-MX" sz="3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My</a:t>
            </a:r>
            <a:r>
              <a:rPr lang="es-MX" sz="3600" dirty="0" smtClean="0"/>
              <a:t> </a:t>
            </a:r>
            <a:r>
              <a:rPr lang="es-MX" sz="3600" dirty="0" err="1" smtClean="0"/>
              <a:t>friend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next</a:t>
            </a:r>
            <a:r>
              <a:rPr lang="es-MX" sz="3600" dirty="0" smtClean="0"/>
              <a:t> to me.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pencils</a:t>
            </a:r>
            <a:r>
              <a:rPr lang="es-MX" sz="3600" dirty="0" smtClean="0"/>
              <a:t> are </a:t>
            </a:r>
            <a:r>
              <a:rPr lang="es-MX" sz="3600" dirty="0" err="1" smtClean="0"/>
              <a:t>behind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computer</a:t>
            </a:r>
            <a:r>
              <a:rPr lang="es-MX" sz="3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  <p:pic>
        <p:nvPicPr>
          <p:cNvPr id="12290" name="Picture 2" descr="Image result for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083" y="624735"/>
            <a:ext cx="1337351" cy="12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teach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03" y="1864052"/>
            <a:ext cx="2332936" cy="21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76" y="2839593"/>
            <a:ext cx="2402927" cy="24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compu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49" y="4339716"/>
            <a:ext cx="1927225" cy="20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DOL – Traduce/</a:t>
            </a:r>
            <a:r>
              <a:rPr lang="es-MX" dirty="0" err="1" smtClean="0"/>
              <a:t>translate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book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underneath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desk</a:t>
            </a:r>
            <a:r>
              <a:rPr lang="es-MX" sz="3600" dirty="0" smtClean="0"/>
              <a:t>.</a:t>
            </a:r>
          </a:p>
          <a:p>
            <a:pPr marL="0" indent="0">
              <a:buNone/>
            </a:pPr>
            <a:r>
              <a:rPr lang="es-MX" sz="3600" dirty="0" smtClean="0"/>
              <a:t>-El libro esta debajo del pupitre.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teacher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in </a:t>
            </a:r>
            <a:r>
              <a:rPr lang="es-MX" sz="3600" dirty="0" err="1" smtClean="0"/>
              <a:t>front</a:t>
            </a:r>
            <a:r>
              <a:rPr lang="es-MX" sz="3600" dirty="0" smtClean="0"/>
              <a:t> of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classroom</a:t>
            </a:r>
            <a:r>
              <a:rPr lang="es-MX" sz="3600" dirty="0" smtClean="0"/>
              <a:t>.</a:t>
            </a:r>
          </a:p>
          <a:p>
            <a:pPr marL="0" indent="0">
              <a:buNone/>
            </a:pPr>
            <a:r>
              <a:rPr lang="es-MX" sz="3400" dirty="0" smtClean="0"/>
              <a:t>-La maestra este en frente de la clase.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flag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on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wall</a:t>
            </a:r>
            <a:r>
              <a:rPr lang="es-MX" sz="3600" dirty="0" smtClean="0"/>
              <a:t>.</a:t>
            </a:r>
          </a:p>
          <a:p>
            <a:pPr marL="0" indent="0">
              <a:buNone/>
            </a:pPr>
            <a:r>
              <a:rPr lang="es-MX" sz="3400" dirty="0" smtClean="0"/>
              <a:t>- La bandera esta en la puerta.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My</a:t>
            </a:r>
            <a:r>
              <a:rPr lang="es-MX" sz="3600" dirty="0" smtClean="0"/>
              <a:t> </a:t>
            </a:r>
            <a:r>
              <a:rPr lang="es-MX" sz="3600" dirty="0" err="1" smtClean="0"/>
              <a:t>friend</a:t>
            </a:r>
            <a:r>
              <a:rPr lang="es-MX" sz="3600" dirty="0" smtClean="0"/>
              <a:t> </a:t>
            </a:r>
            <a:r>
              <a:rPr lang="es-MX" sz="3600" dirty="0" err="1" smtClean="0"/>
              <a:t>is</a:t>
            </a:r>
            <a:r>
              <a:rPr lang="es-MX" sz="3600" dirty="0" smtClean="0"/>
              <a:t> </a:t>
            </a:r>
            <a:r>
              <a:rPr lang="es-MX" sz="3600" dirty="0" err="1" smtClean="0"/>
              <a:t>next</a:t>
            </a:r>
            <a:r>
              <a:rPr lang="es-MX" sz="3600" dirty="0" smtClean="0"/>
              <a:t> to me.</a:t>
            </a:r>
          </a:p>
          <a:p>
            <a:pPr marL="0" indent="0">
              <a:buNone/>
            </a:pPr>
            <a:r>
              <a:rPr lang="es-MX" sz="3600" dirty="0" smtClean="0"/>
              <a:t>-Mi amiga esta a mi lado.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pencils</a:t>
            </a:r>
            <a:r>
              <a:rPr lang="es-MX" sz="3600" dirty="0" smtClean="0"/>
              <a:t> are </a:t>
            </a:r>
            <a:r>
              <a:rPr lang="es-MX" sz="3600" dirty="0" err="1" smtClean="0"/>
              <a:t>behind</a:t>
            </a:r>
            <a:r>
              <a:rPr lang="es-MX" sz="3600" dirty="0" smtClean="0"/>
              <a:t>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computer</a:t>
            </a:r>
            <a:r>
              <a:rPr lang="es-MX" sz="3600" dirty="0" smtClean="0"/>
              <a:t>.</a:t>
            </a:r>
          </a:p>
          <a:p>
            <a:pPr marL="0" indent="0">
              <a:buNone/>
            </a:pPr>
            <a:r>
              <a:rPr lang="es-MX" sz="3600" dirty="0" smtClean="0"/>
              <a:t>-Los lápices están detrás de la computadora.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6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9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1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EXTRAS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52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3092</TotalTime>
  <Words>2267</Words>
  <Application>Microsoft Office PowerPoint</Application>
  <PresentationFormat>Widescreen</PresentationFormat>
  <Paragraphs>517</Paragraphs>
  <Slides>106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Arial</vt:lpstr>
      <vt:lpstr>Calibri</vt:lpstr>
      <vt:lpstr>Century Gothic</vt:lpstr>
      <vt:lpstr>Comic Sans MS</vt:lpstr>
      <vt:lpstr>Times New Roman</vt:lpstr>
      <vt:lpstr>Savon</vt:lpstr>
      <vt:lpstr>PowerPoint Presentation</vt:lpstr>
      <vt:lpstr>BIENVENIDOS A NUESTRA CLASE  ESPANOL 1 </vt:lpstr>
      <vt:lpstr>OBJETIVO Y DOL </vt:lpstr>
      <vt:lpstr>Vocabulario- las materiales </vt:lpstr>
      <vt:lpstr>Vocabulario- las materiales </vt:lpstr>
      <vt:lpstr>¿Quién tiene…?</vt:lpstr>
      <vt:lpstr>Quien tiene…</vt:lpstr>
      <vt:lpstr>It’s LABELtime!</vt:lpstr>
      <vt:lpstr>Take score – Gana los puntos  Compete in groups of 2 or 3, whoever says the item correctly first gets the point (y el dulce)</vt:lpstr>
      <vt:lpstr>¿Cómo se dice…?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REPASO  </vt:lpstr>
      <vt:lpstr>Cuenta conmigo!</vt:lpstr>
      <vt:lpstr>Toma inventario de tu mochila Take a backpack/pocket inventory</vt:lpstr>
      <vt:lpstr>Hora de ser metiche. Time to get snoopy. </vt:lpstr>
      <vt:lpstr>PowerPoint Presentation</vt:lpstr>
      <vt:lpstr>BIENVENIDOS A NUESTRA CLASE  ESPANOL 1 </vt:lpstr>
      <vt:lpstr>OBJETIVO Y DOL </vt:lpstr>
      <vt:lpstr>Listening Comprehension Cuanto entiendes? How much can you understand?</vt:lpstr>
      <vt:lpstr>Titulo: Mi horario de clases   My class schedule</vt:lpstr>
      <vt:lpstr>VOCABULARIO: To talk about your school 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la clase de ____________, necesito una _____________. </vt:lpstr>
      <vt:lpstr>Para la clase de ______,  necesito una  _________.</vt:lpstr>
      <vt:lpstr>Para la clase de _____________, necesito una _______________. </vt:lpstr>
      <vt:lpstr>Para la clase de _________, necesito un ___________. </vt:lpstr>
      <vt:lpstr>Complete the sentence with a vocabulary word</vt:lpstr>
      <vt:lpstr>EL COLGADO / HANGMAN  </vt:lpstr>
      <vt:lpstr>PowerPoint Presentation</vt:lpstr>
      <vt:lpstr>¡Hablar! Talk with a partner about your classes. What do you think about them? Say a sentence about each. Include the class and a descriptive adjective…  Ex: La clase de educación física es divertida.  </vt:lpstr>
      <vt:lpstr>DOL Escribir: ¿Como son tus clases? </vt:lpstr>
      <vt:lpstr>PowerPoint Presentation</vt:lpstr>
      <vt:lpstr>HAZLO AHORA </vt:lpstr>
      <vt:lpstr>BIENVENIDOS A NUESTRA CLASE  ESPANOL 1 </vt:lpstr>
      <vt:lpstr>OBJETIVO Y DOL </vt:lpstr>
      <vt:lpstr>Classroom object Kahoot</vt:lpstr>
      <vt:lpstr>ORDINAL  NUMBERS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HAZLO  AHORA </vt:lpstr>
      <vt:lpstr>BIENVENIDOS A NUESTRA CLASE  ESPANOL 1 </vt:lpstr>
      <vt:lpstr>Objetivo y dol</vt:lpstr>
      <vt:lpstr>agenda</vt:lpstr>
      <vt:lpstr>PowerPoint Presentation</vt:lpstr>
      <vt:lpstr>PowerPoint Presentation</vt:lpstr>
      <vt:lpstr>Estar (to be) song</vt:lpstr>
      <vt:lpstr>MATCH THE CONJUGATED FORM OF ESTAR WITH THE CORRESPONDING SUBJECT PRONOUN </vt:lpstr>
      <vt:lpstr>¿Where? </vt:lpstr>
      <vt:lpstr>VOCABULARIO </vt:lpstr>
      <vt:lpstr>¿Donde está Spiderman? (Hombre Araña)   Hombre Araña  está en ____________</vt:lpstr>
      <vt:lpstr>¿Donde están los murciélagos (the bats)? </vt:lpstr>
      <vt:lpstr>¿Donde estÁ la cara del bebÉ?     La cara del bebÉ EstÁ en  ____________ </vt:lpstr>
      <vt:lpstr>¿Donde estÁ el perro?  El perro estÁ  encima de   ____________.  The dog is  ontop of  ___________</vt:lpstr>
      <vt:lpstr>¿Donde estÁ el gran lobo malo?  El gran lobo malo  está a ___________ de los tres cerditos.  </vt:lpstr>
      <vt:lpstr>   Where does this sign want you to stay?   Mantén la calma y  quédate en  su ___________</vt:lpstr>
      <vt:lpstr>¿Donde está (la mayoría) la serpiente?   La mayoría de  la serpiente  está en ______________.   The majority of       the snake is on               __________.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Escuchar y PRACTICAR</vt:lpstr>
      <vt:lpstr>PowerPoint Presentation</vt:lpstr>
      <vt:lpstr>DOL – Traduce/translate</vt:lpstr>
      <vt:lpstr>DOL – Traduce/translate</vt:lpstr>
      <vt:lpstr>PowerPoint Presentation</vt:lpstr>
      <vt:lpstr>PowerPoint Presentation</vt:lpstr>
      <vt:lpstr>EXTRAS</vt:lpstr>
      <vt:lpstr>¿Que está a dentro de tu mochilla?</vt:lpstr>
      <vt:lpstr>Donde estÁ el … </vt:lpstr>
      <vt:lpstr>Srta. Guadalupe is a new advisor at school and is helpIng students pick their classes for the next year. Based on each students interersts, write two classes they would like</vt:lpstr>
      <vt:lpstr>TENER + QUE + INFINITIVE </vt:lpstr>
      <vt:lpstr>COMPLETE THE SENTENCE WITH THE CORRECT FORM OF TENER + QUE </vt:lpstr>
      <vt:lpstr>TENER + QUE </vt:lpstr>
      <vt:lpstr>Repaso de vocabulario:  A PESCAR   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Butler, Madison</dc:creator>
  <cp:lastModifiedBy>DeAlba, Debra</cp:lastModifiedBy>
  <cp:revision>87</cp:revision>
  <dcterms:created xsi:type="dcterms:W3CDTF">2017-11-27T02:15:34Z</dcterms:created>
  <dcterms:modified xsi:type="dcterms:W3CDTF">2018-12-04T22:39:46Z</dcterms:modified>
</cp:coreProperties>
</file>