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sldIdLst>
    <p:sldId id="298" r:id="rId2"/>
    <p:sldId id="347" r:id="rId3"/>
    <p:sldId id="294" r:id="rId4"/>
    <p:sldId id="300" r:id="rId5"/>
    <p:sldId id="296" r:id="rId6"/>
    <p:sldId id="297" r:id="rId7"/>
    <p:sldId id="337" r:id="rId8"/>
    <p:sldId id="288" r:id="rId9"/>
    <p:sldId id="293" r:id="rId10"/>
    <p:sldId id="292" r:id="rId11"/>
    <p:sldId id="344" r:id="rId12"/>
    <p:sldId id="286" r:id="rId13"/>
    <p:sldId id="290" r:id="rId14"/>
    <p:sldId id="291" r:id="rId15"/>
    <p:sldId id="299" r:id="rId16"/>
    <p:sldId id="301" r:id="rId17"/>
    <p:sldId id="302" r:id="rId18"/>
    <p:sldId id="303" r:id="rId19"/>
    <p:sldId id="304" r:id="rId20"/>
    <p:sldId id="305" r:id="rId21"/>
    <p:sldId id="306" r:id="rId22"/>
    <p:sldId id="307" r:id="rId23"/>
    <p:sldId id="308" r:id="rId24"/>
    <p:sldId id="346" r:id="rId25"/>
    <p:sldId id="309" r:id="rId26"/>
    <p:sldId id="310" r:id="rId27"/>
    <p:sldId id="311" r:id="rId28"/>
    <p:sldId id="312" r:id="rId29"/>
    <p:sldId id="313" r:id="rId30"/>
    <p:sldId id="314" r:id="rId31"/>
    <p:sldId id="278" r:id="rId32"/>
    <p:sldId id="315" r:id="rId33"/>
    <p:sldId id="318" r:id="rId34"/>
    <p:sldId id="316" r:id="rId35"/>
    <p:sldId id="280" r:id="rId36"/>
    <p:sldId id="282" r:id="rId37"/>
    <p:sldId id="283" r:id="rId38"/>
    <p:sldId id="256" r:id="rId39"/>
    <p:sldId id="319" r:id="rId40"/>
    <p:sldId id="323" r:id="rId41"/>
    <p:sldId id="320" r:id="rId42"/>
    <p:sldId id="321" r:id="rId43"/>
    <p:sldId id="322" r:id="rId44"/>
    <p:sldId id="329" r:id="rId45"/>
    <p:sldId id="324" r:id="rId46"/>
    <p:sldId id="325" r:id="rId47"/>
    <p:sldId id="340" r:id="rId48"/>
    <p:sldId id="326" r:id="rId49"/>
    <p:sldId id="327" r:id="rId50"/>
    <p:sldId id="328" r:id="rId51"/>
    <p:sldId id="285" r:id="rId52"/>
    <p:sldId id="334" r:id="rId53"/>
    <p:sldId id="335" r:id="rId54"/>
    <p:sldId id="332" r:id="rId55"/>
    <p:sldId id="333" r:id="rId56"/>
    <p:sldId id="338" r:id="rId57"/>
    <p:sldId id="336" r:id="rId58"/>
    <p:sldId id="341" r:id="rId59"/>
    <p:sldId id="339" r:id="rId60"/>
    <p:sldId id="345" r:id="rId61"/>
    <p:sldId id="343" r:id="rId62"/>
    <p:sldId id="342" r:id="rId63"/>
    <p:sldId id="330" r:id="rId64"/>
    <p:sldId id="317" r:id="rId65"/>
    <p:sldId id="284" r:id="rId6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3" autoAdjust="0"/>
    <p:restoredTop sz="94660"/>
  </p:normalViewPr>
  <p:slideViewPr>
    <p:cSldViewPr snapToGrid="0">
      <p:cViewPr varScale="1">
        <p:scale>
          <a:sx n="69" d="100"/>
          <a:sy n="69" d="100"/>
        </p:scale>
        <p:origin x="78"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3FACF5-DCF8-45C1-8074-B51CB35354A0}" type="datetimeFigureOut">
              <a:rPr lang="es-MX" smtClean="0"/>
              <a:t>09/12/2018</a:t>
            </a:fld>
            <a:endParaRPr lang="es-MX"/>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8CCC13-51AD-4767-A44F-7D0337E21436}" type="slidenum">
              <a:rPr lang="es-MX" smtClean="0"/>
              <a:t>‹#›</a:t>
            </a:fld>
            <a:endParaRPr lang="es-MX"/>
          </a:p>
        </p:txBody>
      </p:sp>
    </p:spTree>
    <p:extLst>
      <p:ext uri="{BB962C8B-B14F-4D97-AF65-F5344CB8AC3E}">
        <p14:creationId xmlns:p14="http://schemas.microsoft.com/office/powerpoint/2010/main" val="4010528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64BB4A66-D3AA-4DA1-A863-739E68FED7AD}" type="slidenum">
              <a:rPr lang="es-MX" smtClean="0"/>
              <a:t>5</a:t>
            </a:fld>
            <a:endParaRPr lang="es-MX"/>
          </a:p>
        </p:txBody>
      </p:sp>
    </p:spTree>
    <p:extLst>
      <p:ext uri="{BB962C8B-B14F-4D97-AF65-F5344CB8AC3E}">
        <p14:creationId xmlns:p14="http://schemas.microsoft.com/office/powerpoint/2010/main" val="2654606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64BB4A66-D3AA-4DA1-A863-739E68FED7AD}" type="slidenum">
              <a:rPr lang="es-MX" smtClean="0"/>
              <a:t>6</a:t>
            </a:fld>
            <a:endParaRPr lang="es-MX"/>
          </a:p>
        </p:txBody>
      </p:sp>
    </p:spTree>
    <p:extLst>
      <p:ext uri="{BB962C8B-B14F-4D97-AF65-F5344CB8AC3E}">
        <p14:creationId xmlns:p14="http://schemas.microsoft.com/office/powerpoint/2010/main" val="2911277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D1D4C5B-3E46-47FA-A40E-9D7C2A91D659}" type="datetimeFigureOut">
              <a:rPr lang="es-MX" smtClean="0"/>
              <a:t>09/12/2018</a:t>
            </a:fld>
            <a:endParaRPr lang="es-MX"/>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s-MX"/>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631E549-0AD2-431F-BCCD-8E93196B4DBB}" type="slidenum">
              <a:rPr lang="es-MX" smtClean="0"/>
              <a:t>‹#›</a:t>
            </a:fld>
            <a:endParaRPr lang="es-MX"/>
          </a:p>
        </p:txBody>
      </p:sp>
    </p:spTree>
    <p:extLst>
      <p:ext uri="{BB962C8B-B14F-4D97-AF65-F5344CB8AC3E}">
        <p14:creationId xmlns:p14="http://schemas.microsoft.com/office/powerpoint/2010/main" val="181089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D1D4C5B-3E46-47FA-A40E-9D7C2A91D659}" type="datetimeFigureOut">
              <a:rPr lang="es-MX" smtClean="0"/>
              <a:t>09/12/2018</a:t>
            </a:fld>
            <a:endParaRPr lang="es-MX"/>
          </a:p>
        </p:txBody>
      </p:sp>
      <p:sp>
        <p:nvSpPr>
          <p:cNvPr id="6" name="Footer Placeholder 5"/>
          <p:cNvSpPr>
            <a:spLocks noGrp="1"/>
          </p:cNvSpPr>
          <p:nvPr>
            <p:ph type="ftr" sz="quarter" idx="11"/>
          </p:nvPr>
        </p:nvSpPr>
        <p:spPr/>
        <p:txBody>
          <a:bodyPr/>
          <a:lstStyle/>
          <a:p>
            <a:endParaRPr lang="es-MX"/>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631E549-0AD2-431F-BCCD-8E93196B4DBB}" type="slidenum">
              <a:rPr lang="es-MX" smtClean="0"/>
              <a:t>‹#›</a:t>
            </a:fld>
            <a:endParaRPr lang="es-MX"/>
          </a:p>
        </p:txBody>
      </p:sp>
    </p:spTree>
    <p:extLst>
      <p:ext uri="{BB962C8B-B14F-4D97-AF65-F5344CB8AC3E}">
        <p14:creationId xmlns:p14="http://schemas.microsoft.com/office/powerpoint/2010/main" val="2017843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9D1D4C5B-3E46-47FA-A40E-9D7C2A91D659}" type="datetimeFigureOut">
              <a:rPr lang="es-MX" smtClean="0"/>
              <a:t>09/12/2018</a:t>
            </a:fld>
            <a:endParaRPr lang="es-MX"/>
          </a:p>
        </p:txBody>
      </p:sp>
      <p:sp>
        <p:nvSpPr>
          <p:cNvPr id="5" name="Footer Placeholder 4"/>
          <p:cNvSpPr>
            <a:spLocks noGrp="1"/>
          </p:cNvSpPr>
          <p:nvPr>
            <p:ph type="ftr" sz="quarter" idx="11"/>
          </p:nvPr>
        </p:nvSpPr>
        <p:spPr/>
        <p:txBody>
          <a:bodyPr/>
          <a:lstStyle/>
          <a:p>
            <a:endParaRPr lang="es-MX"/>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631E549-0AD2-431F-BCCD-8E93196B4DBB}" type="slidenum">
              <a:rPr lang="es-MX" smtClean="0"/>
              <a:t>‹#›</a:t>
            </a:fld>
            <a:endParaRPr lang="es-MX"/>
          </a:p>
        </p:txBody>
      </p:sp>
    </p:spTree>
    <p:extLst>
      <p:ext uri="{BB962C8B-B14F-4D97-AF65-F5344CB8AC3E}">
        <p14:creationId xmlns:p14="http://schemas.microsoft.com/office/powerpoint/2010/main" val="2925741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9D1D4C5B-3E46-47FA-A40E-9D7C2A91D659}" type="datetimeFigureOut">
              <a:rPr lang="es-MX" smtClean="0"/>
              <a:t>09/12/2018</a:t>
            </a:fld>
            <a:endParaRPr lang="es-MX"/>
          </a:p>
        </p:txBody>
      </p:sp>
      <p:sp>
        <p:nvSpPr>
          <p:cNvPr id="5" name="Footer Placeholder 4"/>
          <p:cNvSpPr>
            <a:spLocks noGrp="1"/>
          </p:cNvSpPr>
          <p:nvPr>
            <p:ph type="ftr" sz="quarter" idx="11"/>
          </p:nvPr>
        </p:nvSpPr>
        <p:spPr/>
        <p:txBody>
          <a:bodyPr/>
          <a:lstStyle/>
          <a:p>
            <a:endParaRPr lang="es-MX"/>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631E549-0AD2-431F-BCCD-8E93196B4DBB}" type="slidenum">
              <a:rPr lang="es-MX" smtClean="0"/>
              <a:t>‹#›</a:t>
            </a:fld>
            <a:endParaRPr lang="es-MX"/>
          </a:p>
        </p:txBody>
      </p:sp>
    </p:spTree>
    <p:extLst>
      <p:ext uri="{BB962C8B-B14F-4D97-AF65-F5344CB8AC3E}">
        <p14:creationId xmlns:p14="http://schemas.microsoft.com/office/powerpoint/2010/main" val="13215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1D4C5B-3E46-47FA-A40E-9D7C2A91D659}" type="datetimeFigureOut">
              <a:rPr lang="es-MX" smtClean="0"/>
              <a:t>09/12/2018</a:t>
            </a:fld>
            <a:endParaRPr lang="es-MX"/>
          </a:p>
        </p:txBody>
      </p:sp>
      <p:sp>
        <p:nvSpPr>
          <p:cNvPr id="5" name="Footer Placeholder 4"/>
          <p:cNvSpPr>
            <a:spLocks noGrp="1"/>
          </p:cNvSpPr>
          <p:nvPr>
            <p:ph type="ftr" sz="quarter" idx="11"/>
          </p:nvPr>
        </p:nvSpPr>
        <p:spPr/>
        <p:txBody>
          <a:bodyPr/>
          <a:lstStyle/>
          <a:p>
            <a:endParaRPr lang="es-MX"/>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631E549-0AD2-431F-BCCD-8E93196B4DBB}" type="slidenum">
              <a:rPr lang="es-MX" smtClean="0"/>
              <a:t>‹#›</a:t>
            </a:fld>
            <a:endParaRPr lang="es-MX"/>
          </a:p>
        </p:txBody>
      </p:sp>
    </p:spTree>
    <p:extLst>
      <p:ext uri="{BB962C8B-B14F-4D97-AF65-F5344CB8AC3E}">
        <p14:creationId xmlns:p14="http://schemas.microsoft.com/office/powerpoint/2010/main" val="3773969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D1D4C5B-3E46-47FA-A40E-9D7C2A91D659}" type="datetimeFigureOut">
              <a:rPr lang="es-MX" smtClean="0"/>
              <a:t>09/12/2018</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631E549-0AD2-431F-BCCD-8E93196B4DBB}" type="slidenum">
              <a:rPr lang="es-MX" smtClean="0"/>
              <a:t>‹#›</a:t>
            </a:fld>
            <a:endParaRPr lang="es-MX"/>
          </a:p>
        </p:txBody>
      </p:sp>
    </p:spTree>
    <p:extLst>
      <p:ext uri="{BB962C8B-B14F-4D97-AF65-F5344CB8AC3E}">
        <p14:creationId xmlns:p14="http://schemas.microsoft.com/office/powerpoint/2010/main" val="2598544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D1D4C5B-3E46-47FA-A40E-9D7C2A91D659}" type="datetimeFigureOut">
              <a:rPr lang="es-MX" smtClean="0"/>
              <a:t>09/12/2018</a:t>
            </a:fld>
            <a:endParaRPr lang="es-MX"/>
          </a:p>
        </p:txBody>
      </p:sp>
      <p:sp>
        <p:nvSpPr>
          <p:cNvPr id="8" name="Footer Placeholder 7"/>
          <p:cNvSpPr>
            <a:spLocks noGrp="1"/>
          </p:cNvSpPr>
          <p:nvPr>
            <p:ph type="ftr" sz="quarter" idx="11"/>
          </p:nvPr>
        </p:nvSpPr>
        <p:spPr>
          <a:xfrm>
            <a:off x="561111" y="6391838"/>
            <a:ext cx="3644282" cy="304801"/>
          </a:xfrm>
        </p:spPr>
        <p:txBody>
          <a:bodyPr/>
          <a:lstStyle/>
          <a:p>
            <a:endParaRPr lang="es-MX"/>
          </a:p>
        </p:txBody>
      </p:sp>
      <p:sp>
        <p:nvSpPr>
          <p:cNvPr id="9" name="Slide Number Placeholder 8"/>
          <p:cNvSpPr>
            <a:spLocks noGrp="1"/>
          </p:cNvSpPr>
          <p:nvPr>
            <p:ph type="sldNum" sz="quarter" idx="12"/>
          </p:nvPr>
        </p:nvSpPr>
        <p:spPr/>
        <p:txBody>
          <a:bodyPr/>
          <a:lstStyle/>
          <a:p>
            <a:fld id="{F631E549-0AD2-431F-BCCD-8E93196B4DBB}" type="slidenum">
              <a:rPr lang="es-MX" smtClean="0"/>
              <a:t>‹#›</a:t>
            </a:fld>
            <a:endParaRPr lang="es-MX"/>
          </a:p>
        </p:txBody>
      </p:sp>
    </p:spTree>
    <p:extLst>
      <p:ext uri="{BB962C8B-B14F-4D97-AF65-F5344CB8AC3E}">
        <p14:creationId xmlns:p14="http://schemas.microsoft.com/office/powerpoint/2010/main" val="2497943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9D1D4C5B-3E46-47FA-A40E-9D7C2A91D659}" type="datetimeFigureOut">
              <a:rPr lang="es-MX" smtClean="0"/>
              <a:t>09/12/2018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631E549-0AD2-431F-BCCD-8E93196B4DBB}" type="slidenum">
              <a:rPr lang="es-MX" smtClean="0"/>
              <a:t>‹#›</a:t>
            </a:fld>
            <a:endParaRPr lang="es-MX"/>
          </a:p>
        </p:txBody>
      </p:sp>
    </p:spTree>
    <p:extLst>
      <p:ext uri="{BB962C8B-B14F-4D97-AF65-F5344CB8AC3E}">
        <p14:creationId xmlns:p14="http://schemas.microsoft.com/office/powerpoint/2010/main" val="4150175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9D1D4C5B-3E46-47FA-A40E-9D7C2A91D659}" type="datetimeFigureOut">
              <a:rPr lang="es-MX" smtClean="0"/>
              <a:t>09/12/2018</a:t>
            </a:fld>
            <a:endParaRPr lang="es-MX"/>
          </a:p>
        </p:txBody>
      </p:sp>
      <p:sp>
        <p:nvSpPr>
          <p:cNvPr id="5" name="Footer Placeholder 4"/>
          <p:cNvSpPr>
            <a:spLocks noGrp="1"/>
          </p:cNvSpPr>
          <p:nvPr>
            <p:ph type="ftr" sz="quarter" idx="11"/>
          </p:nvPr>
        </p:nvSpPr>
        <p:spPr/>
        <p:txBody>
          <a:bodyPr/>
          <a:lstStyle/>
          <a:p>
            <a:endParaRPr lang="es-MX"/>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631E549-0AD2-431F-BCCD-8E93196B4DBB}" type="slidenum">
              <a:rPr lang="es-MX" smtClean="0"/>
              <a:t>‹#›</a:t>
            </a:fld>
            <a:endParaRPr lang="es-MX"/>
          </a:p>
        </p:txBody>
      </p:sp>
    </p:spTree>
    <p:extLst>
      <p:ext uri="{BB962C8B-B14F-4D97-AF65-F5344CB8AC3E}">
        <p14:creationId xmlns:p14="http://schemas.microsoft.com/office/powerpoint/2010/main" val="909804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1D4C5B-3E46-47FA-A40E-9D7C2A91D659}" type="datetimeFigureOut">
              <a:rPr lang="es-MX" smtClean="0"/>
              <a:t>09/12/2018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631E549-0AD2-431F-BCCD-8E93196B4DBB}" type="slidenum">
              <a:rPr lang="es-MX" smtClean="0"/>
              <a:t>‹#›</a:t>
            </a:fld>
            <a:endParaRPr lang="es-MX"/>
          </a:p>
        </p:txBody>
      </p:sp>
    </p:spTree>
    <p:extLst>
      <p:ext uri="{BB962C8B-B14F-4D97-AF65-F5344CB8AC3E}">
        <p14:creationId xmlns:p14="http://schemas.microsoft.com/office/powerpoint/2010/main" val="4120135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1D4C5B-3E46-47FA-A40E-9D7C2A91D659}" type="datetimeFigureOut">
              <a:rPr lang="es-MX" smtClean="0"/>
              <a:t>09/12/2018</a:t>
            </a:fld>
            <a:endParaRPr lang="es-MX"/>
          </a:p>
        </p:txBody>
      </p:sp>
      <p:sp>
        <p:nvSpPr>
          <p:cNvPr id="5" name="Footer Placeholder 4"/>
          <p:cNvSpPr>
            <a:spLocks noGrp="1"/>
          </p:cNvSpPr>
          <p:nvPr>
            <p:ph type="ftr" sz="quarter" idx="11"/>
          </p:nvPr>
        </p:nvSpPr>
        <p:spPr/>
        <p:txBody>
          <a:bodyPr/>
          <a:lstStyle/>
          <a:p>
            <a:endParaRPr lang="es-MX"/>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631E549-0AD2-431F-BCCD-8E93196B4DBB}" type="slidenum">
              <a:rPr lang="es-MX" smtClean="0"/>
              <a:t>‹#›</a:t>
            </a:fld>
            <a:endParaRPr lang="es-MX"/>
          </a:p>
        </p:txBody>
      </p:sp>
    </p:spTree>
    <p:extLst>
      <p:ext uri="{BB962C8B-B14F-4D97-AF65-F5344CB8AC3E}">
        <p14:creationId xmlns:p14="http://schemas.microsoft.com/office/powerpoint/2010/main" val="416029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1D4C5B-3E46-47FA-A40E-9D7C2A91D659}" type="datetimeFigureOut">
              <a:rPr lang="es-MX" smtClean="0"/>
              <a:t>09/12/2018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631E549-0AD2-431F-BCCD-8E93196B4DBB}" type="slidenum">
              <a:rPr lang="es-MX" smtClean="0"/>
              <a:t>‹#›</a:t>
            </a:fld>
            <a:endParaRPr lang="es-MX"/>
          </a:p>
        </p:txBody>
      </p:sp>
    </p:spTree>
    <p:extLst>
      <p:ext uri="{BB962C8B-B14F-4D97-AF65-F5344CB8AC3E}">
        <p14:creationId xmlns:p14="http://schemas.microsoft.com/office/powerpoint/2010/main" val="179560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1D4C5B-3E46-47FA-A40E-9D7C2A91D659}" type="datetimeFigureOut">
              <a:rPr lang="es-MX" smtClean="0"/>
              <a:t>09/12/2018</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631E549-0AD2-431F-BCCD-8E93196B4DBB}" type="slidenum">
              <a:rPr lang="es-MX" smtClean="0"/>
              <a:t>‹#›</a:t>
            </a:fld>
            <a:endParaRPr lang="es-MX"/>
          </a:p>
        </p:txBody>
      </p:sp>
    </p:spTree>
    <p:extLst>
      <p:ext uri="{BB962C8B-B14F-4D97-AF65-F5344CB8AC3E}">
        <p14:creationId xmlns:p14="http://schemas.microsoft.com/office/powerpoint/2010/main" val="3859644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1D4C5B-3E46-47FA-A40E-9D7C2A91D659}" type="datetimeFigureOut">
              <a:rPr lang="es-MX" smtClean="0"/>
              <a:t>09/12/2018</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631E549-0AD2-431F-BCCD-8E93196B4DBB}" type="slidenum">
              <a:rPr lang="es-MX" smtClean="0"/>
              <a:t>‹#›</a:t>
            </a:fld>
            <a:endParaRPr lang="es-MX"/>
          </a:p>
        </p:txBody>
      </p:sp>
    </p:spTree>
    <p:extLst>
      <p:ext uri="{BB962C8B-B14F-4D97-AF65-F5344CB8AC3E}">
        <p14:creationId xmlns:p14="http://schemas.microsoft.com/office/powerpoint/2010/main" val="4230034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1D4C5B-3E46-47FA-A40E-9D7C2A91D659}" type="datetimeFigureOut">
              <a:rPr lang="es-MX" smtClean="0"/>
              <a:t>09/12/2018</a:t>
            </a:fld>
            <a:endParaRPr lang="es-MX"/>
          </a:p>
        </p:txBody>
      </p:sp>
      <p:sp>
        <p:nvSpPr>
          <p:cNvPr id="3" name="Footer Placeholder 2"/>
          <p:cNvSpPr>
            <a:spLocks noGrp="1"/>
          </p:cNvSpPr>
          <p:nvPr>
            <p:ph type="ftr" sz="quarter" idx="11"/>
          </p:nvPr>
        </p:nvSpPr>
        <p:spPr/>
        <p:txBody>
          <a:bodyPr/>
          <a:lstStyle/>
          <a:p>
            <a:endParaRPr lang="es-MX"/>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631E549-0AD2-431F-BCCD-8E93196B4DBB}" type="slidenum">
              <a:rPr lang="es-MX" smtClean="0"/>
              <a:t>‹#›</a:t>
            </a:fld>
            <a:endParaRPr lang="es-MX"/>
          </a:p>
        </p:txBody>
      </p:sp>
    </p:spTree>
    <p:extLst>
      <p:ext uri="{BB962C8B-B14F-4D97-AF65-F5344CB8AC3E}">
        <p14:creationId xmlns:p14="http://schemas.microsoft.com/office/powerpoint/2010/main" val="3482977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D1D4C5B-3E46-47FA-A40E-9D7C2A91D659}" type="datetimeFigureOut">
              <a:rPr lang="es-MX" smtClean="0"/>
              <a:t>09/12/2018</a:t>
            </a:fld>
            <a:endParaRPr lang="es-MX"/>
          </a:p>
        </p:txBody>
      </p:sp>
      <p:sp>
        <p:nvSpPr>
          <p:cNvPr id="6" name="Footer Placeholder 5"/>
          <p:cNvSpPr>
            <a:spLocks noGrp="1"/>
          </p:cNvSpPr>
          <p:nvPr>
            <p:ph type="ftr" sz="quarter" idx="11"/>
          </p:nvPr>
        </p:nvSpPr>
        <p:spPr/>
        <p:txBody>
          <a:bodyPr/>
          <a:lstStyle/>
          <a:p>
            <a:endParaRPr lang="es-MX"/>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631E549-0AD2-431F-BCCD-8E93196B4DBB}" type="slidenum">
              <a:rPr lang="es-MX" smtClean="0"/>
              <a:t>‹#›</a:t>
            </a:fld>
            <a:endParaRPr lang="es-MX"/>
          </a:p>
        </p:txBody>
      </p:sp>
    </p:spTree>
    <p:extLst>
      <p:ext uri="{BB962C8B-B14F-4D97-AF65-F5344CB8AC3E}">
        <p14:creationId xmlns:p14="http://schemas.microsoft.com/office/powerpoint/2010/main" val="707766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D1D4C5B-3E46-47FA-A40E-9D7C2A91D659}" type="datetimeFigureOut">
              <a:rPr lang="es-MX" smtClean="0"/>
              <a:t>09/12/2018</a:t>
            </a:fld>
            <a:endParaRPr lang="es-MX"/>
          </a:p>
        </p:txBody>
      </p:sp>
      <p:sp>
        <p:nvSpPr>
          <p:cNvPr id="6" name="Footer Placeholder 5"/>
          <p:cNvSpPr>
            <a:spLocks noGrp="1"/>
          </p:cNvSpPr>
          <p:nvPr>
            <p:ph type="ftr" sz="quarter" idx="11"/>
          </p:nvPr>
        </p:nvSpPr>
        <p:spPr/>
        <p:txBody>
          <a:bodyPr/>
          <a:lstStyle/>
          <a:p>
            <a:endParaRPr lang="es-MX"/>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631E549-0AD2-431F-BCCD-8E93196B4DBB}" type="slidenum">
              <a:rPr lang="es-MX" smtClean="0"/>
              <a:t>‹#›</a:t>
            </a:fld>
            <a:endParaRPr lang="es-MX"/>
          </a:p>
        </p:txBody>
      </p:sp>
    </p:spTree>
    <p:extLst>
      <p:ext uri="{BB962C8B-B14F-4D97-AF65-F5344CB8AC3E}">
        <p14:creationId xmlns:p14="http://schemas.microsoft.com/office/powerpoint/2010/main" val="667355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D1D4C5B-3E46-47FA-A40E-9D7C2A91D659}" type="datetimeFigureOut">
              <a:rPr lang="es-MX" smtClean="0"/>
              <a:t>09/12/2018</a:t>
            </a:fld>
            <a:endParaRPr lang="es-MX"/>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s-MX"/>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631E549-0AD2-431F-BCCD-8E93196B4DBB}" type="slidenum">
              <a:rPr lang="es-MX" smtClean="0"/>
              <a:t>‹#›</a:t>
            </a:fld>
            <a:endParaRPr lang="es-MX"/>
          </a:p>
        </p:txBody>
      </p:sp>
    </p:spTree>
    <p:extLst>
      <p:ext uri="{BB962C8B-B14F-4D97-AF65-F5344CB8AC3E}">
        <p14:creationId xmlns:p14="http://schemas.microsoft.com/office/powerpoint/2010/main" val="19894583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hyperlink" Target="https://www.youtube.com/watch?v=9KuPKQlhbq8"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onvert times 24 hou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81650"/>
            <a:ext cx="4762500" cy="12763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cdn.shopify.com/s/files/1/1019/5793/products/TFA-Atomic-Temperature-Wall-or-Table-Alarm-Clock-37cm-60.4510.01-Front_1200x.jpg?v=1505913187"/>
          <p:cNvPicPr>
            <a:picLocks noChangeAspect="1" noChangeArrowheads="1"/>
          </p:cNvPicPr>
          <p:nvPr/>
        </p:nvPicPr>
        <p:blipFill rotWithShape="1">
          <a:blip r:embed="rId3">
            <a:extLst>
              <a:ext uri="{28A0092B-C50C-407E-A947-70E740481C1C}">
                <a14:useLocalDpi xmlns:a14="http://schemas.microsoft.com/office/drawing/2010/main" val="0"/>
              </a:ext>
            </a:extLst>
          </a:blip>
          <a:srcRect l="5009" t="21348" r="5778" b="22003"/>
          <a:stretch/>
        </p:blipFill>
        <p:spPr bwMode="auto">
          <a:xfrm>
            <a:off x="0" y="0"/>
            <a:ext cx="5763491" cy="37296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79127" y="1634836"/>
            <a:ext cx="5347855" cy="2554545"/>
          </a:xfrm>
          <a:prstGeom prst="rect">
            <a:avLst/>
          </a:prstGeom>
          <a:noFill/>
        </p:spPr>
        <p:txBody>
          <a:bodyPr wrap="square" rtlCol="0">
            <a:spAutoFit/>
          </a:bodyPr>
          <a:lstStyle/>
          <a:p>
            <a:r>
              <a:rPr lang="es-MX" sz="3200" dirty="0" smtClean="0">
                <a:solidFill>
                  <a:schemeClr val="bg2"/>
                </a:solidFill>
              </a:rPr>
              <a:t>1. Que hora es?</a:t>
            </a:r>
          </a:p>
          <a:p>
            <a:endParaRPr lang="es-MX" sz="3200" dirty="0">
              <a:solidFill>
                <a:schemeClr val="bg2"/>
              </a:solidFill>
            </a:endParaRPr>
          </a:p>
          <a:p>
            <a:r>
              <a:rPr lang="es-MX" sz="3200" dirty="0" smtClean="0">
                <a:solidFill>
                  <a:schemeClr val="bg2"/>
                </a:solidFill>
              </a:rPr>
              <a:t>2. Cual es la fecha?</a:t>
            </a:r>
          </a:p>
          <a:p>
            <a:endParaRPr lang="es-MX" sz="3200" dirty="0">
              <a:solidFill>
                <a:schemeClr val="bg2"/>
              </a:solidFill>
            </a:endParaRPr>
          </a:p>
          <a:p>
            <a:r>
              <a:rPr lang="es-MX" sz="3200" dirty="0" smtClean="0">
                <a:solidFill>
                  <a:schemeClr val="bg2"/>
                </a:solidFill>
              </a:rPr>
              <a:t>3. Que tiempo hace?</a:t>
            </a:r>
            <a:endParaRPr lang="es-MX" sz="3200" dirty="0">
              <a:solidFill>
                <a:schemeClr val="bg2"/>
              </a:solidFill>
            </a:endParaRPr>
          </a:p>
        </p:txBody>
      </p:sp>
    </p:spTree>
    <p:extLst>
      <p:ext uri="{BB962C8B-B14F-4D97-AF65-F5344CB8AC3E}">
        <p14:creationId xmlns:p14="http://schemas.microsoft.com/office/powerpoint/2010/main" val="1931385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308979" y="510328"/>
            <a:ext cx="4842521" cy="5431808"/>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s-ES_tradnl" sz="3200" dirty="0" smtClean="0"/>
              <a:t>FIRST </a:t>
            </a:r>
          </a:p>
          <a:p>
            <a:r>
              <a:rPr lang="es-ES_tradnl" sz="3200" dirty="0" smtClean="0"/>
              <a:t>SECOND </a:t>
            </a:r>
          </a:p>
          <a:p>
            <a:r>
              <a:rPr lang="es-ES_tradnl" sz="3200" dirty="0" smtClean="0"/>
              <a:t>THIRD </a:t>
            </a:r>
          </a:p>
          <a:p>
            <a:r>
              <a:rPr lang="es-ES_tradnl" sz="3200" dirty="0" smtClean="0"/>
              <a:t>FOURTH</a:t>
            </a:r>
          </a:p>
          <a:p>
            <a:r>
              <a:rPr lang="es-ES_tradnl" sz="3200" dirty="0" smtClean="0"/>
              <a:t>FIFTH</a:t>
            </a:r>
          </a:p>
          <a:p>
            <a:r>
              <a:rPr lang="es-ES_tradnl" sz="3200" dirty="0" smtClean="0"/>
              <a:t>SIXTH</a:t>
            </a:r>
          </a:p>
          <a:p>
            <a:r>
              <a:rPr lang="es-ES_tradnl" sz="3200" dirty="0" smtClean="0"/>
              <a:t>SEVENTH</a:t>
            </a:r>
          </a:p>
          <a:p>
            <a:r>
              <a:rPr lang="es-ES_tradnl" sz="3200" dirty="0" smtClean="0"/>
              <a:t>EIGTH </a:t>
            </a:r>
          </a:p>
          <a:p>
            <a:r>
              <a:rPr lang="es-ES_tradnl" sz="3200" dirty="0" smtClean="0"/>
              <a:t>NINETH </a:t>
            </a:r>
          </a:p>
          <a:p>
            <a:r>
              <a:rPr lang="es-ES_tradnl" sz="3200" dirty="0" smtClean="0"/>
              <a:t>TENTH </a:t>
            </a:r>
            <a:endParaRPr lang="es-ES_tradnl" sz="3200" dirty="0"/>
          </a:p>
        </p:txBody>
      </p:sp>
      <p:sp>
        <p:nvSpPr>
          <p:cNvPr id="4" name="Content Placeholder 2"/>
          <p:cNvSpPr txBox="1">
            <a:spLocks/>
          </p:cNvSpPr>
          <p:nvPr/>
        </p:nvSpPr>
        <p:spPr>
          <a:xfrm>
            <a:off x="653853" y="510328"/>
            <a:ext cx="4842521" cy="6195272"/>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s-ES_tradnl" sz="3600" dirty="0"/>
              <a:t>Primer/ Primero (a)</a:t>
            </a:r>
          </a:p>
          <a:p>
            <a:r>
              <a:rPr lang="es-ES_tradnl" sz="3600" dirty="0"/>
              <a:t>Segundo (a)</a:t>
            </a:r>
          </a:p>
          <a:p>
            <a:r>
              <a:rPr lang="es-ES_tradnl" sz="3600" dirty="0"/>
              <a:t>Tercer/ Tercero (a)</a:t>
            </a:r>
          </a:p>
          <a:p>
            <a:r>
              <a:rPr lang="es-ES_tradnl" sz="3600" dirty="0"/>
              <a:t>Cuarto (a)</a:t>
            </a:r>
          </a:p>
          <a:p>
            <a:r>
              <a:rPr lang="es-ES_tradnl" sz="3600" dirty="0"/>
              <a:t>Sexto (a)</a:t>
            </a:r>
          </a:p>
          <a:p>
            <a:r>
              <a:rPr lang="es-ES_tradnl" sz="3600" dirty="0"/>
              <a:t>Séptimo (a)  </a:t>
            </a:r>
          </a:p>
          <a:p>
            <a:r>
              <a:rPr lang="es-ES_tradnl" sz="3600" dirty="0"/>
              <a:t>Octavo (a)</a:t>
            </a:r>
          </a:p>
          <a:p>
            <a:r>
              <a:rPr lang="es-ES_tradnl" sz="3600" dirty="0"/>
              <a:t>Noveno (a)</a:t>
            </a:r>
          </a:p>
          <a:p>
            <a:r>
              <a:rPr lang="es-ES_tradnl" sz="3600" dirty="0"/>
              <a:t>Décimo (a)</a:t>
            </a:r>
          </a:p>
          <a:p>
            <a:endParaRPr lang="es-ES_tradnl" sz="3600" dirty="0"/>
          </a:p>
        </p:txBody>
      </p:sp>
    </p:spTree>
    <p:extLst>
      <p:ext uri="{BB962C8B-B14F-4D97-AF65-F5344CB8AC3E}">
        <p14:creationId xmlns:p14="http://schemas.microsoft.com/office/powerpoint/2010/main" val="577537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21510103"/>
              </p:ext>
            </p:extLst>
          </p:nvPr>
        </p:nvGraphicFramePr>
        <p:xfrm>
          <a:off x="0" y="0"/>
          <a:ext cx="12192002" cy="7283359"/>
        </p:xfrm>
        <a:graphic>
          <a:graphicData uri="http://schemas.openxmlformats.org/drawingml/2006/table">
            <a:tbl>
              <a:tblPr firstRow="1" bandRow="1">
                <a:tableStyleId>{5C22544A-7EE6-4342-B048-85BDC9FD1C3A}</a:tableStyleId>
              </a:tblPr>
              <a:tblGrid>
                <a:gridCol w="2036619">
                  <a:extLst>
                    <a:ext uri="{9D8B030D-6E8A-4147-A177-3AD203B41FA5}">
                      <a16:colId xmlns:a16="http://schemas.microsoft.com/office/drawing/2014/main" val="2514010158"/>
                    </a:ext>
                  </a:extLst>
                </a:gridCol>
                <a:gridCol w="1399309">
                  <a:extLst>
                    <a:ext uri="{9D8B030D-6E8A-4147-A177-3AD203B41FA5}">
                      <a16:colId xmlns:a16="http://schemas.microsoft.com/office/drawing/2014/main" val="4204019813"/>
                    </a:ext>
                  </a:extLst>
                </a:gridCol>
                <a:gridCol w="2583874">
                  <a:extLst>
                    <a:ext uri="{9D8B030D-6E8A-4147-A177-3AD203B41FA5}">
                      <a16:colId xmlns:a16="http://schemas.microsoft.com/office/drawing/2014/main" val="1540097612"/>
                    </a:ext>
                  </a:extLst>
                </a:gridCol>
                <a:gridCol w="3124200">
                  <a:extLst>
                    <a:ext uri="{9D8B030D-6E8A-4147-A177-3AD203B41FA5}">
                      <a16:colId xmlns:a16="http://schemas.microsoft.com/office/drawing/2014/main" val="432824829"/>
                    </a:ext>
                  </a:extLst>
                </a:gridCol>
                <a:gridCol w="3048000">
                  <a:extLst>
                    <a:ext uri="{9D8B030D-6E8A-4147-A177-3AD203B41FA5}">
                      <a16:colId xmlns:a16="http://schemas.microsoft.com/office/drawing/2014/main" val="124753931"/>
                    </a:ext>
                  </a:extLst>
                </a:gridCol>
              </a:tblGrid>
              <a:tr h="1349174">
                <a:tc>
                  <a:txBody>
                    <a:bodyPr/>
                    <a:lstStyle/>
                    <a:p>
                      <a:r>
                        <a:rPr lang="es-ES_tradnl" sz="4000" dirty="0" smtClean="0"/>
                        <a:t>Tiempo</a:t>
                      </a:r>
                      <a:endParaRPr lang="es-ES_tradnl" sz="4000" dirty="0"/>
                    </a:p>
                  </a:txBody>
                  <a:tcPr/>
                </a:tc>
                <a:tc>
                  <a:txBody>
                    <a:bodyPr/>
                    <a:lstStyle/>
                    <a:p>
                      <a:r>
                        <a:rPr lang="es-ES_tradnl" sz="4000" dirty="0" smtClean="0"/>
                        <a:t>Hora</a:t>
                      </a:r>
                      <a:endParaRPr lang="es-ES_tradnl" sz="4000" dirty="0"/>
                    </a:p>
                  </a:txBody>
                  <a:tcPr/>
                </a:tc>
                <a:tc>
                  <a:txBody>
                    <a:bodyPr/>
                    <a:lstStyle/>
                    <a:p>
                      <a:r>
                        <a:rPr lang="es-ES_tradnl" sz="4000" dirty="0" smtClean="0"/>
                        <a:t>Clase</a:t>
                      </a:r>
                      <a:endParaRPr lang="es-ES_tradnl" sz="4000" dirty="0"/>
                    </a:p>
                  </a:txBody>
                  <a:tcPr/>
                </a:tc>
                <a:tc>
                  <a:txBody>
                    <a:bodyPr/>
                    <a:lstStyle/>
                    <a:p>
                      <a:r>
                        <a:rPr lang="es-ES_tradnl" sz="4000" dirty="0" smtClean="0"/>
                        <a:t>Descripción </a:t>
                      </a:r>
                      <a:endParaRPr lang="es-ES_tradnl" sz="4000" dirty="0"/>
                    </a:p>
                  </a:txBody>
                  <a:tcPr/>
                </a:tc>
                <a:tc>
                  <a:txBody>
                    <a:bodyPr/>
                    <a:lstStyle/>
                    <a:p>
                      <a:r>
                        <a:rPr lang="es-ES_tradnl" sz="4000" dirty="0" smtClean="0"/>
                        <a:t>Material</a:t>
                      </a:r>
                      <a:r>
                        <a:rPr lang="es-ES_tradnl" sz="4000" baseline="0" dirty="0" smtClean="0"/>
                        <a:t> </a:t>
                      </a:r>
                      <a:endParaRPr lang="es-ES_tradnl" sz="4000" dirty="0"/>
                    </a:p>
                  </a:txBody>
                  <a:tcPr/>
                </a:tc>
                <a:extLst>
                  <a:ext uri="{0D108BD9-81ED-4DB2-BD59-A6C34878D82A}">
                    <a16:rowId xmlns:a16="http://schemas.microsoft.com/office/drawing/2014/main" val="1380941616"/>
                  </a:ext>
                </a:extLst>
              </a:tr>
              <a:tr h="840995">
                <a:tc>
                  <a:txBody>
                    <a:bodyPr/>
                    <a:lstStyle/>
                    <a:p>
                      <a:r>
                        <a:rPr lang="es-ES_tradnl" dirty="0" smtClean="0"/>
                        <a:t>07:45</a:t>
                      </a:r>
                      <a:endParaRPr lang="es-ES_tradnl" dirty="0"/>
                    </a:p>
                  </a:txBody>
                  <a:tcPr/>
                </a:tc>
                <a:tc>
                  <a:txBody>
                    <a:bodyPr/>
                    <a:lstStyle/>
                    <a:p>
                      <a:r>
                        <a:rPr lang="es-ES_tradnl" dirty="0" smtClean="0"/>
                        <a:t>Primera</a:t>
                      </a:r>
                      <a:endParaRPr lang="es-ES_tradnl"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sz="1800" dirty="0" smtClean="0"/>
                        <a:t>Educación</a:t>
                      </a:r>
                      <a:r>
                        <a:rPr lang="es-ES_tradnl" sz="1800" baseline="0" dirty="0" smtClean="0"/>
                        <a:t> Física </a:t>
                      </a:r>
                      <a:endParaRPr lang="es-ES_tradnl" sz="1800" dirty="0" smtClean="0"/>
                    </a:p>
                    <a:p>
                      <a:endParaRPr lang="es-ES_tradnl"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sz="1800" dirty="0" smtClean="0"/>
                        <a:t>La clase</a:t>
                      </a:r>
                      <a:r>
                        <a:rPr lang="es-ES_tradnl" sz="1800" baseline="0" dirty="0" smtClean="0"/>
                        <a:t> de educación física es divertida. </a:t>
                      </a:r>
                      <a:endParaRPr lang="es-ES_tradnl" sz="1800" dirty="0" smtClean="0"/>
                    </a:p>
                    <a:p>
                      <a:endParaRPr lang="es-ES_tradnl" dirty="0"/>
                    </a:p>
                  </a:txBody>
                  <a:tcPr/>
                </a:tc>
                <a:tc>
                  <a:txBody>
                    <a:bodyPr/>
                    <a:lstStyle/>
                    <a:p>
                      <a:r>
                        <a:rPr lang="es-ES_tradnl" dirty="0" smtClean="0"/>
                        <a:t>Zapatos</a:t>
                      </a:r>
                      <a:r>
                        <a:rPr lang="es-ES_tradnl" baseline="0" dirty="0" smtClean="0"/>
                        <a:t> y agua</a:t>
                      </a:r>
                      <a:endParaRPr lang="es-ES_tradnl" dirty="0"/>
                    </a:p>
                  </a:txBody>
                  <a:tcPr/>
                </a:tc>
                <a:extLst>
                  <a:ext uri="{0D108BD9-81ED-4DB2-BD59-A6C34878D82A}">
                    <a16:rowId xmlns:a16="http://schemas.microsoft.com/office/drawing/2014/main" val="3865285718"/>
                  </a:ext>
                </a:extLst>
              </a:tr>
              <a:tr h="840995">
                <a:tc>
                  <a:txBody>
                    <a:bodyPr/>
                    <a:lstStyle/>
                    <a:p>
                      <a:endParaRPr lang="es-ES_tradnl" dirty="0"/>
                    </a:p>
                  </a:txBody>
                  <a:tcPr/>
                </a:tc>
                <a:tc>
                  <a:txBody>
                    <a:bodyPr/>
                    <a:lstStyle/>
                    <a:p>
                      <a:endParaRPr lang="es-ES_tradnl" dirty="0"/>
                    </a:p>
                  </a:txBody>
                  <a:tcPr/>
                </a:tc>
                <a:tc>
                  <a:txBody>
                    <a:bodyPr/>
                    <a:lstStyle/>
                    <a:p>
                      <a:endParaRPr lang="es-ES_tradnl"/>
                    </a:p>
                  </a:txBody>
                  <a:tcPr/>
                </a:tc>
                <a:tc>
                  <a:txBody>
                    <a:bodyPr/>
                    <a:lstStyle/>
                    <a:p>
                      <a:endParaRPr lang="es-ES_tradnl"/>
                    </a:p>
                  </a:txBody>
                  <a:tcPr/>
                </a:tc>
                <a:tc>
                  <a:txBody>
                    <a:bodyPr/>
                    <a:lstStyle/>
                    <a:p>
                      <a:endParaRPr lang="es-ES_tradnl"/>
                    </a:p>
                  </a:txBody>
                  <a:tcPr/>
                </a:tc>
                <a:extLst>
                  <a:ext uri="{0D108BD9-81ED-4DB2-BD59-A6C34878D82A}">
                    <a16:rowId xmlns:a16="http://schemas.microsoft.com/office/drawing/2014/main" val="289388790"/>
                  </a:ext>
                </a:extLst>
              </a:tr>
              <a:tr h="840995">
                <a:tc>
                  <a:txBody>
                    <a:bodyPr/>
                    <a:lstStyle/>
                    <a:p>
                      <a:endParaRPr lang="es-ES_tradnl" dirty="0"/>
                    </a:p>
                  </a:txBody>
                  <a:tcPr/>
                </a:tc>
                <a:tc>
                  <a:txBody>
                    <a:bodyPr/>
                    <a:lstStyle/>
                    <a:p>
                      <a:endParaRPr lang="es-ES_tradnl" dirty="0"/>
                    </a:p>
                  </a:txBody>
                  <a:tcPr/>
                </a:tc>
                <a:tc>
                  <a:txBody>
                    <a:bodyPr/>
                    <a:lstStyle/>
                    <a:p>
                      <a:endParaRPr lang="es-ES_tradnl"/>
                    </a:p>
                  </a:txBody>
                  <a:tcPr/>
                </a:tc>
                <a:tc>
                  <a:txBody>
                    <a:bodyPr/>
                    <a:lstStyle/>
                    <a:p>
                      <a:endParaRPr lang="es-ES_tradnl"/>
                    </a:p>
                  </a:txBody>
                  <a:tcPr/>
                </a:tc>
                <a:tc>
                  <a:txBody>
                    <a:bodyPr/>
                    <a:lstStyle/>
                    <a:p>
                      <a:endParaRPr lang="es-ES_tradnl"/>
                    </a:p>
                  </a:txBody>
                  <a:tcPr/>
                </a:tc>
                <a:extLst>
                  <a:ext uri="{0D108BD9-81ED-4DB2-BD59-A6C34878D82A}">
                    <a16:rowId xmlns:a16="http://schemas.microsoft.com/office/drawing/2014/main" val="721352358"/>
                  </a:ext>
                </a:extLst>
              </a:tr>
              <a:tr h="840995">
                <a:tc>
                  <a:txBody>
                    <a:bodyPr/>
                    <a:lstStyle/>
                    <a:p>
                      <a:endParaRPr lang="es-ES_tradnl" dirty="0"/>
                    </a:p>
                  </a:txBody>
                  <a:tcPr/>
                </a:tc>
                <a:tc>
                  <a:txBody>
                    <a:bodyPr/>
                    <a:lstStyle/>
                    <a:p>
                      <a:endParaRPr lang="es-ES_tradnl" dirty="0"/>
                    </a:p>
                  </a:txBody>
                  <a:tcPr/>
                </a:tc>
                <a:tc>
                  <a:txBody>
                    <a:bodyPr/>
                    <a:lstStyle/>
                    <a:p>
                      <a:endParaRPr lang="es-ES_tradnl" dirty="0"/>
                    </a:p>
                  </a:txBody>
                  <a:tcPr/>
                </a:tc>
                <a:tc>
                  <a:txBody>
                    <a:bodyPr/>
                    <a:lstStyle/>
                    <a:p>
                      <a:endParaRPr lang="es-ES_tradnl"/>
                    </a:p>
                  </a:txBody>
                  <a:tcPr/>
                </a:tc>
                <a:tc>
                  <a:txBody>
                    <a:bodyPr/>
                    <a:lstStyle/>
                    <a:p>
                      <a:endParaRPr lang="es-ES_tradnl"/>
                    </a:p>
                  </a:txBody>
                  <a:tcPr/>
                </a:tc>
                <a:extLst>
                  <a:ext uri="{0D108BD9-81ED-4DB2-BD59-A6C34878D82A}">
                    <a16:rowId xmlns:a16="http://schemas.microsoft.com/office/drawing/2014/main" val="1239222595"/>
                  </a:ext>
                </a:extLst>
              </a:tr>
              <a:tr h="741405">
                <a:tc>
                  <a:txBody>
                    <a:bodyPr/>
                    <a:lstStyle/>
                    <a:p>
                      <a:endParaRPr lang="es-ES_tradnl" dirty="0"/>
                    </a:p>
                  </a:txBody>
                  <a:tcPr/>
                </a:tc>
                <a:tc>
                  <a:txBody>
                    <a:bodyPr/>
                    <a:lstStyle/>
                    <a:p>
                      <a:endParaRPr lang="es-ES_tradnl" dirty="0"/>
                    </a:p>
                  </a:txBody>
                  <a:tcPr/>
                </a:tc>
                <a:tc>
                  <a:txBody>
                    <a:bodyPr/>
                    <a:lstStyle/>
                    <a:p>
                      <a:endParaRPr lang="es-ES_tradnl" sz="3200" dirty="0"/>
                    </a:p>
                  </a:txBody>
                  <a:tcPr/>
                </a:tc>
                <a:tc>
                  <a:txBody>
                    <a:bodyPr/>
                    <a:lstStyle/>
                    <a:p>
                      <a:endParaRPr lang="es-ES_tradnl" sz="2800" dirty="0"/>
                    </a:p>
                  </a:txBody>
                  <a:tcPr/>
                </a:tc>
                <a:tc>
                  <a:txBody>
                    <a:bodyPr/>
                    <a:lstStyle/>
                    <a:p>
                      <a:endParaRPr lang="es-ES_tradnl"/>
                    </a:p>
                  </a:txBody>
                  <a:tcPr/>
                </a:tc>
                <a:extLst>
                  <a:ext uri="{0D108BD9-81ED-4DB2-BD59-A6C34878D82A}">
                    <a16:rowId xmlns:a16="http://schemas.microsoft.com/office/drawing/2014/main" val="2043408806"/>
                  </a:ext>
                </a:extLst>
              </a:tr>
              <a:tr h="840995">
                <a:tc>
                  <a:txBody>
                    <a:bodyPr/>
                    <a:lstStyle/>
                    <a:p>
                      <a:endParaRPr lang="es-ES_tradnl" dirty="0"/>
                    </a:p>
                  </a:txBody>
                  <a:tcPr/>
                </a:tc>
                <a:tc>
                  <a:txBody>
                    <a:bodyPr/>
                    <a:lstStyle/>
                    <a:p>
                      <a:endParaRPr lang="es-ES_tradnl" dirty="0"/>
                    </a:p>
                  </a:txBody>
                  <a:tcPr/>
                </a:tc>
                <a:tc>
                  <a:txBody>
                    <a:bodyPr/>
                    <a:lstStyle/>
                    <a:p>
                      <a:endParaRPr lang="es-ES_tradnl"/>
                    </a:p>
                  </a:txBody>
                  <a:tcPr/>
                </a:tc>
                <a:tc>
                  <a:txBody>
                    <a:bodyPr/>
                    <a:lstStyle/>
                    <a:p>
                      <a:endParaRPr lang="es-ES_tradnl"/>
                    </a:p>
                  </a:txBody>
                  <a:tcPr/>
                </a:tc>
                <a:tc>
                  <a:txBody>
                    <a:bodyPr/>
                    <a:lstStyle/>
                    <a:p>
                      <a:endParaRPr lang="es-ES_tradnl" dirty="0"/>
                    </a:p>
                  </a:txBody>
                  <a:tcPr/>
                </a:tc>
                <a:extLst>
                  <a:ext uri="{0D108BD9-81ED-4DB2-BD59-A6C34878D82A}">
                    <a16:rowId xmlns:a16="http://schemas.microsoft.com/office/drawing/2014/main" val="4103910542"/>
                  </a:ext>
                </a:extLst>
              </a:tr>
              <a:tr h="840995">
                <a:tc>
                  <a:txBody>
                    <a:bodyPr/>
                    <a:lstStyle/>
                    <a:p>
                      <a:r>
                        <a:rPr lang="es-ES_tradnl" dirty="0" smtClean="0"/>
                        <a:t>14:20</a:t>
                      </a:r>
                      <a:endParaRPr lang="es-ES_tradnl" dirty="0"/>
                    </a:p>
                  </a:txBody>
                  <a:tcPr/>
                </a:tc>
                <a:tc>
                  <a:txBody>
                    <a:bodyPr/>
                    <a:lstStyle/>
                    <a:p>
                      <a:r>
                        <a:rPr lang="es-ES_tradnl" dirty="0" smtClean="0"/>
                        <a:t>Séptima</a:t>
                      </a:r>
                      <a:endParaRPr lang="es-ES_tradnl" dirty="0"/>
                    </a:p>
                  </a:txBody>
                  <a:tcPr/>
                </a:tc>
                <a:tc>
                  <a:txBody>
                    <a:bodyPr/>
                    <a:lstStyle/>
                    <a:p>
                      <a:r>
                        <a:rPr lang="es-ES_tradnl" dirty="0" smtClean="0"/>
                        <a:t>Matemáticas</a:t>
                      </a:r>
                      <a:endParaRPr lang="es-ES_tradnl" dirty="0"/>
                    </a:p>
                  </a:txBody>
                  <a:tcPr/>
                </a:tc>
                <a:tc>
                  <a:txBody>
                    <a:bodyPr/>
                    <a:lstStyle/>
                    <a:p>
                      <a:r>
                        <a:rPr lang="es-ES_tradnl" dirty="0" smtClean="0"/>
                        <a:t>La clase de matemáticas es muy difícil.</a:t>
                      </a:r>
                      <a:endParaRPr lang="es-ES_tradnl" dirty="0"/>
                    </a:p>
                  </a:txBody>
                  <a:tcPr/>
                </a:tc>
                <a:tc>
                  <a:txBody>
                    <a:bodyPr/>
                    <a:lstStyle/>
                    <a:p>
                      <a:r>
                        <a:rPr lang="es-ES_tradnl" dirty="0" smtClean="0"/>
                        <a:t>Calculadora, computadora, papel y un lápiz.</a:t>
                      </a:r>
                      <a:endParaRPr lang="es-ES_tradnl" dirty="0"/>
                    </a:p>
                  </a:txBody>
                  <a:tcPr/>
                </a:tc>
                <a:extLst>
                  <a:ext uri="{0D108BD9-81ED-4DB2-BD59-A6C34878D82A}">
                    <a16:rowId xmlns:a16="http://schemas.microsoft.com/office/drawing/2014/main" val="850175071"/>
                  </a:ext>
                </a:extLst>
              </a:tr>
            </a:tbl>
          </a:graphicData>
        </a:graphic>
      </p:graphicFrame>
    </p:spTree>
    <p:extLst>
      <p:ext uri="{BB962C8B-B14F-4D97-AF65-F5344CB8AC3E}">
        <p14:creationId xmlns:p14="http://schemas.microsoft.com/office/powerpoint/2010/main" val="3611046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829" y="679970"/>
            <a:ext cx="10058400" cy="1371600"/>
          </a:xfrm>
        </p:spPr>
        <p:txBody>
          <a:bodyPr>
            <a:normAutofit/>
          </a:bodyPr>
          <a:lstStyle/>
          <a:p>
            <a:pPr algn="ctr"/>
            <a:r>
              <a:rPr lang="es-ES_tradnl" sz="3200" dirty="0" smtClean="0"/>
              <a:t>VOCABULARIO: To </a:t>
            </a:r>
            <a:r>
              <a:rPr lang="es-ES_tradnl" sz="3200" dirty="0" err="1" smtClean="0"/>
              <a:t>talk</a:t>
            </a:r>
            <a:r>
              <a:rPr lang="es-ES_tradnl" sz="3200" dirty="0" smtClean="0"/>
              <a:t> </a:t>
            </a:r>
            <a:r>
              <a:rPr lang="es-ES_tradnl" sz="3200" dirty="0" err="1" smtClean="0"/>
              <a:t>about</a:t>
            </a:r>
            <a:r>
              <a:rPr lang="es-ES_tradnl" sz="3200" dirty="0" smtClean="0"/>
              <a:t> </a:t>
            </a:r>
            <a:r>
              <a:rPr lang="es-ES_tradnl" sz="3200" dirty="0" err="1" smtClean="0"/>
              <a:t>your</a:t>
            </a:r>
            <a:r>
              <a:rPr lang="es-ES_tradnl" sz="3200" dirty="0" smtClean="0"/>
              <a:t> </a:t>
            </a:r>
            <a:r>
              <a:rPr lang="es-ES_tradnl" sz="3200" dirty="0" err="1" smtClean="0"/>
              <a:t>school</a:t>
            </a:r>
            <a:r>
              <a:rPr lang="es-ES_tradnl" sz="3200" dirty="0" smtClean="0"/>
              <a:t> </a:t>
            </a:r>
            <a:r>
              <a:rPr lang="es-ES_tradnl" sz="3200" dirty="0" err="1" smtClean="0"/>
              <a:t>day</a:t>
            </a:r>
            <a:r>
              <a:rPr lang="es-ES_tradnl" sz="3200" dirty="0" smtClean="0"/>
              <a:t> </a:t>
            </a:r>
            <a:endParaRPr lang="es-ES_tradnl" sz="3200" dirty="0"/>
          </a:p>
        </p:txBody>
      </p:sp>
      <p:sp>
        <p:nvSpPr>
          <p:cNvPr id="3" name="Content Placeholder 2"/>
          <p:cNvSpPr>
            <a:spLocks noGrp="1"/>
          </p:cNvSpPr>
          <p:nvPr>
            <p:ph sz="half" idx="1"/>
          </p:nvPr>
        </p:nvSpPr>
        <p:spPr>
          <a:xfrm>
            <a:off x="270164" y="2051570"/>
            <a:ext cx="4658689" cy="4990011"/>
          </a:xfrm>
        </p:spPr>
        <p:txBody>
          <a:bodyPr>
            <a:normAutofit fontScale="85000" lnSpcReduction="20000"/>
          </a:bodyPr>
          <a:lstStyle/>
          <a:p>
            <a:r>
              <a:rPr lang="es-ES_tradnl" sz="2800" dirty="0" smtClean="0"/>
              <a:t>El horario </a:t>
            </a:r>
          </a:p>
          <a:p>
            <a:r>
              <a:rPr lang="es-ES_tradnl" sz="2800" dirty="0" smtClean="0"/>
              <a:t>La </a:t>
            </a:r>
            <a:r>
              <a:rPr lang="es-ES_tradnl" sz="2800" dirty="0"/>
              <a:t>clase de…</a:t>
            </a:r>
          </a:p>
          <a:p>
            <a:pPr lvl="1"/>
            <a:r>
              <a:rPr lang="es-ES_tradnl" sz="2400" dirty="0"/>
              <a:t>Arte</a:t>
            </a:r>
          </a:p>
          <a:p>
            <a:pPr lvl="1"/>
            <a:r>
              <a:rPr lang="es-ES_tradnl" sz="2400" dirty="0"/>
              <a:t>Español</a:t>
            </a:r>
          </a:p>
          <a:p>
            <a:pPr lvl="1"/>
            <a:r>
              <a:rPr lang="es-ES_tradnl" sz="2400" dirty="0"/>
              <a:t>Ciencias naturales </a:t>
            </a:r>
          </a:p>
          <a:p>
            <a:pPr lvl="1"/>
            <a:r>
              <a:rPr lang="es-ES_tradnl" sz="2400" dirty="0"/>
              <a:t>Ciencias sociales</a:t>
            </a:r>
          </a:p>
          <a:p>
            <a:pPr lvl="1"/>
            <a:r>
              <a:rPr lang="es-ES_tradnl" sz="2400" dirty="0"/>
              <a:t>Educación física </a:t>
            </a:r>
          </a:p>
          <a:p>
            <a:pPr lvl="1"/>
            <a:r>
              <a:rPr lang="es-ES_tradnl" sz="2400" dirty="0"/>
              <a:t>Ingles </a:t>
            </a:r>
          </a:p>
          <a:p>
            <a:pPr lvl="1"/>
            <a:r>
              <a:rPr lang="es-ES_tradnl" sz="2400" dirty="0"/>
              <a:t>Matemáticas </a:t>
            </a:r>
          </a:p>
          <a:p>
            <a:pPr lvl="1"/>
            <a:r>
              <a:rPr lang="es-ES_tradnl" sz="2400" dirty="0"/>
              <a:t>Tecnología </a:t>
            </a:r>
          </a:p>
          <a:p>
            <a:pPr lvl="1"/>
            <a:r>
              <a:rPr lang="es-ES_tradnl" sz="2400" dirty="0"/>
              <a:t>Música </a:t>
            </a:r>
          </a:p>
          <a:p>
            <a:pPr marL="274320" lvl="1" indent="0">
              <a:buNone/>
            </a:pPr>
            <a:endParaRPr lang="es-ES_tradnl" sz="2400" dirty="0"/>
          </a:p>
          <a:p>
            <a:pPr lvl="1"/>
            <a:r>
              <a:rPr lang="es-ES_tradnl" sz="2400" dirty="0" smtClean="0"/>
              <a:t>Almuerzo </a:t>
            </a:r>
            <a:endParaRPr lang="es-ES_tradnl" sz="2400" dirty="0"/>
          </a:p>
        </p:txBody>
      </p:sp>
    </p:spTree>
    <p:extLst>
      <p:ext uri="{BB962C8B-B14F-4D97-AF65-F5344CB8AC3E}">
        <p14:creationId xmlns:p14="http://schemas.microsoft.com/office/powerpoint/2010/main" val="3585148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31818" y="2230583"/>
            <a:ext cx="7325492" cy="3539430"/>
          </a:xfrm>
          <a:prstGeom prst="rect">
            <a:avLst/>
          </a:prstGeom>
        </p:spPr>
        <p:txBody>
          <a:bodyPr wrap="square">
            <a:spAutoFit/>
          </a:bodyPr>
          <a:lstStyle/>
          <a:p>
            <a:r>
              <a:rPr lang="es-ES_tradnl" sz="3200" dirty="0" smtClean="0"/>
              <a:t>Aburrido </a:t>
            </a:r>
            <a:r>
              <a:rPr lang="es-ES_tradnl" sz="3200" dirty="0"/>
              <a:t>(a)  - </a:t>
            </a:r>
            <a:r>
              <a:rPr lang="es-ES_tradnl" sz="3200" dirty="0" err="1"/>
              <a:t>boring</a:t>
            </a:r>
            <a:r>
              <a:rPr lang="es-ES_tradnl" sz="3200" dirty="0"/>
              <a:t> </a:t>
            </a:r>
          </a:p>
          <a:p>
            <a:r>
              <a:rPr lang="es-ES_tradnl" sz="3200" dirty="0"/>
              <a:t>Difícil – </a:t>
            </a:r>
            <a:r>
              <a:rPr lang="es-ES_tradnl" sz="3200" dirty="0" err="1"/>
              <a:t>difficult</a:t>
            </a:r>
            <a:r>
              <a:rPr lang="es-ES_tradnl" sz="3200" dirty="0"/>
              <a:t> </a:t>
            </a:r>
          </a:p>
          <a:p>
            <a:r>
              <a:rPr lang="es-ES_tradnl" sz="3200" dirty="0"/>
              <a:t>Divertido (a) – </a:t>
            </a:r>
            <a:r>
              <a:rPr lang="es-ES_tradnl" sz="3200" dirty="0" err="1"/>
              <a:t>fun</a:t>
            </a:r>
            <a:r>
              <a:rPr lang="es-ES_tradnl" sz="3200" dirty="0"/>
              <a:t> </a:t>
            </a:r>
          </a:p>
          <a:p>
            <a:r>
              <a:rPr lang="es-ES_tradnl" sz="3200" dirty="0"/>
              <a:t>Fácil – </a:t>
            </a:r>
            <a:r>
              <a:rPr lang="es-ES_tradnl" sz="3200" dirty="0" err="1"/>
              <a:t>easy</a:t>
            </a:r>
            <a:r>
              <a:rPr lang="es-ES_tradnl" sz="3200" dirty="0"/>
              <a:t> </a:t>
            </a:r>
          </a:p>
          <a:p>
            <a:r>
              <a:rPr lang="es-ES_tradnl" sz="3200" dirty="0"/>
              <a:t>Mi favorito (a) – </a:t>
            </a:r>
            <a:r>
              <a:rPr lang="es-ES_tradnl" sz="3200" dirty="0" err="1"/>
              <a:t>my</a:t>
            </a:r>
            <a:r>
              <a:rPr lang="es-ES_tradnl" sz="3200" dirty="0"/>
              <a:t>  </a:t>
            </a:r>
            <a:r>
              <a:rPr lang="es-ES_tradnl" sz="3200" dirty="0" err="1"/>
              <a:t>favorite</a:t>
            </a:r>
            <a:r>
              <a:rPr lang="es-ES_tradnl" sz="3200" dirty="0"/>
              <a:t> </a:t>
            </a:r>
          </a:p>
          <a:p>
            <a:r>
              <a:rPr lang="es-ES_tradnl" sz="3200" dirty="0"/>
              <a:t>Interesante – </a:t>
            </a:r>
            <a:r>
              <a:rPr lang="es-ES_tradnl" sz="3200" dirty="0" err="1"/>
              <a:t>interesting</a:t>
            </a:r>
            <a:r>
              <a:rPr lang="es-ES_tradnl" sz="3200" dirty="0"/>
              <a:t> </a:t>
            </a:r>
          </a:p>
          <a:p>
            <a:r>
              <a:rPr lang="es-ES_tradnl" sz="3200" dirty="0"/>
              <a:t>Practico (a) – </a:t>
            </a:r>
            <a:r>
              <a:rPr lang="es-ES_tradnl" sz="3200" dirty="0" err="1" smtClean="0"/>
              <a:t>practical</a:t>
            </a:r>
            <a:endParaRPr lang="es-ES_tradnl" sz="3200" dirty="0"/>
          </a:p>
        </p:txBody>
      </p:sp>
      <p:sp>
        <p:nvSpPr>
          <p:cNvPr id="5" name="5-Point Star 4"/>
          <p:cNvSpPr/>
          <p:nvPr/>
        </p:nvSpPr>
        <p:spPr>
          <a:xfrm rot="20281824">
            <a:off x="9802797" y="-218300"/>
            <a:ext cx="2246811" cy="220762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Title 6"/>
          <p:cNvSpPr>
            <a:spLocks noGrp="1"/>
          </p:cNvSpPr>
          <p:nvPr>
            <p:ph type="title"/>
          </p:nvPr>
        </p:nvSpPr>
        <p:spPr/>
        <p:txBody>
          <a:bodyPr/>
          <a:lstStyle/>
          <a:p>
            <a:r>
              <a:rPr lang="es-ES_tradnl" dirty="0"/>
              <a:t>To describe </a:t>
            </a:r>
            <a:r>
              <a:rPr lang="es-ES_tradnl" dirty="0" err="1"/>
              <a:t>your</a:t>
            </a:r>
            <a:r>
              <a:rPr lang="es-ES_tradnl" dirty="0"/>
              <a:t> </a:t>
            </a:r>
            <a:r>
              <a:rPr lang="es-ES_tradnl" dirty="0" err="1"/>
              <a:t>classes</a:t>
            </a:r>
            <a:r>
              <a:rPr lang="es-ES_tradnl" dirty="0"/>
              <a:t/>
            </a:r>
            <a:br>
              <a:rPr lang="es-ES_tradnl" dirty="0"/>
            </a:br>
            <a:endParaRPr lang="es-MX" dirty="0"/>
          </a:p>
        </p:txBody>
      </p:sp>
    </p:spTree>
    <p:extLst>
      <p:ext uri="{BB962C8B-B14F-4D97-AF65-F5344CB8AC3E}">
        <p14:creationId xmlns:p14="http://schemas.microsoft.com/office/powerpoint/2010/main" val="631596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071" y="0"/>
            <a:ext cx="10058400" cy="1727200"/>
          </a:xfrm>
        </p:spPr>
        <p:txBody>
          <a:bodyPr/>
          <a:lstStyle/>
          <a:p>
            <a:r>
              <a:rPr lang="en-US" i="1" dirty="0" err="1" smtClean="0"/>
              <a:t>Vocabulario</a:t>
            </a:r>
            <a:r>
              <a:rPr lang="en-US" i="1" dirty="0" smtClean="0"/>
              <a:t>- las </a:t>
            </a:r>
            <a:r>
              <a:rPr lang="en-US" i="1" dirty="0" err="1" smtClean="0"/>
              <a:t>materiales</a:t>
            </a:r>
            <a:r>
              <a:rPr lang="en-US" i="1" dirty="0" smtClean="0"/>
              <a:t> </a:t>
            </a:r>
            <a:endParaRPr lang="en-US" dirty="0"/>
          </a:p>
        </p:txBody>
      </p:sp>
      <p:sp>
        <p:nvSpPr>
          <p:cNvPr id="3" name="Content Placeholder 2"/>
          <p:cNvSpPr>
            <a:spLocks noGrp="1"/>
          </p:cNvSpPr>
          <p:nvPr>
            <p:ph idx="1"/>
          </p:nvPr>
        </p:nvSpPr>
        <p:spPr>
          <a:xfrm>
            <a:off x="1025236" y="2183072"/>
            <a:ext cx="10058400" cy="4420004"/>
          </a:xfrm>
        </p:spPr>
        <p:txBody>
          <a:bodyPr>
            <a:normAutofit/>
          </a:bodyPr>
          <a:lstStyle/>
          <a:p>
            <a:r>
              <a:rPr lang="en-US" sz="2800" i="1" dirty="0" smtClean="0"/>
              <a:t>El </a:t>
            </a:r>
            <a:r>
              <a:rPr lang="es-ES" sz="2800" i="1" dirty="0" smtClean="0"/>
              <a:t>lápiz</a:t>
            </a:r>
          </a:p>
          <a:p>
            <a:r>
              <a:rPr lang="es-ES" sz="2800" i="1" dirty="0" smtClean="0"/>
              <a:t>El Bolígrafo (OR…) La pluma </a:t>
            </a:r>
          </a:p>
          <a:p>
            <a:r>
              <a:rPr lang="es-ES" sz="2800" i="1" dirty="0" smtClean="0"/>
              <a:t>El Libro</a:t>
            </a:r>
          </a:p>
          <a:p>
            <a:r>
              <a:rPr lang="es-ES" sz="2800" i="1" dirty="0" smtClean="0"/>
              <a:t>El Cuaderno</a:t>
            </a:r>
          </a:p>
          <a:p>
            <a:r>
              <a:rPr lang="es-ES" sz="2800" i="1" dirty="0" smtClean="0"/>
              <a:t>La Carpeta</a:t>
            </a:r>
          </a:p>
          <a:p>
            <a:r>
              <a:rPr lang="es-ES" sz="2800" i="1" dirty="0" smtClean="0"/>
              <a:t>El Pupitre (OR…) El escritorio </a:t>
            </a:r>
          </a:p>
          <a:p>
            <a:r>
              <a:rPr lang="es-ES" sz="2800" i="1" dirty="0" smtClean="0"/>
              <a:t>La Hoja </a:t>
            </a:r>
            <a:r>
              <a:rPr lang="es-ES" sz="2800" i="1" dirty="0"/>
              <a:t>d</a:t>
            </a:r>
            <a:r>
              <a:rPr lang="es-ES" sz="2800" i="1" dirty="0" smtClean="0"/>
              <a:t>e Papel</a:t>
            </a:r>
          </a:p>
          <a:p>
            <a:r>
              <a:rPr lang="es-ES" sz="2800" i="1" dirty="0" smtClean="0"/>
              <a:t>La regla </a:t>
            </a:r>
          </a:p>
          <a:p>
            <a:pPr marL="0" indent="0">
              <a:buNone/>
            </a:pPr>
            <a:endParaRPr lang="es-ES" b="1" dirty="0" smtClean="0"/>
          </a:p>
          <a:p>
            <a:endParaRPr lang="es-ES" i="1" dirty="0" smtClean="0"/>
          </a:p>
          <a:p>
            <a:endParaRPr lang="en-US" dirty="0"/>
          </a:p>
        </p:txBody>
      </p:sp>
      <p:sp>
        <p:nvSpPr>
          <p:cNvPr id="4" name="TextBox 3"/>
          <p:cNvSpPr txBox="1"/>
          <p:nvPr/>
        </p:nvSpPr>
        <p:spPr>
          <a:xfrm>
            <a:off x="7319083" y="2377137"/>
            <a:ext cx="4250028" cy="4031873"/>
          </a:xfrm>
          <a:prstGeom prst="rect">
            <a:avLst/>
          </a:prstGeom>
          <a:noFill/>
        </p:spPr>
        <p:txBody>
          <a:bodyPr wrap="square" rtlCol="0">
            <a:spAutoFit/>
          </a:bodyPr>
          <a:lstStyle/>
          <a:p>
            <a:r>
              <a:rPr lang="es-ES" sz="3200" i="1" dirty="0"/>
              <a:t>Las tijeras </a:t>
            </a:r>
          </a:p>
          <a:p>
            <a:r>
              <a:rPr lang="es-ES" sz="3200" i="1" dirty="0"/>
              <a:t>El reloj </a:t>
            </a:r>
          </a:p>
          <a:p>
            <a:r>
              <a:rPr lang="es-ES" sz="3200" i="1" dirty="0"/>
              <a:t>El pegamento </a:t>
            </a:r>
          </a:p>
          <a:p>
            <a:r>
              <a:rPr lang="es-ES" sz="3200" i="1" dirty="0"/>
              <a:t>El mapa</a:t>
            </a:r>
          </a:p>
          <a:p>
            <a:r>
              <a:rPr lang="es-ES" sz="3200" i="1" dirty="0"/>
              <a:t>La </a:t>
            </a:r>
            <a:r>
              <a:rPr lang="es-ES" sz="3200" i="1" dirty="0" smtClean="0"/>
              <a:t>mochila </a:t>
            </a:r>
            <a:endParaRPr lang="es-ES" sz="3200" i="1" dirty="0"/>
          </a:p>
          <a:p>
            <a:r>
              <a:rPr lang="es-ES" sz="3200" i="1" dirty="0"/>
              <a:t>La cinta </a:t>
            </a:r>
          </a:p>
          <a:p>
            <a:r>
              <a:rPr lang="es-ES" sz="3200" i="1" dirty="0"/>
              <a:t>El sacapuntas</a:t>
            </a:r>
          </a:p>
          <a:p>
            <a:r>
              <a:rPr lang="es-ES" sz="3200" i="1" dirty="0"/>
              <a:t>La computadora  </a:t>
            </a:r>
          </a:p>
        </p:txBody>
      </p:sp>
      <p:sp>
        <p:nvSpPr>
          <p:cNvPr id="5" name="5-Point Star 4"/>
          <p:cNvSpPr/>
          <p:nvPr/>
        </p:nvSpPr>
        <p:spPr>
          <a:xfrm rot="20812677">
            <a:off x="9661733" y="-92900"/>
            <a:ext cx="2197289" cy="216999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94684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4262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98292">
            <a:off x="8408415" y="1607856"/>
            <a:ext cx="8345192" cy="347025"/>
          </a:xfrm>
        </p:spPr>
        <p:txBody>
          <a:bodyPr>
            <a:normAutofit fontScale="90000"/>
          </a:bodyPr>
          <a:lstStyle/>
          <a:p>
            <a:r>
              <a:rPr lang="es-ES_tradnl" sz="8800" dirty="0" smtClean="0"/>
              <a:t>HAZLO </a:t>
            </a:r>
            <a:br>
              <a:rPr lang="es-ES_tradnl" sz="8800" dirty="0" smtClean="0"/>
            </a:br>
            <a:r>
              <a:rPr lang="es-ES_tradnl" sz="8800" dirty="0" smtClean="0"/>
              <a:t>AHORA </a:t>
            </a:r>
            <a:endParaRPr lang="es-ES_tradnl" sz="8800" dirty="0"/>
          </a:p>
        </p:txBody>
      </p:sp>
      <p:pic>
        <p:nvPicPr>
          <p:cNvPr id="3074" name="Picture 2" descr="Image result for people in line"/>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3295"/>
          <a:stretch/>
        </p:blipFill>
        <p:spPr bwMode="auto">
          <a:xfrm>
            <a:off x="200016" y="701557"/>
            <a:ext cx="8039100" cy="61564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439150" y="2528544"/>
            <a:ext cx="3638550" cy="4031873"/>
          </a:xfrm>
          <a:prstGeom prst="rect">
            <a:avLst/>
          </a:prstGeom>
          <a:noFill/>
        </p:spPr>
        <p:txBody>
          <a:bodyPr wrap="square" rtlCol="0">
            <a:spAutoFit/>
          </a:bodyPr>
          <a:lstStyle/>
          <a:p>
            <a:pPr marL="342900" indent="-342900">
              <a:buAutoNum type="arabicPeriod"/>
            </a:pPr>
            <a:r>
              <a:rPr lang="es-ES_tradnl" sz="3200" dirty="0" smtClean="0"/>
              <a:t>Describe la </a:t>
            </a:r>
            <a:r>
              <a:rPr lang="es-ES_tradnl" sz="3200" u="sng" dirty="0" smtClean="0"/>
              <a:t>tercera</a:t>
            </a:r>
            <a:r>
              <a:rPr lang="es-ES_tradnl" sz="3200" dirty="0" smtClean="0"/>
              <a:t> persona. </a:t>
            </a:r>
          </a:p>
          <a:p>
            <a:pPr marL="342900" indent="-342900">
              <a:buAutoNum type="arabicPeriod"/>
            </a:pPr>
            <a:r>
              <a:rPr lang="es-ES_tradnl" sz="3200" dirty="0" smtClean="0"/>
              <a:t>Describe la </a:t>
            </a:r>
            <a:r>
              <a:rPr lang="es-ES_tradnl" sz="3200" u="sng" dirty="0" smtClean="0"/>
              <a:t>decima </a:t>
            </a:r>
            <a:r>
              <a:rPr lang="es-ES_tradnl" sz="3200" dirty="0" smtClean="0"/>
              <a:t>persona. </a:t>
            </a:r>
          </a:p>
          <a:p>
            <a:pPr marL="342900" indent="-342900">
              <a:buAutoNum type="arabicPeriod"/>
            </a:pPr>
            <a:r>
              <a:rPr lang="es-ES_tradnl" sz="3200" dirty="0" smtClean="0"/>
              <a:t>Describe la </a:t>
            </a:r>
            <a:r>
              <a:rPr lang="es-ES_tradnl" sz="3200" u="sng" dirty="0" smtClean="0"/>
              <a:t>quinta</a:t>
            </a:r>
            <a:r>
              <a:rPr lang="es-ES_tradnl" sz="3200" dirty="0" smtClean="0"/>
              <a:t> persona</a:t>
            </a:r>
            <a:r>
              <a:rPr lang="es-ES_tradnl" dirty="0" smtClean="0"/>
              <a:t>. </a:t>
            </a:r>
            <a:endParaRPr lang="es-ES_tradnl" dirty="0"/>
          </a:p>
        </p:txBody>
      </p:sp>
    </p:spTree>
    <p:extLst>
      <p:ext uri="{BB962C8B-B14F-4D97-AF65-F5344CB8AC3E}">
        <p14:creationId xmlns:p14="http://schemas.microsoft.com/office/powerpoint/2010/main" val="25876877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_tradnl" dirty="0" smtClean="0"/>
              <a:t>BIENVENIDOS A NUESTRA CLASE </a:t>
            </a:r>
            <a:br>
              <a:rPr lang="es-ES_tradnl" dirty="0" smtClean="0"/>
            </a:br>
            <a:r>
              <a:rPr lang="es-ES_tradnl" dirty="0" smtClean="0"/>
              <a:t>ESPANOL 1 </a:t>
            </a:r>
            <a:endParaRPr lang="es-ES_tradnl" dirty="0"/>
          </a:p>
        </p:txBody>
      </p:sp>
      <p:sp>
        <p:nvSpPr>
          <p:cNvPr id="3" name="Subtitle 2"/>
          <p:cNvSpPr>
            <a:spLocks noGrp="1"/>
          </p:cNvSpPr>
          <p:nvPr>
            <p:ph type="subTitle" idx="1"/>
          </p:nvPr>
        </p:nvSpPr>
        <p:spPr/>
        <p:txBody>
          <a:bodyPr>
            <a:normAutofit fontScale="77500" lnSpcReduction="20000"/>
          </a:bodyPr>
          <a:lstStyle/>
          <a:p>
            <a:r>
              <a:rPr lang="es-ES_tradnl" dirty="0" smtClean="0"/>
              <a:t>HOY ES </a:t>
            </a:r>
            <a:r>
              <a:rPr lang="es-ES_tradnl" dirty="0" smtClean="0"/>
              <a:t>MARTES</a:t>
            </a:r>
            <a:r>
              <a:rPr lang="es-ES_tradnl" dirty="0" smtClean="0"/>
              <a:t>, </a:t>
            </a:r>
            <a:r>
              <a:rPr lang="es-ES_tradnl" dirty="0" smtClean="0"/>
              <a:t>EL </a:t>
            </a:r>
            <a:r>
              <a:rPr lang="es-ES_tradnl" dirty="0" smtClean="0"/>
              <a:t>once</a:t>
            </a:r>
            <a:r>
              <a:rPr lang="es-ES_tradnl" dirty="0" smtClean="0"/>
              <a:t> </a:t>
            </a:r>
            <a:r>
              <a:rPr lang="es-ES_tradnl" dirty="0" smtClean="0"/>
              <a:t>DE DICIEMBRE </a:t>
            </a:r>
            <a:endParaRPr lang="es-ES_tradnl" dirty="0" smtClean="0"/>
          </a:p>
          <a:p>
            <a:r>
              <a:rPr lang="es-ES_tradnl" dirty="0" smtClean="0"/>
              <a:t>Son las …</a:t>
            </a:r>
          </a:p>
          <a:p>
            <a:r>
              <a:rPr lang="es-ES_tradnl" dirty="0" smtClean="0"/>
              <a:t>Afuera Hace calor/frio/buen tiempo y esta soleado/nublado.  Hay lluvia/nieve/viento.</a:t>
            </a:r>
            <a:endParaRPr lang="es-ES_tradnl" dirty="0"/>
          </a:p>
        </p:txBody>
      </p:sp>
    </p:spTree>
    <p:extLst>
      <p:ext uri="{BB962C8B-B14F-4D97-AF65-F5344CB8AC3E}">
        <p14:creationId xmlns:p14="http://schemas.microsoft.com/office/powerpoint/2010/main" val="3423629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s-ES_tradnl" sz="6600" dirty="0"/>
              <a:t>Objetivo y </a:t>
            </a:r>
            <a:r>
              <a:rPr lang="es-ES_tradnl" sz="6600" dirty="0" smtClean="0"/>
              <a:t>DOL</a:t>
            </a:r>
            <a:endParaRPr lang="es-ES_tradnl" sz="6600" dirty="0"/>
          </a:p>
        </p:txBody>
      </p:sp>
      <p:sp>
        <p:nvSpPr>
          <p:cNvPr id="3" name="Content Placeholder 2"/>
          <p:cNvSpPr>
            <a:spLocks noGrp="1"/>
          </p:cNvSpPr>
          <p:nvPr>
            <p:ph sz="half" idx="1"/>
          </p:nvPr>
        </p:nvSpPr>
        <p:spPr/>
        <p:txBody>
          <a:bodyPr>
            <a:normAutofit lnSpcReduction="10000"/>
          </a:bodyPr>
          <a:lstStyle/>
          <a:p>
            <a:r>
              <a:rPr lang="es-ES_tradnl" sz="3200" dirty="0"/>
              <a:t>OBJ:  LLWBAT use </a:t>
            </a:r>
            <a:r>
              <a:rPr lang="es-ES_tradnl" sz="3200" dirty="0" err="1"/>
              <a:t>the</a:t>
            </a:r>
            <a:r>
              <a:rPr lang="es-ES_tradnl" sz="3200" dirty="0"/>
              <a:t> </a:t>
            </a:r>
            <a:r>
              <a:rPr lang="es-ES_tradnl" sz="3200" dirty="0" err="1"/>
              <a:t>verb</a:t>
            </a:r>
            <a:r>
              <a:rPr lang="es-ES_tradnl" sz="3200" dirty="0"/>
              <a:t> estar in </a:t>
            </a:r>
            <a:r>
              <a:rPr lang="es-ES_tradnl" sz="3200" dirty="0" err="1"/>
              <a:t>writing</a:t>
            </a:r>
            <a:r>
              <a:rPr lang="es-ES_tradnl" sz="3200" dirty="0"/>
              <a:t> and </a:t>
            </a:r>
            <a:r>
              <a:rPr lang="es-ES_tradnl" sz="3200" dirty="0" err="1"/>
              <a:t>listening</a:t>
            </a:r>
            <a:r>
              <a:rPr lang="es-ES_tradnl" sz="3200" dirty="0"/>
              <a:t> to describe </a:t>
            </a:r>
            <a:r>
              <a:rPr lang="es-ES_tradnl" sz="3200" dirty="0" err="1"/>
              <a:t>location</a:t>
            </a:r>
            <a:r>
              <a:rPr lang="es-ES_tradnl" sz="3200" dirty="0"/>
              <a:t> of </a:t>
            </a:r>
            <a:r>
              <a:rPr lang="es-ES_tradnl" sz="3200" dirty="0" err="1"/>
              <a:t>classroom</a:t>
            </a:r>
            <a:r>
              <a:rPr lang="es-ES_tradnl" sz="3200" dirty="0"/>
              <a:t> </a:t>
            </a:r>
            <a:r>
              <a:rPr lang="es-ES_tradnl" sz="3200" dirty="0" err="1" smtClean="0"/>
              <a:t>items</a:t>
            </a:r>
            <a:r>
              <a:rPr lang="es-ES_tradnl" sz="3200" dirty="0" smtClean="0"/>
              <a:t> </a:t>
            </a:r>
            <a:r>
              <a:rPr lang="es-ES_tradnl" sz="3200" dirty="0" err="1"/>
              <a:t>with</a:t>
            </a:r>
            <a:r>
              <a:rPr lang="es-ES_tradnl" sz="3200" dirty="0"/>
              <a:t> </a:t>
            </a:r>
            <a:r>
              <a:rPr lang="es-ES_tradnl" sz="3200" dirty="0" err="1"/>
              <a:t>prepositions</a:t>
            </a:r>
            <a:r>
              <a:rPr lang="es-ES_tradnl" sz="3200" dirty="0"/>
              <a:t>. </a:t>
            </a:r>
            <a:endParaRPr lang="es-ES_tradnl" sz="3200" dirty="0" smtClean="0"/>
          </a:p>
          <a:p>
            <a:r>
              <a:rPr lang="es-ES_tradnl" sz="3200" dirty="0" smtClean="0"/>
              <a:t>[NL 1.1.b]</a:t>
            </a:r>
            <a:endParaRPr lang="es-ES_tradnl" sz="3200" dirty="0"/>
          </a:p>
        </p:txBody>
      </p:sp>
      <p:sp>
        <p:nvSpPr>
          <p:cNvPr id="4" name="Content Placeholder 3"/>
          <p:cNvSpPr>
            <a:spLocks noGrp="1"/>
          </p:cNvSpPr>
          <p:nvPr>
            <p:ph sz="half" idx="2"/>
          </p:nvPr>
        </p:nvSpPr>
        <p:spPr/>
        <p:txBody>
          <a:bodyPr>
            <a:normAutofit lnSpcReduction="10000"/>
          </a:bodyPr>
          <a:lstStyle/>
          <a:p>
            <a:r>
              <a:rPr lang="es-ES_tradnl" sz="2800" dirty="0" smtClean="0"/>
              <a:t>DOL:  </a:t>
            </a:r>
            <a:r>
              <a:rPr lang="es-ES_tradnl" sz="2800" dirty="0" err="1" smtClean="0"/>
              <a:t>Given</a:t>
            </a:r>
            <a:r>
              <a:rPr lang="es-ES_tradnl" sz="2800" dirty="0" smtClean="0"/>
              <a:t> 5 </a:t>
            </a:r>
            <a:r>
              <a:rPr lang="es-ES_tradnl" sz="2800" dirty="0" err="1" smtClean="0"/>
              <a:t>classroom</a:t>
            </a:r>
            <a:r>
              <a:rPr lang="es-ES_tradnl" sz="2800" dirty="0" smtClean="0"/>
              <a:t> ítems </a:t>
            </a:r>
            <a:r>
              <a:rPr lang="es-ES_tradnl" sz="2800" dirty="0" err="1" smtClean="0"/>
              <a:t>vocabulary</a:t>
            </a:r>
            <a:r>
              <a:rPr lang="es-ES_tradnl" sz="2800" dirty="0" smtClean="0"/>
              <a:t> </a:t>
            </a:r>
            <a:r>
              <a:rPr lang="es-ES_tradnl" sz="2800" dirty="0" err="1" smtClean="0"/>
              <a:t>terms</a:t>
            </a:r>
            <a:r>
              <a:rPr lang="es-ES_tradnl" sz="2800" dirty="0" smtClean="0"/>
              <a:t> </a:t>
            </a:r>
            <a:r>
              <a:rPr lang="es-ES_tradnl" sz="2800" dirty="0" err="1" smtClean="0"/>
              <a:t>orally</a:t>
            </a:r>
            <a:r>
              <a:rPr lang="es-ES_tradnl" sz="2800" dirty="0" smtClean="0"/>
              <a:t>, 100% of LLW </a:t>
            </a:r>
            <a:r>
              <a:rPr lang="es-ES_tradnl" sz="2800" dirty="0" err="1" smtClean="0"/>
              <a:t>write</a:t>
            </a:r>
            <a:r>
              <a:rPr lang="es-ES_tradnl" sz="2800" dirty="0" smtClean="0"/>
              <a:t> 5 complete </a:t>
            </a:r>
            <a:r>
              <a:rPr lang="es-ES_tradnl" sz="2800" dirty="0" err="1" smtClean="0"/>
              <a:t>sentences</a:t>
            </a:r>
            <a:r>
              <a:rPr lang="es-ES_tradnl" sz="2800" dirty="0" smtClean="0"/>
              <a:t> </a:t>
            </a:r>
            <a:r>
              <a:rPr lang="es-ES_tradnl" sz="2800" dirty="0" err="1" smtClean="0"/>
              <a:t>about</a:t>
            </a:r>
            <a:r>
              <a:rPr lang="es-ES_tradnl" sz="2800" dirty="0" smtClean="0"/>
              <a:t> </a:t>
            </a:r>
            <a:r>
              <a:rPr lang="es-ES_tradnl" sz="2800" dirty="0" err="1" smtClean="0"/>
              <a:t>the</a:t>
            </a:r>
            <a:r>
              <a:rPr lang="es-ES_tradnl" sz="2800" dirty="0" smtClean="0"/>
              <a:t> </a:t>
            </a:r>
            <a:r>
              <a:rPr lang="es-ES_tradnl" sz="2800" dirty="0" err="1" smtClean="0"/>
              <a:t>location</a:t>
            </a:r>
            <a:r>
              <a:rPr lang="es-ES_tradnl" sz="2800" dirty="0" smtClean="0"/>
              <a:t> of </a:t>
            </a:r>
            <a:r>
              <a:rPr lang="es-ES_tradnl" sz="2800" dirty="0" err="1" smtClean="0"/>
              <a:t>the</a:t>
            </a:r>
            <a:r>
              <a:rPr lang="es-ES_tradnl" sz="2800" dirty="0" smtClean="0"/>
              <a:t> </a:t>
            </a:r>
            <a:r>
              <a:rPr lang="es-ES_tradnl" sz="2800" dirty="0" err="1" smtClean="0"/>
              <a:t>terms</a:t>
            </a:r>
            <a:r>
              <a:rPr lang="es-ES_tradnl" sz="2800" dirty="0" smtClean="0"/>
              <a:t> </a:t>
            </a:r>
            <a:r>
              <a:rPr lang="es-ES_tradnl" sz="2800" dirty="0" err="1" smtClean="0"/>
              <a:t>using</a:t>
            </a:r>
            <a:r>
              <a:rPr lang="es-ES_tradnl" sz="2800" dirty="0" smtClean="0"/>
              <a:t> </a:t>
            </a:r>
            <a:r>
              <a:rPr lang="es-ES_tradnl" sz="2800" dirty="0" err="1" smtClean="0"/>
              <a:t>the</a:t>
            </a:r>
            <a:r>
              <a:rPr lang="es-ES_tradnl" sz="2800" dirty="0" smtClean="0"/>
              <a:t> </a:t>
            </a:r>
            <a:r>
              <a:rPr lang="es-ES_tradnl" sz="2800" dirty="0" err="1" smtClean="0"/>
              <a:t>verb</a:t>
            </a:r>
            <a:r>
              <a:rPr lang="es-ES_tradnl" sz="2800" dirty="0" smtClean="0"/>
              <a:t> estar and </a:t>
            </a:r>
            <a:r>
              <a:rPr lang="es-ES_tradnl" sz="2800" dirty="0" err="1" smtClean="0"/>
              <a:t>prepositions</a:t>
            </a:r>
            <a:r>
              <a:rPr lang="es-ES_tradnl" sz="2800" dirty="0"/>
              <a:t> </a:t>
            </a:r>
            <a:r>
              <a:rPr lang="es-ES_tradnl" sz="2800" dirty="0" err="1" smtClean="0"/>
              <a:t>with</a:t>
            </a:r>
            <a:r>
              <a:rPr lang="es-ES_tradnl" sz="2800" dirty="0" smtClean="0"/>
              <a:t> 80% </a:t>
            </a:r>
            <a:r>
              <a:rPr lang="es-ES_tradnl" sz="2800" dirty="0" err="1" smtClean="0"/>
              <a:t>accuracy</a:t>
            </a:r>
            <a:r>
              <a:rPr lang="es-ES_tradnl" sz="2800" dirty="0" smtClean="0"/>
              <a:t>. </a:t>
            </a:r>
            <a:endParaRPr lang="es-ES_tradnl" sz="2800" dirty="0"/>
          </a:p>
        </p:txBody>
      </p:sp>
    </p:spTree>
    <p:extLst>
      <p:ext uri="{BB962C8B-B14F-4D97-AF65-F5344CB8AC3E}">
        <p14:creationId xmlns:p14="http://schemas.microsoft.com/office/powerpoint/2010/main" val="49390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143000" y="228600"/>
          <a:ext cx="9993884" cy="6525366"/>
        </p:xfrm>
        <a:graphic>
          <a:graphicData uri="http://schemas.openxmlformats.org/drawingml/2006/table">
            <a:tbl>
              <a:tblPr firstRow="1" bandRow="1">
                <a:tableStyleId>{5C22544A-7EE6-4342-B048-85BDC9FD1C3A}</a:tableStyleId>
              </a:tblPr>
              <a:tblGrid>
                <a:gridCol w="4996942">
                  <a:extLst>
                    <a:ext uri="{9D8B030D-6E8A-4147-A177-3AD203B41FA5}">
                      <a16:colId xmlns:a16="http://schemas.microsoft.com/office/drawing/2014/main" val="20000"/>
                    </a:ext>
                  </a:extLst>
                </a:gridCol>
                <a:gridCol w="4996942">
                  <a:extLst>
                    <a:ext uri="{9D8B030D-6E8A-4147-A177-3AD203B41FA5}">
                      <a16:colId xmlns:a16="http://schemas.microsoft.com/office/drawing/2014/main" val="20001"/>
                    </a:ext>
                  </a:extLst>
                </a:gridCol>
              </a:tblGrid>
              <a:tr h="1597415">
                <a:tc>
                  <a:txBody>
                    <a:bodyPr/>
                    <a:lstStyle/>
                    <a:p>
                      <a:r>
                        <a:rPr lang="es-ES_tradnl" sz="4000" dirty="0" smtClean="0"/>
                        <a:t>Estar-</a:t>
                      </a:r>
                      <a:r>
                        <a:rPr lang="es-ES_tradnl" sz="4000" baseline="0" dirty="0" smtClean="0"/>
                        <a:t> TO BE </a:t>
                      </a:r>
                      <a:endParaRPr lang="es-ES_tradnl" sz="4000" dirty="0"/>
                    </a:p>
                  </a:txBody>
                  <a:tcPr marL="91416" marR="91416" marT="45708" marB="45708"/>
                </a:tc>
                <a:tc>
                  <a:txBody>
                    <a:bodyPr/>
                    <a:lstStyle/>
                    <a:p>
                      <a:r>
                        <a:rPr lang="es-ES_tradnl" sz="4000" dirty="0" err="1" smtClean="0"/>
                        <a:t>Present</a:t>
                      </a:r>
                      <a:r>
                        <a:rPr lang="es-ES_tradnl" sz="4000" dirty="0" smtClean="0"/>
                        <a:t> tense </a:t>
                      </a:r>
                      <a:r>
                        <a:rPr lang="es-ES_tradnl" sz="4000" dirty="0" err="1" smtClean="0"/>
                        <a:t>conjugation</a:t>
                      </a:r>
                      <a:r>
                        <a:rPr lang="es-ES_tradnl" sz="4000" dirty="0" smtClean="0"/>
                        <a:t> </a:t>
                      </a:r>
                      <a:endParaRPr lang="es-ES_tradnl" sz="4000" dirty="0"/>
                    </a:p>
                  </a:txBody>
                  <a:tcPr marL="91416" marR="91416" marT="45708" marB="45708"/>
                </a:tc>
                <a:extLst>
                  <a:ext uri="{0D108BD9-81ED-4DB2-BD59-A6C34878D82A}">
                    <a16:rowId xmlns:a16="http://schemas.microsoft.com/office/drawing/2014/main" val="10000"/>
                  </a:ext>
                </a:extLst>
              </a:tr>
              <a:tr h="1405224">
                <a:tc>
                  <a:txBody>
                    <a:bodyPr/>
                    <a:lstStyle/>
                    <a:p>
                      <a:r>
                        <a:rPr lang="es-ES_tradnl" sz="3600" dirty="0" smtClean="0"/>
                        <a:t>YO</a:t>
                      </a:r>
                      <a:endParaRPr lang="es-ES_tradnl" sz="3600" dirty="0"/>
                    </a:p>
                  </a:txBody>
                  <a:tcPr marL="91416" marR="91416" marT="45708" marB="45708"/>
                </a:tc>
                <a:tc>
                  <a:txBody>
                    <a:bodyPr/>
                    <a:lstStyle/>
                    <a:p>
                      <a:r>
                        <a:rPr lang="es-ES_tradnl" sz="3600" dirty="0" smtClean="0"/>
                        <a:t>NOSOTROS</a:t>
                      </a:r>
                      <a:endParaRPr lang="es-ES_tradnl" sz="3600" dirty="0"/>
                    </a:p>
                  </a:txBody>
                  <a:tcPr marL="91416" marR="91416" marT="45708" marB="45708"/>
                </a:tc>
                <a:extLst>
                  <a:ext uri="{0D108BD9-81ED-4DB2-BD59-A6C34878D82A}">
                    <a16:rowId xmlns:a16="http://schemas.microsoft.com/office/drawing/2014/main" val="10001"/>
                  </a:ext>
                </a:extLst>
              </a:tr>
              <a:tr h="1405224">
                <a:tc>
                  <a:txBody>
                    <a:bodyPr/>
                    <a:lstStyle/>
                    <a:p>
                      <a:r>
                        <a:rPr lang="es-ES_tradnl" sz="3600" dirty="0" smtClean="0"/>
                        <a:t>Tú</a:t>
                      </a:r>
                      <a:endParaRPr lang="es-ES_tradnl" sz="3600" dirty="0"/>
                    </a:p>
                  </a:txBody>
                  <a:tcPr marL="91416" marR="91416" marT="45708" marB="45708"/>
                </a:tc>
                <a:tc>
                  <a:txBody>
                    <a:bodyPr/>
                    <a:lstStyle/>
                    <a:p>
                      <a:endParaRPr lang="es-ES_tradnl" sz="3600"/>
                    </a:p>
                  </a:txBody>
                  <a:tcPr marL="91416" marR="91416" marT="45708" marB="45708"/>
                </a:tc>
                <a:extLst>
                  <a:ext uri="{0D108BD9-81ED-4DB2-BD59-A6C34878D82A}">
                    <a16:rowId xmlns:a16="http://schemas.microsoft.com/office/drawing/2014/main" val="10002"/>
                  </a:ext>
                </a:extLst>
              </a:tr>
              <a:tr h="2117503">
                <a:tc>
                  <a:txBody>
                    <a:bodyPr/>
                    <a:lstStyle/>
                    <a:p>
                      <a:r>
                        <a:rPr lang="es-ES_tradnl" sz="3600" dirty="0" smtClean="0"/>
                        <a:t>Él</a:t>
                      </a:r>
                    </a:p>
                    <a:p>
                      <a:r>
                        <a:rPr lang="es-ES_tradnl" sz="3600" dirty="0" smtClean="0"/>
                        <a:t>Ella</a:t>
                      </a:r>
                    </a:p>
                    <a:p>
                      <a:r>
                        <a:rPr lang="es-ES_tradnl" sz="3600" baseline="0" dirty="0" smtClean="0"/>
                        <a:t>Usted </a:t>
                      </a:r>
                      <a:endParaRPr lang="es-ES_tradnl" sz="3600" dirty="0"/>
                    </a:p>
                  </a:txBody>
                  <a:tcPr marL="91416" marR="91416" marT="45708" marB="45708"/>
                </a:tc>
                <a:tc>
                  <a:txBody>
                    <a:bodyPr/>
                    <a:lstStyle/>
                    <a:p>
                      <a:r>
                        <a:rPr lang="es-ES_tradnl" sz="3600" dirty="0" smtClean="0"/>
                        <a:t>Ellos </a:t>
                      </a:r>
                    </a:p>
                    <a:p>
                      <a:r>
                        <a:rPr lang="es-ES_tradnl" sz="3600" dirty="0" smtClean="0"/>
                        <a:t>Ellas </a:t>
                      </a:r>
                    </a:p>
                    <a:p>
                      <a:r>
                        <a:rPr lang="es-ES_tradnl" sz="3600" dirty="0" smtClean="0"/>
                        <a:t>Ustedes </a:t>
                      </a:r>
                      <a:endParaRPr lang="es-ES_tradnl" sz="3600" dirty="0"/>
                    </a:p>
                  </a:txBody>
                  <a:tcPr marL="91416" marR="91416" marT="45708" marB="45708"/>
                </a:tc>
                <a:extLst>
                  <a:ext uri="{0D108BD9-81ED-4DB2-BD59-A6C34878D82A}">
                    <a16:rowId xmlns:a16="http://schemas.microsoft.com/office/drawing/2014/main" val="10003"/>
                  </a:ext>
                </a:extLst>
              </a:tr>
            </a:tbl>
          </a:graphicData>
        </a:graphic>
      </p:graphicFrame>
      <p:sp>
        <p:nvSpPr>
          <p:cNvPr id="2" name="5-Point Star 1"/>
          <p:cNvSpPr/>
          <p:nvPr/>
        </p:nvSpPr>
        <p:spPr>
          <a:xfrm rot="1133200">
            <a:off x="9217568" y="2373952"/>
            <a:ext cx="2895600" cy="2819400"/>
          </a:xfrm>
          <a:prstGeom prst="star5">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84098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err="1" smtClean="0"/>
              <a:t>Create</a:t>
            </a:r>
            <a:r>
              <a:rPr lang="es-MX" dirty="0" smtClean="0"/>
              <a:t> </a:t>
            </a:r>
            <a:r>
              <a:rPr lang="es-MX" dirty="0" err="1" smtClean="0"/>
              <a:t>your</a:t>
            </a:r>
            <a:r>
              <a:rPr lang="es-MX" dirty="0" smtClean="0"/>
              <a:t> </a:t>
            </a:r>
            <a:r>
              <a:rPr lang="es-MX" dirty="0" err="1" smtClean="0"/>
              <a:t>Warmup</a:t>
            </a:r>
            <a:r>
              <a:rPr lang="es-MX" dirty="0" smtClean="0"/>
              <a:t>/DOL </a:t>
            </a:r>
            <a:r>
              <a:rPr lang="es-MX" dirty="0" err="1" smtClean="0"/>
              <a:t>sheet</a:t>
            </a:r>
            <a:r>
              <a:rPr lang="es-MX" dirty="0" smtClean="0"/>
              <a:t> </a:t>
            </a:r>
            <a:r>
              <a:rPr lang="es-MX" dirty="0" err="1" smtClean="0"/>
              <a:t>for</a:t>
            </a:r>
            <a:r>
              <a:rPr lang="es-MX" dirty="0" smtClean="0"/>
              <a:t> </a:t>
            </a:r>
            <a:r>
              <a:rPr lang="es-MX" dirty="0" err="1" smtClean="0"/>
              <a:t>the</a:t>
            </a:r>
            <a:r>
              <a:rPr lang="es-MX" dirty="0" smtClean="0"/>
              <a:t> </a:t>
            </a:r>
            <a:r>
              <a:rPr lang="es-MX" dirty="0" err="1" smtClean="0"/>
              <a:t>week</a:t>
            </a:r>
            <a:r>
              <a:rPr lang="es-MX" dirty="0" smtClean="0"/>
              <a:t> </a:t>
            </a:r>
            <a:br>
              <a:rPr lang="es-MX" dirty="0" smtClean="0"/>
            </a:br>
            <a:r>
              <a:rPr lang="es-MX" dirty="0" err="1" smtClean="0"/>
              <a:t>Last</a:t>
            </a:r>
            <a:r>
              <a:rPr lang="es-MX" dirty="0" smtClean="0"/>
              <a:t> </a:t>
            </a:r>
            <a:r>
              <a:rPr lang="es-MX" dirty="0" err="1" smtClean="0"/>
              <a:t>one</a:t>
            </a:r>
            <a:r>
              <a:rPr lang="es-MX" dirty="0" smtClean="0"/>
              <a:t> of </a:t>
            </a:r>
            <a:r>
              <a:rPr lang="es-MX" dirty="0" err="1" smtClean="0"/>
              <a:t>the</a:t>
            </a:r>
            <a:r>
              <a:rPr lang="es-MX" dirty="0" smtClean="0"/>
              <a:t> </a:t>
            </a:r>
            <a:r>
              <a:rPr lang="es-MX" dirty="0" err="1" smtClean="0"/>
              <a:t>semester</a:t>
            </a:r>
            <a:r>
              <a:rPr lang="es-MX" dirty="0" smtClean="0"/>
              <a:t>! </a:t>
            </a:r>
            <a:r>
              <a:rPr lang="es-MX" dirty="0" err="1" smtClean="0"/>
              <a:t>Yay</a:t>
            </a:r>
            <a:r>
              <a:rPr lang="es-MX" dirty="0" smtClean="0"/>
              <a:t>!</a:t>
            </a:r>
            <a:endParaRPr lang="es-MX" dirty="0"/>
          </a:p>
        </p:txBody>
      </p:sp>
      <p:graphicFrame>
        <p:nvGraphicFramePr>
          <p:cNvPr id="4" name="Table 3"/>
          <p:cNvGraphicFramePr>
            <a:graphicFrameLocks noGrp="1"/>
          </p:cNvGraphicFramePr>
          <p:nvPr>
            <p:extLst>
              <p:ext uri="{D42A27DB-BD31-4B8C-83A1-F6EECF244321}">
                <p14:modId xmlns:p14="http://schemas.microsoft.com/office/powerpoint/2010/main" val="1406871744"/>
              </p:ext>
            </p:extLst>
          </p:nvPr>
        </p:nvGraphicFramePr>
        <p:xfrm>
          <a:off x="6830290" y="1343891"/>
          <a:ext cx="5098474" cy="4737793"/>
        </p:xfrm>
        <a:graphic>
          <a:graphicData uri="http://schemas.openxmlformats.org/drawingml/2006/table">
            <a:tbl>
              <a:tblPr firstRow="1" bandRow="1">
                <a:tableStyleId>{5C22544A-7EE6-4342-B048-85BDC9FD1C3A}</a:tableStyleId>
              </a:tblPr>
              <a:tblGrid>
                <a:gridCol w="2272146">
                  <a:extLst>
                    <a:ext uri="{9D8B030D-6E8A-4147-A177-3AD203B41FA5}">
                      <a16:colId xmlns:a16="http://schemas.microsoft.com/office/drawing/2014/main" val="62172422"/>
                    </a:ext>
                  </a:extLst>
                </a:gridCol>
                <a:gridCol w="2826328">
                  <a:extLst>
                    <a:ext uri="{9D8B030D-6E8A-4147-A177-3AD203B41FA5}">
                      <a16:colId xmlns:a16="http://schemas.microsoft.com/office/drawing/2014/main" val="1177053947"/>
                    </a:ext>
                  </a:extLst>
                </a:gridCol>
              </a:tblGrid>
              <a:tr h="405948">
                <a:tc>
                  <a:txBody>
                    <a:bodyPr/>
                    <a:lstStyle/>
                    <a:p>
                      <a:r>
                        <a:rPr lang="es-MX" dirty="0" smtClean="0"/>
                        <a:t>WU</a:t>
                      </a:r>
                      <a:endParaRPr lang="es-MX" dirty="0"/>
                    </a:p>
                  </a:txBody>
                  <a:tcPr/>
                </a:tc>
                <a:tc>
                  <a:txBody>
                    <a:bodyPr/>
                    <a:lstStyle/>
                    <a:p>
                      <a:r>
                        <a:rPr lang="es-MX" dirty="0" smtClean="0"/>
                        <a:t>DOL  </a:t>
                      </a:r>
                      <a:r>
                        <a:rPr lang="es-MX" baseline="0" dirty="0" smtClean="0"/>
                        <a:t>    </a:t>
                      </a:r>
                      <a:r>
                        <a:rPr lang="es-MX" dirty="0" smtClean="0"/>
                        <a:t>nombre: Bob P7</a:t>
                      </a:r>
                      <a:endParaRPr lang="es-MX" dirty="0"/>
                    </a:p>
                  </a:txBody>
                  <a:tcPr/>
                </a:tc>
                <a:extLst>
                  <a:ext uri="{0D108BD9-81ED-4DB2-BD59-A6C34878D82A}">
                    <a16:rowId xmlns:a16="http://schemas.microsoft.com/office/drawing/2014/main" val="1178575820"/>
                  </a:ext>
                </a:extLst>
              </a:tr>
              <a:tr h="866369">
                <a:tc>
                  <a:txBody>
                    <a:bodyPr/>
                    <a:lstStyle/>
                    <a:p>
                      <a:r>
                        <a:rPr lang="es-MX" dirty="0" smtClean="0"/>
                        <a:t>lunes</a:t>
                      </a:r>
                      <a:endParaRPr lang="es-MX" dirty="0"/>
                    </a:p>
                  </a:txBody>
                  <a:tcPr/>
                </a:tc>
                <a:tc>
                  <a:txBody>
                    <a:bodyPr/>
                    <a:lstStyle/>
                    <a:p>
                      <a:endParaRPr lang="es-MX"/>
                    </a:p>
                  </a:txBody>
                  <a:tcPr/>
                </a:tc>
                <a:extLst>
                  <a:ext uri="{0D108BD9-81ED-4DB2-BD59-A6C34878D82A}">
                    <a16:rowId xmlns:a16="http://schemas.microsoft.com/office/drawing/2014/main" val="2750933374"/>
                  </a:ext>
                </a:extLst>
              </a:tr>
              <a:tr h="866369">
                <a:tc>
                  <a:txBody>
                    <a:bodyPr/>
                    <a:lstStyle/>
                    <a:p>
                      <a:r>
                        <a:rPr lang="es-MX" dirty="0" smtClean="0"/>
                        <a:t>martes</a:t>
                      </a:r>
                      <a:endParaRPr lang="es-MX" dirty="0"/>
                    </a:p>
                  </a:txBody>
                  <a:tcPr/>
                </a:tc>
                <a:tc>
                  <a:txBody>
                    <a:bodyPr/>
                    <a:lstStyle/>
                    <a:p>
                      <a:endParaRPr lang="es-MX"/>
                    </a:p>
                  </a:txBody>
                  <a:tcPr/>
                </a:tc>
                <a:extLst>
                  <a:ext uri="{0D108BD9-81ED-4DB2-BD59-A6C34878D82A}">
                    <a16:rowId xmlns:a16="http://schemas.microsoft.com/office/drawing/2014/main" val="402252396"/>
                  </a:ext>
                </a:extLst>
              </a:tr>
              <a:tr h="866369">
                <a:tc>
                  <a:txBody>
                    <a:bodyPr/>
                    <a:lstStyle/>
                    <a:p>
                      <a:r>
                        <a:rPr lang="es-MX" dirty="0" smtClean="0"/>
                        <a:t>miércoles</a:t>
                      </a:r>
                      <a:endParaRPr lang="es-MX" dirty="0"/>
                    </a:p>
                  </a:txBody>
                  <a:tcPr/>
                </a:tc>
                <a:tc>
                  <a:txBody>
                    <a:bodyPr/>
                    <a:lstStyle/>
                    <a:p>
                      <a:endParaRPr lang="es-MX"/>
                    </a:p>
                  </a:txBody>
                  <a:tcPr/>
                </a:tc>
                <a:extLst>
                  <a:ext uri="{0D108BD9-81ED-4DB2-BD59-A6C34878D82A}">
                    <a16:rowId xmlns:a16="http://schemas.microsoft.com/office/drawing/2014/main" val="473096782"/>
                  </a:ext>
                </a:extLst>
              </a:tr>
              <a:tr h="866369">
                <a:tc>
                  <a:txBody>
                    <a:bodyPr/>
                    <a:lstStyle/>
                    <a:p>
                      <a:r>
                        <a:rPr lang="es-MX" dirty="0" smtClean="0"/>
                        <a:t>jueves</a:t>
                      </a:r>
                      <a:endParaRPr lang="es-MX" dirty="0"/>
                    </a:p>
                  </a:txBody>
                  <a:tcPr/>
                </a:tc>
                <a:tc>
                  <a:txBody>
                    <a:bodyPr/>
                    <a:lstStyle/>
                    <a:p>
                      <a:endParaRPr lang="es-MX"/>
                    </a:p>
                  </a:txBody>
                  <a:tcPr/>
                </a:tc>
                <a:extLst>
                  <a:ext uri="{0D108BD9-81ED-4DB2-BD59-A6C34878D82A}">
                    <a16:rowId xmlns:a16="http://schemas.microsoft.com/office/drawing/2014/main" val="2421483941"/>
                  </a:ext>
                </a:extLst>
              </a:tr>
              <a:tr h="866369">
                <a:tc>
                  <a:txBody>
                    <a:bodyPr/>
                    <a:lstStyle/>
                    <a:p>
                      <a:r>
                        <a:rPr lang="es-MX" dirty="0" smtClean="0"/>
                        <a:t>viernes</a:t>
                      </a:r>
                      <a:endParaRPr lang="es-MX" dirty="0"/>
                    </a:p>
                  </a:txBody>
                  <a:tcPr/>
                </a:tc>
                <a:tc>
                  <a:txBody>
                    <a:bodyPr/>
                    <a:lstStyle/>
                    <a:p>
                      <a:endParaRPr lang="es-MX" dirty="0"/>
                    </a:p>
                  </a:txBody>
                  <a:tcPr/>
                </a:tc>
                <a:extLst>
                  <a:ext uri="{0D108BD9-81ED-4DB2-BD59-A6C34878D82A}">
                    <a16:rowId xmlns:a16="http://schemas.microsoft.com/office/drawing/2014/main" val="1053578449"/>
                  </a:ext>
                </a:extLst>
              </a:tr>
            </a:tbl>
          </a:graphicData>
        </a:graphic>
      </p:graphicFrame>
    </p:spTree>
    <p:extLst>
      <p:ext uri="{BB962C8B-B14F-4D97-AF65-F5344CB8AC3E}">
        <p14:creationId xmlns:p14="http://schemas.microsoft.com/office/powerpoint/2010/main" val="2735568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143000" y="228600"/>
          <a:ext cx="9993884" cy="6525366"/>
        </p:xfrm>
        <a:graphic>
          <a:graphicData uri="http://schemas.openxmlformats.org/drawingml/2006/table">
            <a:tbl>
              <a:tblPr firstRow="1" bandRow="1">
                <a:tableStyleId>{5C22544A-7EE6-4342-B048-85BDC9FD1C3A}</a:tableStyleId>
              </a:tblPr>
              <a:tblGrid>
                <a:gridCol w="4996942">
                  <a:extLst>
                    <a:ext uri="{9D8B030D-6E8A-4147-A177-3AD203B41FA5}">
                      <a16:colId xmlns:a16="http://schemas.microsoft.com/office/drawing/2014/main" val="20000"/>
                    </a:ext>
                  </a:extLst>
                </a:gridCol>
                <a:gridCol w="4996942">
                  <a:extLst>
                    <a:ext uri="{9D8B030D-6E8A-4147-A177-3AD203B41FA5}">
                      <a16:colId xmlns:a16="http://schemas.microsoft.com/office/drawing/2014/main" val="20001"/>
                    </a:ext>
                  </a:extLst>
                </a:gridCol>
              </a:tblGrid>
              <a:tr h="1597415">
                <a:tc>
                  <a:txBody>
                    <a:bodyPr/>
                    <a:lstStyle/>
                    <a:p>
                      <a:r>
                        <a:rPr lang="es-ES_tradnl" sz="4000" dirty="0" smtClean="0"/>
                        <a:t>Estar-</a:t>
                      </a:r>
                      <a:r>
                        <a:rPr lang="es-ES_tradnl" sz="4000" baseline="0" dirty="0" smtClean="0"/>
                        <a:t> TO BE </a:t>
                      </a:r>
                      <a:endParaRPr lang="es-ES_tradnl" sz="4000" dirty="0"/>
                    </a:p>
                  </a:txBody>
                  <a:tcPr marL="91416" marR="91416" marT="45708" marB="45708"/>
                </a:tc>
                <a:tc>
                  <a:txBody>
                    <a:bodyPr/>
                    <a:lstStyle/>
                    <a:p>
                      <a:r>
                        <a:rPr lang="es-ES_tradnl" sz="4000" dirty="0" err="1" smtClean="0"/>
                        <a:t>Present</a:t>
                      </a:r>
                      <a:r>
                        <a:rPr lang="es-ES_tradnl" sz="4000" dirty="0" smtClean="0"/>
                        <a:t> tense </a:t>
                      </a:r>
                      <a:r>
                        <a:rPr lang="es-ES_tradnl" sz="4000" dirty="0" err="1" smtClean="0"/>
                        <a:t>conjugation</a:t>
                      </a:r>
                      <a:r>
                        <a:rPr lang="es-ES_tradnl" sz="4000" dirty="0" smtClean="0"/>
                        <a:t> </a:t>
                      </a:r>
                      <a:endParaRPr lang="es-ES_tradnl" sz="4000" dirty="0"/>
                    </a:p>
                  </a:txBody>
                  <a:tcPr marL="91416" marR="91416" marT="45708" marB="45708"/>
                </a:tc>
                <a:extLst>
                  <a:ext uri="{0D108BD9-81ED-4DB2-BD59-A6C34878D82A}">
                    <a16:rowId xmlns:a16="http://schemas.microsoft.com/office/drawing/2014/main" val="10000"/>
                  </a:ext>
                </a:extLst>
              </a:tr>
              <a:tr h="1405224">
                <a:tc>
                  <a:txBody>
                    <a:bodyPr/>
                    <a:lstStyle/>
                    <a:p>
                      <a:r>
                        <a:rPr lang="es-ES_tradnl" sz="3600" dirty="0" smtClean="0"/>
                        <a:t>YO estoy</a:t>
                      </a:r>
                      <a:endParaRPr lang="es-ES_tradnl" sz="3600" dirty="0"/>
                    </a:p>
                  </a:txBody>
                  <a:tcPr marL="91416" marR="91416" marT="45708" marB="45708"/>
                </a:tc>
                <a:tc>
                  <a:txBody>
                    <a:bodyPr/>
                    <a:lstStyle/>
                    <a:p>
                      <a:r>
                        <a:rPr lang="es-ES_tradnl" sz="3600" dirty="0" smtClean="0"/>
                        <a:t>NOSOTROS</a:t>
                      </a:r>
                    </a:p>
                    <a:p>
                      <a:r>
                        <a:rPr lang="es-ES_tradnl" sz="3600" dirty="0" smtClean="0"/>
                        <a:t>estamos</a:t>
                      </a:r>
                      <a:endParaRPr lang="es-ES_tradnl" sz="3600" dirty="0"/>
                    </a:p>
                  </a:txBody>
                  <a:tcPr marL="91416" marR="91416" marT="45708" marB="45708"/>
                </a:tc>
                <a:extLst>
                  <a:ext uri="{0D108BD9-81ED-4DB2-BD59-A6C34878D82A}">
                    <a16:rowId xmlns:a16="http://schemas.microsoft.com/office/drawing/2014/main" val="10001"/>
                  </a:ext>
                </a:extLst>
              </a:tr>
              <a:tr h="1405224">
                <a:tc>
                  <a:txBody>
                    <a:bodyPr/>
                    <a:lstStyle/>
                    <a:p>
                      <a:r>
                        <a:rPr lang="es-ES_tradnl" sz="3600" dirty="0" smtClean="0"/>
                        <a:t>Tú estás</a:t>
                      </a:r>
                      <a:endParaRPr lang="es-ES_tradnl" sz="3600" dirty="0"/>
                    </a:p>
                  </a:txBody>
                  <a:tcPr marL="91416" marR="91416" marT="45708" marB="45708"/>
                </a:tc>
                <a:tc>
                  <a:txBody>
                    <a:bodyPr/>
                    <a:lstStyle/>
                    <a:p>
                      <a:endParaRPr lang="es-ES_tradnl" sz="3600" dirty="0"/>
                    </a:p>
                  </a:txBody>
                  <a:tcPr marL="91416" marR="91416" marT="45708" marB="45708"/>
                </a:tc>
                <a:extLst>
                  <a:ext uri="{0D108BD9-81ED-4DB2-BD59-A6C34878D82A}">
                    <a16:rowId xmlns:a16="http://schemas.microsoft.com/office/drawing/2014/main" val="10002"/>
                  </a:ext>
                </a:extLst>
              </a:tr>
              <a:tr h="2117503">
                <a:tc>
                  <a:txBody>
                    <a:bodyPr/>
                    <a:lstStyle/>
                    <a:p>
                      <a:r>
                        <a:rPr lang="es-ES_tradnl" sz="3600" dirty="0" smtClean="0"/>
                        <a:t>Él  está</a:t>
                      </a:r>
                    </a:p>
                    <a:p>
                      <a:r>
                        <a:rPr lang="es-ES_tradnl" sz="3600" dirty="0" smtClean="0"/>
                        <a:t>Ella</a:t>
                      </a:r>
                    </a:p>
                    <a:p>
                      <a:r>
                        <a:rPr lang="es-ES_tradnl" sz="3600" baseline="0" dirty="0" smtClean="0"/>
                        <a:t>Usted </a:t>
                      </a:r>
                      <a:endParaRPr lang="es-ES_tradnl" sz="3600" dirty="0"/>
                    </a:p>
                  </a:txBody>
                  <a:tcPr marL="91416" marR="91416" marT="45708" marB="45708"/>
                </a:tc>
                <a:tc>
                  <a:txBody>
                    <a:bodyPr/>
                    <a:lstStyle/>
                    <a:p>
                      <a:r>
                        <a:rPr lang="es-ES_tradnl" sz="3600" dirty="0" smtClean="0"/>
                        <a:t>Ellos </a:t>
                      </a:r>
                    </a:p>
                    <a:p>
                      <a:r>
                        <a:rPr lang="es-ES_tradnl" sz="3600" dirty="0" smtClean="0"/>
                        <a:t>Ellas   están</a:t>
                      </a:r>
                    </a:p>
                    <a:p>
                      <a:r>
                        <a:rPr lang="es-ES_tradnl" sz="3600" dirty="0" smtClean="0"/>
                        <a:t>Ustedes </a:t>
                      </a:r>
                      <a:endParaRPr lang="es-ES_tradnl" sz="3600" dirty="0"/>
                    </a:p>
                  </a:txBody>
                  <a:tcPr marL="91416" marR="91416" marT="45708" marB="45708"/>
                </a:tc>
                <a:extLst>
                  <a:ext uri="{0D108BD9-81ED-4DB2-BD59-A6C34878D82A}">
                    <a16:rowId xmlns:a16="http://schemas.microsoft.com/office/drawing/2014/main" val="10003"/>
                  </a:ext>
                </a:extLst>
              </a:tr>
            </a:tbl>
          </a:graphicData>
        </a:graphic>
      </p:graphicFrame>
      <p:sp>
        <p:nvSpPr>
          <p:cNvPr id="2" name="5-Point Star 1"/>
          <p:cNvSpPr/>
          <p:nvPr/>
        </p:nvSpPr>
        <p:spPr>
          <a:xfrm rot="1133200">
            <a:off x="9217568" y="2373952"/>
            <a:ext cx="2895600" cy="2819400"/>
          </a:xfrm>
          <a:prstGeom prst="star5">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92694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7034540" y="2195774"/>
            <a:ext cx="4875530" cy="4662226"/>
          </a:xfrm>
        </p:spPr>
        <p:txBody>
          <a:bodyPr>
            <a:normAutofit lnSpcReduction="10000"/>
          </a:bodyPr>
          <a:lstStyle/>
          <a:p>
            <a:r>
              <a:rPr lang="es-ES_tradnl" sz="3999" dirty="0"/>
              <a:t>A. JUAN Y MIGUEL </a:t>
            </a:r>
          </a:p>
          <a:p>
            <a:r>
              <a:rPr lang="es-ES_tradnl" sz="3999" dirty="0"/>
              <a:t>B. SRA. MARTINEZ </a:t>
            </a:r>
          </a:p>
          <a:p>
            <a:r>
              <a:rPr lang="es-ES_tradnl" sz="3999" dirty="0"/>
              <a:t>C. CARLA Y YO </a:t>
            </a:r>
          </a:p>
          <a:p>
            <a:r>
              <a:rPr lang="es-ES_tradnl" sz="3999" dirty="0"/>
              <a:t>D. TÚ</a:t>
            </a:r>
          </a:p>
          <a:p>
            <a:r>
              <a:rPr lang="es-ES_tradnl" sz="3999" dirty="0"/>
              <a:t>E. YO </a:t>
            </a:r>
          </a:p>
          <a:p>
            <a:endParaRPr lang="es-ES_tradnl" dirty="0" smtClean="0"/>
          </a:p>
        </p:txBody>
      </p:sp>
      <p:sp>
        <p:nvSpPr>
          <p:cNvPr id="3" name="Content Placeholder 2"/>
          <p:cNvSpPr>
            <a:spLocks noGrp="1"/>
          </p:cNvSpPr>
          <p:nvPr>
            <p:ph sz="half" idx="1"/>
          </p:nvPr>
        </p:nvSpPr>
        <p:spPr>
          <a:xfrm>
            <a:off x="1915233" y="2042976"/>
            <a:ext cx="4875530" cy="4662226"/>
          </a:xfrm>
        </p:spPr>
        <p:txBody>
          <a:bodyPr>
            <a:normAutofit lnSpcReduction="10000"/>
          </a:bodyPr>
          <a:lstStyle/>
          <a:p>
            <a:pPr marL="596467" indent="-514196">
              <a:buFont typeface="+mj-lt"/>
              <a:buAutoNum type="arabicPeriod"/>
            </a:pPr>
            <a:r>
              <a:rPr lang="es-ES_tradnl" sz="5398" dirty="0"/>
              <a:t>ESTÁ</a:t>
            </a:r>
          </a:p>
          <a:p>
            <a:pPr marL="596467" indent="-514196">
              <a:buFont typeface="+mj-lt"/>
              <a:buAutoNum type="arabicPeriod"/>
            </a:pPr>
            <a:r>
              <a:rPr lang="es-ES_tradnl" sz="5398" dirty="0"/>
              <a:t>ESTOY</a:t>
            </a:r>
          </a:p>
          <a:p>
            <a:pPr marL="596467" indent="-514196">
              <a:buFont typeface="+mj-lt"/>
              <a:buAutoNum type="arabicPeriod"/>
            </a:pPr>
            <a:r>
              <a:rPr lang="es-ES_tradnl" sz="5398" dirty="0"/>
              <a:t>ESTAMOS</a:t>
            </a:r>
          </a:p>
          <a:p>
            <a:pPr marL="596467" indent="-514196">
              <a:buFont typeface="+mj-lt"/>
              <a:buAutoNum type="arabicPeriod"/>
            </a:pPr>
            <a:r>
              <a:rPr lang="es-ES_tradnl" sz="5398" dirty="0"/>
              <a:t>ESTÁS </a:t>
            </a:r>
          </a:p>
          <a:p>
            <a:pPr marL="596467" indent="-514196">
              <a:buFont typeface="+mj-lt"/>
              <a:buAutoNum type="arabicPeriod"/>
            </a:pPr>
            <a:r>
              <a:rPr lang="es-ES_tradnl" sz="5398" dirty="0"/>
              <a:t>ESTÁN </a:t>
            </a:r>
          </a:p>
          <a:p>
            <a:endParaRPr lang="es-ES_tradnl" dirty="0"/>
          </a:p>
        </p:txBody>
      </p:sp>
      <p:sp>
        <p:nvSpPr>
          <p:cNvPr id="4" name="Title 3"/>
          <p:cNvSpPr>
            <a:spLocks noGrp="1"/>
          </p:cNvSpPr>
          <p:nvPr>
            <p:ph type="title"/>
          </p:nvPr>
        </p:nvSpPr>
        <p:spPr>
          <a:xfrm>
            <a:off x="881744" y="660400"/>
            <a:ext cx="9994837" cy="1142702"/>
          </a:xfrm>
        </p:spPr>
        <p:txBody>
          <a:bodyPr>
            <a:normAutofit fontScale="90000"/>
          </a:bodyPr>
          <a:lstStyle/>
          <a:p>
            <a:pPr algn="ctr"/>
            <a:r>
              <a:rPr lang="es-ES_tradnl" dirty="0" smtClean="0"/>
              <a:t>MATCH THE CONJUGATED FORM OF ESTAR WITH THE CORRESPONDING SUBJECT PRONOUN </a:t>
            </a:r>
            <a:endParaRPr lang="es-ES_tradnl" dirty="0"/>
          </a:p>
        </p:txBody>
      </p:sp>
    </p:spTree>
    <p:controls>
      <mc:AlternateContent xmlns:mc="http://schemas.openxmlformats.org/markup-compatibility/2006">
        <mc:Choice xmlns:v="urn:schemas-microsoft-com:vml" Requires="v">
          <p:control spid="2079" name="ShockwaveFlash1" r:id="rId2" imgW="3429000" imgH="1905120"/>
        </mc:Choice>
        <mc:Fallback>
          <p:control name="ShockwaveFlash1" r:id="rId2" imgW="3429000" imgH="1905120">
            <p:pic>
              <p:nvPicPr>
                <p:cNvPr id="5" name="ShockwaveFlash1"/>
                <p:cNvPicPr preferRelativeResize="0">
                  <a:picLocks noChangeArrowheads="1" noChangeShapeType="1"/>
                </p:cNvPicPr>
                <p:nvPr/>
              </p:nvPicPr>
              <p:blipFill>
                <a:blip r:embed="rId4"/>
                <a:srcRect/>
                <a:stretch>
                  <a:fillRect/>
                </a:stretch>
              </p:blipFill>
              <p:spPr bwMode="auto">
                <a:xfrm>
                  <a:off x="8761413" y="4800202"/>
                  <a:ext cx="3429000" cy="19050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79311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6224" t="20289" r="30665" b="15345"/>
          <a:stretch/>
        </p:blipFill>
        <p:spPr>
          <a:xfrm>
            <a:off x="153665" y="1786"/>
            <a:ext cx="8167837" cy="6856214"/>
          </a:xfrm>
          <a:prstGeom prst="rect">
            <a:avLst/>
          </a:prstGeom>
        </p:spPr>
      </p:pic>
      <p:sp>
        <p:nvSpPr>
          <p:cNvPr id="3" name="5-Point Star 2"/>
          <p:cNvSpPr/>
          <p:nvPr/>
        </p:nvSpPr>
        <p:spPr>
          <a:xfrm rot="20660841">
            <a:off x="7613493" y="310771"/>
            <a:ext cx="2674264" cy="257875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399"/>
          </a:p>
        </p:txBody>
      </p:sp>
      <p:sp>
        <p:nvSpPr>
          <p:cNvPr id="4" name="Rectangle 3"/>
          <p:cNvSpPr/>
          <p:nvPr/>
        </p:nvSpPr>
        <p:spPr>
          <a:xfrm rot="376287">
            <a:off x="8405949" y="3304481"/>
            <a:ext cx="3801041" cy="1754326"/>
          </a:xfrm>
          <a:prstGeom prst="rect">
            <a:avLst/>
          </a:prstGeom>
          <a:noFill/>
        </p:spPr>
        <p:txBody>
          <a:bodyPr wrap="none" lIns="91440" tIns="45720" rIns="91440" bIns="45720">
            <a:spAutoFit/>
          </a:bodyPr>
          <a:lstStyle/>
          <a:p>
            <a:pPr algn="ct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Aquí</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Here</a:t>
            </a:r>
          </a:p>
          <a:p>
            <a:pPr algn="ct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Allí</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There</a:t>
            </a:r>
          </a:p>
        </p:txBody>
      </p:sp>
    </p:spTree>
    <p:extLst>
      <p:ext uri="{BB962C8B-B14F-4D97-AF65-F5344CB8AC3E}">
        <p14:creationId xmlns:p14="http://schemas.microsoft.com/office/powerpoint/2010/main" val="407356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87330" y="422451"/>
            <a:ext cx="10493844" cy="6028379"/>
          </a:xfrm>
          <a:prstGeom prst="rect">
            <a:avLst/>
          </a:prstGeom>
        </p:spPr>
      </p:pic>
    </p:spTree>
    <p:extLst>
      <p:ext uri="{BB962C8B-B14F-4D97-AF65-F5344CB8AC3E}">
        <p14:creationId xmlns:p14="http://schemas.microsoft.com/office/powerpoint/2010/main" val="2514039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2099733"/>
            <a:ext cx="10011809" cy="2677648"/>
          </a:xfrm>
        </p:spPr>
        <p:txBody>
          <a:bodyPr/>
          <a:lstStyle/>
          <a:p>
            <a:r>
              <a:rPr lang="es-MX" dirty="0" smtClean="0"/>
              <a:t>Saquen sus pizarras por favor </a:t>
            </a:r>
            <a:r>
              <a:rPr lang="es-MX" dirty="0" smtClean="0">
                <a:sym typeface="Wingdings" panose="05000000000000000000" pitchFamily="2" charset="2"/>
              </a:rPr>
              <a:t></a:t>
            </a:r>
            <a:endParaRPr lang="es-MX" dirty="0"/>
          </a:p>
        </p:txBody>
      </p:sp>
    </p:spTree>
    <p:extLst>
      <p:ext uri="{BB962C8B-B14F-4D97-AF65-F5344CB8AC3E}">
        <p14:creationId xmlns:p14="http://schemas.microsoft.com/office/powerpoint/2010/main" val="1892181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r="68235" b="67342"/>
          <a:stretch/>
        </p:blipFill>
        <p:spPr>
          <a:xfrm>
            <a:off x="1380647" y="856032"/>
            <a:ext cx="3257084" cy="2058593"/>
          </a:xfrm>
          <a:prstGeom prst="rect">
            <a:avLst/>
          </a:prstGeom>
        </p:spPr>
      </p:pic>
      <p:sp>
        <p:nvSpPr>
          <p:cNvPr id="5" name="Rectangle 4"/>
          <p:cNvSpPr/>
          <p:nvPr/>
        </p:nvSpPr>
        <p:spPr>
          <a:xfrm>
            <a:off x="4913503" y="4921686"/>
            <a:ext cx="6999479" cy="1910188"/>
          </a:xfrm>
          <a:prstGeom prst="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S_tradnl" sz="2399" dirty="0"/>
          </a:p>
        </p:txBody>
      </p:sp>
      <p:sp>
        <p:nvSpPr>
          <p:cNvPr id="6" name="TextBox 5"/>
          <p:cNvSpPr txBox="1"/>
          <p:nvPr/>
        </p:nvSpPr>
        <p:spPr>
          <a:xfrm>
            <a:off x="5445626" y="4940097"/>
            <a:ext cx="5444038" cy="1446293"/>
          </a:xfrm>
          <a:prstGeom prst="rect">
            <a:avLst/>
          </a:prstGeom>
          <a:noFill/>
          <a:ln>
            <a:solidFill>
              <a:schemeClr val="bg2"/>
            </a:solidFill>
          </a:ln>
        </p:spPr>
        <p:txBody>
          <a:bodyPr wrap="square" rtlCol="0" anchor="ctr" anchorCtr="1">
            <a:spAutoFit/>
          </a:bodyPr>
          <a:lstStyle/>
          <a:p>
            <a:r>
              <a:rPr lang="es-ES_tradnl" sz="4399" dirty="0"/>
              <a:t>¿Donde está el gato? </a:t>
            </a:r>
          </a:p>
        </p:txBody>
      </p:sp>
      <p:sp>
        <p:nvSpPr>
          <p:cNvPr id="2" name="Rectangle 1"/>
          <p:cNvSpPr/>
          <p:nvPr/>
        </p:nvSpPr>
        <p:spPr>
          <a:xfrm>
            <a:off x="1380647" y="856032"/>
            <a:ext cx="1696382" cy="41034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60723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31366" t="-216" r="33771" b="67342"/>
          <a:stretch/>
        </p:blipFill>
        <p:spPr>
          <a:xfrm>
            <a:off x="4872570" y="261817"/>
            <a:ext cx="3574782" cy="2072237"/>
          </a:xfrm>
          <a:prstGeom prst="rect">
            <a:avLst/>
          </a:prstGeom>
        </p:spPr>
      </p:pic>
      <p:sp>
        <p:nvSpPr>
          <p:cNvPr id="5" name="Rectangle 4"/>
          <p:cNvSpPr/>
          <p:nvPr/>
        </p:nvSpPr>
        <p:spPr>
          <a:xfrm>
            <a:off x="4913503" y="4653569"/>
            <a:ext cx="6999479" cy="1910188"/>
          </a:xfrm>
          <a:prstGeom prst="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S_tradnl" sz="2399" dirty="0"/>
          </a:p>
        </p:txBody>
      </p:sp>
      <p:sp>
        <p:nvSpPr>
          <p:cNvPr id="6" name="TextBox 5"/>
          <p:cNvSpPr txBox="1"/>
          <p:nvPr/>
        </p:nvSpPr>
        <p:spPr>
          <a:xfrm>
            <a:off x="5445626" y="4940097"/>
            <a:ext cx="5444038" cy="1446293"/>
          </a:xfrm>
          <a:prstGeom prst="rect">
            <a:avLst/>
          </a:prstGeom>
          <a:noFill/>
          <a:ln>
            <a:solidFill>
              <a:schemeClr val="bg2"/>
            </a:solidFill>
          </a:ln>
        </p:spPr>
        <p:txBody>
          <a:bodyPr wrap="square" rtlCol="0" anchor="ctr" anchorCtr="1">
            <a:spAutoFit/>
          </a:bodyPr>
          <a:lstStyle/>
          <a:p>
            <a:r>
              <a:rPr lang="es-ES_tradnl" sz="4399" dirty="0"/>
              <a:t>¿Donde está el gato? </a:t>
            </a:r>
          </a:p>
        </p:txBody>
      </p:sp>
      <p:sp>
        <p:nvSpPr>
          <p:cNvPr id="7" name="Rectangle 6"/>
          <p:cNvSpPr/>
          <p:nvPr/>
        </p:nvSpPr>
        <p:spPr>
          <a:xfrm>
            <a:off x="4885788" y="381000"/>
            <a:ext cx="1696382" cy="41034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54770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65830" b="67775"/>
          <a:stretch/>
        </p:blipFill>
        <p:spPr>
          <a:xfrm>
            <a:off x="8406419" y="275461"/>
            <a:ext cx="3503650" cy="2031305"/>
          </a:xfrm>
          <a:prstGeom prst="rect">
            <a:avLst/>
          </a:prstGeom>
        </p:spPr>
      </p:pic>
      <p:sp>
        <p:nvSpPr>
          <p:cNvPr id="5" name="Rectangle 4"/>
          <p:cNvSpPr/>
          <p:nvPr/>
        </p:nvSpPr>
        <p:spPr>
          <a:xfrm>
            <a:off x="4913503" y="4653569"/>
            <a:ext cx="6999479" cy="1910188"/>
          </a:xfrm>
          <a:prstGeom prst="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S_tradnl" sz="2399" dirty="0"/>
          </a:p>
        </p:txBody>
      </p:sp>
      <p:sp>
        <p:nvSpPr>
          <p:cNvPr id="6" name="TextBox 5"/>
          <p:cNvSpPr txBox="1"/>
          <p:nvPr/>
        </p:nvSpPr>
        <p:spPr>
          <a:xfrm>
            <a:off x="5445626" y="4940097"/>
            <a:ext cx="5444038" cy="1446293"/>
          </a:xfrm>
          <a:prstGeom prst="rect">
            <a:avLst/>
          </a:prstGeom>
          <a:noFill/>
          <a:ln>
            <a:solidFill>
              <a:schemeClr val="bg2"/>
            </a:solidFill>
          </a:ln>
        </p:spPr>
        <p:txBody>
          <a:bodyPr wrap="square" rtlCol="0" anchor="ctr" anchorCtr="1">
            <a:spAutoFit/>
          </a:bodyPr>
          <a:lstStyle/>
          <a:p>
            <a:r>
              <a:rPr lang="es-ES_tradnl" sz="4399" dirty="0"/>
              <a:t>¿Donde está el gato? </a:t>
            </a:r>
          </a:p>
        </p:txBody>
      </p:sp>
      <p:sp>
        <p:nvSpPr>
          <p:cNvPr id="7" name="Rectangle 6"/>
          <p:cNvSpPr/>
          <p:nvPr/>
        </p:nvSpPr>
        <p:spPr>
          <a:xfrm>
            <a:off x="8461862" y="275460"/>
            <a:ext cx="2427802" cy="41034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40423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32225" r="68102" b="30329"/>
          <a:stretch/>
        </p:blipFill>
        <p:spPr>
          <a:xfrm>
            <a:off x="1656418" y="2306764"/>
            <a:ext cx="3270728" cy="2360448"/>
          </a:xfrm>
          <a:prstGeom prst="rect">
            <a:avLst/>
          </a:prstGeom>
        </p:spPr>
      </p:pic>
      <p:sp>
        <p:nvSpPr>
          <p:cNvPr id="5" name="Rectangle 4"/>
          <p:cNvSpPr/>
          <p:nvPr/>
        </p:nvSpPr>
        <p:spPr>
          <a:xfrm>
            <a:off x="4913503" y="4653569"/>
            <a:ext cx="6999479" cy="1910188"/>
          </a:xfrm>
          <a:prstGeom prst="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S_tradnl" sz="2399" dirty="0"/>
          </a:p>
        </p:txBody>
      </p:sp>
      <p:sp>
        <p:nvSpPr>
          <p:cNvPr id="6" name="TextBox 5"/>
          <p:cNvSpPr txBox="1"/>
          <p:nvPr/>
        </p:nvSpPr>
        <p:spPr>
          <a:xfrm>
            <a:off x="5445626" y="4940097"/>
            <a:ext cx="5444038" cy="1446293"/>
          </a:xfrm>
          <a:prstGeom prst="rect">
            <a:avLst/>
          </a:prstGeom>
          <a:noFill/>
          <a:ln>
            <a:solidFill>
              <a:schemeClr val="bg2"/>
            </a:solidFill>
          </a:ln>
        </p:spPr>
        <p:txBody>
          <a:bodyPr wrap="square" rtlCol="0" anchor="ctr" anchorCtr="1">
            <a:spAutoFit/>
          </a:bodyPr>
          <a:lstStyle/>
          <a:p>
            <a:r>
              <a:rPr lang="es-ES_tradnl" sz="4399" dirty="0"/>
              <a:t>¿Donde está el gato? </a:t>
            </a:r>
          </a:p>
        </p:txBody>
      </p:sp>
      <p:sp>
        <p:nvSpPr>
          <p:cNvPr id="7" name="Rectangle 6"/>
          <p:cNvSpPr/>
          <p:nvPr/>
        </p:nvSpPr>
        <p:spPr>
          <a:xfrm>
            <a:off x="1656418" y="2409371"/>
            <a:ext cx="1696382" cy="41034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621062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31366" t="32441" r="34170" b="30546"/>
          <a:stretch/>
        </p:blipFill>
        <p:spPr>
          <a:xfrm>
            <a:off x="4872569" y="2320408"/>
            <a:ext cx="3533850" cy="2333160"/>
          </a:xfrm>
          <a:prstGeom prst="rect">
            <a:avLst/>
          </a:prstGeom>
        </p:spPr>
      </p:pic>
      <p:sp>
        <p:nvSpPr>
          <p:cNvPr id="5" name="Rectangle 4"/>
          <p:cNvSpPr/>
          <p:nvPr/>
        </p:nvSpPr>
        <p:spPr>
          <a:xfrm>
            <a:off x="4913503" y="4653569"/>
            <a:ext cx="6999479" cy="1910188"/>
          </a:xfrm>
          <a:prstGeom prst="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S_tradnl" sz="2399" dirty="0"/>
          </a:p>
        </p:txBody>
      </p:sp>
      <p:sp>
        <p:nvSpPr>
          <p:cNvPr id="6" name="TextBox 5"/>
          <p:cNvSpPr txBox="1"/>
          <p:nvPr/>
        </p:nvSpPr>
        <p:spPr>
          <a:xfrm>
            <a:off x="5445626" y="4940097"/>
            <a:ext cx="5444038" cy="1446293"/>
          </a:xfrm>
          <a:prstGeom prst="rect">
            <a:avLst/>
          </a:prstGeom>
          <a:noFill/>
          <a:ln>
            <a:solidFill>
              <a:schemeClr val="bg2"/>
            </a:solidFill>
          </a:ln>
        </p:spPr>
        <p:txBody>
          <a:bodyPr wrap="square" rtlCol="0" anchor="ctr" anchorCtr="1">
            <a:spAutoFit/>
          </a:bodyPr>
          <a:lstStyle/>
          <a:p>
            <a:r>
              <a:rPr lang="es-ES_tradnl" sz="4399" dirty="0"/>
              <a:t>¿Donde está el gato? </a:t>
            </a:r>
          </a:p>
        </p:txBody>
      </p:sp>
      <p:sp>
        <p:nvSpPr>
          <p:cNvPr id="7" name="Rectangle 6"/>
          <p:cNvSpPr/>
          <p:nvPr/>
        </p:nvSpPr>
        <p:spPr>
          <a:xfrm>
            <a:off x="4943701" y="2514600"/>
            <a:ext cx="1696382" cy="41034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97396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s-ES_tradnl" dirty="0" smtClean="0"/>
              <a:t>BIENVENIDOS A NUESTRA CLASE</a:t>
            </a:r>
            <a:br>
              <a:rPr lang="es-ES_tradnl" dirty="0" smtClean="0"/>
            </a:br>
            <a:r>
              <a:rPr lang="es-ES_tradnl" dirty="0" smtClean="0"/>
              <a:t>ESPAÑOL 1  </a:t>
            </a:r>
            <a:endParaRPr lang="es-ES_tradnl" dirty="0"/>
          </a:p>
        </p:txBody>
      </p:sp>
      <p:sp>
        <p:nvSpPr>
          <p:cNvPr id="3" name="Subtitle 2"/>
          <p:cNvSpPr>
            <a:spLocks noGrp="1"/>
          </p:cNvSpPr>
          <p:nvPr>
            <p:ph type="subTitle" idx="1"/>
          </p:nvPr>
        </p:nvSpPr>
        <p:spPr>
          <a:xfrm>
            <a:off x="1154954" y="4777380"/>
            <a:ext cx="9457627" cy="1124656"/>
          </a:xfrm>
        </p:spPr>
        <p:txBody>
          <a:bodyPr>
            <a:normAutofit fontScale="85000" lnSpcReduction="10000"/>
          </a:bodyPr>
          <a:lstStyle/>
          <a:p>
            <a:r>
              <a:rPr lang="es-ES_tradnl" dirty="0" smtClean="0"/>
              <a:t>HOY ES LUNES, EL </a:t>
            </a:r>
            <a:r>
              <a:rPr lang="es-ES_tradnl" dirty="0" smtClean="0"/>
              <a:t>Diez de diciembre</a:t>
            </a:r>
          </a:p>
          <a:p>
            <a:r>
              <a:rPr lang="es-ES_tradnl" dirty="0" smtClean="0"/>
              <a:t>Son las …   de la </a:t>
            </a:r>
          </a:p>
          <a:p>
            <a:r>
              <a:rPr lang="es-ES_tradnl" dirty="0"/>
              <a:t>Afuera Hace calor/frio/buen tiempo y esta soleado/nublado.  Hay lluvia/nieve/viento.</a:t>
            </a:r>
          </a:p>
          <a:p>
            <a:endParaRPr lang="es-ES_tradnl" dirty="0"/>
          </a:p>
        </p:txBody>
      </p:sp>
    </p:spTree>
    <p:extLst>
      <p:ext uri="{BB962C8B-B14F-4D97-AF65-F5344CB8AC3E}">
        <p14:creationId xmlns:p14="http://schemas.microsoft.com/office/powerpoint/2010/main" val="20065999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69888"/>
          <a:stretch/>
        </p:blipFill>
        <p:spPr>
          <a:xfrm>
            <a:off x="1656419" y="4680857"/>
            <a:ext cx="10253651" cy="1898147"/>
          </a:xfrm>
          <a:prstGeom prst="rect">
            <a:avLst/>
          </a:prstGeom>
        </p:spPr>
      </p:pic>
      <p:sp>
        <p:nvSpPr>
          <p:cNvPr id="5" name="Rectangle 4"/>
          <p:cNvSpPr/>
          <p:nvPr/>
        </p:nvSpPr>
        <p:spPr>
          <a:xfrm>
            <a:off x="4913503" y="4653569"/>
            <a:ext cx="6999479" cy="1910188"/>
          </a:xfrm>
          <a:prstGeom prst="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S_tradnl" sz="2399" dirty="0"/>
          </a:p>
        </p:txBody>
      </p:sp>
      <p:sp>
        <p:nvSpPr>
          <p:cNvPr id="6" name="TextBox 5"/>
          <p:cNvSpPr txBox="1"/>
          <p:nvPr/>
        </p:nvSpPr>
        <p:spPr>
          <a:xfrm>
            <a:off x="5445626" y="4940097"/>
            <a:ext cx="5444038" cy="1446293"/>
          </a:xfrm>
          <a:prstGeom prst="rect">
            <a:avLst/>
          </a:prstGeom>
          <a:noFill/>
          <a:ln>
            <a:solidFill>
              <a:schemeClr val="bg2"/>
            </a:solidFill>
          </a:ln>
        </p:spPr>
        <p:txBody>
          <a:bodyPr wrap="square" rtlCol="0" anchor="ctr" anchorCtr="1">
            <a:spAutoFit/>
          </a:bodyPr>
          <a:lstStyle/>
          <a:p>
            <a:r>
              <a:rPr lang="es-ES_tradnl" sz="4399" dirty="0"/>
              <a:t>¿Donde está el gato? </a:t>
            </a:r>
          </a:p>
        </p:txBody>
      </p:sp>
      <p:sp>
        <p:nvSpPr>
          <p:cNvPr id="7" name="Rectangle 6"/>
          <p:cNvSpPr/>
          <p:nvPr/>
        </p:nvSpPr>
        <p:spPr>
          <a:xfrm>
            <a:off x="1653506" y="4683033"/>
            <a:ext cx="1696382" cy="41034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64523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892" y="260726"/>
            <a:ext cx="10360501" cy="1219200"/>
          </a:xfrm>
        </p:spPr>
        <p:txBody>
          <a:bodyPr>
            <a:normAutofit/>
          </a:bodyPr>
          <a:lstStyle/>
          <a:p>
            <a:pPr algn="ctr"/>
            <a:r>
              <a:rPr lang="es-ES_tradnl" sz="6600" dirty="0" smtClean="0"/>
              <a:t>DOL</a:t>
            </a:r>
            <a:r>
              <a:rPr lang="es-ES_tradnl" sz="6600" dirty="0" smtClean="0"/>
              <a:t> </a:t>
            </a:r>
            <a:endParaRPr lang="es-ES_tradnl" sz="6600" dirty="0"/>
          </a:p>
        </p:txBody>
      </p:sp>
      <p:pic>
        <p:nvPicPr>
          <p:cNvPr id="4" name="Content Placeholder 3"/>
          <p:cNvPicPr>
            <a:picLocks noGrp="1" noChangeAspect="1"/>
          </p:cNvPicPr>
          <p:nvPr>
            <p:ph idx="1"/>
          </p:nvPr>
        </p:nvPicPr>
        <p:blipFill rotWithShape="1">
          <a:blip r:embed="rId2"/>
          <a:srcRect l="8791" t="36364" r="49641" b="12501"/>
          <a:stretch/>
        </p:blipFill>
        <p:spPr>
          <a:xfrm>
            <a:off x="1676401" y="1219200"/>
            <a:ext cx="8029541" cy="5553630"/>
          </a:xfrm>
          <a:prstGeom prst="rect">
            <a:avLst/>
          </a:prstGeom>
        </p:spPr>
      </p:pic>
    </p:spTree>
    <p:extLst>
      <p:ext uri="{BB962C8B-B14F-4D97-AF65-F5344CB8AC3E}">
        <p14:creationId xmlns:p14="http://schemas.microsoft.com/office/powerpoint/2010/main" val="1238292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9508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397" y="477058"/>
            <a:ext cx="8825658" cy="1701672"/>
          </a:xfrm>
        </p:spPr>
        <p:txBody>
          <a:bodyPr/>
          <a:lstStyle/>
          <a:p>
            <a:r>
              <a:rPr lang="es-MX" sz="3200" dirty="0" err="1" smtClean="0"/>
              <a:t>Create</a:t>
            </a:r>
            <a:r>
              <a:rPr lang="es-MX" sz="3200" dirty="0" smtClean="0"/>
              <a:t> </a:t>
            </a:r>
            <a:r>
              <a:rPr lang="es-MX" sz="3200" dirty="0" err="1" smtClean="0"/>
              <a:t>the</a:t>
            </a:r>
            <a:r>
              <a:rPr lang="es-MX" sz="3200" dirty="0" smtClean="0"/>
              <a:t> </a:t>
            </a:r>
            <a:r>
              <a:rPr lang="es-MX" sz="3200" dirty="0" err="1" smtClean="0"/>
              <a:t>following</a:t>
            </a:r>
            <a:r>
              <a:rPr lang="es-MX" sz="3200" dirty="0" smtClean="0"/>
              <a:t> chart in </a:t>
            </a:r>
            <a:r>
              <a:rPr lang="es-MX" sz="3200" dirty="0" err="1" smtClean="0"/>
              <a:t>your</a:t>
            </a:r>
            <a:r>
              <a:rPr lang="es-MX" sz="3200" dirty="0" smtClean="0"/>
              <a:t> notes and </a:t>
            </a:r>
            <a:r>
              <a:rPr lang="es-MX" sz="3200" dirty="0" err="1" smtClean="0"/>
              <a:t>then</a:t>
            </a:r>
            <a:r>
              <a:rPr lang="es-MX" sz="3200" dirty="0" smtClean="0"/>
              <a:t> </a:t>
            </a:r>
            <a:r>
              <a:rPr lang="es-MX" sz="3200" dirty="0" err="1" smtClean="0"/>
              <a:t>fill</a:t>
            </a:r>
            <a:r>
              <a:rPr lang="es-MX" sz="3200" dirty="0" smtClean="0"/>
              <a:t> </a:t>
            </a:r>
            <a:r>
              <a:rPr lang="es-MX" sz="3200" dirty="0" err="1" smtClean="0"/>
              <a:t>it</a:t>
            </a:r>
            <a:r>
              <a:rPr lang="es-MX" sz="3200" dirty="0"/>
              <a:t> </a:t>
            </a:r>
            <a:r>
              <a:rPr lang="es-MX" sz="3200" dirty="0" err="1" smtClean="0"/>
              <a:t>out</a:t>
            </a:r>
            <a:r>
              <a:rPr lang="es-MX" sz="3200" dirty="0" smtClean="0"/>
              <a:t> as </a:t>
            </a:r>
            <a:r>
              <a:rPr lang="es-MX" sz="3200" dirty="0" err="1" smtClean="0"/>
              <a:t>you</a:t>
            </a:r>
            <a:r>
              <a:rPr lang="es-MX" sz="3200" dirty="0" smtClean="0"/>
              <a:t> listen to </a:t>
            </a:r>
            <a:r>
              <a:rPr lang="es-MX" sz="3200" dirty="0" err="1" smtClean="0"/>
              <a:t>the</a:t>
            </a:r>
            <a:r>
              <a:rPr lang="es-MX" sz="3200" dirty="0" smtClean="0"/>
              <a:t> audio clip.</a:t>
            </a:r>
            <a:endParaRPr lang="es-MX" sz="3200" dirty="0"/>
          </a:p>
        </p:txBody>
      </p:sp>
      <p:sp>
        <p:nvSpPr>
          <p:cNvPr id="3" name="Subtitle 2"/>
          <p:cNvSpPr>
            <a:spLocks noGrp="1"/>
          </p:cNvSpPr>
          <p:nvPr>
            <p:ph type="subTitle" idx="1"/>
          </p:nvPr>
        </p:nvSpPr>
        <p:spPr>
          <a:xfrm>
            <a:off x="1168810" y="5289998"/>
            <a:ext cx="8825658" cy="861420"/>
          </a:xfrm>
        </p:spPr>
        <p:txBody>
          <a:bodyPr/>
          <a:lstStyle/>
          <a:p>
            <a:r>
              <a:rPr lang="es-MX" dirty="0"/>
              <a:t>http://media.pearsonschool.com/realidades/mp3s/level1/ch00/L1_pe_elti.mp3</a:t>
            </a:r>
          </a:p>
        </p:txBody>
      </p:sp>
      <p:graphicFrame>
        <p:nvGraphicFramePr>
          <p:cNvPr id="4" name="Table 3"/>
          <p:cNvGraphicFramePr>
            <a:graphicFrameLocks noGrp="1"/>
          </p:cNvGraphicFramePr>
          <p:nvPr>
            <p:extLst>
              <p:ext uri="{D42A27DB-BD31-4B8C-83A1-F6EECF244321}">
                <p14:modId xmlns:p14="http://schemas.microsoft.com/office/powerpoint/2010/main" val="2118495646"/>
              </p:ext>
            </p:extLst>
          </p:nvPr>
        </p:nvGraphicFramePr>
        <p:xfrm>
          <a:off x="1866468" y="2251004"/>
          <a:ext cx="8128000" cy="29667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065974772"/>
                    </a:ext>
                  </a:extLst>
                </a:gridCol>
                <a:gridCol w="2032000">
                  <a:extLst>
                    <a:ext uri="{9D8B030D-6E8A-4147-A177-3AD203B41FA5}">
                      <a16:colId xmlns:a16="http://schemas.microsoft.com/office/drawing/2014/main" val="2215340116"/>
                    </a:ext>
                  </a:extLst>
                </a:gridCol>
                <a:gridCol w="2032000">
                  <a:extLst>
                    <a:ext uri="{9D8B030D-6E8A-4147-A177-3AD203B41FA5}">
                      <a16:colId xmlns:a16="http://schemas.microsoft.com/office/drawing/2014/main" val="640966604"/>
                    </a:ext>
                  </a:extLst>
                </a:gridCol>
                <a:gridCol w="2032000">
                  <a:extLst>
                    <a:ext uri="{9D8B030D-6E8A-4147-A177-3AD203B41FA5}">
                      <a16:colId xmlns:a16="http://schemas.microsoft.com/office/drawing/2014/main" val="534720119"/>
                    </a:ext>
                  </a:extLst>
                </a:gridCol>
              </a:tblGrid>
              <a:tr h="370840">
                <a:tc>
                  <a:txBody>
                    <a:bodyPr/>
                    <a:lstStyle/>
                    <a:p>
                      <a:r>
                        <a:rPr lang="es-MX" dirty="0" err="1" smtClean="0"/>
                        <a:t>Spanish</a:t>
                      </a:r>
                      <a:endParaRPr lang="es-MX" dirty="0"/>
                    </a:p>
                  </a:txBody>
                  <a:tcPr/>
                </a:tc>
                <a:tc>
                  <a:txBody>
                    <a:bodyPr/>
                    <a:lstStyle/>
                    <a:p>
                      <a:r>
                        <a:rPr lang="es-MX" dirty="0" smtClean="0"/>
                        <a:t>English</a:t>
                      </a:r>
                      <a:endParaRPr lang="es-MX" dirty="0"/>
                    </a:p>
                  </a:txBody>
                  <a:tcPr/>
                </a:tc>
                <a:tc>
                  <a:txBody>
                    <a:bodyPr/>
                    <a:lstStyle/>
                    <a:p>
                      <a:r>
                        <a:rPr lang="es-MX" dirty="0" err="1" smtClean="0"/>
                        <a:t>Spanish</a:t>
                      </a:r>
                      <a:endParaRPr lang="es-MX" dirty="0"/>
                    </a:p>
                  </a:txBody>
                  <a:tcPr/>
                </a:tc>
                <a:tc>
                  <a:txBody>
                    <a:bodyPr/>
                    <a:lstStyle/>
                    <a:p>
                      <a:r>
                        <a:rPr lang="es-MX" dirty="0" smtClean="0"/>
                        <a:t>English</a:t>
                      </a:r>
                      <a:endParaRPr lang="es-MX" dirty="0"/>
                    </a:p>
                  </a:txBody>
                  <a:tcPr/>
                </a:tc>
                <a:extLst>
                  <a:ext uri="{0D108BD9-81ED-4DB2-BD59-A6C34878D82A}">
                    <a16:rowId xmlns:a16="http://schemas.microsoft.com/office/drawing/2014/main" val="3789432330"/>
                  </a:ext>
                </a:extLst>
              </a:tr>
              <a:tr h="370840">
                <a:tc>
                  <a:txBody>
                    <a:bodyPr/>
                    <a:lstStyle/>
                    <a:p>
                      <a:r>
                        <a:rPr lang="es-MX" dirty="0" smtClean="0"/>
                        <a:t>1</a:t>
                      </a:r>
                      <a:endParaRPr lang="es-MX" dirty="0"/>
                    </a:p>
                  </a:txBody>
                  <a:tcPr/>
                </a:tc>
                <a:tc>
                  <a:txBody>
                    <a:bodyPr/>
                    <a:lstStyle/>
                    <a:p>
                      <a:endParaRPr lang="es-MX"/>
                    </a:p>
                  </a:txBody>
                  <a:tcPr/>
                </a:tc>
                <a:tc>
                  <a:txBody>
                    <a:bodyPr/>
                    <a:lstStyle/>
                    <a:p>
                      <a:r>
                        <a:rPr lang="es-MX" dirty="0" smtClean="0"/>
                        <a:t>Las estaciones</a:t>
                      </a:r>
                      <a:endParaRPr lang="es-MX" dirty="0"/>
                    </a:p>
                  </a:txBody>
                  <a:tcPr/>
                </a:tc>
                <a:tc>
                  <a:txBody>
                    <a:bodyPr/>
                    <a:lstStyle/>
                    <a:p>
                      <a:endParaRPr lang="es-MX" dirty="0"/>
                    </a:p>
                  </a:txBody>
                  <a:tcPr/>
                </a:tc>
                <a:extLst>
                  <a:ext uri="{0D108BD9-81ED-4DB2-BD59-A6C34878D82A}">
                    <a16:rowId xmlns:a16="http://schemas.microsoft.com/office/drawing/2014/main" val="1943010644"/>
                  </a:ext>
                </a:extLst>
              </a:tr>
              <a:tr h="370840">
                <a:tc>
                  <a:txBody>
                    <a:bodyPr/>
                    <a:lstStyle/>
                    <a:p>
                      <a:r>
                        <a:rPr lang="es-MX" dirty="0" smtClean="0"/>
                        <a:t>2</a:t>
                      </a:r>
                      <a:endParaRPr lang="es-MX" dirty="0"/>
                    </a:p>
                  </a:txBody>
                  <a:tcPr/>
                </a:tc>
                <a:tc>
                  <a:txBody>
                    <a:bodyPr/>
                    <a:lstStyle/>
                    <a:p>
                      <a:endParaRPr lang="es-MX"/>
                    </a:p>
                  </a:txBody>
                  <a:tcPr/>
                </a:tc>
                <a:tc>
                  <a:txBody>
                    <a:bodyPr/>
                    <a:lstStyle/>
                    <a:p>
                      <a:r>
                        <a:rPr lang="es-MX" dirty="0" smtClean="0"/>
                        <a:t>7</a:t>
                      </a:r>
                      <a:endParaRPr lang="es-MX" dirty="0"/>
                    </a:p>
                  </a:txBody>
                  <a:tcPr/>
                </a:tc>
                <a:tc>
                  <a:txBody>
                    <a:bodyPr/>
                    <a:lstStyle/>
                    <a:p>
                      <a:endParaRPr lang="es-MX"/>
                    </a:p>
                  </a:txBody>
                  <a:tcPr/>
                </a:tc>
                <a:extLst>
                  <a:ext uri="{0D108BD9-81ED-4DB2-BD59-A6C34878D82A}">
                    <a16:rowId xmlns:a16="http://schemas.microsoft.com/office/drawing/2014/main" val="2787768934"/>
                  </a:ext>
                </a:extLst>
              </a:tr>
              <a:tr h="370840">
                <a:tc>
                  <a:txBody>
                    <a:bodyPr/>
                    <a:lstStyle/>
                    <a:p>
                      <a:r>
                        <a:rPr lang="es-MX" dirty="0" smtClean="0"/>
                        <a:t>3</a:t>
                      </a:r>
                      <a:endParaRPr lang="es-MX" dirty="0"/>
                    </a:p>
                  </a:txBody>
                  <a:tcPr/>
                </a:tc>
                <a:tc>
                  <a:txBody>
                    <a:bodyPr/>
                    <a:lstStyle/>
                    <a:p>
                      <a:endParaRPr lang="es-MX"/>
                    </a:p>
                  </a:txBody>
                  <a:tcPr/>
                </a:tc>
                <a:tc>
                  <a:txBody>
                    <a:bodyPr/>
                    <a:lstStyle/>
                    <a:p>
                      <a:r>
                        <a:rPr lang="es-MX" dirty="0" smtClean="0"/>
                        <a:t>8</a:t>
                      </a:r>
                      <a:endParaRPr lang="es-MX" dirty="0"/>
                    </a:p>
                  </a:txBody>
                  <a:tcPr/>
                </a:tc>
                <a:tc>
                  <a:txBody>
                    <a:bodyPr/>
                    <a:lstStyle/>
                    <a:p>
                      <a:endParaRPr lang="es-MX"/>
                    </a:p>
                  </a:txBody>
                  <a:tcPr/>
                </a:tc>
                <a:extLst>
                  <a:ext uri="{0D108BD9-81ED-4DB2-BD59-A6C34878D82A}">
                    <a16:rowId xmlns:a16="http://schemas.microsoft.com/office/drawing/2014/main" val="3059366960"/>
                  </a:ext>
                </a:extLst>
              </a:tr>
              <a:tr h="370840">
                <a:tc>
                  <a:txBody>
                    <a:bodyPr/>
                    <a:lstStyle/>
                    <a:p>
                      <a:r>
                        <a:rPr lang="es-MX" dirty="0" smtClean="0"/>
                        <a:t>4</a:t>
                      </a:r>
                      <a:endParaRPr lang="es-MX" dirty="0"/>
                    </a:p>
                  </a:txBody>
                  <a:tcPr/>
                </a:tc>
                <a:tc>
                  <a:txBody>
                    <a:bodyPr/>
                    <a:lstStyle/>
                    <a:p>
                      <a:endParaRPr lang="es-MX"/>
                    </a:p>
                  </a:txBody>
                  <a:tcPr/>
                </a:tc>
                <a:tc>
                  <a:txBody>
                    <a:bodyPr/>
                    <a:lstStyle/>
                    <a:p>
                      <a:r>
                        <a:rPr lang="es-MX" dirty="0" smtClean="0"/>
                        <a:t>9</a:t>
                      </a:r>
                      <a:endParaRPr lang="es-MX" dirty="0"/>
                    </a:p>
                  </a:txBody>
                  <a:tcPr/>
                </a:tc>
                <a:tc>
                  <a:txBody>
                    <a:bodyPr/>
                    <a:lstStyle/>
                    <a:p>
                      <a:endParaRPr lang="es-MX"/>
                    </a:p>
                  </a:txBody>
                  <a:tcPr/>
                </a:tc>
                <a:extLst>
                  <a:ext uri="{0D108BD9-81ED-4DB2-BD59-A6C34878D82A}">
                    <a16:rowId xmlns:a16="http://schemas.microsoft.com/office/drawing/2014/main" val="1127523440"/>
                  </a:ext>
                </a:extLst>
              </a:tr>
              <a:tr h="370840">
                <a:tc>
                  <a:txBody>
                    <a:bodyPr/>
                    <a:lstStyle/>
                    <a:p>
                      <a:r>
                        <a:rPr lang="es-MX" dirty="0" smtClean="0"/>
                        <a:t>5</a:t>
                      </a:r>
                      <a:endParaRPr lang="es-MX" dirty="0"/>
                    </a:p>
                  </a:txBody>
                  <a:tcPr/>
                </a:tc>
                <a:tc>
                  <a:txBody>
                    <a:bodyPr/>
                    <a:lstStyle/>
                    <a:p>
                      <a:endParaRPr lang="es-MX"/>
                    </a:p>
                  </a:txBody>
                  <a:tcPr/>
                </a:tc>
                <a:tc>
                  <a:txBody>
                    <a:bodyPr/>
                    <a:lstStyle/>
                    <a:p>
                      <a:r>
                        <a:rPr lang="es-MX" dirty="0" smtClean="0"/>
                        <a:t>10</a:t>
                      </a:r>
                      <a:endParaRPr lang="es-MX" dirty="0"/>
                    </a:p>
                  </a:txBody>
                  <a:tcPr/>
                </a:tc>
                <a:tc>
                  <a:txBody>
                    <a:bodyPr/>
                    <a:lstStyle/>
                    <a:p>
                      <a:endParaRPr lang="es-MX"/>
                    </a:p>
                  </a:txBody>
                  <a:tcPr/>
                </a:tc>
                <a:extLst>
                  <a:ext uri="{0D108BD9-81ED-4DB2-BD59-A6C34878D82A}">
                    <a16:rowId xmlns:a16="http://schemas.microsoft.com/office/drawing/2014/main" val="333005978"/>
                  </a:ext>
                </a:extLst>
              </a:tr>
              <a:tr h="370840">
                <a:tc>
                  <a:txBody>
                    <a:bodyPr/>
                    <a:lstStyle/>
                    <a:p>
                      <a:r>
                        <a:rPr lang="es-MX" dirty="0" smtClean="0"/>
                        <a:t>6</a:t>
                      </a:r>
                      <a:endParaRPr lang="es-MX" dirty="0"/>
                    </a:p>
                  </a:txBody>
                  <a:tcPr/>
                </a:tc>
                <a:tc>
                  <a:txBody>
                    <a:bodyPr/>
                    <a:lstStyle/>
                    <a:p>
                      <a:endParaRPr lang="es-MX"/>
                    </a:p>
                  </a:txBody>
                  <a:tcPr/>
                </a:tc>
                <a:tc>
                  <a:txBody>
                    <a:bodyPr/>
                    <a:lstStyle/>
                    <a:p>
                      <a:endParaRPr lang="es-MX" dirty="0"/>
                    </a:p>
                  </a:txBody>
                  <a:tcPr/>
                </a:tc>
                <a:tc>
                  <a:txBody>
                    <a:bodyPr/>
                    <a:lstStyle/>
                    <a:p>
                      <a:endParaRPr lang="es-MX"/>
                    </a:p>
                  </a:txBody>
                  <a:tcPr/>
                </a:tc>
                <a:extLst>
                  <a:ext uri="{0D108BD9-81ED-4DB2-BD59-A6C34878D82A}">
                    <a16:rowId xmlns:a16="http://schemas.microsoft.com/office/drawing/2014/main" val="715106368"/>
                  </a:ext>
                </a:extLst>
              </a:tr>
              <a:tr h="370840">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dirty="0"/>
                    </a:p>
                  </a:txBody>
                  <a:tcPr/>
                </a:tc>
                <a:extLst>
                  <a:ext uri="{0D108BD9-81ED-4DB2-BD59-A6C34878D82A}">
                    <a16:rowId xmlns:a16="http://schemas.microsoft.com/office/drawing/2014/main" val="3896572421"/>
                  </a:ext>
                </a:extLst>
              </a:tr>
            </a:tbl>
          </a:graphicData>
        </a:graphic>
      </p:graphicFrame>
    </p:spTree>
    <p:extLst>
      <p:ext uri="{BB962C8B-B14F-4D97-AF65-F5344CB8AC3E}">
        <p14:creationId xmlns:p14="http://schemas.microsoft.com/office/powerpoint/2010/main" val="4120505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_tradnl" dirty="0" smtClean="0"/>
              <a:t>BIENVENIDOS A NUESTRA CLASE </a:t>
            </a:r>
            <a:br>
              <a:rPr lang="es-ES_tradnl" dirty="0" smtClean="0"/>
            </a:br>
            <a:r>
              <a:rPr lang="es-ES_tradnl" dirty="0" smtClean="0"/>
              <a:t>ESPANOL 1 </a:t>
            </a:r>
            <a:endParaRPr lang="es-ES_tradnl" dirty="0"/>
          </a:p>
        </p:txBody>
      </p:sp>
      <p:sp>
        <p:nvSpPr>
          <p:cNvPr id="3" name="Subtitle 2"/>
          <p:cNvSpPr>
            <a:spLocks noGrp="1"/>
          </p:cNvSpPr>
          <p:nvPr>
            <p:ph type="subTitle" idx="1"/>
          </p:nvPr>
        </p:nvSpPr>
        <p:spPr/>
        <p:txBody>
          <a:bodyPr>
            <a:normAutofit fontScale="77500" lnSpcReduction="20000"/>
          </a:bodyPr>
          <a:lstStyle/>
          <a:p>
            <a:r>
              <a:rPr lang="es-ES_tradnl" dirty="0" smtClean="0"/>
              <a:t>HOY ES </a:t>
            </a:r>
            <a:r>
              <a:rPr lang="es-ES_tradnl" dirty="0" smtClean="0"/>
              <a:t>Miércoles</a:t>
            </a:r>
            <a:r>
              <a:rPr lang="es-ES_tradnl" dirty="0" smtClean="0"/>
              <a:t>, </a:t>
            </a:r>
            <a:r>
              <a:rPr lang="es-ES_tradnl" dirty="0" smtClean="0"/>
              <a:t>EL </a:t>
            </a:r>
            <a:r>
              <a:rPr lang="es-ES_tradnl" dirty="0" smtClean="0"/>
              <a:t>doce </a:t>
            </a:r>
            <a:r>
              <a:rPr lang="es-ES_tradnl" dirty="0" smtClean="0"/>
              <a:t>DE DICIEMBRE </a:t>
            </a:r>
            <a:endParaRPr lang="es-ES_tradnl" dirty="0" smtClean="0"/>
          </a:p>
          <a:p>
            <a:r>
              <a:rPr lang="es-ES_tradnl" dirty="0" smtClean="0"/>
              <a:t>Son las …</a:t>
            </a:r>
          </a:p>
          <a:p>
            <a:r>
              <a:rPr lang="es-ES_tradnl" dirty="0" smtClean="0"/>
              <a:t>Afuera Hace calor/frio/buen tiempo y esta soleado/nublado.  Hay lluvia/nieve/viento.</a:t>
            </a:r>
            <a:endParaRPr lang="es-ES_tradnl" dirty="0"/>
          </a:p>
        </p:txBody>
      </p:sp>
    </p:spTree>
    <p:extLst>
      <p:ext uri="{BB962C8B-B14F-4D97-AF65-F5344CB8AC3E}">
        <p14:creationId xmlns:p14="http://schemas.microsoft.com/office/powerpoint/2010/main" val="18019269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_tradnl" sz="6600" dirty="0"/>
              <a:t>Objetivo y </a:t>
            </a:r>
            <a:r>
              <a:rPr lang="es-ES_tradnl" sz="6600" dirty="0" smtClean="0"/>
              <a:t>DOL </a:t>
            </a:r>
            <a:endParaRPr lang="es-ES_tradnl" sz="6600" dirty="0"/>
          </a:p>
        </p:txBody>
      </p:sp>
      <p:sp>
        <p:nvSpPr>
          <p:cNvPr id="3" name="Content Placeholder 2"/>
          <p:cNvSpPr>
            <a:spLocks noGrp="1"/>
          </p:cNvSpPr>
          <p:nvPr>
            <p:ph sz="half" idx="1"/>
          </p:nvPr>
        </p:nvSpPr>
        <p:spPr/>
        <p:txBody>
          <a:bodyPr>
            <a:normAutofit/>
          </a:bodyPr>
          <a:lstStyle/>
          <a:p>
            <a:r>
              <a:rPr lang="es-ES_tradnl" sz="3600" dirty="0"/>
              <a:t>OBJ: LLWBAT </a:t>
            </a:r>
            <a:r>
              <a:rPr lang="es-ES_tradnl" sz="3600" dirty="0" smtClean="0"/>
              <a:t>transcribe and </a:t>
            </a:r>
            <a:r>
              <a:rPr lang="es-ES_tradnl" sz="3600" dirty="0" err="1" smtClean="0"/>
              <a:t>comprehend</a:t>
            </a:r>
            <a:r>
              <a:rPr lang="es-ES_tradnl" sz="3600" dirty="0" smtClean="0"/>
              <a:t> </a:t>
            </a:r>
            <a:r>
              <a:rPr lang="es-ES_tradnl" sz="3600" dirty="0" err="1" smtClean="0"/>
              <a:t>sentences</a:t>
            </a:r>
            <a:r>
              <a:rPr lang="es-ES_tradnl" sz="3600" dirty="0" smtClean="0"/>
              <a:t> </a:t>
            </a:r>
            <a:r>
              <a:rPr lang="es-ES_tradnl" sz="3600" dirty="0" err="1" smtClean="0"/>
              <a:t>about</a:t>
            </a:r>
            <a:r>
              <a:rPr lang="es-ES_tradnl" sz="3600" dirty="0" smtClean="0"/>
              <a:t> 1st </a:t>
            </a:r>
            <a:r>
              <a:rPr lang="es-ES_tradnl" sz="3600" dirty="0" err="1" smtClean="0"/>
              <a:t>semester</a:t>
            </a:r>
            <a:r>
              <a:rPr lang="es-ES_tradnl" sz="3600" dirty="0" smtClean="0"/>
              <a:t> </a:t>
            </a:r>
            <a:r>
              <a:rPr lang="es-ES_tradnl" sz="3600" dirty="0" err="1" smtClean="0"/>
              <a:t>topics</a:t>
            </a:r>
            <a:r>
              <a:rPr lang="es-ES_tradnl" sz="3600" dirty="0" smtClean="0"/>
              <a:t>.</a:t>
            </a:r>
            <a:r>
              <a:rPr lang="es-ES_tradnl" sz="3600" dirty="0" smtClean="0"/>
              <a:t> </a:t>
            </a:r>
            <a:r>
              <a:rPr lang="es-ES_tradnl" sz="3600" dirty="0" smtClean="0"/>
              <a:t>[NL.2.1.a]</a:t>
            </a:r>
            <a:endParaRPr lang="es-ES_tradnl" sz="3600" dirty="0"/>
          </a:p>
        </p:txBody>
      </p:sp>
      <p:sp>
        <p:nvSpPr>
          <p:cNvPr id="4" name="Content Placeholder 3"/>
          <p:cNvSpPr>
            <a:spLocks noGrp="1"/>
          </p:cNvSpPr>
          <p:nvPr>
            <p:ph sz="half" idx="2"/>
          </p:nvPr>
        </p:nvSpPr>
        <p:spPr/>
        <p:txBody>
          <a:bodyPr>
            <a:normAutofit/>
          </a:bodyPr>
          <a:lstStyle/>
          <a:p>
            <a:r>
              <a:rPr lang="es-ES_tradnl" sz="2800" dirty="0"/>
              <a:t>DOL: </a:t>
            </a:r>
            <a:r>
              <a:rPr lang="es-ES_tradnl" sz="2800" dirty="0" err="1" smtClean="0"/>
              <a:t>Given</a:t>
            </a:r>
            <a:r>
              <a:rPr lang="es-ES_tradnl" sz="2800" dirty="0"/>
              <a:t> </a:t>
            </a:r>
            <a:r>
              <a:rPr lang="es-ES_tradnl" sz="2800" dirty="0" smtClean="0"/>
              <a:t>3 audio clips in </a:t>
            </a:r>
            <a:r>
              <a:rPr lang="es-ES_tradnl" sz="2800" dirty="0" err="1" smtClean="0"/>
              <a:t>Spanish</a:t>
            </a:r>
            <a:r>
              <a:rPr lang="es-ES_tradnl" sz="2800" dirty="0" smtClean="0"/>
              <a:t>, 100% of LLW transcribe 3 </a:t>
            </a:r>
            <a:r>
              <a:rPr lang="es-ES_tradnl" sz="2800" dirty="0" err="1" smtClean="0"/>
              <a:t>sentences</a:t>
            </a:r>
            <a:r>
              <a:rPr lang="es-ES_tradnl" sz="2800" dirty="0" smtClean="0"/>
              <a:t> to English and </a:t>
            </a:r>
            <a:r>
              <a:rPr lang="es-ES_tradnl" sz="2800" dirty="0" err="1" smtClean="0"/>
              <a:t>write</a:t>
            </a:r>
            <a:r>
              <a:rPr lang="es-ES_tradnl" sz="2800" dirty="0" smtClean="0"/>
              <a:t> </a:t>
            </a:r>
            <a:r>
              <a:rPr lang="es-ES_tradnl" sz="2800" dirty="0" err="1" smtClean="0"/>
              <a:t>their</a:t>
            </a:r>
            <a:r>
              <a:rPr lang="es-ES_tradnl" sz="2800" dirty="0" smtClean="0"/>
              <a:t> </a:t>
            </a:r>
            <a:r>
              <a:rPr lang="es-ES_tradnl" sz="2800" dirty="0" err="1" smtClean="0"/>
              <a:t>meanings</a:t>
            </a:r>
            <a:r>
              <a:rPr lang="es-ES_tradnl" sz="2800" dirty="0" smtClean="0"/>
              <a:t> in </a:t>
            </a:r>
            <a:r>
              <a:rPr lang="es-ES_tradnl" sz="2800" dirty="0" err="1" smtClean="0"/>
              <a:t>Spanish</a:t>
            </a:r>
            <a:r>
              <a:rPr lang="es-ES_tradnl" sz="2800" dirty="0" smtClean="0"/>
              <a:t> </a:t>
            </a:r>
            <a:r>
              <a:rPr lang="es-ES_tradnl" sz="2800" dirty="0" err="1" smtClean="0"/>
              <a:t>with</a:t>
            </a:r>
            <a:r>
              <a:rPr lang="es-ES_tradnl" sz="2800" dirty="0" smtClean="0"/>
              <a:t> 83% </a:t>
            </a:r>
            <a:r>
              <a:rPr lang="es-ES_tradnl" sz="2800" dirty="0" err="1" smtClean="0"/>
              <a:t>accuracy</a:t>
            </a:r>
            <a:r>
              <a:rPr lang="es-ES_tradnl" sz="2800" dirty="0" smtClean="0"/>
              <a:t>.</a:t>
            </a:r>
            <a:r>
              <a:rPr lang="es-ES_tradnl" sz="2800" dirty="0" smtClean="0"/>
              <a:t> </a:t>
            </a:r>
            <a:endParaRPr lang="es-ES_tradnl" sz="2800" dirty="0"/>
          </a:p>
        </p:txBody>
      </p:sp>
    </p:spTree>
    <p:extLst>
      <p:ext uri="{BB962C8B-B14F-4D97-AF65-F5344CB8AC3E}">
        <p14:creationId xmlns:p14="http://schemas.microsoft.com/office/powerpoint/2010/main" val="119607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022" y="837234"/>
            <a:ext cx="3336442" cy="4601183"/>
          </a:xfrm>
        </p:spPr>
        <p:txBody>
          <a:bodyPr>
            <a:normAutofit fontScale="90000"/>
          </a:bodyPr>
          <a:lstStyle/>
          <a:p>
            <a:r>
              <a:rPr lang="es-ES_tradnl" sz="3600" dirty="0" smtClean="0">
                <a:solidFill>
                  <a:schemeClr val="accent1"/>
                </a:solidFill>
              </a:rPr>
              <a:t>Reading </a:t>
            </a:r>
            <a:r>
              <a:rPr lang="es-ES_tradnl" sz="3600" dirty="0" err="1" smtClean="0">
                <a:solidFill>
                  <a:schemeClr val="accent1"/>
                </a:solidFill>
              </a:rPr>
              <a:t>comprehension</a:t>
            </a:r>
            <a:r>
              <a:rPr lang="es-ES_tradnl" sz="3600" dirty="0" smtClean="0">
                <a:solidFill>
                  <a:schemeClr val="accent1"/>
                </a:solidFill>
              </a:rPr>
              <a:t/>
            </a:r>
            <a:br>
              <a:rPr lang="es-ES_tradnl" sz="3600" dirty="0" smtClean="0">
                <a:solidFill>
                  <a:schemeClr val="accent1"/>
                </a:solidFill>
              </a:rPr>
            </a:br>
            <a:r>
              <a:rPr lang="es-ES_tradnl" sz="3600" dirty="0">
                <a:solidFill>
                  <a:schemeClr val="accent1"/>
                </a:solidFill>
              </a:rPr>
              <a:t/>
            </a:r>
            <a:br>
              <a:rPr lang="es-ES_tradnl" sz="3600" dirty="0">
                <a:solidFill>
                  <a:schemeClr val="accent1"/>
                </a:solidFill>
              </a:rPr>
            </a:br>
            <a:r>
              <a:rPr lang="es-ES_tradnl" sz="3600" dirty="0" err="1" smtClean="0">
                <a:solidFill>
                  <a:schemeClr val="accent1"/>
                </a:solidFill>
              </a:rPr>
              <a:t>Read</a:t>
            </a:r>
            <a:r>
              <a:rPr lang="es-ES_tradnl" sz="3600" dirty="0" smtClean="0">
                <a:solidFill>
                  <a:schemeClr val="accent1"/>
                </a:solidFill>
              </a:rPr>
              <a:t> </a:t>
            </a:r>
            <a:r>
              <a:rPr lang="es-ES_tradnl" sz="3600" dirty="0" err="1" smtClean="0">
                <a:solidFill>
                  <a:schemeClr val="accent1"/>
                </a:solidFill>
              </a:rPr>
              <a:t>the</a:t>
            </a:r>
            <a:r>
              <a:rPr lang="es-ES_tradnl" sz="3600" dirty="0" smtClean="0">
                <a:solidFill>
                  <a:schemeClr val="accent1"/>
                </a:solidFill>
              </a:rPr>
              <a:t> </a:t>
            </a:r>
            <a:r>
              <a:rPr lang="es-ES_tradnl" sz="3600" dirty="0" err="1" smtClean="0">
                <a:solidFill>
                  <a:schemeClr val="accent1"/>
                </a:solidFill>
              </a:rPr>
              <a:t>following</a:t>
            </a:r>
            <a:r>
              <a:rPr lang="es-ES_tradnl" sz="3600" dirty="0" smtClean="0">
                <a:solidFill>
                  <a:schemeClr val="accent1"/>
                </a:solidFill>
              </a:rPr>
              <a:t> </a:t>
            </a:r>
            <a:r>
              <a:rPr lang="es-ES_tradnl" sz="3600" dirty="0" err="1" smtClean="0">
                <a:solidFill>
                  <a:schemeClr val="accent1"/>
                </a:solidFill>
              </a:rPr>
              <a:t>passage</a:t>
            </a:r>
            <a:r>
              <a:rPr lang="es-ES_tradnl" sz="3600" dirty="0" smtClean="0">
                <a:solidFill>
                  <a:schemeClr val="accent1"/>
                </a:solidFill>
              </a:rPr>
              <a:t> </a:t>
            </a:r>
            <a:r>
              <a:rPr lang="es-ES_tradnl" sz="3600" dirty="0" err="1" smtClean="0">
                <a:solidFill>
                  <a:schemeClr val="accent1"/>
                </a:solidFill>
              </a:rPr>
              <a:t>about</a:t>
            </a:r>
            <a:r>
              <a:rPr lang="es-ES_tradnl" sz="3600" dirty="0" smtClean="0">
                <a:solidFill>
                  <a:schemeClr val="accent1"/>
                </a:solidFill>
              </a:rPr>
              <a:t> a </a:t>
            </a:r>
            <a:r>
              <a:rPr lang="es-ES_tradnl" sz="3600" dirty="0" err="1" smtClean="0">
                <a:solidFill>
                  <a:schemeClr val="accent1"/>
                </a:solidFill>
              </a:rPr>
              <a:t>student</a:t>
            </a:r>
            <a:r>
              <a:rPr lang="es-ES_tradnl" sz="3600" dirty="0" smtClean="0">
                <a:solidFill>
                  <a:schemeClr val="accent1"/>
                </a:solidFill>
              </a:rPr>
              <a:t> and </a:t>
            </a:r>
            <a:r>
              <a:rPr lang="es-ES_tradnl" sz="3600" dirty="0" err="1" smtClean="0">
                <a:solidFill>
                  <a:schemeClr val="accent1"/>
                </a:solidFill>
              </a:rPr>
              <a:t>her</a:t>
            </a:r>
            <a:r>
              <a:rPr lang="es-ES_tradnl" sz="3600" dirty="0" smtClean="0">
                <a:solidFill>
                  <a:schemeClr val="accent1"/>
                </a:solidFill>
              </a:rPr>
              <a:t> </a:t>
            </a:r>
            <a:r>
              <a:rPr lang="es-ES_tradnl" sz="3600" dirty="0" err="1" smtClean="0">
                <a:solidFill>
                  <a:schemeClr val="accent1"/>
                </a:solidFill>
              </a:rPr>
              <a:t>school</a:t>
            </a:r>
            <a:r>
              <a:rPr lang="es-ES_tradnl" sz="3600" dirty="0" smtClean="0">
                <a:solidFill>
                  <a:schemeClr val="accent1"/>
                </a:solidFill>
              </a:rPr>
              <a:t> </a:t>
            </a:r>
            <a:r>
              <a:rPr lang="es-ES_tradnl" sz="3600" dirty="0" err="1" smtClean="0">
                <a:solidFill>
                  <a:schemeClr val="accent1"/>
                </a:solidFill>
              </a:rPr>
              <a:t>day</a:t>
            </a:r>
            <a:r>
              <a:rPr lang="es-ES_tradnl" sz="3600" dirty="0" smtClean="0">
                <a:solidFill>
                  <a:schemeClr val="accent1"/>
                </a:solidFill>
              </a:rPr>
              <a:t> at </a:t>
            </a:r>
            <a:r>
              <a:rPr lang="es-ES_tradnl" sz="3600" dirty="0" err="1" smtClean="0">
                <a:solidFill>
                  <a:schemeClr val="accent1"/>
                </a:solidFill>
              </a:rPr>
              <a:t>Polkadot</a:t>
            </a:r>
            <a:r>
              <a:rPr lang="es-ES_tradnl" sz="3600" dirty="0" smtClean="0">
                <a:solidFill>
                  <a:schemeClr val="accent1"/>
                </a:solidFill>
              </a:rPr>
              <a:t> </a:t>
            </a:r>
            <a:r>
              <a:rPr lang="es-ES_tradnl" sz="3600" dirty="0">
                <a:solidFill>
                  <a:schemeClr val="accent1"/>
                </a:solidFill>
              </a:rPr>
              <a:t>H</a:t>
            </a:r>
            <a:r>
              <a:rPr lang="es-ES_tradnl" sz="3600" dirty="0" smtClean="0">
                <a:solidFill>
                  <a:schemeClr val="accent1"/>
                </a:solidFill>
              </a:rPr>
              <a:t>igh </a:t>
            </a:r>
            <a:r>
              <a:rPr lang="es-ES_tradnl" sz="3600" dirty="0" err="1" smtClean="0">
                <a:solidFill>
                  <a:schemeClr val="accent1"/>
                </a:solidFill>
              </a:rPr>
              <a:t>School</a:t>
            </a:r>
            <a:r>
              <a:rPr lang="es-ES_tradnl" sz="3600" dirty="0" smtClean="0">
                <a:solidFill>
                  <a:schemeClr val="accent1"/>
                </a:solidFill>
              </a:rPr>
              <a:t>.</a:t>
            </a:r>
            <a:r>
              <a:rPr lang="es-ES_tradnl" dirty="0" smtClean="0">
                <a:solidFill>
                  <a:schemeClr val="accent1"/>
                </a:solidFill>
              </a:rPr>
              <a:t>  </a:t>
            </a:r>
            <a:endParaRPr lang="es-ES_tradnl" dirty="0">
              <a:solidFill>
                <a:schemeClr val="accent1"/>
              </a:solidFill>
            </a:endParaRPr>
          </a:p>
        </p:txBody>
      </p:sp>
      <p:sp>
        <p:nvSpPr>
          <p:cNvPr id="4" name="Oval Callout 3"/>
          <p:cNvSpPr/>
          <p:nvPr/>
        </p:nvSpPr>
        <p:spPr>
          <a:xfrm>
            <a:off x="3449053" y="-753979"/>
            <a:ext cx="8858363" cy="689810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TextBox 4"/>
          <p:cNvSpPr txBox="1"/>
          <p:nvPr/>
        </p:nvSpPr>
        <p:spPr>
          <a:xfrm>
            <a:off x="3690464" y="161996"/>
            <a:ext cx="8375539" cy="6247864"/>
          </a:xfrm>
          <a:prstGeom prst="rect">
            <a:avLst/>
          </a:prstGeom>
          <a:noFill/>
        </p:spPr>
        <p:txBody>
          <a:bodyPr wrap="square" rtlCol="0">
            <a:spAutoFit/>
          </a:bodyPr>
          <a:lstStyle/>
          <a:p>
            <a:pPr algn="ctr"/>
            <a:r>
              <a:rPr lang="es-ES_tradnl" sz="2000" b="1" dirty="0"/>
              <a:t>Mi escuela se llama </a:t>
            </a:r>
            <a:r>
              <a:rPr lang="es-ES_tradnl" sz="2000" b="1" dirty="0" err="1" smtClean="0"/>
              <a:t>Polkadot</a:t>
            </a:r>
            <a:r>
              <a:rPr lang="es-ES_tradnl" sz="2000" b="1" dirty="0" smtClean="0"/>
              <a:t> High </a:t>
            </a:r>
            <a:r>
              <a:rPr lang="es-ES_tradnl" sz="2000" b="1" dirty="0" err="1"/>
              <a:t>School</a:t>
            </a:r>
            <a:r>
              <a:rPr lang="es-ES_tradnl" sz="2000" b="1" dirty="0"/>
              <a:t>. </a:t>
            </a:r>
            <a:r>
              <a:rPr lang="es-ES_tradnl" sz="2000" b="1" dirty="0" smtClean="0"/>
              <a:t>El día empieza (</a:t>
            </a:r>
            <a:r>
              <a:rPr lang="es-ES_tradnl" sz="2000" b="1" dirty="0" err="1" smtClean="0"/>
              <a:t>begins</a:t>
            </a:r>
            <a:r>
              <a:rPr lang="es-ES_tradnl" sz="2000" b="1" dirty="0" smtClean="0"/>
              <a:t>) a las ocho de la mañana. Tengo </a:t>
            </a:r>
            <a:r>
              <a:rPr lang="es-ES_tradnl" sz="2000" b="1" dirty="0"/>
              <a:t>ocho clases. Mi  primera hora es la clase de geografía. Me gusta la clase de geografía porque es divertida pero no me gusta mi segunda hora, la clase de ingles, porque es aburrida. Yo leo en la clase de ingles y los libros son aburridos.  Me gusta la clase de arte, mi tercera clase, porque me gusta la profesora. En la clase de arte nosotros dibujamos. No me gusta la clase de matemáticas. </a:t>
            </a:r>
            <a:r>
              <a:rPr lang="es-ES_tradnl" sz="2000" b="1" dirty="0" smtClean="0"/>
              <a:t>En la cuarta hora, mi amiga y yo tenemos la clase de matemáticas. Necesito </a:t>
            </a:r>
            <a:r>
              <a:rPr lang="es-ES_tradnl" sz="2000" b="1" dirty="0"/>
              <a:t>una calculadora para la clase de matemáticas pero no tengo una calculadora. ¡Mi amiga solo usa una hoja de papel y un lápiz! La clase de español es fácil pero la clase de ciencias naturales es difícil. Tengo que estudiar mucho para la clase de ciencias naturales. En mi séptima hora, la clase de educación física, nosotros practicamos deportes. Es muy divertida, me gusta mucho correr. La octava hora, la clase de tecnología, no me gusta nada. La clase es practica pero mis amigos no tienen la clase. La profesora habla demasiado (</a:t>
            </a:r>
            <a:r>
              <a:rPr lang="es-ES_tradnl" sz="2000" b="1" dirty="0" err="1"/>
              <a:t>too</a:t>
            </a:r>
            <a:r>
              <a:rPr lang="es-ES_tradnl" sz="2000" b="1" dirty="0"/>
              <a:t> </a:t>
            </a:r>
            <a:r>
              <a:rPr lang="es-ES_tradnl" sz="2000" b="1" dirty="0" err="1"/>
              <a:t>much</a:t>
            </a:r>
            <a:r>
              <a:rPr lang="es-ES_tradnl" sz="2000" b="1" dirty="0"/>
              <a:t>). No tengo la clase de música. ¿Tienes la clase de músicas? ¿Tocas un instrumento</a:t>
            </a:r>
            <a:r>
              <a:rPr lang="es-ES_tradnl" sz="2000" b="1" dirty="0" smtClean="0"/>
              <a:t>? El día de escuela termina (</a:t>
            </a:r>
            <a:r>
              <a:rPr lang="es-ES_tradnl" sz="2000" b="1" dirty="0" err="1" smtClean="0"/>
              <a:t>ends</a:t>
            </a:r>
            <a:r>
              <a:rPr lang="es-ES_tradnl" sz="2000" b="1" dirty="0" smtClean="0"/>
              <a:t>) a las cuatro menos cuarto de la tarde.  </a:t>
            </a:r>
            <a:endParaRPr lang="es-ES_tradnl" sz="2000" b="1" dirty="0"/>
          </a:p>
        </p:txBody>
      </p:sp>
    </p:spTree>
    <p:extLst>
      <p:ext uri="{BB962C8B-B14F-4D97-AF65-F5344CB8AC3E}">
        <p14:creationId xmlns:p14="http://schemas.microsoft.com/office/powerpoint/2010/main" val="41246069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218" y="1224303"/>
            <a:ext cx="12718473" cy="6464969"/>
          </a:xfrm>
        </p:spPr>
        <p:txBody>
          <a:bodyPr>
            <a:normAutofit/>
          </a:bodyPr>
          <a:lstStyle/>
          <a:p>
            <a:r>
              <a:rPr lang="es-ES_tradnl" sz="2400" dirty="0" smtClean="0">
                <a:solidFill>
                  <a:schemeClr val="bg2"/>
                </a:solidFill>
              </a:rPr>
              <a:t>1. </a:t>
            </a:r>
            <a:r>
              <a:rPr lang="es-ES_tradnl" sz="2400" dirty="0" err="1" smtClean="0">
                <a:solidFill>
                  <a:schemeClr val="bg2"/>
                </a:solidFill>
              </a:rPr>
              <a:t>How</a:t>
            </a:r>
            <a:r>
              <a:rPr lang="es-ES_tradnl" sz="2400" dirty="0" smtClean="0">
                <a:solidFill>
                  <a:schemeClr val="bg2"/>
                </a:solidFill>
              </a:rPr>
              <a:t> </a:t>
            </a:r>
            <a:r>
              <a:rPr lang="es-ES_tradnl" sz="2400" dirty="0" err="1" smtClean="0">
                <a:solidFill>
                  <a:schemeClr val="bg2"/>
                </a:solidFill>
              </a:rPr>
              <a:t>many</a:t>
            </a:r>
            <a:r>
              <a:rPr lang="es-ES_tradnl" sz="2400" dirty="0" smtClean="0">
                <a:solidFill>
                  <a:schemeClr val="bg2"/>
                </a:solidFill>
              </a:rPr>
              <a:t> </a:t>
            </a:r>
            <a:r>
              <a:rPr lang="es-ES_tradnl" sz="2400" dirty="0" err="1" smtClean="0">
                <a:solidFill>
                  <a:schemeClr val="bg2"/>
                </a:solidFill>
              </a:rPr>
              <a:t>subjects</a:t>
            </a:r>
            <a:r>
              <a:rPr lang="es-ES_tradnl" sz="2400" dirty="0" smtClean="0">
                <a:solidFill>
                  <a:schemeClr val="bg2"/>
                </a:solidFill>
              </a:rPr>
              <a:t> </a:t>
            </a:r>
            <a:r>
              <a:rPr lang="es-ES_tradnl" sz="2400" dirty="0" err="1" smtClean="0">
                <a:solidFill>
                  <a:schemeClr val="bg2"/>
                </a:solidFill>
              </a:rPr>
              <a:t>does</a:t>
            </a:r>
            <a:r>
              <a:rPr lang="es-ES_tradnl" sz="2400" dirty="0" smtClean="0">
                <a:solidFill>
                  <a:schemeClr val="bg2"/>
                </a:solidFill>
              </a:rPr>
              <a:t> </a:t>
            </a:r>
            <a:r>
              <a:rPr lang="es-ES_tradnl" sz="2400" dirty="0" err="1" smtClean="0">
                <a:solidFill>
                  <a:schemeClr val="bg2"/>
                </a:solidFill>
              </a:rPr>
              <a:t>the</a:t>
            </a:r>
            <a:r>
              <a:rPr lang="es-ES_tradnl" sz="2400" dirty="0" smtClean="0">
                <a:solidFill>
                  <a:schemeClr val="bg2"/>
                </a:solidFill>
              </a:rPr>
              <a:t> </a:t>
            </a:r>
            <a:r>
              <a:rPr lang="es-ES_tradnl" sz="2400" dirty="0" err="1" smtClean="0">
                <a:solidFill>
                  <a:schemeClr val="bg2"/>
                </a:solidFill>
              </a:rPr>
              <a:t>student</a:t>
            </a:r>
            <a:r>
              <a:rPr lang="es-ES_tradnl" sz="2400" dirty="0" smtClean="0">
                <a:solidFill>
                  <a:schemeClr val="bg2"/>
                </a:solidFill>
              </a:rPr>
              <a:t> </a:t>
            </a:r>
            <a:r>
              <a:rPr lang="es-ES_tradnl" sz="2400" dirty="0" err="1" smtClean="0">
                <a:solidFill>
                  <a:schemeClr val="bg2"/>
                </a:solidFill>
              </a:rPr>
              <a:t>study</a:t>
            </a:r>
            <a:r>
              <a:rPr lang="es-ES_tradnl" sz="2400" dirty="0" smtClean="0">
                <a:solidFill>
                  <a:schemeClr val="bg2"/>
                </a:solidFill>
              </a:rPr>
              <a:t>? </a:t>
            </a:r>
          </a:p>
          <a:p>
            <a:r>
              <a:rPr lang="es-ES_tradnl" sz="2400" dirty="0" smtClean="0">
                <a:solidFill>
                  <a:schemeClr val="bg2"/>
                </a:solidFill>
              </a:rPr>
              <a:t>2. </a:t>
            </a:r>
            <a:r>
              <a:rPr lang="es-ES_tradnl" sz="2400" dirty="0" err="1" smtClean="0">
                <a:solidFill>
                  <a:schemeClr val="bg2"/>
                </a:solidFill>
              </a:rPr>
              <a:t>What</a:t>
            </a:r>
            <a:r>
              <a:rPr lang="es-ES_tradnl" sz="2400" dirty="0" smtClean="0">
                <a:solidFill>
                  <a:schemeClr val="bg2"/>
                </a:solidFill>
              </a:rPr>
              <a:t> </a:t>
            </a:r>
            <a:r>
              <a:rPr lang="es-ES_tradnl" sz="2400" dirty="0" err="1" smtClean="0">
                <a:solidFill>
                  <a:schemeClr val="bg2"/>
                </a:solidFill>
              </a:rPr>
              <a:t>subjects</a:t>
            </a:r>
            <a:r>
              <a:rPr lang="es-ES_tradnl" sz="2400" dirty="0" smtClean="0">
                <a:solidFill>
                  <a:schemeClr val="bg2"/>
                </a:solidFill>
              </a:rPr>
              <a:t> </a:t>
            </a:r>
            <a:r>
              <a:rPr lang="es-ES_tradnl" sz="2400" dirty="0" err="1" smtClean="0">
                <a:solidFill>
                  <a:schemeClr val="bg2"/>
                </a:solidFill>
              </a:rPr>
              <a:t>does</a:t>
            </a:r>
            <a:r>
              <a:rPr lang="es-ES_tradnl" sz="2400" dirty="0" smtClean="0">
                <a:solidFill>
                  <a:schemeClr val="bg2"/>
                </a:solidFill>
              </a:rPr>
              <a:t> </a:t>
            </a:r>
            <a:r>
              <a:rPr lang="es-ES_tradnl" sz="2400" dirty="0" err="1" smtClean="0">
                <a:solidFill>
                  <a:schemeClr val="bg2"/>
                </a:solidFill>
              </a:rPr>
              <a:t>she</a:t>
            </a:r>
            <a:r>
              <a:rPr lang="es-ES_tradnl" sz="2400" dirty="0" smtClean="0">
                <a:solidFill>
                  <a:schemeClr val="bg2"/>
                </a:solidFill>
              </a:rPr>
              <a:t> </a:t>
            </a:r>
            <a:r>
              <a:rPr lang="es-ES_tradnl" sz="2400" dirty="0" err="1" smtClean="0">
                <a:solidFill>
                  <a:schemeClr val="bg2"/>
                </a:solidFill>
              </a:rPr>
              <a:t>enjoy</a:t>
            </a:r>
            <a:r>
              <a:rPr lang="es-ES_tradnl" sz="2400" dirty="0" smtClean="0">
                <a:solidFill>
                  <a:schemeClr val="bg2"/>
                </a:solidFill>
              </a:rPr>
              <a:t>? </a:t>
            </a:r>
            <a:r>
              <a:rPr lang="es-ES_tradnl" sz="2400" dirty="0" err="1" smtClean="0">
                <a:solidFill>
                  <a:schemeClr val="bg2"/>
                </a:solidFill>
              </a:rPr>
              <a:t>Why</a:t>
            </a:r>
            <a:r>
              <a:rPr lang="es-ES_tradnl" sz="2400" dirty="0" smtClean="0">
                <a:solidFill>
                  <a:schemeClr val="bg2"/>
                </a:solidFill>
              </a:rPr>
              <a:t>?</a:t>
            </a:r>
          </a:p>
          <a:p>
            <a:r>
              <a:rPr lang="es-ES_tradnl" sz="2400" dirty="0" smtClean="0"/>
              <a:t>3. </a:t>
            </a:r>
            <a:r>
              <a:rPr lang="es-ES_tradnl" sz="2400" dirty="0" err="1" smtClean="0"/>
              <a:t>What</a:t>
            </a:r>
            <a:r>
              <a:rPr lang="es-ES_tradnl" sz="2400" dirty="0" smtClean="0"/>
              <a:t> </a:t>
            </a:r>
            <a:r>
              <a:rPr lang="es-ES_tradnl" sz="2400" dirty="0" err="1" smtClean="0"/>
              <a:t>subjects</a:t>
            </a:r>
            <a:r>
              <a:rPr lang="es-ES_tradnl" sz="2400" dirty="0" smtClean="0"/>
              <a:t> </a:t>
            </a:r>
            <a:r>
              <a:rPr lang="es-ES_tradnl" sz="2400" dirty="0" err="1" smtClean="0"/>
              <a:t>does</a:t>
            </a:r>
            <a:r>
              <a:rPr lang="es-ES_tradnl" sz="2400" dirty="0" smtClean="0"/>
              <a:t> </a:t>
            </a:r>
            <a:r>
              <a:rPr lang="es-ES_tradnl" sz="2400" dirty="0" err="1" smtClean="0"/>
              <a:t>she</a:t>
            </a:r>
            <a:r>
              <a:rPr lang="es-ES_tradnl" sz="2400" dirty="0" smtClean="0"/>
              <a:t> </a:t>
            </a:r>
            <a:r>
              <a:rPr lang="es-ES_tradnl" sz="2400" dirty="0" err="1" smtClean="0"/>
              <a:t>dislike</a:t>
            </a:r>
            <a:r>
              <a:rPr lang="es-ES_tradnl" sz="2400" dirty="0" smtClean="0"/>
              <a:t>? </a:t>
            </a:r>
            <a:r>
              <a:rPr lang="es-ES_tradnl" sz="2400" dirty="0" err="1" smtClean="0"/>
              <a:t>Why</a:t>
            </a:r>
            <a:r>
              <a:rPr lang="es-ES_tradnl" sz="2400" dirty="0" smtClean="0"/>
              <a:t>? </a:t>
            </a:r>
          </a:p>
          <a:p>
            <a:r>
              <a:rPr lang="es-ES_tradnl" sz="2400" dirty="0" smtClean="0"/>
              <a:t>4. </a:t>
            </a:r>
            <a:r>
              <a:rPr lang="es-ES_tradnl" sz="2400" dirty="0" err="1" smtClean="0"/>
              <a:t>What</a:t>
            </a:r>
            <a:r>
              <a:rPr lang="es-ES_tradnl" sz="2400" dirty="0" smtClean="0"/>
              <a:t> time </a:t>
            </a:r>
            <a:r>
              <a:rPr lang="es-ES_tradnl" sz="2400" dirty="0" err="1" smtClean="0"/>
              <a:t>does</a:t>
            </a:r>
            <a:r>
              <a:rPr lang="es-ES_tradnl" sz="2400" dirty="0" smtClean="0"/>
              <a:t> </a:t>
            </a:r>
            <a:r>
              <a:rPr lang="es-ES_tradnl" sz="2400" dirty="0" err="1" smtClean="0"/>
              <a:t>her</a:t>
            </a:r>
            <a:r>
              <a:rPr lang="es-ES_tradnl" sz="2400" dirty="0" smtClean="0"/>
              <a:t> </a:t>
            </a:r>
            <a:r>
              <a:rPr lang="es-ES_tradnl" sz="2400" dirty="0" err="1" smtClean="0"/>
              <a:t>school</a:t>
            </a:r>
            <a:r>
              <a:rPr lang="es-ES_tradnl" sz="2400" dirty="0" smtClean="0"/>
              <a:t> </a:t>
            </a:r>
            <a:r>
              <a:rPr lang="es-ES_tradnl" sz="2400" dirty="0" err="1" smtClean="0"/>
              <a:t>day</a:t>
            </a:r>
            <a:r>
              <a:rPr lang="es-ES_tradnl" sz="2400" dirty="0" smtClean="0"/>
              <a:t> </a:t>
            </a:r>
            <a:r>
              <a:rPr lang="es-ES_tradnl" sz="2400" dirty="0" err="1" smtClean="0"/>
              <a:t>start</a:t>
            </a:r>
            <a:r>
              <a:rPr lang="es-ES_tradnl" sz="2400" dirty="0" smtClean="0"/>
              <a:t>? </a:t>
            </a:r>
          </a:p>
          <a:p>
            <a:r>
              <a:rPr lang="es-ES_tradnl" sz="2400" dirty="0" smtClean="0"/>
              <a:t>5.. </a:t>
            </a:r>
            <a:r>
              <a:rPr lang="es-ES_tradnl" sz="2400" dirty="0" err="1" smtClean="0"/>
              <a:t>What</a:t>
            </a:r>
            <a:r>
              <a:rPr lang="es-ES_tradnl" sz="2400" dirty="0" smtClean="0"/>
              <a:t> time </a:t>
            </a:r>
            <a:r>
              <a:rPr lang="es-ES_tradnl" sz="2400" dirty="0" err="1" smtClean="0"/>
              <a:t>does</a:t>
            </a:r>
            <a:r>
              <a:rPr lang="es-ES_tradnl" sz="2400" dirty="0" smtClean="0"/>
              <a:t> </a:t>
            </a:r>
            <a:r>
              <a:rPr lang="es-ES_tradnl" sz="2400" dirty="0" err="1" smtClean="0"/>
              <a:t>her</a:t>
            </a:r>
            <a:r>
              <a:rPr lang="es-ES_tradnl" sz="2400" dirty="0" smtClean="0"/>
              <a:t> </a:t>
            </a:r>
            <a:r>
              <a:rPr lang="es-ES_tradnl" sz="2400" dirty="0" err="1" smtClean="0"/>
              <a:t>school</a:t>
            </a:r>
            <a:r>
              <a:rPr lang="es-ES_tradnl" sz="2400" dirty="0" smtClean="0"/>
              <a:t> </a:t>
            </a:r>
            <a:r>
              <a:rPr lang="es-ES_tradnl" sz="2400" dirty="0" err="1" smtClean="0"/>
              <a:t>day</a:t>
            </a:r>
            <a:r>
              <a:rPr lang="es-ES_tradnl" sz="2400" dirty="0" smtClean="0"/>
              <a:t> </a:t>
            </a:r>
            <a:r>
              <a:rPr lang="es-ES_tradnl" sz="2400" dirty="0" err="1" smtClean="0"/>
              <a:t>end</a:t>
            </a:r>
            <a:r>
              <a:rPr lang="es-ES_tradnl" sz="2400" dirty="0" smtClean="0"/>
              <a:t>? </a:t>
            </a:r>
          </a:p>
          <a:p>
            <a:r>
              <a:rPr lang="es-ES_tradnl" sz="2400" dirty="0"/>
              <a:t>6</a:t>
            </a:r>
            <a:r>
              <a:rPr lang="es-ES_tradnl" sz="2400" dirty="0" smtClean="0"/>
              <a:t>. </a:t>
            </a:r>
            <a:r>
              <a:rPr lang="es-ES_tradnl" sz="2400" dirty="0" err="1" smtClean="0"/>
              <a:t>What</a:t>
            </a:r>
            <a:r>
              <a:rPr lang="es-ES_tradnl" sz="2400" dirty="0" smtClean="0"/>
              <a:t> </a:t>
            </a:r>
            <a:r>
              <a:rPr lang="es-ES_tradnl" sz="2400" dirty="0" err="1" smtClean="0"/>
              <a:t>classes</a:t>
            </a:r>
            <a:r>
              <a:rPr lang="es-ES_tradnl" sz="2400" dirty="0" smtClean="0"/>
              <a:t> do </a:t>
            </a:r>
            <a:r>
              <a:rPr lang="es-ES_tradnl" sz="2400" dirty="0" err="1" smtClean="0"/>
              <a:t>you</a:t>
            </a:r>
            <a:r>
              <a:rPr lang="es-ES_tradnl" sz="2400" dirty="0" smtClean="0"/>
              <a:t> </a:t>
            </a:r>
            <a:r>
              <a:rPr lang="es-ES_tradnl" sz="2400" dirty="0" err="1" smtClean="0"/>
              <a:t>think</a:t>
            </a:r>
            <a:r>
              <a:rPr lang="es-ES_tradnl" sz="2400" dirty="0" smtClean="0"/>
              <a:t> </a:t>
            </a:r>
            <a:r>
              <a:rPr lang="es-ES_tradnl" sz="2400" dirty="0" err="1" smtClean="0"/>
              <a:t>she</a:t>
            </a:r>
            <a:r>
              <a:rPr lang="es-ES_tradnl" sz="2400" dirty="0" smtClean="0"/>
              <a:t> has in </a:t>
            </a:r>
            <a:r>
              <a:rPr lang="es-ES_tradnl" sz="2400" dirty="0" err="1" smtClean="0"/>
              <a:t>her</a:t>
            </a:r>
            <a:r>
              <a:rPr lang="es-ES_tradnl" sz="2400" dirty="0" smtClean="0"/>
              <a:t>  </a:t>
            </a:r>
            <a:r>
              <a:rPr lang="es-ES_tradnl" sz="2400" dirty="0" smtClean="0">
                <a:solidFill>
                  <a:srgbClr val="FF0000"/>
                </a:solidFill>
              </a:rPr>
              <a:t>quinta y sexta </a:t>
            </a:r>
            <a:r>
              <a:rPr lang="es-ES_tradnl" sz="2400" dirty="0" smtClean="0"/>
              <a:t>horas </a:t>
            </a:r>
          </a:p>
          <a:p>
            <a:r>
              <a:rPr lang="es-ES_tradnl" sz="2400" dirty="0"/>
              <a:t>7</a:t>
            </a:r>
            <a:r>
              <a:rPr lang="es-ES_tradnl" sz="2400" dirty="0" smtClean="0"/>
              <a:t>. </a:t>
            </a:r>
            <a:r>
              <a:rPr lang="es-ES_tradnl" sz="2400" dirty="0" err="1" smtClean="0"/>
              <a:t>What</a:t>
            </a:r>
            <a:r>
              <a:rPr lang="es-ES_tradnl" sz="2400" dirty="0" smtClean="0"/>
              <a:t> </a:t>
            </a:r>
            <a:r>
              <a:rPr lang="es-ES_tradnl" sz="2400" dirty="0" err="1" smtClean="0"/>
              <a:t>does</a:t>
            </a:r>
            <a:r>
              <a:rPr lang="es-ES_tradnl" sz="2400" dirty="0" smtClean="0"/>
              <a:t> </a:t>
            </a:r>
            <a:r>
              <a:rPr lang="es-ES_tradnl" sz="2400" dirty="0" err="1" smtClean="0"/>
              <a:t>she</a:t>
            </a:r>
            <a:r>
              <a:rPr lang="es-ES_tradnl" sz="2400" dirty="0" smtClean="0"/>
              <a:t> </a:t>
            </a:r>
            <a:r>
              <a:rPr lang="es-ES_tradnl" sz="2400" dirty="0" err="1" smtClean="0"/>
              <a:t>think</a:t>
            </a:r>
            <a:r>
              <a:rPr lang="es-ES_tradnl" sz="2400" dirty="0" smtClean="0"/>
              <a:t> of </a:t>
            </a:r>
            <a:r>
              <a:rPr lang="es-ES_tradnl" sz="2400" dirty="0" err="1"/>
              <a:t>S</a:t>
            </a:r>
            <a:r>
              <a:rPr lang="es-ES_tradnl" sz="2400" dirty="0" err="1" smtClean="0"/>
              <a:t>panish</a:t>
            </a:r>
            <a:r>
              <a:rPr lang="es-ES_tradnl" sz="2400" dirty="0" smtClean="0"/>
              <a:t> </a:t>
            </a:r>
            <a:r>
              <a:rPr lang="es-ES_tradnl" sz="2400" dirty="0" err="1" smtClean="0"/>
              <a:t>class</a:t>
            </a:r>
            <a:endParaRPr lang="es-ES_tradnl" sz="2400" dirty="0" smtClean="0"/>
          </a:p>
          <a:p>
            <a:r>
              <a:rPr lang="es-ES_tradnl" sz="2400" dirty="0" smtClean="0"/>
              <a:t> 8. </a:t>
            </a:r>
            <a:r>
              <a:rPr lang="es-ES_tradnl" sz="2400" dirty="0" err="1" smtClean="0"/>
              <a:t>What</a:t>
            </a:r>
            <a:r>
              <a:rPr lang="es-ES_tradnl" sz="2400" dirty="0" smtClean="0"/>
              <a:t> </a:t>
            </a:r>
            <a:r>
              <a:rPr lang="es-ES_tradnl" sz="2400" dirty="0" err="1" smtClean="0"/>
              <a:t>does</a:t>
            </a:r>
            <a:r>
              <a:rPr lang="es-ES_tradnl" sz="2400" dirty="0" smtClean="0"/>
              <a:t> </a:t>
            </a:r>
            <a:r>
              <a:rPr lang="es-ES_tradnl" sz="2400" dirty="0" err="1" smtClean="0"/>
              <a:t>she</a:t>
            </a:r>
            <a:r>
              <a:rPr lang="es-ES_tradnl" sz="2400" dirty="0" smtClean="0"/>
              <a:t> </a:t>
            </a:r>
            <a:r>
              <a:rPr lang="es-ES_tradnl" sz="2400" dirty="0" err="1" smtClean="0"/>
              <a:t>think</a:t>
            </a:r>
            <a:r>
              <a:rPr lang="es-ES_tradnl" sz="2400" dirty="0" smtClean="0"/>
              <a:t> of </a:t>
            </a:r>
            <a:r>
              <a:rPr lang="es-ES_tradnl" sz="2400" dirty="0" err="1" smtClean="0"/>
              <a:t>science</a:t>
            </a:r>
            <a:r>
              <a:rPr lang="es-ES_tradnl" sz="2400" dirty="0" smtClean="0"/>
              <a:t> </a:t>
            </a:r>
            <a:r>
              <a:rPr lang="es-ES_tradnl" sz="2400" dirty="0" err="1"/>
              <a:t>class</a:t>
            </a:r>
            <a:r>
              <a:rPr lang="es-ES_tradnl" sz="2400" dirty="0"/>
              <a:t>? </a:t>
            </a:r>
            <a:r>
              <a:rPr lang="es-ES_tradnl" sz="2400" dirty="0" err="1"/>
              <a:t>What</a:t>
            </a:r>
            <a:r>
              <a:rPr lang="es-ES_tradnl" sz="2400" dirty="0"/>
              <a:t> </a:t>
            </a:r>
            <a:r>
              <a:rPr lang="es-ES_tradnl" sz="2400" dirty="0" err="1"/>
              <a:t>does</a:t>
            </a:r>
            <a:r>
              <a:rPr lang="es-ES_tradnl" sz="2400" dirty="0"/>
              <a:t> </a:t>
            </a:r>
            <a:r>
              <a:rPr lang="es-ES_tradnl" sz="2400" dirty="0" err="1"/>
              <a:t>she</a:t>
            </a:r>
            <a:r>
              <a:rPr lang="es-ES_tradnl" sz="2400" dirty="0"/>
              <a:t> </a:t>
            </a:r>
            <a:r>
              <a:rPr lang="es-ES_tradnl" sz="2400" dirty="0" err="1"/>
              <a:t>have</a:t>
            </a:r>
            <a:r>
              <a:rPr lang="es-ES_tradnl" sz="2400" dirty="0"/>
              <a:t> to do </a:t>
            </a:r>
            <a:r>
              <a:rPr lang="es-ES_tradnl" sz="2400" dirty="0" err="1"/>
              <a:t>for</a:t>
            </a:r>
            <a:r>
              <a:rPr lang="es-ES_tradnl" sz="2400" dirty="0"/>
              <a:t> </a:t>
            </a:r>
            <a:r>
              <a:rPr lang="es-ES_tradnl" sz="2400" dirty="0" err="1"/>
              <a:t>science</a:t>
            </a:r>
            <a:r>
              <a:rPr lang="es-ES_tradnl" sz="2400" dirty="0"/>
              <a:t> </a:t>
            </a:r>
            <a:r>
              <a:rPr lang="es-ES_tradnl" sz="2400" dirty="0" err="1"/>
              <a:t>class</a:t>
            </a:r>
            <a:r>
              <a:rPr lang="es-ES_tradnl" sz="2400" dirty="0"/>
              <a:t>? </a:t>
            </a:r>
          </a:p>
          <a:p>
            <a:r>
              <a:rPr lang="es-ES_tradnl" sz="2400" dirty="0" smtClean="0"/>
              <a:t>9. </a:t>
            </a:r>
            <a:r>
              <a:rPr lang="es-ES_tradnl" sz="2400" dirty="0" err="1" smtClean="0"/>
              <a:t>What</a:t>
            </a:r>
            <a:r>
              <a:rPr lang="es-ES_tradnl" sz="2400" dirty="0" smtClean="0"/>
              <a:t> </a:t>
            </a:r>
            <a:r>
              <a:rPr lang="es-ES_tradnl" sz="2400" dirty="0" err="1" smtClean="0"/>
              <a:t>class</a:t>
            </a:r>
            <a:r>
              <a:rPr lang="es-ES_tradnl" sz="2400" dirty="0" smtClean="0"/>
              <a:t> </a:t>
            </a:r>
            <a:r>
              <a:rPr lang="es-ES_tradnl" sz="2400" dirty="0" err="1" smtClean="0"/>
              <a:t>does</a:t>
            </a:r>
            <a:r>
              <a:rPr lang="es-ES_tradnl" sz="2400" dirty="0" smtClean="0"/>
              <a:t> </a:t>
            </a:r>
            <a:r>
              <a:rPr lang="es-ES_tradnl" sz="2400" dirty="0" err="1" smtClean="0"/>
              <a:t>she</a:t>
            </a:r>
            <a:r>
              <a:rPr lang="es-ES_tradnl" sz="2400" dirty="0" smtClean="0"/>
              <a:t> </a:t>
            </a:r>
            <a:r>
              <a:rPr lang="es-ES_tradnl" sz="2400" dirty="0" err="1" smtClean="0"/>
              <a:t>not</a:t>
            </a:r>
            <a:r>
              <a:rPr lang="es-ES_tradnl" sz="2400" dirty="0" smtClean="0"/>
              <a:t> </a:t>
            </a:r>
            <a:r>
              <a:rPr lang="es-ES_tradnl" sz="2400" dirty="0" err="1" smtClean="0"/>
              <a:t>like</a:t>
            </a:r>
            <a:r>
              <a:rPr lang="es-ES_tradnl" sz="2400" dirty="0" smtClean="0"/>
              <a:t> </a:t>
            </a:r>
            <a:r>
              <a:rPr lang="es-ES_tradnl" sz="2400" dirty="0" err="1" smtClean="0"/>
              <a:t>her</a:t>
            </a:r>
            <a:r>
              <a:rPr lang="es-ES_tradnl" sz="2400" dirty="0" smtClean="0"/>
              <a:t> </a:t>
            </a:r>
            <a:r>
              <a:rPr lang="es-ES_tradnl" sz="2400" dirty="0" err="1" smtClean="0"/>
              <a:t>teacher</a:t>
            </a:r>
            <a:r>
              <a:rPr lang="es-ES_tradnl" sz="2400" dirty="0" smtClean="0"/>
              <a:t>? </a:t>
            </a:r>
            <a:r>
              <a:rPr lang="es-ES_tradnl" sz="2400" dirty="0" err="1" smtClean="0"/>
              <a:t>Why</a:t>
            </a:r>
            <a:r>
              <a:rPr lang="es-ES_tradnl" sz="2400" dirty="0" smtClean="0"/>
              <a:t> </a:t>
            </a:r>
            <a:r>
              <a:rPr lang="es-ES_tradnl" sz="2400" dirty="0" err="1" smtClean="0"/>
              <a:t>doesn’t</a:t>
            </a:r>
            <a:r>
              <a:rPr lang="es-ES_tradnl" sz="2400" dirty="0" smtClean="0"/>
              <a:t> </a:t>
            </a:r>
            <a:r>
              <a:rPr lang="es-ES_tradnl" sz="2400" dirty="0" err="1" smtClean="0"/>
              <a:t>she</a:t>
            </a:r>
            <a:r>
              <a:rPr lang="es-ES_tradnl" sz="2400" dirty="0" smtClean="0"/>
              <a:t> </a:t>
            </a:r>
            <a:r>
              <a:rPr lang="es-ES_tradnl" sz="2400" dirty="0" err="1" smtClean="0"/>
              <a:t>like</a:t>
            </a:r>
            <a:r>
              <a:rPr lang="es-ES_tradnl" sz="2400" dirty="0" smtClean="0"/>
              <a:t> </a:t>
            </a:r>
            <a:r>
              <a:rPr lang="es-ES_tradnl" sz="2400" dirty="0" err="1" smtClean="0"/>
              <a:t>her</a:t>
            </a:r>
            <a:r>
              <a:rPr lang="es-ES_tradnl" sz="2400" dirty="0" smtClean="0"/>
              <a:t>? </a:t>
            </a:r>
          </a:p>
          <a:p>
            <a:r>
              <a:rPr lang="es-ES_tradnl" sz="2400" dirty="0" smtClean="0"/>
              <a:t>10. </a:t>
            </a:r>
            <a:r>
              <a:rPr lang="es-ES_tradnl" sz="2400" dirty="0" err="1" smtClean="0"/>
              <a:t>What</a:t>
            </a:r>
            <a:r>
              <a:rPr lang="es-ES_tradnl" sz="2400" dirty="0" smtClean="0"/>
              <a:t> </a:t>
            </a:r>
            <a:r>
              <a:rPr lang="es-ES_tradnl" sz="2400" dirty="0" err="1" smtClean="0"/>
              <a:t>class</a:t>
            </a:r>
            <a:r>
              <a:rPr lang="es-ES_tradnl" sz="2400" dirty="0" smtClean="0"/>
              <a:t> </a:t>
            </a:r>
            <a:r>
              <a:rPr lang="es-ES_tradnl" sz="2400" dirty="0" err="1" smtClean="0"/>
              <a:t>does</a:t>
            </a:r>
            <a:r>
              <a:rPr lang="es-ES_tradnl" sz="2400" dirty="0" smtClean="0"/>
              <a:t> </a:t>
            </a:r>
            <a:r>
              <a:rPr lang="es-ES_tradnl" sz="2400" dirty="0" err="1" smtClean="0"/>
              <a:t>she</a:t>
            </a:r>
            <a:r>
              <a:rPr lang="es-ES_tradnl" sz="2400" dirty="0" smtClean="0"/>
              <a:t> </a:t>
            </a:r>
            <a:r>
              <a:rPr lang="es-ES_tradnl" sz="2400" dirty="0" err="1" smtClean="0"/>
              <a:t>not</a:t>
            </a:r>
            <a:r>
              <a:rPr lang="es-ES_tradnl" sz="2400" dirty="0" smtClean="0"/>
              <a:t> </a:t>
            </a:r>
            <a:r>
              <a:rPr lang="es-ES_tradnl" sz="2400" dirty="0" err="1" smtClean="0"/>
              <a:t>have</a:t>
            </a:r>
            <a:r>
              <a:rPr lang="es-ES_tradnl" sz="2400" dirty="0" smtClean="0"/>
              <a:t>? </a:t>
            </a:r>
            <a:r>
              <a:rPr lang="es-ES_tradnl" sz="2400" dirty="0" err="1" smtClean="0"/>
              <a:t>Respond</a:t>
            </a:r>
            <a:r>
              <a:rPr lang="es-ES_tradnl" sz="2400" dirty="0" smtClean="0"/>
              <a:t> to </a:t>
            </a:r>
            <a:r>
              <a:rPr lang="es-ES_tradnl" sz="2400" dirty="0" err="1" smtClean="0"/>
              <a:t>the</a:t>
            </a:r>
            <a:r>
              <a:rPr lang="es-ES_tradnl" sz="2400" dirty="0" smtClean="0"/>
              <a:t> </a:t>
            </a:r>
            <a:r>
              <a:rPr lang="es-ES_tradnl" sz="2400" dirty="0" err="1" smtClean="0"/>
              <a:t>question</a:t>
            </a:r>
            <a:r>
              <a:rPr lang="es-ES_tradnl" sz="2400" dirty="0" smtClean="0"/>
              <a:t> </a:t>
            </a:r>
            <a:r>
              <a:rPr lang="es-ES_tradnl" sz="2400" dirty="0" err="1" smtClean="0"/>
              <a:t>she</a:t>
            </a:r>
            <a:r>
              <a:rPr lang="es-ES_tradnl" sz="2400" dirty="0" smtClean="0"/>
              <a:t> poses at </a:t>
            </a:r>
            <a:r>
              <a:rPr lang="es-ES_tradnl" sz="2400" dirty="0" err="1" smtClean="0"/>
              <a:t>the</a:t>
            </a:r>
            <a:r>
              <a:rPr lang="es-ES_tradnl" sz="2400" dirty="0" smtClean="0"/>
              <a:t> </a:t>
            </a:r>
            <a:r>
              <a:rPr lang="es-ES_tradnl" sz="2400" dirty="0" err="1" smtClean="0"/>
              <a:t>end</a:t>
            </a:r>
            <a:r>
              <a:rPr lang="es-ES_tradnl" sz="2400" dirty="0" smtClean="0"/>
              <a:t> of </a:t>
            </a:r>
            <a:r>
              <a:rPr lang="es-ES_tradnl" sz="2400" dirty="0" err="1" smtClean="0"/>
              <a:t>the</a:t>
            </a:r>
            <a:r>
              <a:rPr lang="es-ES_tradnl" sz="2400" dirty="0" smtClean="0"/>
              <a:t> </a:t>
            </a:r>
            <a:r>
              <a:rPr lang="es-ES_tradnl" sz="2400" dirty="0" err="1" smtClean="0"/>
              <a:t>passage</a:t>
            </a:r>
            <a:r>
              <a:rPr lang="es-ES_tradnl" sz="2400" dirty="0" smtClean="0"/>
              <a:t>? </a:t>
            </a:r>
          </a:p>
        </p:txBody>
      </p:sp>
    </p:spTree>
    <p:extLst>
      <p:ext uri="{BB962C8B-B14F-4D97-AF65-F5344CB8AC3E}">
        <p14:creationId xmlns:p14="http://schemas.microsoft.com/office/powerpoint/2010/main" val="25788006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MX" dirty="0" smtClean="0"/>
              <a:t>CBM </a:t>
            </a:r>
            <a:r>
              <a:rPr lang="es-MX" dirty="0" err="1" smtClean="0"/>
              <a:t>Jeopardy</a:t>
            </a:r>
            <a:r>
              <a:rPr lang="es-MX" dirty="0" smtClean="0"/>
              <a:t/>
            </a:r>
            <a:br>
              <a:rPr lang="es-MX" dirty="0" smtClean="0"/>
            </a:br>
            <a:endParaRPr lang="es-MX" dirty="0"/>
          </a:p>
        </p:txBody>
      </p:sp>
      <p:sp>
        <p:nvSpPr>
          <p:cNvPr id="3" name="Subtitle 2"/>
          <p:cNvSpPr>
            <a:spLocks noGrp="1"/>
          </p:cNvSpPr>
          <p:nvPr>
            <p:ph type="subTitle" idx="1"/>
          </p:nvPr>
        </p:nvSpPr>
        <p:spPr/>
        <p:txBody>
          <a:bodyPr/>
          <a:lstStyle/>
          <a:p>
            <a:r>
              <a:rPr lang="es-MX" dirty="0"/>
              <a:t>http://jeopardylabs.com/play/el-repaso-de-todo</a:t>
            </a:r>
          </a:p>
        </p:txBody>
      </p:sp>
    </p:spTree>
    <p:extLst>
      <p:ext uri="{BB962C8B-B14F-4D97-AF65-F5344CB8AC3E}">
        <p14:creationId xmlns:p14="http://schemas.microsoft.com/office/powerpoint/2010/main" val="14485489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397" y="477058"/>
            <a:ext cx="8825658" cy="1701672"/>
          </a:xfrm>
        </p:spPr>
        <p:txBody>
          <a:bodyPr/>
          <a:lstStyle/>
          <a:p>
            <a:r>
              <a:rPr lang="es-MX" sz="3200" dirty="0" smtClean="0"/>
              <a:t>DOL: </a:t>
            </a:r>
            <a:r>
              <a:rPr lang="es-MX" sz="3200" dirty="0" err="1" smtClean="0"/>
              <a:t>Create</a:t>
            </a:r>
            <a:r>
              <a:rPr lang="es-MX" sz="3200" dirty="0" smtClean="0"/>
              <a:t> </a:t>
            </a:r>
            <a:r>
              <a:rPr lang="es-MX" sz="3200" dirty="0" err="1" smtClean="0"/>
              <a:t>the</a:t>
            </a:r>
            <a:r>
              <a:rPr lang="es-MX" sz="3200" dirty="0" smtClean="0"/>
              <a:t> </a:t>
            </a:r>
            <a:r>
              <a:rPr lang="es-MX" sz="3200" dirty="0" err="1" smtClean="0"/>
              <a:t>following</a:t>
            </a:r>
            <a:r>
              <a:rPr lang="es-MX" sz="3200" dirty="0" smtClean="0"/>
              <a:t> chart in </a:t>
            </a:r>
            <a:r>
              <a:rPr lang="es-MX" sz="3200" dirty="0" err="1" smtClean="0"/>
              <a:t>your</a:t>
            </a:r>
            <a:r>
              <a:rPr lang="es-MX" sz="3200" dirty="0" smtClean="0"/>
              <a:t> notes and </a:t>
            </a:r>
            <a:r>
              <a:rPr lang="es-MX" sz="3200" dirty="0" err="1" smtClean="0"/>
              <a:t>then</a:t>
            </a:r>
            <a:r>
              <a:rPr lang="es-MX" sz="3200" dirty="0" smtClean="0"/>
              <a:t> </a:t>
            </a:r>
            <a:r>
              <a:rPr lang="es-MX" sz="3200" dirty="0" err="1" smtClean="0"/>
              <a:t>fill</a:t>
            </a:r>
            <a:r>
              <a:rPr lang="es-MX" sz="3200" dirty="0" smtClean="0"/>
              <a:t> </a:t>
            </a:r>
            <a:r>
              <a:rPr lang="es-MX" sz="3200" dirty="0" err="1" smtClean="0"/>
              <a:t>it</a:t>
            </a:r>
            <a:r>
              <a:rPr lang="es-MX" sz="3200" dirty="0"/>
              <a:t> </a:t>
            </a:r>
            <a:r>
              <a:rPr lang="es-MX" sz="3200" dirty="0" err="1" smtClean="0"/>
              <a:t>out</a:t>
            </a:r>
            <a:r>
              <a:rPr lang="es-MX" sz="3200" dirty="0" smtClean="0"/>
              <a:t> as </a:t>
            </a:r>
            <a:r>
              <a:rPr lang="es-MX" sz="3200" dirty="0" err="1" smtClean="0"/>
              <a:t>you</a:t>
            </a:r>
            <a:r>
              <a:rPr lang="es-MX" sz="3200" dirty="0" smtClean="0"/>
              <a:t> listen to </a:t>
            </a:r>
            <a:r>
              <a:rPr lang="es-MX" sz="3200" dirty="0" err="1" smtClean="0"/>
              <a:t>the</a:t>
            </a:r>
            <a:r>
              <a:rPr lang="es-MX" sz="3200" dirty="0" smtClean="0"/>
              <a:t> audio clip.</a:t>
            </a:r>
            <a:endParaRPr lang="es-MX" sz="3200" dirty="0"/>
          </a:p>
        </p:txBody>
      </p:sp>
      <p:sp>
        <p:nvSpPr>
          <p:cNvPr id="3" name="Subtitle 2"/>
          <p:cNvSpPr>
            <a:spLocks noGrp="1"/>
          </p:cNvSpPr>
          <p:nvPr>
            <p:ph type="subTitle" idx="1"/>
          </p:nvPr>
        </p:nvSpPr>
        <p:spPr>
          <a:xfrm>
            <a:off x="1168810" y="5289998"/>
            <a:ext cx="8825658" cy="861420"/>
          </a:xfrm>
        </p:spPr>
        <p:txBody>
          <a:bodyPr/>
          <a:lstStyle/>
          <a:p>
            <a:r>
              <a:rPr lang="es-MX" dirty="0"/>
              <a:t>http://media.pearsonschool.com/realidades/mp3s/level1/ch00/L1_pe_pre_2.mp3</a:t>
            </a:r>
          </a:p>
        </p:txBody>
      </p:sp>
      <p:graphicFrame>
        <p:nvGraphicFramePr>
          <p:cNvPr id="4" name="Table 3"/>
          <p:cNvGraphicFramePr>
            <a:graphicFrameLocks noGrp="1"/>
          </p:cNvGraphicFramePr>
          <p:nvPr>
            <p:extLst>
              <p:ext uri="{D42A27DB-BD31-4B8C-83A1-F6EECF244321}">
                <p14:modId xmlns:p14="http://schemas.microsoft.com/office/powerpoint/2010/main" val="1612017941"/>
              </p:ext>
            </p:extLst>
          </p:nvPr>
        </p:nvGraphicFramePr>
        <p:xfrm>
          <a:off x="789708" y="2251004"/>
          <a:ext cx="10377056" cy="3038996"/>
        </p:xfrm>
        <a:graphic>
          <a:graphicData uri="http://schemas.openxmlformats.org/drawingml/2006/table">
            <a:tbl>
              <a:tblPr firstRow="1" bandRow="1">
                <a:tableStyleId>{5C22544A-7EE6-4342-B048-85BDC9FD1C3A}</a:tableStyleId>
              </a:tblPr>
              <a:tblGrid>
                <a:gridCol w="5188528">
                  <a:extLst>
                    <a:ext uri="{9D8B030D-6E8A-4147-A177-3AD203B41FA5}">
                      <a16:colId xmlns:a16="http://schemas.microsoft.com/office/drawing/2014/main" val="1065974772"/>
                    </a:ext>
                  </a:extLst>
                </a:gridCol>
                <a:gridCol w="5188528">
                  <a:extLst>
                    <a:ext uri="{9D8B030D-6E8A-4147-A177-3AD203B41FA5}">
                      <a16:colId xmlns:a16="http://schemas.microsoft.com/office/drawing/2014/main" val="2215340116"/>
                    </a:ext>
                  </a:extLst>
                </a:gridCol>
              </a:tblGrid>
              <a:tr h="759749">
                <a:tc>
                  <a:txBody>
                    <a:bodyPr/>
                    <a:lstStyle/>
                    <a:p>
                      <a:r>
                        <a:rPr lang="es-MX" dirty="0" err="1" smtClean="0"/>
                        <a:t>Spanish</a:t>
                      </a:r>
                      <a:endParaRPr lang="es-MX" dirty="0"/>
                    </a:p>
                  </a:txBody>
                  <a:tcPr/>
                </a:tc>
                <a:tc>
                  <a:txBody>
                    <a:bodyPr/>
                    <a:lstStyle/>
                    <a:p>
                      <a:r>
                        <a:rPr lang="es-MX" dirty="0" smtClean="0"/>
                        <a:t>English</a:t>
                      </a:r>
                      <a:endParaRPr lang="es-MX" dirty="0"/>
                    </a:p>
                  </a:txBody>
                  <a:tcPr/>
                </a:tc>
                <a:extLst>
                  <a:ext uri="{0D108BD9-81ED-4DB2-BD59-A6C34878D82A}">
                    <a16:rowId xmlns:a16="http://schemas.microsoft.com/office/drawing/2014/main" val="3789432330"/>
                  </a:ext>
                </a:extLst>
              </a:tr>
              <a:tr h="759749">
                <a:tc>
                  <a:txBody>
                    <a:bodyPr/>
                    <a:lstStyle/>
                    <a:p>
                      <a:r>
                        <a:rPr lang="es-MX" dirty="0" smtClean="0"/>
                        <a:t>1</a:t>
                      </a:r>
                      <a:endParaRPr lang="es-MX" dirty="0"/>
                    </a:p>
                  </a:txBody>
                  <a:tcPr/>
                </a:tc>
                <a:tc>
                  <a:txBody>
                    <a:bodyPr/>
                    <a:lstStyle/>
                    <a:p>
                      <a:endParaRPr lang="es-MX"/>
                    </a:p>
                  </a:txBody>
                  <a:tcPr/>
                </a:tc>
                <a:extLst>
                  <a:ext uri="{0D108BD9-81ED-4DB2-BD59-A6C34878D82A}">
                    <a16:rowId xmlns:a16="http://schemas.microsoft.com/office/drawing/2014/main" val="1943010644"/>
                  </a:ext>
                </a:extLst>
              </a:tr>
              <a:tr h="759749">
                <a:tc>
                  <a:txBody>
                    <a:bodyPr/>
                    <a:lstStyle/>
                    <a:p>
                      <a:r>
                        <a:rPr lang="es-MX" dirty="0" smtClean="0"/>
                        <a:t>2</a:t>
                      </a:r>
                      <a:endParaRPr lang="es-MX" dirty="0"/>
                    </a:p>
                  </a:txBody>
                  <a:tcPr/>
                </a:tc>
                <a:tc>
                  <a:txBody>
                    <a:bodyPr/>
                    <a:lstStyle/>
                    <a:p>
                      <a:endParaRPr lang="es-MX"/>
                    </a:p>
                  </a:txBody>
                  <a:tcPr/>
                </a:tc>
                <a:extLst>
                  <a:ext uri="{0D108BD9-81ED-4DB2-BD59-A6C34878D82A}">
                    <a16:rowId xmlns:a16="http://schemas.microsoft.com/office/drawing/2014/main" val="2787768934"/>
                  </a:ext>
                </a:extLst>
              </a:tr>
              <a:tr h="759749">
                <a:tc>
                  <a:txBody>
                    <a:bodyPr/>
                    <a:lstStyle/>
                    <a:p>
                      <a:r>
                        <a:rPr lang="es-MX" dirty="0" smtClean="0"/>
                        <a:t>3</a:t>
                      </a:r>
                      <a:endParaRPr lang="es-MX" dirty="0"/>
                    </a:p>
                  </a:txBody>
                  <a:tcPr/>
                </a:tc>
                <a:tc>
                  <a:txBody>
                    <a:bodyPr/>
                    <a:lstStyle/>
                    <a:p>
                      <a:endParaRPr lang="es-MX" dirty="0"/>
                    </a:p>
                  </a:txBody>
                  <a:tcPr/>
                </a:tc>
                <a:extLst>
                  <a:ext uri="{0D108BD9-81ED-4DB2-BD59-A6C34878D82A}">
                    <a16:rowId xmlns:a16="http://schemas.microsoft.com/office/drawing/2014/main" val="3059366960"/>
                  </a:ext>
                </a:extLst>
              </a:tr>
            </a:tbl>
          </a:graphicData>
        </a:graphic>
      </p:graphicFrame>
    </p:spTree>
    <p:extLst>
      <p:ext uri="{BB962C8B-B14F-4D97-AF65-F5344CB8AC3E}">
        <p14:creationId xmlns:p14="http://schemas.microsoft.com/office/powerpoint/2010/main" val="3267728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s-ES_tradnl" sz="6600" dirty="0" smtClean="0"/>
              <a:t>OBJETIVO Y DOL </a:t>
            </a:r>
            <a:endParaRPr lang="es-ES_tradnl" sz="6600" dirty="0"/>
          </a:p>
        </p:txBody>
      </p:sp>
      <p:sp>
        <p:nvSpPr>
          <p:cNvPr id="3" name="Content Placeholder 2"/>
          <p:cNvSpPr>
            <a:spLocks noGrp="1"/>
          </p:cNvSpPr>
          <p:nvPr>
            <p:ph sz="half" idx="1"/>
          </p:nvPr>
        </p:nvSpPr>
        <p:spPr/>
        <p:txBody>
          <a:bodyPr>
            <a:normAutofit lnSpcReduction="10000"/>
          </a:bodyPr>
          <a:lstStyle/>
          <a:p>
            <a:r>
              <a:rPr lang="es-ES_tradnl" sz="2800" dirty="0" smtClean="0"/>
              <a:t>OBJ: LLWBAT use </a:t>
            </a:r>
            <a:r>
              <a:rPr lang="es-ES_tradnl" sz="2800" dirty="0" err="1" smtClean="0"/>
              <a:t>classes</a:t>
            </a:r>
            <a:r>
              <a:rPr lang="es-ES_tradnl" sz="2800" dirty="0" smtClean="0"/>
              <a:t> </a:t>
            </a:r>
            <a:r>
              <a:rPr lang="es-ES_tradnl" sz="2800" dirty="0" err="1" smtClean="0"/>
              <a:t>vocabulary</a:t>
            </a:r>
            <a:r>
              <a:rPr lang="es-ES_tradnl" sz="2800" dirty="0" smtClean="0"/>
              <a:t> and ordinal </a:t>
            </a:r>
            <a:r>
              <a:rPr lang="es-ES_tradnl" sz="2800" dirty="0" err="1" smtClean="0"/>
              <a:t>numbers</a:t>
            </a:r>
            <a:r>
              <a:rPr lang="es-ES_tradnl" sz="2800" dirty="0" smtClean="0"/>
              <a:t> </a:t>
            </a:r>
            <a:r>
              <a:rPr lang="es-ES_tradnl" sz="2800" dirty="0" err="1" smtClean="0"/>
              <a:t>with</a:t>
            </a:r>
            <a:r>
              <a:rPr lang="es-ES_tradnl" sz="2800" dirty="0" smtClean="0"/>
              <a:t> </a:t>
            </a:r>
            <a:r>
              <a:rPr lang="es-ES_tradnl" sz="2800" dirty="0" err="1" smtClean="0"/>
              <a:t>the</a:t>
            </a:r>
            <a:r>
              <a:rPr lang="es-ES_tradnl" sz="2800" dirty="0" smtClean="0"/>
              <a:t> </a:t>
            </a:r>
            <a:r>
              <a:rPr lang="es-ES_tradnl" sz="2800" dirty="0" err="1" smtClean="0"/>
              <a:t>verb</a:t>
            </a:r>
            <a:r>
              <a:rPr lang="es-ES_tradnl" sz="2800" dirty="0" smtClean="0"/>
              <a:t> tener to describe </a:t>
            </a:r>
            <a:r>
              <a:rPr lang="es-ES_tradnl" sz="2800" dirty="0" err="1" smtClean="0"/>
              <a:t>their</a:t>
            </a:r>
            <a:r>
              <a:rPr lang="es-ES_tradnl" sz="2800" dirty="0" smtClean="0"/>
              <a:t> </a:t>
            </a:r>
            <a:r>
              <a:rPr lang="es-ES_tradnl" sz="2800" dirty="0" err="1" smtClean="0"/>
              <a:t>classroom</a:t>
            </a:r>
            <a:r>
              <a:rPr lang="es-ES_tradnl" sz="2800" dirty="0" smtClean="0"/>
              <a:t> Schedule in </a:t>
            </a:r>
            <a:r>
              <a:rPr lang="es-ES_tradnl" sz="2800" dirty="0" err="1" smtClean="0"/>
              <a:t>order</a:t>
            </a:r>
            <a:r>
              <a:rPr lang="es-ES_tradnl" sz="2800" dirty="0" smtClean="0"/>
              <a:t>.  </a:t>
            </a:r>
            <a:r>
              <a:rPr lang="es-ES_tradnl" sz="2800" dirty="0" smtClean="0"/>
              <a:t>[NL1.2.b]</a:t>
            </a:r>
            <a:endParaRPr lang="es-ES_tradnl" sz="2800" dirty="0"/>
          </a:p>
        </p:txBody>
      </p:sp>
      <p:sp>
        <p:nvSpPr>
          <p:cNvPr id="4" name="Content Placeholder 3"/>
          <p:cNvSpPr>
            <a:spLocks noGrp="1"/>
          </p:cNvSpPr>
          <p:nvPr>
            <p:ph sz="half" idx="2"/>
          </p:nvPr>
        </p:nvSpPr>
        <p:spPr/>
        <p:txBody>
          <a:bodyPr>
            <a:normAutofit lnSpcReduction="10000"/>
          </a:bodyPr>
          <a:lstStyle/>
          <a:p>
            <a:r>
              <a:rPr lang="es-ES_tradnl" sz="2800" dirty="0" smtClean="0"/>
              <a:t>DOL: </a:t>
            </a:r>
            <a:r>
              <a:rPr lang="es-ES_tradnl" sz="2800" dirty="0" err="1" smtClean="0"/>
              <a:t>Given</a:t>
            </a:r>
            <a:r>
              <a:rPr lang="es-ES_tradnl" sz="2800" dirty="0" smtClean="0"/>
              <a:t> a </a:t>
            </a:r>
            <a:r>
              <a:rPr lang="es-ES_tradnl" sz="2800" dirty="0" err="1" smtClean="0"/>
              <a:t>template</a:t>
            </a:r>
            <a:r>
              <a:rPr lang="es-ES_tradnl" sz="2800" dirty="0" smtClean="0"/>
              <a:t>, 100% off LLW créate </a:t>
            </a:r>
            <a:r>
              <a:rPr lang="es-ES_tradnl" sz="2800" dirty="0" err="1" smtClean="0"/>
              <a:t>their</a:t>
            </a:r>
            <a:r>
              <a:rPr lang="es-ES_tradnl" sz="2800" dirty="0" smtClean="0"/>
              <a:t> </a:t>
            </a:r>
            <a:r>
              <a:rPr lang="es-ES_tradnl" sz="2800" dirty="0" err="1" smtClean="0"/>
              <a:t>own</a:t>
            </a:r>
            <a:r>
              <a:rPr lang="es-ES_tradnl" sz="2800" dirty="0" smtClean="0"/>
              <a:t> Schedule </a:t>
            </a:r>
            <a:r>
              <a:rPr lang="es-ES_tradnl" sz="2800" dirty="0" err="1" smtClean="0"/>
              <a:t>with</a:t>
            </a:r>
            <a:r>
              <a:rPr lang="es-ES_tradnl" sz="2800" dirty="0" smtClean="0"/>
              <a:t> ordinal </a:t>
            </a:r>
            <a:r>
              <a:rPr lang="es-ES_tradnl" sz="2800" dirty="0" err="1" smtClean="0"/>
              <a:t>numbers</a:t>
            </a:r>
            <a:r>
              <a:rPr lang="es-ES_tradnl" sz="2800" dirty="0" smtClean="0"/>
              <a:t> and </a:t>
            </a:r>
            <a:r>
              <a:rPr lang="es-ES_tradnl" sz="2800" dirty="0" err="1" smtClean="0"/>
              <a:t>classes</a:t>
            </a:r>
            <a:r>
              <a:rPr lang="es-ES_tradnl" sz="2800" dirty="0" smtClean="0"/>
              <a:t> </a:t>
            </a:r>
            <a:r>
              <a:rPr lang="es-ES_tradnl" sz="2800" dirty="0" err="1" smtClean="0"/>
              <a:t>vocabulary</a:t>
            </a:r>
            <a:r>
              <a:rPr lang="es-ES_tradnl" sz="2800" dirty="0" smtClean="0"/>
              <a:t> </a:t>
            </a:r>
            <a:r>
              <a:rPr lang="es-ES_tradnl" sz="2800" dirty="0" err="1" smtClean="0"/>
              <a:t>with</a:t>
            </a:r>
            <a:r>
              <a:rPr lang="es-ES_tradnl" sz="2800" dirty="0" smtClean="0"/>
              <a:t> </a:t>
            </a:r>
            <a:r>
              <a:rPr lang="es-ES_tradnl" sz="2800" dirty="0" err="1" smtClean="0"/>
              <a:t>the</a:t>
            </a:r>
            <a:r>
              <a:rPr lang="es-ES_tradnl" sz="2800" dirty="0" smtClean="0"/>
              <a:t> </a:t>
            </a:r>
            <a:r>
              <a:rPr lang="es-ES_tradnl" sz="2800" dirty="0" err="1" smtClean="0"/>
              <a:t>verb</a:t>
            </a:r>
            <a:r>
              <a:rPr lang="es-ES_tradnl" sz="2800" dirty="0" smtClean="0"/>
              <a:t> tener </a:t>
            </a:r>
            <a:r>
              <a:rPr lang="es-ES_tradnl" sz="2800" dirty="0" err="1" smtClean="0"/>
              <a:t>with</a:t>
            </a:r>
            <a:r>
              <a:rPr lang="es-ES_tradnl" sz="2800" dirty="0" smtClean="0"/>
              <a:t> 5/7 </a:t>
            </a:r>
            <a:r>
              <a:rPr lang="es-ES_tradnl" sz="2800" dirty="0" err="1" smtClean="0"/>
              <a:t>classes</a:t>
            </a:r>
            <a:r>
              <a:rPr lang="es-ES_tradnl" sz="2800" dirty="0" smtClean="0"/>
              <a:t> </a:t>
            </a:r>
            <a:r>
              <a:rPr lang="es-ES_tradnl" sz="2800" dirty="0" err="1" smtClean="0"/>
              <a:t>described</a:t>
            </a:r>
            <a:r>
              <a:rPr lang="es-ES_tradnl" sz="2800" dirty="0" smtClean="0"/>
              <a:t> </a:t>
            </a:r>
            <a:r>
              <a:rPr lang="es-ES_tradnl" sz="2800" dirty="0" err="1" smtClean="0"/>
              <a:t>accurately</a:t>
            </a:r>
            <a:r>
              <a:rPr lang="es-ES_tradnl" sz="2800" dirty="0" smtClean="0"/>
              <a:t>.  </a:t>
            </a:r>
            <a:endParaRPr lang="es-ES_tradnl" sz="2800" dirty="0"/>
          </a:p>
        </p:txBody>
      </p:sp>
    </p:spTree>
    <p:extLst>
      <p:ext uri="{BB962C8B-B14F-4D97-AF65-F5344CB8AC3E}">
        <p14:creationId xmlns:p14="http://schemas.microsoft.com/office/powerpoint/2010/main" val="24450537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7487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397" y="477058"/>
            <a:ext cx="8825658" cy="1701672"/>
          </a:xfrm>
        </p:spPr>
        <p:txBody>
          <a:bodyPr/>
          <a:lstStyle/>
          <a:p>
            <a:r>
              <a:rPr lang="es-MX" sz="3200" dirty="0"/>
              <a:t>L</a:t>
            </a:r>
            <a:r>
              <a:rPr lang="es-MX" sz="3200" dirty="0" smtClean="0"/>
              <a:t>isten to </a:t>
            </a:r>
            <a:r>
              <a:rPr lang="es-MX" sz="3200" dirty="0" err="1" smtClean="0"/>
              <a:t>the</a:t>
            </a:r>
            <a:r>
              <a:rPr lang="es-MX" sz="3200" dirty="0" smtClean="0"/>
              <a:t> audio clip and </a:t>
            </a:r>
            <a:r>
              <a:rPr lang="es-MX" sz="3200" dirty="0" err="1" smtClean="0"/>
              <a:t>answer</a:t>
            </a:r>
            <a:r>
              <a:rPr lang="es-MX" sz="3200" dirty="0" smtClean="0"/>
              <a:t> </a:t>
            </a:r>
            <a:r>
              <a:rPr lang="es-MX" sz="3200" dirty="0" err="1" smtClean="0"/>
              <a:t>the</a:t>
            </a:r>
            <a:r>
              <a:rPr lang="es-MX" sz="3200" dirty="0" smtClean="0"/>
              <a:t> </a:t>
            </a:r>
            <a:r>
              <a:rPr lang="es-MX" sz="3200" dirty="0" err="1" smtClean="0"/>
              <a:t>following</a:t>
            </a:r>
            <a:r>
              <a:rPr lang="es-MX" sz="3200" dirty="0" smtClean="0"/>
              <a:t> in COMPLETE </a:t>
            </a:r>
            <a:r>
              <a:rPr lang="es-MX" sz="3200" dirty="0" err="1" smtClean="0"/>
              <a:t>Spanish</a:t>
            </a:r>
            <a:r>
              <a:rPr lang="es-MX" sz="3200" dirty="0" smtClean="0"/>
              <a:t> </a:t>
            </a:r>
            <a:r>
              <a:rPr lang="es-MX" sz="3200" dirty="0" err="1" smtClean="0"/>
              <a:t>sentences</a:t>
            </a:r>
            <a:r>
              <a:rPr lang="es-MX" sz="3200" dirty="0" smtClean="0"/>
              <a:t>.</a:t>
            </a:r>
            <a:endParaRPr lang="es-MX" sz="3200" dirty="0"/>
          </a:p>
        </p:txBody>
      </p:sp>
      <p:sp>
        <p:nvSpPr>
          <p:cNvPr id="3" name="Subtitle 2"/>
          <p:cNvSpPr>
            <a:spLocks noGrp="1"/>
          </p:cNvSpPr>
          <p:nvPr>
            <p:ph type="subTitle" idx="1"/>
          </p:nvPr>
        </p:nvSpPr>
        <p:spPr>
          <a:xfrm>
            <a:off x="1043397" y="2784764"/>
            <a:ext cx="9084276" cy="3020291"/>
          </a:xfrm>
        </p:spPr>
        <p:txBody>
          <a:bodyPr>
            <a:normAutofit fontScale="92500" lnSpcReduction="10000"/>
          </a:bodyPr>
          <a:lstStyle/>
          <a:p>
            <a:pPr marL="342900" indent="-342900">
              <a:buAutoNum type="arabicPeriod"/>
            </a:pPr>
            <a:r>
              <a:rPr lang="es-MX" sz="2400" dirty="0" smtClean="0"/>
              <a:t>Que le gusta hacer la chica?</a:t>
            </a:r>
          </a:p>
          <a:p>
            <a:pPr marL="342900" indent="-342900">
              <a:buAutoNum type="arabicPeriod"/>
            </a:pPr>
            <a:endParaRPr lang="es-MX" sz="2400" dirty="0" smtClean="0"/>
          </a:p>
          <a:p>
            <a:pPr marL="342900" indent="-342900">
              <a:buAutoNum type="arabicPeriod"/>
            </a:pPr>
            <a:r>
              <a:rPr lang="es-MX" sz="2400" dirty="0" smtClean="0"/>
              <a:t>No me gusta _____ bailar. Y a ___?</a:t>
            </a:r>
          </a:p>
          <a:p>
            <a:pPr marL="342900" indent="-342900">
              <a:buAutoNum type="arabicPeriod"/>
            </a:pPr>
            <a:endParaRPr lang="es-MX" sz="2400" dirty="0"/>
          </a:p>
          <a:p>
            <a:pPr marL="342900" indent="-342900">
              <a:buAutoNum type="arabicPeriod"/>
            </a:pPr>
            <a:r>
              <a:rPr lang="es-MX" sz="2400" dirty="0" smtClean="0"/>
              <a:t>A ti te gusta bailar?</a:t>
            </a:r>
          </a:p>
          <a:p>
            <a:pPr marL="342900" indent="-342900">
              <a:buAutoNum type="arabicPeriod"/>
            </a:pPr>
            <a:endParaRPr lang="es-MX" sz="2400" dirty="0"/>
          </a:p>
          <a:p>
            <a:pPr marL="342900" indent="-342900">
              <a:buAutoNum type="arabicPeriod"/>
            </a:pPr>
            <a:r>
              <a:rPr lang="es-MX" sz="2400" dirty="0" smtClean="0"/>
              <a:t>Que te gusta hacer?</a:t>
            </a:r>
          </a:p>
          <a:p>
            <a:pPr marL="342900" indent="-342900">
              <a:buAutoNum type="arabicPeriod"/>
            </a:pPr>
            <a:endParaRPr lang="es-MX" dirty="0" smtClean="0"/>
          </a:p>
          <a:p>
            <a:endParaRPr lang="es-MX" dirty="0"/>
          </a:p>
        </p:txBody>
      </p:sp>
      <p:sp>
        <p:nvSpPr>
          <p:cNvPr id="5" name="Subtitle 2"/>
          <p:cNvSpPr txBox="1">
            <a:spLocks/>
          </p:cNvSpPr>
          <p:nvPr/>
        </p:nvSpPr>
        <p:spPr bwMode="gray">
          <a:xfrm>
            <a:off x="1043397" y="2280856"/>
            <a:ext cx="9084276" cy="401782"/>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MX" dirty="0"/>
              <a:t>http://media.pearsonschool.com/realidades/mp3s/level1/ch01/L1_c1a_prep.mp3</a:t>
            </a:r>
          </a:p>
        </p:txBody>
      </p:sp>
    </p:spTree>
    <p:extLst>
      <p:ext uri="{BB962C8B-B14F-4D97-AF65-F5344CB8AC3E}">
        <p14:creationId xmlns:p14="http://schemas.microsoft.com/office/powerpoint/2010/main" val="42244914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_tradnl" dirty="0" smtClean="0"/>
              <a:t>BIENVENIDOS A NUESTRA CLASE </a:t>
            </a:r>
            <a:br>
              <a:rPr lang="es-ES_tradnl" dirty="0" smtClean="0"/>
            </a:br>
            <a:r>
              <a:rPr lang="es-ES_tradnl" dirty="0" smtClean="0"/>
              <a:t>ESPANOL 1 </a:t>
            </a:r>
            <a:endParaRPr lang="es-ES_tradnl" dirty="0"/>
          </a:p>
        </p:txBody>
      </p:sp>
      <p:sp>
        <p:nvSpPr>
          <p:cNvPr id="3" name="Subtitle 2"/>
          <p:cNvSpPr>
            <a:spLocks noGrp="1"/>
          </p:cNvSpPr>
          <p:nvPr>
            <p:ph type="subTitle" idx="1"/>
          </p:nvPr>
        </p:nvSpPr>
        <p:spPr>
          <a:xfrm>
            <a:off x="1154954" y="4777379"/>
            <a:ext cx="9637737" cy="1096947"/>
          </a:xfrm>
        </p:spPr>
        <p:txBody>
          <a:bodyPr>
            <a:normAutofit fontScale="85000" lnSpcReduction="10000"/>
          </a:bodyPr>
          <a:lstStyle/>
          <a:p>
            <a:r>
              <a:rPr lang="es-ES_tradnl" dirty="0" smtClean="0"/>
              <a:t>HOY </a:t>
            </a:r>
            <a:r>
              <a:rPr lang="es-ES_tradnl" dirty="0" smtClean="0"/>
              <a:t>ES Jueves, </a:t>
            </a:r>
            <a:r>
              <a:rPr lang="es-ES_tradnl" dirty="0" smtClean="0"/>
              <a:t>EL </a:t>
            </a:r>
            <a:r>
              <a:rPr lang="es-ES_tradnl" dirty="0" smtClean="0"/>
              <a:t>trece</a:t>
            </a:r>
            <a:r>
              <a:rPr lang="es-ES_tradnl" dirty="0" smtClean="0"/>
              <a:t> </a:t>
            </a:r>
            <a:r>
              <a:rPr lang="es-ES_tradnl" dirty="0" smtClean="0"/>
              <a:t>DE DICIEMBRE </a:t>
            </a:r>
            <a:endParaRPr lang="es-ES_tradnl" dirty="0" smtClean="0"/>
          </a:p>
          <a:p>
            <a:r>
              <a:rPr lang="es-ES_tradnl" dirty="0" smtClean="0"/>
              <a:t>Son las …</a:t>
            </a:r>
          </a:p>
          <a:p>
            <a:r>
              <a:rPr lang="es-ES_tradnl" dirty="0" smtClean="0"/>
              <a:t>Afuera Hace calor/frio/buen tiempo y esta soleado/nublado.  Hay lluvia/nieve/viento.</a:t>
            </a:r>
            <a:endParaRPr lang="es-ES_tradnl" dirty="0"/>
          </a:p>
        </p:txBody>
      </p:sp>
    </p:spTree>
    <p:extLst>
      <p:ext uri="{BB962C8B-B14F-4D97-AF65-F5344CB8AC3E}">
        <p14:creationId xmlns:p14="http://schemas.microsoft.com/office/powerpoint/2010/main" val="9687696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_tradnl" sz="6600" dirty="0"/>
              <a:t>Objetivo y </a:t>
            </a:r>
            <a:r>
              <a:rPr lang="es-ES_tradnl" sz="6600" dirty="0" smtClean="0"/>
              <a:t>DOL </a:t>
            </a:r>
            <a:endParaRPr lang="es-ES_tradnl" sz="6600" dirty="0"/>
          </a:p>
        </p:txBody>
      </p:sp>
      <p:sp>
        <p:nvSpPr>
          <p:cNvPr id="3" name="Content Placeholder 2"/>
          <p:cNvSpPr>
            <a:spLocks noGrp="1"/>
          </p:cNvSpPr>
          <p:nvPr>
            <p:ph sz="half" idx="1"/>
          </p:nvPr>
        </p:nvSpPr>
        <p:spPr/>
        <p:txBody>
          <a:bodyPr>
            <a:normAutofit/>
          </a:bodyPr>
          <a:lstStyle/>
          <a:p>
            <a:r>
              <a:rPr lang="es-ES_tradnl" sz="3600" dirty="0"/>
              <a:t>OBJ: LLWBAT </a:t>
            </a:r>
            <a:r>
              <a:rPr lang="es-ES_tradnl" sz="3600" dirty="0" err="1" smtClean="0"/>
              <a:t>create</a:t>
            </a:r>
            <a:r>
              <a:rPr lang="es-ES_tradnl" sz="3600" dirty="0" smtClean="0"/>
              <a:t> and </a:t>
            </a:r>
            <a:r>
              <a:rPr lang="es-ES_tradnl" sz="3600" dirty="0" err="1" smtClean="0"/>
              <a:t>present</a:t>
            </a:r>
            <a:r>
              <a:rPr lang="es-ES_tradnl" sz="3600" dirty="0" smtClean="0"/>
              <a:t> a </a:t>
            </a:r>
            <a:r>
              <a:rPr lang="es-ES_tradnl" sz="3600" dirty="0" err="1" smtClean="0"/>
              <a:t>narrative</a:t>
            </a:r>
            <a:r>
              <a:rPr lang="es-ES_tradnl" sz="3600" dirty="0" smtClean="0"/>
              <a:t> </a:t>
            </a:r>
            <a:r>
              <a:rPr lang="es-ES_tradnl" sz="3600" dirty="0" err="1" smtClean="0"/>
              <a:t>using</a:t>
            </a:r>
            <a:r>
              <a:rPr lang="es-ES_tradnl" sz="3600" dirty="0" smtClean="0"/>
              <a:t> restaurant </a:t>
            </a:r>
            <a:r>
              <a:rPr lang="es-ES_tradnl" sz="3600" dirty="0" err="1" smtClean="0"/>
              <a:t>vocabulary</a:t>
            </a:r>
            <a:r>
              <a:rPr lang="es-ES_tradnl" sz="3600" dirty="0" smtClean="0"/>
              <a:t> </a:t>
            </a:r>
            <a:r>
              <a:rPr lang="es-ES_tradnl" sz="3600" dirty="0" smtClean="0"/>
              <a:t>[</a:t>
            </a:r>
            <a:r>
              <a:rPr lang="es-ES_tradnl" sz="3600" dirty="0" smtClean="0"/>
              <a:t>NL.1.1.b]</a:t>
            </a:r>
            <a:endParaRPr lang="es-ES_tradnl" sz="3600" dirty="0"/>
          </a:p>
        </p:txBody>
      </p:sp>
      <p:sp>
        <p:nvSpPr>
          <p:cNvPr id="4" name="Content Placeholder 3"/>
          <p:cNvSpPr>
            <a:spLocks noGrp="1"/>
          </p:cNvSpPr>
          <p:nvPr>
            <p:ph sz="half" idx="2"/>
          </p:nvPr>
        </p:nvSpPr>
        <p:spPr/>
        <p:txBody>
          <a:bodyPr>
            <a:normAutofit/>
          </a:bodyPr>
          <a:lstStyle/>
          <a:p>
            <a:r>
              <a:rPr lang="es-ES_tradnl" sz="2800" dirty="0"/>
              <a:t>DOL</a:t>
            </a:r>
            <a:r>
              <a:rPr lang="es-ES_tradnl" sz="2800" dirty="0" smtClean="0"/>
              <a:t>: 100% of LLW </a:t>
            </a:r>
            <a:r>
              <a:rPr lang="es-ES_tradnl" sz="2800" dirty="0" err="1" smtClean="0"/>
              <a:t>create</a:t>
            </a:r>
            <a:r>
              <a:rPr lang="es-ES_tradnl" sz="2800" dirty="0" smtClean="0"/>
              <a:t> and </a:t>
            </a:r>
            <a:r>
              <a:rPr lang="es-ES_tradnl" sz="2800" dirty="0" err="1" smtClean="0"/>
              <a:t>present</a:t>
            </a:r>
            <a:r>
              <a:rPr lang="es-ES_tradnl" sz="2800" dirty="0" smtClean="0"/>
              <a:t> a </a:t>
            </a:r>
            <a:r>
              <a:rPr lang="es-ES_tradnl" sz="2800" dirty="0" err="1" smtClean="0"/>
              <a:t>skit</a:t>
            </a:r>
            <a:r>
              <a:rPr lang="es-ES_tradnl" sz="2800" dirty="0" smtClean="0"/>
              <a:t> </a:t>
            </a:r>
            <a:r>
              <a:rPr lang="es-ES_tradnl" sz="2800" dirty="0" err="1" smtClean="0"/>
              <a:t>using</a:t>
            </a:r>
            <a:r>
              <a:rPr lang="es-ES_tradnl" sz="2800" dirty="0" smtClean="0"/>
              <a:t> restaurant </a:t>
            </a:r>
            <a:r>
              <a:rPr lang="es-ES_tradnl" sz="2800" dirty="0" err="1" smtClean="0"/>
              <a:t>vocabulary</a:t>
            </a:r>
            <a:r>
              <a:rPr lang="es-ES_tradnl" sz="2800" dirty="0" smtClean="0"/>
              <a:t> </a:t>
            </a:r>
            <a:r>
              <a:rPr lang="es-ES_tradnl" sz="2800" dirty="0" err="1" smtClean="0"/>
              <a:t>with</a:t>
            </a:r>
            <a:r>
              <a:rPr lang="es-ES_tradnl" sz="2800" dirty="0" smtClean="0"/>
              <a:t> a peer score of 80% </a:t>
            </a:r>
            <a:r>
              <a:rPr lang="es-ES_tradnl" sz="2800" dirty="0" err="1" smtClean="0"/>
              <a:t>or</a:t>
            </a:r>
            <a:r>
              <a:rPr lang="es-ES_tradnl" sz="2800" dirty="0" smtClean="0"/>
              <a:t> </a:t>
            </a:r>
            <a:r>
              <a:rPr lang="es-ES_tradnl" sz="2800" dirty="0" err="1" smtClean="0"/>
              <a:t>higher</a:t>
            </a:r>
            <a:r>
              <a:rPr lang="es-ES_tradnl" sz="2800" dirty="0" smtClean="0"/>
              <a:t>. </a:t>
            </a:r>
            <a:endParaRPr lang="es-ES_tradnl" sz="2800" dirty="0"/>
          </a:p>
        </p:txBody>
      </p:sp>
    </p:spTree>
    <p:extLst>
      <p:ext uri="{BB962C8B-B14F-4D97-AF65-F5344CB8AC3E}">
        <p14:creationId xmlns:p14="http://schemas.microsoft.com/office/powerpoint/2010/main" val="3497791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Anuncios</a:t>
            </a:r>
            <a:endParaRPr lang="es-MX" dirty="0"/>
          </a:p>
        </p:txBody>
      </p:sp>
      <p:sp>
        <p:nvSpPr>
          <p:cNvPr id="3" name="Text Placeholder 2"/>
          <p:cNvSpPr>
            <a:spLocks noGrp="1"/>
          </p:cNvSpPr>
          <p:nvPr>
            <p:ph type="body" sz="half" idx="2"/>
          </p:nvPr>
        </p:nvSpPr>
        <p:spPr/>
        <p:txBody>
          <a:bodyPr/>
          <a:lstStyle/>
          <a:p>
            <a:r>
              <a:rPr lang="es-MX" dirty="0" err="1" smtClean="0"/>
              <a:t>Tomorrow</a:t>
            </a:r>
            <a:r>
              <a:rPr lang="es-MX" dirty="0" smtClean="0"/>
              <a:t> </a:t>
            </a:r>
            <a:r>
              <a:rPr lang="es-MX" dirty="0" err="1" smtClean="0"/>
              <a:t>is</a:t>
            </a:r>
            <a:r>
              <a:rPr lang="es-MX" dirty="0" smtClean="0"/>
              <a:t> </a:t>
            </a:r>
            <a:r>
              <a:rPr lang="es-MX" dirty="0" err="1" smtClean="0"/>
              <a:t>the</a:t>
            </a:r>
            <a:r>
              <a:rPr lang="es-MX" dirty="0" smtClean="0"/>
              <a:t> </a:t>
            </a:r>
            <a:r>
              <a:rPr lang="es-MX" dirty="0" err="1" smtClean="0"/>
              <a:t>last</a:t>
            </a:r>
            <a:r>
              <a:rPr lang="es-MX" dirty="0" smtClean="0"/>
              <a:t> </a:t>
            </a:r>
            <a:r>
              <a:rPr lang="es-MX" dirty="0" err="1" smtClean="0"/>
              <a:t>day</a:t>
            </a:r>
            <a:r>
              <a:rPr lang="es-MX" dirty="0" smtClean="0"/>
              <a:t> to </a:t>
            </a:r>
            <a:r>
              <a:rPr lang="es-MX" dirty="0" err="1" smtClean="0"/>
              <a:t>turn</a:t>
            </a:r>
            <a:r>
              <a:rPr lang="es-MX" dirty="0" smtClean="0"/>
              <a:t> in late </a:t>
            </a:r>
            <a:r>
              <a:rPr lang="es-MX" dirty="0" err="1" smtClean="0"/>
              <a:t>work</a:t>
            </a:r>
            <a:r>
              <a:rPr lang="es-MX" dirty="0" smtClean="0"/>
              <a:t> </a:t>
            </a:r>
            <a:r>
              <a:rPr lang="es-MX" dirty="0" err="1" smtClean="0"/>
              <a:t>or</a:t>
            </a:r>
            <a:r>
              <a:rPr lang="es-MX" dirty="0" smtClean="0"/>
              <a:t> extra </a:t>
            </a:r>
            <a:r>
              <a:rPr lang="es-MX" dirty="0" err="1" smtClean="0"/>
              <a:t>credit</a:t>
            </a:r>
            <a:endParaRPr lang="es-MX" dirty="0" smtClean="0"/>
          </a:p>
          <a:p>
            <a:r>
              <a:rPr lang="es-MX" dirty="0" err="1" smtClean="0"/>
              <a:t>Make</a:t>
            </a:r>
            <a:r>
              <a:rPr lang="es-MX" dirty="0" smtClean="0"/>
              <a:t> </a:t>
            </a:r>
            <a:r>
              <a:rPr lang="es-MX" dirty="0" err="1" smtClean="0"/>
              <a:t>sure</a:t>
            </a:r>
            <a:r>
              <a:rPr lang="es-MX" dirty="0" smtClean="0"/>
              <a:t> </a:t>
            </a:r>
            <a:r>
              <a:rPr lang="es-MX" dirty="0" err="1" smtClean="0"/>
              <a:t>you</a:t>
            </a:r>
            <a:r>
              <a:rPr lang="es-MX" dirty="0" smtClean="0"/>
              <a:t> </a:t>
            </a:r>
            <a:r>
              <a:rPr lang="es-MX" dirty="0" err="1" smtClean="0"/>
              <a:t>let</a:t>
            </a:r>
            <a:r>
              <a:rPr lang="es-MX" dirty="0" smtClean="0"/>
              <a:t> me </a:t>
            </a:r>
            <a:r>
              <a:rPr lang="es-MX" dirty="0" err="1" smtClean="0"/>
              <a:t>know</a:t>
            </a:r>
            <a:r>
              <a:rPr lang="es-MX" dirty="0" smtClean="0"/>
              <a:t> </a:t>
            </a:r>
            <a:r>
              <a:rPr lang="es-MX" dirty="0" err="1" smtClean="0"/>
              <a:t>if</a:t>
            </a:r>
            <a:r>
              <a:rPr lang="es-MX" dirty="0" smtClean="0"/>
              <a:t> </a:t>
            </a:r>
            <a:r>
              <a:rPr lang="es-MX" dirty="0" err="1" smtClean="0"/>
              <a:t>you</a:t>
            </a:r>
            <a:r>
              <a:rPr lang="es-MX" dirty="0" smtClean="0"/>
              <a:t> </a:t>
            </a:r>
            <a:r>
              <a:rPr lang="es-MX" dirty="0" err="1" smtClean="0"/>
              <a:t>did</a:t>
            </a:r>
            <a:r>
              <a:rPr lang="es-MX" dirty="0" smtClean="0"/>
              <a:t> </a:t>
            </a:r>
            <a:r>
              <a:rPr lang="es-MX" dirty="0" err="1" smtClean="0"/>
              <a:t>the</a:t>
            </a:r>
            <a:r>
              <a:rPr lang="es-MX" dirty="0" smtClean="0"/>
              <a:t> </a:t>
            </a:r>
            <a:r>
              <a:rPr lang="es-MX" dirty="0" err="1" smtClean="0"/>
              <a:t>study</a:t>
            </a:r>
            <a:r>
              <a:rPr lang="es-MX" dirty="0" smtClean="0"/>
              <a:t> </a:t>
            </a:r>
            <a:r>
              <a:rPr lang="es-MX" dirty="0" err="1" smtClean="0"/>
              <a:t>guide</a:t>
            </a:r>
            <a:r>
              <a:rPr lang="es-MX" dirty="0" smtClean="0"/>
              <a:t> </a:t>
            </a:r>
            <a:r>
              <a:rPr lang="es-MX" dirty="0" err="1" smtClean="0"/>
              <a:t>on</a:t>
            </a:r>
            <a:r>
              <a:rPr lang="es-MX" dirty="0" smtClean="0"/>
              <a:t> CANVAS</a:t>
            </a:r>
            <a:endParaRPr lang="es-MX" dirty="0"/>
          </a:p>
        </p:txBody>
      </p:sp>
    </p:spTree>
    <p:extLst>
      <p:ext uri="{BB962C8B-B14F-4D97-AF65-F5344CB8AC3E}">
        <p14:creationId xmlns:p14="http://schemas.microsoft.com/office/powerpoint/2010/main" val="19029177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MX" dirty="0" smtClean="0"/>
              <a:t>La Comida</a:t>
            </a:r>
            <a:endParaRPr lang="es-MX" dirty="0"/>
          </a:p>
        </p:txBody>
      </p:sp>
      <p:sp>
        <p:nvSpPr>
          <p:cNvPr id="3" name="Subtitle 2"/>
          <p:cNvSpPr>
            <a:spLocks noGrp="1"/>
          </p:cNvSpPr>
          <p:nvPr>
            <p:ph type="subTitle" idx="1"/>
          </p:nvPr>
        </p:nvSpPr>
        <p:spPr/>
        <p:txBody>
          <a:bodyPr/>
          <a:lstStyle/>
          <a:p>
            <a:r>
              <a:rPr lang="es-MX" dirty="0" err="1" smtClean="0"/>
              <a:t>The</a:t>
            </a:r>
            <a:r>
              <a:rPr lang="es-MX" dirty="0" smtClean="0"/>
              <a:t> </a:t>
            </a:r>
            <a:r>
              <a:rPr lang="es-MX" dirty="0" err="1" smtClean="0"/>
              <a:t>food</a:t>
            </a:r>
            <a:endParaRPr lang="es-MX" dirty="0"/>
          </a:p>
        </p:txBody>
      </p:sp>
      <p:sp>
        <p:nvSpPr>
          <p:cNvPr id="4" name="5-Point Star 3"/>
          <p:cNvSpPr/>
          <p:nvPr/>
        </p:nvSpPr>
        <p:spPr>
          <a:xfrm rot="1133200">
            <a:off x="780998" y="483487"/>
            <a:ext cx="1998686" cy="1776225"/>
          </a:xfrm>
          <a:prstGeom prst="star5">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2214316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Desayuno</a:t>
            </a:r>
            <a:br>
              <a:rPr lang="es-MX" dirty="0" smtClean="0"/>
            </a:br>
            <a:r>
              <a:rPr lang="es-MX" dirty="0" smtClean="0"/>
              <a:t>Almuerzo</a:t>
            </a:r>
            <a:br>
              <a:rPr lang="es-MX" dirty="0" smtClean="0"/>
            </a:br>
            <a:r>
              <a:rPr lang="es-MX" dirty="0" smtClean="0"/>
              <a:t>Cena</a:t>
            </a:r>
            <a:endParaRPr lang="es-MX" dirty="0"/>
          </a:p>
        </p:txBody>
      </p:sp>
      <p:sp>
        <p:nvSpPr>
          <p:cNvPr id="3" name="Text Placeholder 2"/>
          <p:cNvSpPr>
            <a:spLocks noGrp="1"/>
          </p:cNvSpPr>
          <p:nvPr>
            <p:ph type="body" idx="1"/>
          </p:nvPr>
        </p:nvSpPr>
        <p:spPr>
          <a:xfrm>
            <a:off x="6757013" y="2677645"/>
            <a:ext cx="4520586" cy="2717032"/>
          </a:xfrm>
        </p:spPr>
        <p:txBody>
          <a:bodyPr>
            <a:normAutofit/>
          </a:bodyPr>
          <a:lstStyle/>
          <a:p>
            <a:r>
              <a:rPr lang="es-MX" sz="3200" dirty="0" err="1" smtClean="0"/>
              <a:t>Breakfast</a:t>
            </a:r>
            <a:endParaRPr lang="es-MX" sz="3200" dirty="0" smtClean="0"/>
          </a:p>
          <a:p>
            <a:r>
              <a:rPr lang="es-MX" sz="3200" dirty="0" smtClean="0"/>
              <a:t>Lunch</a:t>
            </a:r>
          </a:p>
          <a:p>
            <a:r>
              <a:rPr lang="es-MX" sz="3200" dirty="0" err="1" smtClean="0"/>
              <a:t>Dinner</a:t>
            </a:r>
            <a:endParaRPr lang="es-MX" sz="3200" dirty="0"/>
          </a:p>
        </p:txBody>
      </p:sp>
      <p:sp>
        <p:nvSpPr>
          <p:cNvPr id="4" name="5-Point Star 3"/>
          <p:cNvSpPr/>
          <p:nvPr/>
        </p:nvSpPr>
        <p:spPr>
          <a:xfrm rot="1133200">
            <a:off x="780998" y="483487"/>
            <a:ext cx="1998686" cy="1776225"/>
          </a:xfrm>
          <a:prstGeom prst="star5">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0644405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7818" y="-226136"/>
            <a:ext cx="3990109" cy="708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1119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9463" y="2386700"/>
            <a:ext cx="4351025" cy="2283824"/>
          </a:xfrm>
        </p:spPr>
        <p:txBody>
          <a:bodyPr/>
          <a:lstStyle/>
          <a:p>
            <a:r>
              <a:rPr lang="es-MX" dirty="0" smtClean="0"/>
              <a:t>Mucho</a:t>
            </a:r>
            <a:br>
              <a:rPr lang="es-MX" dirty="0" smtClean="0"/>
            </a:br>
            <a:r>
              <a:rPr lang="es-MX" dirty="0" smtClean="0"/>
              <a:t>Muy</a:t>
            </a:r>
            <a:br>
              <a:rPr lang="es-MX" dirty="0" smtClean="0"/>
            </a:br>
            <a:r>
              <a:rPr lang="es-MX" dirty="0" smtClean="0"/>
              <a:t>Comer</a:t>
            </a:r>
            <a:br>
              <a:rPr lang="es-MX" dirty="0" smtClean="0"/>
            </a:br>
            <a:r>
              <a:rPr lang="es-MX" dirty="0" smtClean="0"/>
              <a:t>Tomar</a:t>
            </a:r>
            <a:br>
              <a:rPr lang="es-MX" dirty="0" smtClean="0"/>
            </a:br>
            <a:r>
              <a:rPr lang="es-MX" dirty="0" smtClean="0"/>
              <a:t>Me gustaría</a:t>
            </a:r>
            <a:br>
              <a:rPr lang="es-MX" dirty="0" smtClean="0"/>
            </a:br>
            <a:r>
              <a:rPr lang="es-MX" dirty="0" smtClean="0"/>
              <a:t>Te gustaría ..?</a:t>
            </a:r>
            <a:br>
              <a:rPr lang="es-MX" dirty="0" smtClean="0"/>
            </a:br>
            <a:r>
              <a:rPr lang="es-MX" dirty="0" smtClean="0"/>
              <a:t>Bocadillo</a:t>
            </a:r>
            <a:br>
              <a:rPr lang="es-MX" dirty="0" smtClean="0"/>
            </a:br>
            <a:r>
              <a:rPr lang="es-MX" dirty="0" smtClean="0"/>
              <a:t>Picante</a:t>
            </a:r>
            <a:br>
              <a:rPr lang="es-MX" dirty="0" smtClean="0"/>
            </a:br>
            <a:r>
              <a:rPr lang="es-MX" dirty="0" smtClean="0"/>
              <a:t>Que hay?</a:t>
            </a:r>
            <a:endParaRPr lang="es-MX" dirty="0"/>
          </a:p>
        </p:txBody>
      </p:sp>
      <p:sp>
        <p:nvSpPr>
          <p:cNvPr id="3" name="Text Placeholder 2"/>
          <p:cNvSpPr>
            <a:spLocks noGrp="1"/>
          </p:cNvSpPr>
          <p:nvPr>
            <p:ph type="body" idx="1"/>
          </p:nvPr>
        </p:nvSpPr>
        <p:spPr>
          <a:xfrm>
            <a:off x="6853996" y="535565"/>
            <a:ext cx="4742259" cy="5986093"/>
          </a:xfrm>
        </p:spPr>
        <p:txBody>
          <a:bodyPr>
            <a:normAutofit fontScale="92500" lnSpcReduction="10000"/>
          </a:bodyPr>
          <a:lstStyle/>
          <a:p>
            <a:r>
              <a:rPr lang="es-MX" sz="4000" dirty="0" smtClean="0"/>
              <a:t>A </a:t>
            </a:r>
            <a:r>
              <a:rPr lang="es-MX" sz="4000" dirty="0" err="1" smtClean="0"/>
              <a:t>lot</a:t>
            </a:r>
            <a:endParaRPr lang="es-MX" sz="4000" dirty="0" smtClean="0"/>
          </a:p>
          <a:p>
            <a:r>
              <a:rPr lang="es-MX" sz="4000" dirty="0" err="1" smtClean="0"/>
              <a:t>Very</a:t>
            </a:r>
            <a:endParaRPr lang="es-MX" sz="4000" dirty="0" smtClean="0"/>
          </a:p>
          <a:p>
            <a:r>
              <a:rPr lang="es-MX" sz="4000" dirty="0" smtClean="0"/>
              <a:t>To </a:t>
            </a:r>
            <a:r>
              <a:rPr lang="es-MX" sz="4000" dirty="0" err="1" smtClean="0"/>
              <a:t>eat</a:t>
            </a:r>
            <a:endParaRPr lang="es-MX" sz="4000" dirty="0" smtClean="0"/>
          </a:p>
          <a:p>
            <a:r>
              <a:rPr lang="es-MX" sz="4000" dirty="0" smtClean="0"/>
              <a:t>To </a:t>
            </a:r>
            <a:r>
              <a:rPr lang="es-MX" sz="4000" dirty="0" err="1" smtClean="0"/>
              <a:t>drink</a:t>
            </a:r>
            <a:endParaRPr lang="es-MX" sz="4000" dirty="0" smtClean="0"/>
          </a:p>
          <a:p>
            <a:r>
              <a:rPr lang="es-MX" sz="4000" dirty="0" smtClean="0"/>
              <a:t>I </a:t>
            </a:r>
            <a:r>
              <a:rPr lang="es-MX" sz="4000" dirty="0" err="1" smtClean="0"/>
              <a:t>would</a:t>
            </a:r>
            <a:r>
              <a:rPr lang="es-MX" sz="4000" dirty="0" smtClean="0"/>
              <a:t> </a:t>
            </a:r>
            <a:r>
              <a:rPr lang="es-MX" sz="4000" dirty="0" err="1" smtClean="0"/>
              <a:t>like</a:t>
            </a:r>
            <a:endParaRPr lang="es-MX" sz="4000" dirty="0" smtClean="0"/>
          </a:p>
          <a:p>
            <a:r>
              <a:rPr lang="es-MX" sz="4000" dirty="0" err="1" smtClean="0"/>
              <a:t>Would</a:t>
            </a:r>
            <a:r>
              <a:rPr lang="es-MX" sz="4000" dirty="0" smtClean="0"/>
              <a:t> </a:t>
            </a:r>
            <a:r>
              <a:rPr lang="es-MX" sz="4000" dirty="0" err="1" smtClean="0"/>
              <a:t>you</a:t>
            </a:r>
            <a:r>
              <a:rPr lang="es-MX" sz="4000" dirty="0" smtClean="0"/>
              <a:t> </a:t>
            </a:r>
            <a:r>
              <a:rPr lang="es-MX" sz="4000" dirty="0" err="1" smtClean="0"/>
              <a:t>like</a:t>
            </a:r>
            <a:r>
              <a:rPr lang="es-MX" sz="4000" dirty="0" smtClean="0"/>
              <a:t>..?</a:t>
            </a:r>
          </a:p>
          <a:p>
            <a:r>
              <a:rPr lang="es-MX" sz="4000" dirty="0" smtClean="0"/>
              <a:t>Snack</a:t>
            </a:r>
          </a:p>
          <a:p>
            <a:r>
              <a:rPr lang="es-MX" sz="4000" dirty="0" err="1" smtClean="0"/>
              <a:t>Spicy</a:t>
            </a:r>
            <a:endParaRPr lang="es-MX" sz="4000" dirty="0" smtClean="0"/>
          </a:p>
          <a:p>
            <a:r>
              <a:rPr lang="es-MX" sz="4000" dirty="0" err="1" smtClean="0"/>
              <a:t>What</a:t>
            </a:r>
            <a:r>
              <a:rPr lang="es-MX" sz="4000" dirty="0" smtClean="0"/>
              <a:t> </a:t>
            </a:r>
            <a:r>
              <a:rPr lang="es-MX" sz="4000" dirty="0" err="1" smtClean="0"/>
              <a:t>is</a:t>
            </a:r>
            <a:r>
              <a:rPr lang="es-MX" sz="4000" dirty="0" smtClean="0"/>
              <a:t> </a:t>
            </a:r>
            <a:r>
              <a:rPr lang="es-MX" sz="4000" dirty="0" err="1" smtClean="0"/>
              <a:t>there</a:t>
            </a:r>
            <a:r>
              <a:rPr lang="es-MX" sz="4000" dirty="0" smtClean="0"/>
              <a:t>?</a:t>
            </a:r>
            <a:endParaRPr lang="es-MX" sz="4000" dirty="0"/>
          </a:p>
        </p:txBody>
      </p:sp>
      <p:sp>
        <p:nvSpPr>
          <p:cNvPr id="4" name="5-Point Star 3"/>
          <p:cNvSpPr/>
          <p:nvPr/>
        </p:nvSpPr>
        <p:spPr>
          <a:xfrm rot="1133200">
            <a:off x="163132" y="191672"/>
            <a:ext cx="1390376" cy="1239180"/>
          </a:xfrm>
          <a:prstGeom prst="star5">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40649576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Comida </a:t>
            </a:r>
            <a:r>
              <a:rPr lang="es-MX" dirty="0" err="1" smtClean="0"/>
              <a:t>Cognates</a:t>
            </a:r>
            <a:r>
              <a:rPr lang="es-MX" dirty="0"/>
              <a:t/>
            </a:r>
            <a:br>
              <a:rPr lang="es-MX" dirty="0"/>
            </a:br>
            <a:r>
              <a:rPr lang="es-MX" sz="1800" dirty="0" err="1" smtClean="0"/>
              <a:t>Write</a:t>
            </a:r>
            <a:r>
              <a:rPr lang="es-MX" sz="1800" dirty="0" smtClean="0"/>
              <a:t> </a:t>
            </a:r>
            <a:r>
              <a:rPr lang="es-MX" sz="1800" dirty="0" err="1" smtClean="0"/>
              <a:t>down</a:t>
            </a:r>
            <a:r>
              <a:rPr lang="es-MX" sz="1800" dirty="0" smtClean="0"/>
              <a:t> 5 </a:t>
            </a:r>
            <a:r>
              <a:rPr lang="es-MX" sz="1800" dirty="0" err="1" smtClean="0"/>
              <a:t>that</a:t>
            </a:r>
            <a:r>
              <a:rPr lang="es-MX" sz="1800" dirty="0" smtClean="0"/>
              <a:t> </a:t>
            </a:r>
            <a:r>
              <a:rPr lang="es-MX" sz="1800" dirty="0" err="1" smtClean="0"/>
              <a:t>you</a:t>
            </a:r>
            <a:r>
              <a:rPr lang="es-MX" sz="1800" dirty="0" smtClean="0"/>
              <a:t> comer mucho</a:t>
            </a:r>
            <a:endParaRPr lang="es-MX" sz="1800" dirty="0"/>
          </a:p>
        </p:txBody>
      </p:sp>
      <p:sp>
        <p:nvSpPr>
          <p:cNvPr id="3" name="Content Placeholder 2"/>
          <p:cNvSpPr>
            <a:spLocks noGrp="1"/>
          </p:cNvSpPr>
          <p:nvPr>
            <p:ph idx="1"/>
          </p:nvPr>
        </p:nvSpPr>
        <p:spPr>
          <a:xfrm>
            <a:off x="1154954" y="2381828"/>
            <a:ext cx="4303737" cy="4379190"/>
          </a:xfrm>
        </p:spPr>
        <p:txBody>
          <a:bodyPr>
            <a:normAutofit fontScale="92500" lnSpcReduction="20000"/>
          </a:bodyPr>
          <a:lstStyle/>
          <a:p>
            <a:r>
              <a:rPr lang="es-MX" dirty="0" smtClean="0"/>
              <a:t>Espaguetis</a:t>
            </a:r>
          </a:p>
          <a:p>
            <a:r>
              <a:rPr lang="es-MX" dirty="0" smtClean="0"/>
              <a:t>Sushi</a:t>
            </a:r>
          </a:p>
          <a:p>
            <a:r>
              <a:rPr lang="es-MX" dirty="0" smtClean="0"/>
              <a:t>Salmon</a:t>
            </a:r>
          </a:p>
          <a:p>
            <a:r>
              <a:rPr lang="es-MX" dirty="0" smtClean="0"/>
              <a:t>Pizza</a:t>
            </a:r>
          </a:p>
          <a:p>
            <a:r>
              <a:rPr lang="es-MX" dirty="0" smtClean="0"/>
              <a:t>Hamburguesa</a:t>
            </a:r>
          </a:p>
          <a:p>
            <a:r>
              <a:rPr lang="es-MX" dirty="0" smtClean="0"/>
              <a:t>Tacos</a:t>
            </a:r>
          </a:p>
          <a:p>
            <a:r>
              <a:rPr lang="es-MX" dirty="0" smtClean="0"/>
              <a:t>Dogos</a:t>
            </a:r>
          </a:p>
          <a:p>
            <a:r>
              <a:rPr lang="es-MX" dirty="0" smtClean="0"/>
              <a:t>Quesadilla</a:t>
            </a:r>
          </a:p>
          <a:p>
            <a:r>
              <a:rPr lang="es-MX" dirty="0" smtClean="0"/>
              <a:t>Enchiladas</a:t>
            </a:r>
          </a:p>
          <a:p>
            <a:r>
              <a:rPr lang="es-MX" dirty="0" smtClean="0"/>
              <a:t>Burritos</a:t>
            </a:r>
          </a:p>
          <a:p>
            <a:r>
              <a:rPr lang="es-MX" dirty="0" smtClean="0"/>
              <a:t>Tamales</a:t>
            </a:r>
          </a:p>
          <a:p>
            <a:r>
              <a:rPr lang="es-MX" dirty="0" smtClean="0"/>
              <a:t>Ensalada</a:t>
            </a:r>
          </a:p>
          <a:p>
            <a:r>
              <a:rPr lang="es-MX" dirty="0" smtClean="0"/>
              <a:t>Puerco</a:t>
            </a:r>
          </a:p>
        </p:txBody>
      </p:sp>
      <p:sp>
        <p:nvSpPr>
          <p:cNvPr id="4" name="Content Placeholder 2"/>
          <p:cNvSpPr txBox="1">
            <a:spLocks/>
          </p:cNvSpPr>
          <p:nvPr/>
        </p:nvSpPr>
        <p:spPr>
          <a:xfrm>
            <a:off x="5805055" y="2381828"/>
            <a:ext cx="4281053" cy="4379190"/>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s-MX" dirty="0" err="1" smtClean="0"/>
              <a:t>Chop</a:t>
            </a:r>
            <a:r>
              <a:rPr lang="es-MX" dirty="0" smtClean="0"/>
              <a:t> </a:t>
            </a:r>
            <a:r>
              <a:rPr lang="es-MX" dirty="0" err="1" smtClean="0"/>
              <a:t>suey</a:t>
            </a:r>
            <a:endParaRPr lang="es-MX" dirty="0" smtClean="0"/>
          </a:p>
          <a:p>
            <a:r>
              <a:rPr lang="es-MX" dirty="0" smtClean="0"/>
              <a:t>Bistec (“</a:t>
            </a:r>
            <a:r>
              <a:rPr lang="es-MX" dirty="0" err="1" smtClean="0"/>
              <a:t>bez</a:t>
            </a:r>
            <a:r>
              <a:rPr lang="es-MX" dirty="0" smtClean="0"/>
              <a:t> </a:t>
            </a:r>
            <a:r>
              <a:rPr lang="es-MX" dirty="0" err="1" smtClean="0"/>
              <a:t>steak</a:t>
            </a:r>
            <a:r>
              <a:rPr lang="es-MX" dirty="0" smtClean="0"/>
              <a:t>”)</a:t>
            </a:r>
          </a:p>
          <a:p>
            <a:r>
              <a:rPr lang="es-MX" dirty="0" smtClean="0"/>
              <a:t>Ceviche</a:t>
            </a:r>
          </a:p>
          <a:p>
            <a:r>
              <a:rPr lang="es-MX" dirty="0" smtClean="0"/>
              <a:t>Arroz</a:t>
            </a:r>
          </a:p>
          <a:p>
            <a:r>
              <a:rPr lang="es-MX" dirty="0" smtClean="0"/>
              <a:t>Guacamole</a:t>
            </a:r>
          </a:p>
          <a:p>
            <a:r>
              <a:rPr lang="es-MX" dirty="0" smtClean="0"/>
              <a:t>Malteada </a:t>
            </a:r>
          </a:p>
          <a:p>
            <a:r>
              <a:rPr lang="es-MX" dirty="0" smtClean="0"/>
              <a:t>Carne Asada</a:t>
            </a:r>
          </a:p>
          <a:p>
            <a:r>
              <a:rPr lang="es-MX" dirty="0" smtClean="0"/>
              <a:t>Barbacoa</a:t>
            </a:r>
          </a:p>
          <a:p>
            <a:r>
              <a:rPr lang="es-MX" dirty="0" err="1" smtClean="0"/>
              <a:t>Sandwich</a:t>
            </a:r>
            <a:endParaRPr lang="es-MX" dirty="0" smtClean="0"/>
          </a:p>
          <a:p>
            <a:r>
              <a:rPr lang="es-MX" dirty="0" err="1" smtClean="0"/>
              <a:t>Pay</a:t>
            </a:r>
            <a:endParaRPr lang="es-MX" dirty="0"/>
          </a:p>
          <a:p>
            <a:r>
              <a:rPr lang="es-MX" dirty="0" err="1" smtClean="0"/>
              <a:t>Catsup</a:t>
            </a:r>
            <a:endParaRPr lang="es-MX" dirty="0" smtClean="0"/>
          </a:p>
          <a:p>
            <a:r>
              <a:rPr lang="es-MX" dirty="0" smtClean="0"/>
              <a:t>Salsa verde/roja</a:t>
            </a:r>
          </a:p>
          <a:p>
            <a:r>
              <a:rPr lang="es-MX" dirty="0" smtClean="0"/>
              <a:t>Chiles</a:t>
            </a:r>
          </a:p>
          <a:p>
            <a:endParaRPr lang="es-MX" dirty="0" smtClean="0"/>
          </a:p>
          <a:p>
            <a:endParaRPr lang="es-MX" dirty="0" smtClean="0"/>
          </a:p>
          <a:p>
            <a:endParaRPr lang="es-MX" dirty="0" smtClean="0"/>
          </a:p>
        </p:txBody>
      </p:sp>
      <p:sp>
        <p:nvSpPr>
          <p:cNvPr id="5" name="Content Placeholder 2"/>
          <p:cNvSpPr txBox="1">
            <a:spLocks/>
          </p:cNvSpPr>
          <p:nvPr/>
        </p:nvSpPr>
        <p:spPr>
          <a:xfrm>
            <a:off x="8887690" y="2381828"/>
            <a:ext cx="3089563" cy="437919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s-MX" dirty="0" err="1" smtClean="0"/>
              <a:t>Any</a:t>
            </a:r>
            <a:r>
              <a:rPr lang="es-MX" dirty="0" smtClean="0"/>
              <a:t> and ALL </a:t>
            </a:r>
            <a:r>
              <a:rPr lang="es-MX" dirty="0" err="1" smtClean="0"/>
              <a:t>brand</a:t>
            </a:r>
            <a:r>
              <a:rPr lang="es-MX" dirty="0" smtClean="0"/>
              <a:t> </a:t>
            </a:r>
            <a:r>
              <a:rPr lang="es-MX" dirty="0" err="1" smtClean="0"/>
              <a:t>names</a:t>
            </a:r>
            <a:r>
              <a:rPr lang="es-MX" dirty="0" smtClean="0"/>
              <a:t>…</a:t>
            </a:r>
          </a:p>
          <a:p>
            <a:r>
              <a:rPr lang="es-MX" dirty="0" err="1" smtClean="0"/>
              <a:t>Coke</a:t>
            </a:r>
            <a:r>
              <a:rPr lang="es-MX" dirty="0" smtClean="0"/>
              <a:t>, </a:t>
            </a:r>
            <a:r>
              <a:rPr lang="es-MX" dirty="0" err="1" smtClean="0"/>
              <a:t>Esprite</a:t>
            </a:r>
            <a:r>
              <a:rPr lang="es-MX" dirty="0" smtClean="0"/>
              <a:t>, </a:t>
            </a:r>
            <a:r>
              <a:rPr lang="es-MX" dirty="0" err="1" smtClean="0"/>
              <a:t>McDonalds</a:t>
            </a:r>
            <a:r>
              <a:rPr lang="es-MX" dirty="0" smtClean="0"/>
              <a:t>, </a:t>
            </a:r>
            <a:r>
              <a:rPr lang="es-MX" dirty="0" err="1" smtClean="0"/>
              <a:t>Corn</a:t>
            </a:r>
            <a:r>
              <a:rPr lang="es-MX" dirty="0" smtClean="0"/>
              <a:t> </a:t>
            </a:r>
            <a:r>
              <a:rPr lang="es-MX" dirty="0" err="1" smtClean="0"/>
              <a:t>Flakes</a:t>
            </a:r>
            <a:r>
              <a:rPr lang="es-MX" dirty="0" smtClean="0"/>
              <a:t>, </a:t>
            </a:r>
            <a:r>
              <a:rPr lang="es-MX" dirty="0" err="1" smtClean="0"/>
              <a:t>Kelloggs</a:t>
            </a:r>
            <a:r>
              <a:rPr lang="es-MX" dirty="0" smtClean="0"/>
              <a:t>, </a:t>
            </a:r>
            <a:r>
              <a:rPr lang="es-MX" dirty="0" err="1" smtClean="0"/>
              <a:t>Carls</a:t>
            </a:r>
            <a:r>
              <a:rPr lang="es-MX" dirty="0" smtClean="0"/>
              <a:t> Jr., </a:t>
            </a:r>
            <a:r>
              <a:rPr lang="es-MX" dirty="0" err="1" smtClean="0"/>
              <a:t>Subway</a:t>
            </a:r>
            <a:r>
              <a:rPr lang="es-MX" dirty="0" smtClean="0"/>
              <a:t>, </a:t>
            </a:r>
            <a:r>
              <a:rPr lang="es-MX" dirty="0" err="1" smtClean="0"/>
              <a:t>Fanta</a:t>
            </a:r>
            <a:r>
              <a:rPr lang="es-MX" dirty="0" smtClean="0"/>
              <a:t>, Pizza </a:t>
            </a:r>
            <a:r>
              <a:rPr lang="es-MX" dirty="0" err="1" smtClean="0"/>
              <a:t>Hut</a:t>
            </a:r>
            <a:r>
              <a:rPr lang="es-MX" dirty="0" smtClean="0"/>
              <a:t>, </a:t>
            </a:r>
            <a:r>
              <a:rPr lang="es-MX" dirty="0" err="1" smtClean="0"/>
              <a:t>Dominoes</a:t>
            </a:r>
            <a:r>
              <a:rPr lang="es-MX" dirty="0" smtClean="0"/>
              <a:t>, Nestlé, Nerds, </a:t>
            </a:r>
            <a:r>
              <a:rPr lang="es-MX" dirty="0" err="1" smtClean="0"/>
              <a:t>Snickers</a:t>
            </a:r>
            <a:r>
              <a:rPr lang="es-MX" dirty="0" smtClean="0"/>
              <a:t>, </a:t>
            </a:r>
            <a:r>
              <a:rPr lang="es-MX" dirty="0" err="1" smtClean="0"/>
              <a:t>Chetos</a:t>
            </a:r>
            <a:r>
              <a:rPr lang="es-MX" dirty="0" smtClean="0"/>
              <a:t>… </a:t>
            </a:r>
            <a:endParaRPr lang="es-MX" dirty="0" smtClean="0"/>
          </a:p>
        </p:txBody>
      </p:sp>
    </p:spTree>
    <p:extLst>
      <p:ext uri="{BB962C8B-B14F-4D97-AF65-F5344CB8AC3E}">
        <p14:creationId xmlns:p14="http://schemas.microsoft.com/office/powerpoint/2010/main" val="3883358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7350" y="217486"/>
            <a:ext cx="5981700" cy="1749859"/>
          </a:xfrm>
        </p:spPr>
        <p:txBody>
          <a:bodyPr>
            <a:normAutofit/>
          </a:bodyPr>
          <a:lstStyle/>
          <a:p>
            <a:r>
              <a:rPr lang="es-MX" dirty="0" smtClean="0"/>
              <a:t>LA ESTRELLA DEL DIA</a:t>
            </a:r>
            <a:endParaRPr lang="es-MX" dirty="0"/>
          </a:p>
        </p:txBody>
      </p:sp>
      <p:pic>
        <p:nvPicPr>
          <p:cNvPr id="6148" name="Picture 4" descr="Image result for MARIO S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3430" y="2318543"/>
            <a:ext cx="3894537" cy="4030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2629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Abren tu propio restaurante..</a:t>
            </a:r>
            <a:br>
              <a:rPr lang="es-MX" dirty="0" smtClean="0"/>
            </a:br>
            <a:r>
              <a:rPr lang="es-MX" dirty="0" smtClean="0"/>
              <a:t>Open up </a:t>
            </a:r>
            <a:r>
              <a:rPr lang="es-MX" dirty="0" err="1" smtClean="0"/>
              <a:t>your</a:t>
            </a:r>
            <a:r>
              <a:rPr lang="es-MX" dirty="0" smtClean="0"/>
              <a:t> </a:t>
            </a:r>
            <a:r>
              <a:rPr lang="es-MX" dirty="0" err="1" smtClean="0"/>
              <a:t>own</a:t>
            </a:r>
            <a:r>
              <a:rPr lang="es-MX" dirty="0" smtClean="0"/>
              <a:t> restaurant…</a:t>
            </a:r>
            <a:endParaRPr lang="es-MX" dirty="0"/>
          </a:p>
        </p:txBody>
      </p:sp>
      <p:sp>
        <p:nvSpPr>
          <p:cNvPr id="3" name="Content Placeholder 2"/>
          <p:cNvSpPr>
            <a:spLocks noGrp="1"/>
          </p:cNvSpPr>
          <p:nvPr>
            <p:ph idx="1"/>
          </p:nvPr>
        </p:nvSpPr>
        <p:spPr>
          <a:xfrm>
            <a:off x="683898" y="2506519"/>
            <a:ext cx="10538284" cy="3880426"/>
          </a:xfrm>
        </p:spPr>
        <p:txBody>
          <a:bodyPr>
            <a:normAutofit fontScale="92500" lnSpcReduction="10000"/>
          </a:bodyPr>
          <a:lstStyle/>
          <a:p>
            <a:r>
              <a:rPr lang="es-MX" sz="2600" dirty="0" smtClean="0"/>
              <a:t>In </a:t>
            </a:r>
            <a:r>
              <a:rPr lang="es-MX" sz="2600" dirty="0" err="1" smtClean="0"/>
              <a:t>groups</a:t>
            </a:r>
            <a:r>
              <a:rPr lang="es-MX" sz="2600" dirty="0" smtClean="0"/>
              <a:t> of 3 – 4 </a:t>
            </a:r>
            <a:r>
              <a:rPr lang="es-MX" sz="2600" dirty="0" err="1" smtClean="0"/>
              <a:t>assign</a:t>
            </a:r>
            <a:r>
              <a:rPr lang="es-MX" sz="2600" dirty="0" smtClean="0"/>
              <a:t> </a:t>
            </a:r>
            <a:r>
              <a:rPr lang="es-MX" sz="2600" dirty="0" err="1" smtClean="0"/>
              <a:t>one</a:t>
            </a:r>
            <a:r>
              <a:rPr lang="es-MX" sz="2600" dirty="0" smtClean="0"/>
              <a:t> </a:t>
            </a:r>
            <a:r>
              <a:rPr lang="es-MX" sz="2600" dirty="0" err="1" smtClean="0"/>
              <a:t>member</a:t>
            </a:r>
            <a:r>
              <a:rPr lang="es-MX" sz="2600" dirty="0" smtClean="0"/>
              <a:t> to be </a:t>
            </a:r>
            <a:r>
              <a:rPr lang="es-MX" sz="2600" dirty="0" err="1" smtClean="0"/>
              <a:t>the</a:t>
            </a:r>
            <a:r>
              <a:rPr lang="es-MX" sz="2600" dirty="0" smtClean="0"/>
              <a:t> </a:t>
            </a:r>
            <a:r>
              <a:rPr lang="es-MX" sz="2600" dirty="0" err="1" smtClean="0"/>
              <a:t>waiter</a:t>
            </a:r>
            <a:r>
              <a:rPr lang="es-MX" sz="2600" dirty="0" smtClean="0"/>
              <a:t> (camarero) and </a:t>
            </a:r>
            <a:r>
              <a:rPr lang="es-MX" sz="2600" dirty="0" err="1" smtClean="0"/>
              <a:t>the</a:t>
            </a:r>
            <a:r>
              <a:rPr lang="es-MX" sz="2600" dirty="0" smtClean="0"/>
              <a:t> </a:t>
            </a:r>
            <a:r>
              <a:rPr lang="es-MX" sz="2600" dirty="0" err="1" smtClean="0"/>
              <a:t>rest</a:t>
            </a:r>
            <a:r>
              <a:rPr lang="es-MX" sz="2600" dirty="0" smtClean="0"/>
              <a:t> to be </a:t>
            </a:r>
            <a:r>
              <a:rPr lang="es-MX" sz="2600" dirty="0" err="1" smtClean="0"/>
              <a:t>customers</a:t>
            </a:r>
            <a:r>
              <a:rPr lang="es-MX" sz="2600" dirty="0" smtClean="0"/>
              <a:t> (clientes)</a:t>
            </a:r>
          </a:p>
          <a:p>
            <a:r>
              <a:rPr lang="es-MX" sz="2600" dirty="0" smtClean="0"/>
              <a:t>Dibuja la comida</a:t>
            </a:r>
          </a:p>
          <a:p>
            <a:r>
              <a:rPr lang="es-MX" sz="2600" dirty="0" err="1" smtClean="0"/>
              <a:t>Create</a:t>
            </a:r>
            <a:r>
              <a:rPr lang="es-MX" sz="2600" dirty="0" smtClean="0"/>
              <a:t> a script </a:t>
            </a:r>
            <a:r>
              <a:rPr lang="es-MX" sz="2600" dirty="0" err="1" smtClean="0"/>
              <a:t>using</a:t>
            </a:r>
            <a:r>
              <a:rPr lang="es-MX" sz="2600" dirty="0" smtClean="0"/>
              <a:t> </a:t>
            </a:r>
            <a:r>
              <a:rPr lang="es-MX" sz="2600" dirty="0" err="1" smtClean="0"/>
              <a:t>phrases</a:t>
            </a:r>
            <a:r>
              <a:rPr lang="es-MX" sz="2600" dirty="0" smtClean="0"/>
              <a:t> </a:t>
            </a:r>
            <a:r>
              <a:rPr lang="es-MX" sz="2600" dirty="0" err="1" smtClean="0"/>
              <a:t>like</a:t>
            </a:r>
            <a:r>
              <a:rPr lang="es-MX" sz="2600" dirty="0" smtClean="0"/>
              <a:t> “Y usted, que te </a:t>
            </a:r>
            <a:r>
              <a:rPr lang="es-MX" sz="2600" dirty="0" err="1" smtClean="0"/>
              <a:t>gustaria</a:t>
            </a:r>
            <a:r>
              <a:rPr lang="es-MX" sz="2600" dirty="0" smtClean="0"/>
              <a:t> tomar?” And </a:t>
            </a:r>
            <a:r>
              <a:rPr lang="es-MX" sz="2600" dirty="0" err="1" smtClean="0"/>
              <a:t>you</a:t>
            </a:r>
            <a:r>
              <a:rPr lang="es-MX" sz="2600" dirty="0" smtClean="0"/>
              <a:t> sir, </a:t>
            </a:r>
            <a:r>
              <a:rPr lang="es-MX" sz="2600" dirty="0" err="1"/>
              <a:t>w</a:t>
            </a:r>
            <a:r>
              <a:rPr lang="es-MX" sz="2600" dirty="0" err="1" smtClean="0"/>
              <a:t>hat</a:t>
            </a:r>
            <a:r>
              <a:rPr lang="es-MX" sz="2600" dirty="0" smtClean="0"/>
              <a:t> </a:t>
            </a:r>
            <a:r>
              <a:rPr lang="es-MX" sz="2600" dirty="0" err="1" smtClean="0"/>
              <a:t>would</a:t>
            </a:r>
            <a:r>
              <a:rPr lang="es-MX" sz="2600" dirty="0" smtClean="0"/>
              <a:t> </a:t>
            </a:r>
            <a:r>
              <a:rPr lang="es-MX" sz="2600" dirty="0" err="1" smtClean="0"/>
              <a:t>you</a:t>
            </a:r>
            <a:r>
              <a:rPr lang="es-MX" sz="2600" dirty="0" smtClean="0"/>
              <a:t> </a:t>
            </a:r>
            <a:r>
              <a:rPr lang="es-MX" sz="2600" dirty="0" err="1" smtClean="0"/>
              <a:t>like</a:t>
            </a:r>
            <a:r>
              <a:rPr lang="es-MX" sz="2600" dirty="0" smtClean="0"/>
              <a:t> to </a:t>
            </a:r>
            <a:r>
              <a:rPr lang="es-MX" sz="2600" dirty="0" err="1" smtClean="0"/>
              <a:t>drink</a:t>
            </a:r>
            <a:r>
              <a:rPr lang="es-MX" sz="2600" dirty="0" smtClean="0"/>
              <a:t>?</a:t>
            </a:r>
          </a:p>
          <a:p>
            <a:pPr lvl="1"/>
            <a:r>
              <a:rPr lang="es-MX" sz="2400" dirty="0" smtClean="0"/>
              <a:t>Me gustaría tomar un </a:t>
            </a:r>
            <a:r>
              <a:rPr lang="es-MX" sz="2400" dirty="0" err="1" smtClean="0"/>
              <a:t>Esprite</a:t>
            </a:r>
            <a:r>
              <a:rPr lang="es-MX" sz="2400" dirty="0" smtClean="0"/>
              <a:t>. I </a:t>
            </a:r>
            <a:r>
              <a:rPr lang="es-MX" sz="2400" dirty="0" err="1" smtClean="0"/>
              <a:t>would</a:t>
            </a:r>
            <a:r>
              <a:rPr lang="es-MX" sz="2400" dirty="0" smtClean="0"/>
              <a:t> </a:t>
            </a:r>
            <a:r>
              <a:rPr lang="es-MX" sz="2400" dirty="0" err="1" smtClean="0"/>
              <a:t>like</a:t>
            </a:r>
            <a:r>
              <a:rPr lang="es-MX" sz="2400" dirty="0" smtClean="0"/>
              <a:t> to </a:t>
            </a:r>
            <a:r>
              <a:rPr lang="es-MX" sz="2400" dirty="0" err="1" smtClean="0"/>
              <a:t>drink</a:t>
            </a:r>
            <a:r>
              <a:rPr lang="es-MX" sz="2400" dirty="0" smtClean="0"/>
              <a:t> a </a:t>
            </a:r>
            <a:r>
              <a:rPr lang="es-MX" sz="2400" dirty="0" err="1" smtClean="0"/>
              <a:t>Sprite</a:t>
            </a:r>
            <a:r>
              <a:rPr lang="es-MX" sz="2400" dirty="0" smtClean="0"/>
              <a:t>.</a:t>
            </a:r>
          </a:p>
          <a:p>
            <a:r>
              <a:rPr lang="es-MX" sz="2600" dirty="0" err="1" smtClean="0"/>
              <a:t>Make</a:t>
            </a:r>
            <a:r>
              <a:rPr lang="es-MX" sz="2600" dirty="0" smtClean="0"/>
              <a:t> </a:t>
            </a:r>
            <a:r>
              <a:rPr lang="es-MX" sz="2600" dirty="0" err="1" smtClean="0"/>
              <a:t>sure</a:t>
            </a:r>
            <a:r>
              <a:rPr lang="es-MX" sz="2600" dirty="0" smtClean="0"/>
              <a:t> </a:t>
            </a:r>
            <a:r>
              <a:rPr lang="es-MX" sz="2600" dirty="0" err="1" smtClean="0"/>
              <a:t>everyone</a:t>
            </a:r>
            <a:r>
              <a:rPr lang="es-MX" sz="2600" dirty="0" smtClean="0"/>
              <a:t> </a:t>
            </a:r>
            <a:r>
              <a:rPr lang="es-MX" sz="2600" dirty="0" err="1" smtClean="0"/>
              <a:t>gets</a:t>
            </a:r>
            <a:r>
              <a:rPr lang="es-MX" sz="2600" dirty="0" smtClean="0"/>
              <a:t> </a:t>
            </a:r>
            <a:r>
              <a:rPr lang="es-MX" sz="2600" dirty="0" err="1" smtClean="0"/>
              <a:t>their</a:t>
            </a:r>
            <a:r>
              <a:rPr lang="es-MX" sz="2600" dirty="0" smtClean="0"/>
              <a:t> </a:t>
            </a:r>
            <a:r>
              <a:rPr lang="es-MX" sz="2600" dirty="0" err="1" smtClean="0"/>
              <a:t>order</a:t>
            </a:r>
            <a:r>
              <a:rPr lang="es-MX" sz="2600" dirty="0" smtClean="0"/>
              <a:t> </a:t>
            </a:r>
            <a:r>
              <a:rPr lang="es-MX" sz="2600" dirty="0" err="1" smtClean="0"/>
              <a:t>taken</a:t>
            </a:r>
            <a:r>
              <a:rPr lang="es-MX" sz="2600" dirty="0" smtClean="0"/>
              <a:t>.</a:t>
            </a:r>
          </a:p>
          <a:p>
            <a:pPr marL="0" indent="0">
              <a:buNone/>
            </a:pPr>
            <a:r>
              <a:rPr lang="es-MX" sz="2600" dirty="0" smtClean="0"/>
              <a:t>			</a:t>
            </a:r>
            <a:r>
              <a:rPr lang="es-MX" sz="2600" u="sng" dirty="0" smtClean="0"/>
              <a:t>I </a:t>
            </a:r>
            <a:r>
              <a:rPr lang="es-MX" sz="2600" u="sng" dirty="0" err="1" smtClean="0"/>
              <a:t>will</a:t>
            </a:r>
            <a:r>
              <a:rPr lang="es-MX" sz="2600" u="sng" dirty="0" smtClean="0"/>
              <a:t> </a:t>
            </a:r>
            <a:r>
              <a:rPr lang="es-MX" sz="2600" u="sng" dirty="0" err="1" smtClean="0"/>
              <a:t>chose</a:t>
            </a:r>
            <a:r>
              <a:rPr lang="es-MX" sz="2600" u="sng" dirty="0" smtClean="0"/>
              <a:t> 2 </a:t>
            </a:r>
            <a:r>
              <a:rPr lang="es-MX" sz="2600" u="sng" dirty="0" err="1" smtClean="0"/>
              <a:t>groups</a:t>
            </a:r>
            <a:r>
              <a:rPr lang="es-MX" sz="2600" u="sng" dirty="0" smtClean="0"/>
              <a:t> to </a:t>
            </a:r>
            <a:r>
              <a:rPr lang="es-MX" sz="2600" u="sng" dirty="0" err="1" smtClean="0"/>
              <a:t>present</a:t>
            </a:r>
            <a:r>
              <a:rPr lang="es-MX" sz="2600" u="sng" dirty="0" smtClean="0"/>
              <a:t> to </a:t>
            </a:r>
            <a:r>
              <a:rPr lang="es-MX" sz="2600" u="sng" dirty="0" err="1" smtClean="0"/>
              <a:t>the</a:t>
            </a:r>
            <a:r>
              <a:rPr lang="es-MX" sz="2600" u="sng" dirty="0" smtClean="0"/>
              <a:t> </a:t>
            </a:r>
            <a:r>
              <a:rPr lang="es-MX" sz="2600" u="sng" dirty="0" err="1" smtClean="0"/>
              <a:t>class</a:t>
            </a:r>
            <a:r>
              <a:rPr lang="es-MX" sz="2600" u="sng" dirty="0" smtClean="0"/>
              <a:t>.</a:t>
            </a:r>
            <a:endParaRPr lang="es-MX" sz="2400" u="sng" dirty="0" smtClean="0"/>
          </a:p>
          <a:p>
            <a:r>
              <a:rPr lang="es-MX" sz="2400" dirty="0" smtClean="0"/>
              <a:t>Verbal </a:t>
            </a:r>
            <a:r>
              <a:rPr lang="es-MX" sz="2400" dirty="0" err="1" smtClean="0"/>
              <a:t>practice</a:t>
            </a:r>
            <a:r>
              <a:rPr lang="es-MX" sz="2400" dirty="0" smtClean="0"/>
              <a:t> </a:t>
            </a:r>
            <a:r>
              <a:rPr lang="es-MX" sz="2400" dirty="0" smtClean="0">
                <a:sym typeface="Wingdings" panose="05000000000000000000" pitchFamily="2" charset="2"/>
              </a:rPr>
              <a:t> 15 </a:t>
            </a:r>
            <a:r>
              <a:rPr lang="es-MX" sz="2400" dirty="0" err="1" smtClean="0">
                <a:sym typeface="Wingdings" panose="05000000000000000000" pitchFamily="2" charset="2"/>
              </a:rPr>
              <a:t>pts</a:t>
            </a:r>
            <a:endParaRPr lang="es-MX" sz="2400" dirty="0"/>
          </a:p>
        </p:txBody>
      </p:sp>
    </p:spTree>
    <p:extLst>
      <p:ext uri="{BB962C8B-B14F-4D97-AF65-F5344CB8AC3E}">
        <p14:creationId xmlns:p14="http://schemas.microsoft.com/office/powerpoint/2010/main" val="38911863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5033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997" y="452955"/>
            <a:ext cx="5827737" cy="1154172"/>
          </a:xfrm>
        </p:spPr>
        <p:txBody>
          <a:bodyPr/>
          <a:lstStyle/>
          <a:p>
            <a:r>
              <a:rPr lang="es-MX" dirty="0" err="1" smtClean="0"/>
              <a:t>Matching</a:t>
            </a:r>
            <a:r>
              <a:rPr lang="es-MX" dirty="0" smtClean="0"/>
              <a:t> - Combina</a:t>
            </a:r>
            <a:endParaRPr lang="es-MX" dirty="0"/>
          </a:p>
        </p:txBody>
      </p:sp>
      <p:sp>
        <p:nvSpPr>
          <p:cNvPr id="3" name="Text Placeholder 2"/>
          <p:cNvSpPr>
            <a:spLocks noGrp="1"/>
          </p:cNvSpPr>
          <p:nvPr>
            <p:ph type="body" idx="1"/>
          </p:nvPr>
        </p:nvSpPr>
        <p:spPr>
          <a:xfrm>
            <a:off x="6895559" y="1399309"/>
            <a:ext cx="3757545" cy="5084618"/>
          </a:xfrm>
        </p:spPr>
        <p:txBody>
          <a:bodyPr>
            <a:normAutofit/>
          </a:bodyPr>
          <a:lstStyle/>
          <a:p>
            <a:pPr marL="457200" indent="-457200">
              <a:buFont typeface="+mj-lt"/>
              <a:buAutoNum type="alphaUcPeriod"/>
            </a:pPr>
            <a:r>
              <a:rPr lang="es-MX" sz="1400" b="1" dirty="0" err="1" smtClean="0"/>
              <a:t>Very</a:t>
            </a:r>
            <a:endParaRPr lang="es-MX" sz="1400" b="1" dirty="0" smtClean="0"/>
          </a:p>
          <a:p>
            <a:pPr marL="457200" indent="-457200">
              <a:buFont typeface="+mj-lt"/>
              <a:buAutoNum type="alphaUcPeriod"/>
            </a:pPr>
            <a:r>
              <a:rPr lang="es-MX" sz="1400" b="1" dirty="0" err="1" smtClean="0"/>
              <a:t>What</a:t>
            </a:r>
            <a:endParaRPr lang="es-MX" sz="1400" b="1" dirty="0" smtClean="0"/>
          </a:p>
          <a:p>
            <a:pPr marL="457200" indent="-457200">
              <a:buFont typeface="+mj-lt"/>
              <a:buAutoNum type="alphaUcPeriod"/>
            </a:pPr>
            <a:r>
              <a:rPr lang="es-MX" sz="1400" b="1" dirty="0" err="1" smtClean="0"/>
              <a:t>We</a:t>
            </a:r>
            <a:r>
              <a:rPr lang="es-MX" sz="1400" b="1" dirty="0" smtClean="0"/>
              <a:t> are</a:t>
            </a:r>
          </a:p>
          <a:p>
            <a:pPr marL="457200" indent="-457200">
              <a:buFont typeface="+mj-lt"/>
              <a:buAutoNum type="alphaUcPeriod"/>
            </a:pPr>
            <a:r>
              <a:rPr lang="es-MX" sz="1400" b="1" dirty="0" smtClean="0"/>
              <a:t>In </a:t>
            </a:r>
            <a:r>
              <a:rPr lang="es-MX" sz="1400" b="1" dirty="0" err="1" smtClean="0"/>
              <a:t>front</a:t>
            </a:r>
            <a:endParaRPr lang="es-MX" sz="1400" b="1" dirty="0" smtClean="0"/>
          </a:p>
          <a:p>
            <a:pPr marL="457200" indent="-457200">
              <a:buFont typeface="+mj-lt"/>
              <a:buAutoNum type="alphaUcPeriod"/>
            </a:pPr>
            <a:r>
              <a:rPr lang="es-MX" sz="1400" b="1" dirty="0" err="1" smtClean="0"/>
              <a:t>Would</a:t>
            </a:r>
            <a:r>
              <a:rPr lang="es-MX" sz="1400" b="1" dirty="0" smtClean="0"/>
              <a:t> </a:t>
            </a:r>
            <a:r>
              <a:rPr lang="es-MX" sz="1400" b="1" dirty="0" err="1" smtClean="0"/>
              <a:t>like</a:t>
            </a:r>
            <a:endParaRPr lang="es-MX" sz="1400" b="1" dirty="0" smtClean="0"/>
          </a:p>
          <a:p>
            <a:pPr marL="457200" indent="-457200">
              <a:buFont typeface="+mj-lt"/>
              <a:buAutoNum type="alphaUcPeriod"/>
            </a:pPr>
            <a:r>
              <a:rPr lang="es-MX" sz="1400" b="1" dirty="0" smtClean="0"/>
              <a:t>A </a:t>
            </a:r>
            <a:r>
              <a:rPr lang="es-MX" sz="1400" b="1" dirty="0" err="1" smtClean="0"/>
              <a:t>lot</a:t>
            </a:r>
            <a:endParaRPr lang="es-MX" sz="1400" b="1" dirty="0"/>
          </a:p>
          <a:p>
            <a:pPr marL="457200" indent="-457200">
              <a:buFont typeface="+mj-lt"/>
              <a:buAutoNum type="alphaUcPeriod"/>
            </a:pPr>
            <a:r>
              <a:rPr lang="es-MX" sz="1400" b="1" dirty="0" err="1" smtClean="0"/>
              <a:t>Shirt</a:t>
            </a:r>
            <a:endParaRPr lang="es-MX" sz="1400" b="1" dirty="0" smtClean="0"/>
          </a:p>
          <a:p>
            <a:pPr marL="457200" indent="-457200">
              <a:buFont typeface="+mj-lt"/>
              <a:buAutoNum type="alphaUcPeriod"/>
            </a:pPr>
            <a:r>
              <a:rPr lang="es-MX" sz="1400" b="1" dirty="0" err="1" smtClean="0"/>
              <a:t>Mouth</a:t>
            </a:r>
            <a:endParaRPr lang="es-MX" sz="1400" b="1" dirty="0" smtClean="0"/>
          </a:p>
          <a:p>
            <a:pPr marL="457200" indent="-457200">
              <a:buFont typeface="+mj-lt"/>
              <a:buAutoNum type="alphaUcPeriod"/>
            </a:pPr>
            <a:r>
              <a:rPr lang="es-MX" sz="1400" b="1" dirty="0" smtClean="0"/>
              <a:t>I am</a:t>
            </a:r>
          </a:p>
          <a:p>
            <a:pPr marL="457200" indent="-457200">
              <a:buFont typeface="+mj-lt"/>
              <a:buAutoNum type="alphaUcPeriod"/>
            </a:pPr>
            <a:r>
              <a:rPr lang="es-MX" sz="1400" b="1" dirty="0" err="1" smtClean="0"/>
              <a:t>Arm</a:t>
            </a:r>
            <a:endParaRPr lang="es-MX" sz="1400" b="1" dirty="0" smtClean="0"/>
          </a:p>
          <a:p>
            <a:pPr marL="457200" indent="-457200">
              <a:buFont typeface="+mj-lt"/>
              <a:buAutoNum type="alphaUcPeriod"/>
            </a:pPr>
            <a:r>
              <a:rPr lang="es-MX" sz="1400" b="1" dirty="0" smtClean="0"/>
              <a:t>Pink</a:t>
            </a:r>
          </a:p>
          <a:p>
            <a:pPr marL="457200" indent="-457200">
              <a:buFont typeface="+mj-lt"/>
              <a:buAutoNum type="alphaUcPeriod"/>
            </a:pPr>
            <a:r>
              <a:rPr lang="es-MX" sz="1400" b="1" dirty="0" smtClean="0"/>
              <a:t>Green</a:t>
            </a:r>
          </a:p>
          <a:p>
            <a:pPr marL="457200" indent="-457200">
              <a:buFont typeface="+mj-lt"/>
              <a:buAutoNum type="alphaUcPeriod"/>
            </a:pPr>
            <a:r>
              <a:rPr lang="es-MX" sz="1400" b="1" dirty="0" smtClean="0"/>
              <a:t>To </a:t>
            </a:r>
            <a:r>
              <a:rPr lang="es-MX" sz="1400" b="1" dirty="0" err="1" smtClean="0"/>
              <a:t>eat</a:t>
            </a:r>
            <a:endParaRPr lang="es-MX" sz="1400" b="1" dirty="0" smtClean="0"/>
          </a:p>
          <a:p>
            <a:pPr marL="457200" indent="-457200">
              <a:buFont typeface="+mj-lt"/>
              <a:buAutoNum type="alphaUcPeriod"/>
            </a:pPr>
            <a:r>
              <a:rPr lang="es-MX" sz="1400" b="1" dirty="0" err="1" smtClean="0"/>
              <a:t>Breakfast</a:t>
            </a:r>
            <a:endParaRPr lang="es-MX" sz="1400" b="1" dirty="0"/>
          </a:p>
          <a:p>
            <a:pPr marL="457200" indent="-457200">
              <a:buFont typeface="+mj-lt"/>
              <a:buAutoNum type="alphaUcPeriod"/>
            </a:pPr>
            <a:r>
              <a:rPr lang="es-MX" sz="1400" b="1" dirty="0" err="1" smtClean="0"/>
              <a:t>how</a:t>
            </a:r>
            <a:endParaRPr lang="es-MX" sz="1400" b="1" dirty="0" smtClean="0"/>
          </a:p>
          <a:p>
            <a:pPr marL="457200" indent="-457200">
              <a:buFont typeface="+mj-lt"/>
              <a:buAutoNum type="alphaUcPeriod"/>
            </a:pPr>
            <a:endParaRPr lang="es-MX" sz="1400" b="1" dirty="0"/>
          </a:p>
        </p:txBody>
      </p:sp>
      <p:sp>
        <p:nvSpPr>
          <p:cNvPr id="4" name="Title 1"/>
          <p:cNvSpPr txBox="1">
            <a:spLocks/>
          </p:cNvSpPr>
          <p:nvPr/>
        </p:nvSpPr>
        <p:spPr bwMode="gray">
          <a:xfrm>
            <a:off x="1307354" y="2830045"/>
            <a:ext cx="4351025" cy="2283824"/>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i="0" kern="1200" cap="none">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MX" dirty="0"/>
          </a:p>
        </p:txBody>
      </p:sp>
      <p:sp>
        <p:nvSpPr>
          <p:cNvPr id="5" name="Title 1"/>
          <p:cNvSpPr txBox="1">
            <a:spLocks/>
          </p:cNvSpPr>
          <p:nvPr/>
        </p:nvSpPr>
        <p:spPr bwMode="gray">
          <a:xfrm>
            <a:off x="3789037" y="1496291"/>
            <a:ext cx="2607697" cy="498763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i="0" kern="1200" cap="none">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Font typeface="+mj-lt"/>
              <a:buAutoNum type="arabicPeriod"/>
            </a:pPr>
            <a:r>
              <a:rPr lang="es-MX" sz="2000" dirty="0" smtClean="0"/>
              <a:t>gustaría</a:t>
            </a:r>
          </a:p>
          <a:p>
            <a:pPr marL="342900" indent="-342900">
              <a:buFont typeface="+mj-lt"/>
              <a:buAutoNum type="arabicPeriod"/>
            </a:pPr>
            <a:r>
              <a:rPr lang="es-MX" sz="2000" dirty="0" smtClean="0"/>
              <a:t>Qué</a:t>
            </a:r>
          </a:p>
          <a:p>
            <a:pPr marL="342900" indent="-342900">
              <a:buFont typeface="+mj-lt"/>
              <a:buAutoNum type="arabicPeriod"/>
            </a:pPr>
            <a:r>
              <a:rPr lang="es-MX" sz="2000" dirty="0" smtClean="0"/>
              <a:t>En frente</a:t>
            </a:r>
          </a:p>
          <a:p>
            <a:pPr marL="342900" indent="-342900">
              <a:buFont typeface="+mj-lt"/>
              <a:buAutoNum type="arabicPeriod"/>
            </a:pPr>
            <a:r>
              <a:rPr lang="es-MX" sz="2000" dirty="0" smtClean="0"/>
              <a:t>Cómo</a:t>
            </a:r>
          </a:p>
          <a:p>
            <a:pPr marL="342900" indent="-342900">
              <a:buFont typeface="+mj-lt"/>
              <a:buAutoNum type="arabicPeriod"/>
            </a:pPr>
            <a:r>
              <a:rPr lang="es-MX" sz="2000" dirty="0" smtClean="0"/>
              <a:t>desayuno</a:t>
            </a:r>
          </a:p>
          <a:p>
            <a:pPr marL="342900" indent="-342900">
              <a:buFont typeface="+mj-lt"/>
              <a:buAutoNum type="arabicPeriod"/>
            </a:pPr>
            <a:r>
              <a:rPr lang="es-MX" sz="2000" dirty="0" smtClean="0"/>
              <a:t>Comer</a:t>
            </a:r>
          </a:p>
          <a:p>
            <a:pPr marL="342900" indent="-342900">
              <a:buFont typeface="+mj-lt"/>
              <a:buAutoNum type="arabicPeriod"/>
            </a:pPr>
            <a:r>
              <a:rPr lang="es-MX" sz="2000" dirty="0" smtClean="0"/>
              <a:t>Boca</a:t>
            </a:r>
          </a:p>
          <a:p>
            <a:pPr marL="342900" indent="-342900">
              <a:buFont typeface="+mj-lt"/>
              <a:buAutoNum type="arabicPeriod"/>
            </a:pPr>
            <a:r>
              <a:rPr lang="es-MX" sz="2000" dirty="0" smtClean="0"/>
              <a:t>Brazo</a:t>
            </a:r>
          </a:p>
          <a:p>
            <a:pPr marL="342900" indent="-342900">
              <a:buFont typeface="+mj-lt"/>
              <a:buAutoNum type="arabicPeriod"/>
            </a:pPr>
            <a:r>
              <a:rPr lang="es-MX" sz="2000" dirty="0" smtClean="0"/>
              <a:t>Rosado</a:t>
            </a:r>
          </a:p>
          <a:p>
            <a:pPr marL="342900" indent="-342900">
              <a:buFont typeface="+mj-lt"/>
              <a:buAutoNum type="arabicPeriod"/>
            </a:pPr>
            <a:r>
              <a:rPr lang="es-MX" sz="2000" dirty="0" smtClean="0"/>
              <a:t> Camisa</a:t>
            </a:r>
          </a:p>
          <a:p>
            <a:pPr marL="342900" indent="-342900">
              <a:buFont typeface="+mj-lt"/>
              <a:buAutoNum type="arabicPeriod"/>
            </a:pPr>
            <a:r>
              <a:rPr lang="es-MX" sz="2000" dirty="0" smtClean="0"/>
              <a:t> Verde</a:t>
            </a:r>
          </a:p>
          <a:p>
            <a:pPr marL="342900" indent="-342900">
              <a:buFont typeface="+mj-lt"/>
              <a:buAutoNum type="arabicPeriod"/>
            </a:pPr>
            <a:r>
              <a:rPr lang="es-MX" sz="2000" dirty="0" smtClean="0"/>
              <a:t> Mucho</a:t>
            </a:r>
          </a:p>
          <a:p>
            <a:pPr marL="342900" indent="-342900">
              <a:buFont typeface="+mj-lt"/>
              <a:buAutoNum type="arabicPeriod"/>
            </a:pPr>
            <a:r>
              <a:rPr lang="es-MX" sz="2000" dirty="0" smtClean="0"/>
              <a:t> Muy</a:t>
            </a:r>
          </a:p>
          <a:p>
            <a:pPr marL="342900" indent="-342900">
              <a:buFont typeface="+mj-lt"/>
              <a:buAutoNum type="arabicPeriod"/>
            </a:pPr>
            <a:r>
              <a:rPr lang="es-MX" sz="2000" dirty="0" smtClean="0"/>
              <a:t> Estoy</a:t>
            </a:r>
          </a:p>
          <a:p>
            <a:pPr marL="342900" indent="-342900">
              <a:buFont typeface="+mj-lt"/>
              <a:buAutoNum type="arabicPeriod"/>
            </a:pPr>
            <a:r>
              <a:rPr lang="es-MX" sz="2000" dirty="0" smtClean="0"/>
              <a:t> Estamos</a:t>
            </a:r>
          </a:p>
          <a:p>
            <a:pPr marL="342900" indent="-342900">
              <a:buFont typeface="+mj-lt"/>
              <a:buAutoNum type="arabicPeriod"/>
            </a:pPr>
            <a:endParaRPr lang="es-MX" sz="2000" dirty="0"/>
          </a:p>
        </p:txBody>
      </p:sp>
      <p:sp>
        <p:nvSpPr>
          <p:cNvPr id="7" name="Title 1"/>
          <p:cNvSpPr txBox="1">
            <a:spLocks/>
          </p:cNvSpPr>
          <p:nvPr/>
        </p:nvSpPr>
        <p:spPr bwMode="gray">
          <a:xfrm>
            <a:off x="682515" y="3990109"/>
            <a:ext cx="2607697" cy="2604655"/>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i="0" kern="1200" cap="none">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dirty="0" smtClean="0"/>
              <a:t>16. </a:t>
            </a:r>
            <a:r>
              <a:rPr lang="es-MX" sz="2000" dirty="0" err="1" smtClean="0"/>
              <a:t>Create</a:t>
            </a:r>
            <a:r>
              <a:rPr lang="es-MX" sz="2000" dirty="0" smtClean="0"/>
              <a:t> a </a:t>
            </a:r>
            <a:r>
              <a:rPr lang="es-MX" sz="2000" dirty="0" err="1" smtClean="0"/>
              <a:t>sentence</a:t>
            </a:r>
            <a:r>
              <a:rPr lang="es-MX" sz="2000" dirty="0" smtClean="0"/>
              <a:t> </a:t>
            </a:r>
            <a:r>
              <a:rPr lang="es-MX" sz="2000" dirty="0" err="1" smtClean="0"/>
              <a:t>combing</a:t>
            </a:r>
            <a:r>
              <a:rPr lang="es-MX" sz="2000" dirty="0" smtClean="0"/>
              <a:t> 3 of </a:t>
            </a:r>
            <a:r>
              <a:rPr lang="es-MX" sz="2000" dirty="0" err="1" smtClean="0"/>
              <a:t>these</a:t>
            </a:r>
            <a:r>
              <a:rPr lang="es-MX" sz="2000" dirty="0" smtClean="0"/>
              <a:t> </a:t>
            </a:r>
            <a:r>
              <a:rPr lang="es-MX" sz="2000" dirty="0" err="1" smtClean="0"/>
              <a:t>vocab</a:t>
            </a:r>
            <a:r>
              <a:rPr lang="es-MX" sz="2000" dirty="0" smtClean="0"/>
              <a:t> </a:t>
            </a:r>
            <a:r>
              <a:rPr lang="es-MX" sz="2000" dirty="0" err="1" smtClean="0"/>
              <a:t>words</a:t>
            </a:r>
            <a:r>
              <a:rPr lang="es-MX" sz="2000" dirty="0" smtClean="0"/>
              <a:t>.</a:t>
            </a:r>
          </a:p>
          <a:p>
            <a:pPr marL="342900" indent="-342900">
              <a:buFont typeface="+mj-lt"/>
              <a:buAutoNum type="arabicPeriod"/>
            </a:pPr>
            <a:endParaRPr lang="es-MX" sz="2000" dirty="0"/>
          </a:p>
        </p:txBody>
      </p:sp>
    </p:spTree>
    <p:extLst>
      <p:ext uri="{BB962C8B-B14F-4D97-AF65-F5344CB8AC3E}">
        <p14:creationId xmlns:p14="http://schemas.microsoft.com/office/powerpoint/2010/main" val="32603496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997" y="452955"/>
            <a:ext cx="5827737" cy="1154172"/>
          </a:xfrm>
        </p:spPr>
        <p:txBody>
          <a:bodyPr/>
          <a:lstStyle/>
          <a:p>
            <a:r>
              <a:rPr lang="es-MX" dirty="0" err="1" smtClean="0"/>
              <a:t>Matching</a:t>
            </a:r>
            <a:r>
              <a:rPr lang="es-MX" dirty="0" smtClean="0"/>
              <a:t> - Combina</a:t>
            </a:r>
            <a:endParaRPr lang="es-MX" dirty="0"/>
          </a:p>
        </p:txBody>
      </p:sp>
      <p:sp>
        <p:nvSpPr>
          <p:cNvPr id="3" name="Text Placeholder 2"/>
          <p:cNvSpPr>
            <a:spLocks noGrp="1"/>
          </p:cNvSpPr>
          <p:nvPr>
            <p:ph type="body" idx="1"/>
          </p:nvPr>
        </p:nvSpPr>
        <p:spPr>
          <a:xfrm>
            <a:off x="6895559" y="1219201"/>
            <a:ext cx="3757545" cy="5084618"/>
          </a:xfrm>
        </p:spPr>
        <p:txBody>
          <a:bodyPr>
            <a:normAutofit/>
          </a:bodyPr>
          <a:lstStyle/>
          <a:p>
            <a:pPr marL="457200" indent="-457200">
              <a:buFont typeface="+mj-lt"/>
              <a:buAutoNum type="alphaUcPeriod"/>
            </a:pPr>
            <a:r>
              <a:rPr lang="es-MX" sz="1400" b="1" dirty="0" err="1" smtClean="0"/>
              <a:t>Very</a:t>
            </a:r>
            <a:endParaRPr lang="es-MX" sz="1400" b="1" dirty="0" smtClean="0"/>
          </a:p>
          <a:p>
            <a:pPr marL="457200" indent="-457200">
              <a:buFont typeface="+mj-lt"/>
              <a:buAutoNum type="alphaUcPeriod"/>
            </a:pPr>
            <a:r>
              <a:rPr lang="es-MX" sz="1400" b="1" dirty="0" err="1" smtClean="0"/>
              <a:t>What</a:t>
            </a:r>
            <a:endParaRPr lang="es-MX" sz="1400" b="1" dirty="0" smtClean="0"/>
          </a:p>
          <a:p>
            <a:pPr marL="457200" indent="-457200">
              <a:buFont typeface="+mj-lt"/>
              <a:buAutoNum type="alphaUcPeriod"/>
            </a:pPr>
            <a:r>
              <a:rPr lang="es-MX" sz="1400" b="1" dirty="0" err="1" smtClean="0"/>
              <a:t>We</a:t>
            </a:r>
            <a:r>
              <a:rPr lang="es-MX" sz="1400" b="1" dirty="0" smtClean="0"/>
              <a:t> are</a:t>
            </a:r>
          </a:p>
          <a:p>
            <a:pPr marL="457200" indent="-457200">
              <a:buFont typeface="+mj-lt"/>
              <a:buAutoNum type="alphaUcPeriod"/>
            </a:pPr>
            <a:r>
              <a:rPr lang="es-MX" sz="1400" b="1" dirty="0" smtClean="0"/>
              <a:t>In </a:t>
            </a:r>
            <a:r>
              <a:rPr lang="es-MX" sz="1400" b="1" dirty="0" err="1" smtClean="0"/>
              <a:t>front</a:t>
            </a:r>
            <a:endParaRPr lang="es-MX" sz="1400" b="1" dirty="0" smtClean="0"/>
          </a:p>
          <a:p>
            <a:pPr marL="457200" indent="-457200">
              <a:buFont typeface="+mj-lt"/>
              <a:buAutoNum type="alphaUcPeriod"/>
            </a:pPr>
            <a:r>
              <a:rPr lang="es-MX" sz="1400" b="1" dirty="0" err="1" smtClean="0"/>
              <a:t>Would</a:t>
            </a:r>
            <a:r>
              <a:rPr lang="es-MX" sz="1400" b="1" dirty="0" smtClean="0"/>
              <a:t> </a:t>
            </a:r>
            <a:r>
              <a:rPr lang="es-MX" sz="1400" b="1" dirty="0" err="1" smtClean="0"/>
              <a:t>like</a:t>
            </a:r>
            <a:endParaRPr lang="es-MX" sz="1400" b="1" dirty="0" smtClean="0"/>
          </a:p>
          <a:p>
            <a:pPr marL="457200" indent="-457200">
              <a:buFont typeface="+mj-lt"/>
              <a:buAutoNum type="alphaUcPeriod"/>
            </a:pPr>
            <a:r>
              <a:rPr lang="es-MX" sz="1400" b="1" dirty="0" smtClean="0"/>
              <a:t>A </a:t>
            </a:r>
            <a:r>
              <a:rPr lang="es-MX" sz="1400" b="1" dirty="0" err="1" smtClean="0"/>
              <a:t>lot</a:t>
            </a:r>
            <a:endParaRPr lang="es-MX" sz="1400" b="1" dirty="0"/>
          </a:p>
          <a:p>
            <a:pPr marL="457200" indent="-457200">
              <a:buFont typeface="+mj-lt"/>
              <a:buAutoNum type="alphaUcPeriod"/>
            </a:pPr>
            <a:r>
              <a:rPr lang="es-MX" sz="1400" b="1" dirty="0" err="1" smtClean="0"/>
              <a:t>Shirt</a:t>
            </a:r>
            <a:endParaRPr lang="es-MX" sz="1400" b="1" dirty="0" smtClean="0"/>
          </a:p>
          <a:p>
            <a:pPr marL="457200" indent="-457200">
              <a:buFont typeface="+mj-lt"/>
              <a:buAutoNum type="alphaUcPeriod"/>
            </a:pPr>
            <a:r>
              <a:rPr lang="es-MX" sz="1400" b="1" dirty="0" err="1" smtClean="0"/>
              <a:t>Mouth</a:t>
            </a:r>
            <a:endParaRPr lang="es-MX" sz="1400" b="1" dirty="0" smtClean="0"/>
          </a:p>
          <a:p>
            <a:pPr marL="457200" indent="-457200">
              <a:buFont typeface="+mj-lt"/>
              <a:buAutoNum type="alphaUcPeriod"/>
            </a:pPr>
            <a:r>
              <a:rPr lang="es-MX" sz="1400" b="1" dirty="0" smtClean="0"/>
              <a:t>I am</a:t>
            </a:r>
          </a:p>
          <a:p>
            <a:pPr marL="457200" indent="-457200">
              <a:buFont typeface="+mj-lt"/>
              <a:buAutoNum type="alphaUcPeriod"/>
            </a:pPr>
            <a:r>
              <a:rPr lang="es-MX" sz="1400" b="1" dirty="0" err="1" smtClean="0"/>
              <a:t>Arm</a:t>
            </a:r>
            <a:endParaRPr lang="es-MX" sz="1400" b="1" dirty="0" smtClean="0"/>
          </a:p>
          <a:p>
            <a:pPr marL="457200" indent="-457200">
              <a:buFont typeface="+mj-lt"/>
              <a:buAutoNum type="alphaUcPeriod"/>
            </a:pPr>
            <a:r>
              <a:rPr lang="es-MX" sz="1400" b="1" dirty="0" smtClean="0"/>
              <a:t>Pink</a:t>
            </a:r>
          </a:p>
          <a:p>
            <a:pPr marL="457200" indent="-457200">
              <a:buFont typeface="+mj-lt"/>
              <a:buAutoNum type="alphaUcPeriod"/>
            </a:pPr>
            <a:r>
              <a:rPr lang="es-MX" sz="1400" b="1" dirty="0" smtClean="0"/>
              <a:t>Green</a:t>
            </a:r>
          </a:p>
          <a:p>
            <a:pPr marL="457200" indent="-457200">
              <a:buFont typeface="+mj-lt"/>
              <a:buAutoNum type="alphaUcPeriod"/>
            </a:pPr>
            <a:r>
              <a:rPr lang="es-MX" sz="1400" b="1" dirty="0" smtClean="0"/>
              <a:t>To </a:t>
            </a:r>
            <a:r>
              <a:rPr lang="es-MX" sz="1400" b="1" dirty="0" err="1" smtClean="0"/>
              <a:t>eat</a:t>
            </a:r>
            <a:endParaRPr lang="es-MX" sz="1400" b="1" dirty="0" smtClean="0"/>
          </a:p>
          <a:p>
            <a:pPr marL="457200" indent="-457200">
              <a:buFont typeface="+mj-lt"/>
              <a:buAutoNum type="alphaUcPeriod"/>
            </a:pPr>
            <a:r>
              <a:rPr lang="es-MX" sz="1400" b="1" dirty="0" err="1" smtClean="0"/>
              <a:t>Breakfast</a:t>
            </a:r>
            <a:endParaRPr lang="es-MX" sz="1400" b="1" dirty="0"/>
          </a:p>
          <a:p>
            <a:pPr marL="457200" indent="-457200">
              <a:buFont typeface="+mj-lt"/>
              <a:buAutoNum type="alphaUcPeriod"/>
            </a:pPr>
            <a:r>
              <a:rPr lang="es-MX" sz="1400" b="1" dirty="0" err="1" smtClean="0"/>
              <a:t>how</a:t>
            </a:r>
            <a:endParaRPr lang="es-MX" sz="1400" b="1" dirty="0" smtClean="0"/>
          </a:p>
          <a:p>
            <a:pPr marL="457200" indent="-457200">
              <a:buFont typeface="+mj-lt"/>
              <a:buAutoNum type="alphaUcPeriod"/>
            </a:pPr>
            <a:endParaRPr lang="es-MX" sz="1400" b="1" dirty="0"/>
          </a:p>
        </p:txBody>
      </p:sp>
      <p:sp>
        <p:nvSpPr>
          <p:cNvPr id="4" name="Title 1"/>
          <p:cNvSpPr txBox="1">
            <a:spLocks/>
          </p:cNvSpPr>
          <p:nvPr/>
        </p:nvSpPr>
        <p:spPr bwMode="gray">
          <a:xfrm>
            <a:off x="1307354" y="2830045"/>
            <a:ext cx="4351025" cy="2283824"/>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i="0" kern="1200" cap="none">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MX" dirty="0"/>
          </a:p>
        </p:txBody>
      </p:sp>
      <p:sp>
        <p:nvSpPr>
          <p:cNvPr id="5" name="Title 1"/>
          <p:cNvSpPr txBox="1">
            <a:spLocks/>
          </p:cNvSpPr>
          <p:nvPr/>
        </p:nvSpPr>
        <p:spPr bwMode="gray">
          <a:xfrm>
            <a:off x="2959425" y="1478139"/>
            <a:ext cx="3437309" cy="498763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i="0" kern="1200" cap="none">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Font typeface="+mj-lt"/>
              <a:buAutoNum type="arabicPeriod"/>
            </a:pPr>
            <a:r>
              <a:rPr lang="es-MX" sz="2000" dirty="0" smtClean="0"/>
              <a:t>Gustaría – </a:t>
            </a:r>
            <a:r>
              <a:rPr lang="es-MX" sz="2000" dirty="0" err="1" smtClean="0"/>
              <a:t>would</a:t>
            </a:r>
            <a:r>
              <a:rPr lang="es-MX" sz="2000" dirty="0" smtClean="0"/>
              <a:t> </a:t>
            </a:r>
            <a:r>
              <a:rPr lang="es-MX" sz="2000" dirty="0" err="1" smtClean="0"/>
              <a:t>like</a:t>
            </a:r>
            <a:r>
              <a:rPr lang="es-MX" sz="2000" dirty="0" smtClean="0"/>
              <a:t> </a:t>
            </a:r>
          </a:p>
          <a:p>
            <a:pPr marL="342900" indent="-342900">
              <a:buFont typeface="+mj-lt"/>
              <a:buAutoNum type="arabicPeriod"/>
            </a:pPr>
            <a:r>
              <a:rPr lang="es-MX" sz="2000" dirty="0" smtClean="0"/>
              <a:t>Qué - </a:t>
            </a:r>
            <a:r>
              <a:rPr lang="es-MX" sz="2000" dirty="0" err="1" smtClean="0"/>
              <a:t>what</a:t>
            </a:r>
            <a:endParaRPr lang="es-MX" sz="2000" dirty="0" smtClean="0"/>
          </a:p>
          <a:p>
            <a:pPr marL="342900" indent="-342900">
              <a:buFont typeface="+mj-lt"/>
              <a:buAutoNum type="arabicPeriod"/>
            </a:pPr>
            <a:r>
              <a:rPr lang="es-MX" sz="2000" dirty="0" smtClean="0"/>
              <a:t>En frente – in </a:t>
            </a:r>
            <a:r>
              <a:rPr lang="es-MX" sz="2000" dirty="0" err="1" smtClean="0"/>
              <a:t>front</a:t>
            </a:r>
            <a:endParaRPr lang="es-MX" sz="2000" dirty="0" smtClean="0"/>
          </a:p>
          <a:p>
            <a:pPr marL="342900" indent="-342900">
              <a:buFont typeface="+mj-lt"/>
              <a:buAutoNum type="arabicPeriod"/>
            </a:pPr>
            <a:r>
              <a:rPr lang="es-MX" sz="2000" dirty="0" smtClean="0"/>
              <a:t>Cómo - </a:t>
            </a:r>
            <a:r>
              <a:rPr lang="es-MX" sz="2000" dirty="0" err="1" smtClean="0"/>
              <a:t>how</a:t>
            </a:r>
            <a:endParaRPr lang="es-MX" sz="2000" dirty="0" smtClean="0"/>
          </a:p>
          <a:p>
            <a:pPr marL="342900" indent="-342900">
              <a:buFont typeface="+mj-lt"/>
              <a:buAutoNum type="arabicPeriod"/>
            </a:pPr>
            <a:r>
              <a:rPr lang="es-MX" sz="2000" dirty="0" smtClean="0"/>
              <a:t>Desayuno - </a:t>
            </a:r>
            <a:r>
              <a:rPr lang="es-MX" sz="2000" dirty="0" err="1" smtClean="0"/>
              <a:t>breakfast</a:t>
            </a:r>
            <a:endParaRPr lang="es-MX" sz="2000" dirty="0" smtClean="0"/>
          </a:p>
          <a:p>
            <a:pPr marL="342900" indent="-342900">
              <a:buFont typeface="+mj-lt"/>
              <a:buAutoNum type="arabicPeriod"/>
            </a:pPr>
            <a:r>
              <a:rPr lang="es-MX" sz="2000" dirty="0" smtClean="0"/>
              <a:t>Comer – to </a:t>
            </a:r>
            <a:r>
              <a:rPr lang="es-MX" sz="2000" dirty="0" err="1" smtClean="0"/>
              <a:t>eat</a:t>
            </a:r>
            <a:endParaRPr lang="es-MX" sz="2000" dirty="0" smtClean="0"/>
          </a:p>
          <a:p>
            <a:pPr marL="342900" indent="-342900">
              <a:buFont typeface="+mj-lt"/>
              <a:buAutoNum type="arabicPeriod"/>
            </a:pPr>
            <a:r>
              <a:rPr lang="es-MX" sz="2000" dirty="0" smtClean="0"/>
              <a:t>Boca - </a:t>
            </a:r>
            <a:r>
              <a:rPr lang="es-MX" sz="2000" dirty="0" err="1" smtClean="0"/>
              <a:t>mouth</a:t>
            </a:r>
            <a:endParaRPr lang="es-MX" sz="2000" dirty="0" smtClean="0"/>
          </a:p>
          <a:p>
            <a:pPr marL="342900" indent="-342900">
              <a:buFont typeface="+mj-lt"/>
              <a:buAutoNum type="arabicPeriod"/>
            </a:pPr>
            <a:r>
              <a:rPr lang="es-MX" sz="2000" dirty="0" smtClean="0"/>
              <a:t>Brazo - </a:t>
            </a:r>
            <a:r>
              <a:rPr lang="es-MX" sz="2000" dirty="0" err="1" smtClean="0"/>
              <a:t>arm</a:t>
            </a:r>
            <a:endParaRPr lang="es-MX" sz="2000" dirty="0" smtClean="0"/>
          </a:p>
          <a:p>
            <a:pPr marL="342900" indent="-342900">
              <a:buFont typeface="+mj-lt"/>
              <a:buAutoNum type="arabicPeriod"/>
            </a:pPr>
            <a:r>
              <a:rPr lang="es-MX" sz="2000" dirty="0" smtClean="0"/>
              <a:t>Rosado - </a:t>
            </a:r>
            <a:r>
              <a:rPr lang="es-MX" sz="2000" dirty="0" err="1" smtClean="0"/>
              <a:t>pink</a:t>
            </a:r>
            <a:endParaRPr lang="es-MX" sz="2000" dirty="0" smtClean="0"/>
          </a:p>
          <a:p>
            <a:pPr marL="342900" indent="-342900">
              <a:buFont typeface="+mj-lt"/>
              <a:buAutoNum type="arabicPeriod"/>
            </a:pPr>
            <a:r>
              <a:rPr lang="es-MX" sz="2000" dirty="0" smtClean="0"/>
              <a:t> Camisa - </a:t>
            </a:r>
            <a:r>
              <a:rPr lang="es-MX" sz="2000" dirty="0" err="1" smtClean="0"/>
              <a:t>shirt</a:t>
            </a:r>
            <a:endParaRPr lang="es-MX" sz="2000" dirty="0" smtClean="0"/>
          </a:p>
          <a:p>
            <a:pPr marL="342900" indent="-342900">
              <a:buFont typeface="+mj-lt"/>
              <a:buAutoNum type="arabicPeriod"/>
            </a:pPr>
            <a:r>
              <a:rPr lang="es-MX" sz="2000" dirty="0" smtClean="0"/>
              <a:t> Verde - </a:t>
            </a:r>
            <a:r>
              <a:rPr lang="es-MX" sz="2000" dirty="0" err="1" smtClean="0"/>
              <a:t>green</a:t>
            </a:r>
            <a:endParaRPr lang="es-MX" sz="2000" dirty="0" smtClean="0"/>
          </a:p>
          <a:p>
            <a:pPr marL="342900" indent="-342900">
              <a:buFont typeface="+mj-lt"/>
              <a:buAutoNum type="arabicPeriod"/>
            </a:pPr>
            <a:r>
              <a:rPr lang="es-MX" sz="2000" dirty="0" smtClean="0"/>
              <a:t> Mucho – a </a:t>
            </a:r>
            <a:r>
              <a:rPr lang="es-MX" sz="2000" dirty="0" err="1" smtClean="0"/>
              <a:t>lot</a:t>
            </a:r>
            <a:endParaRPr lang="es-MX" sz="2000" dirty="0" smtClean="0"/>
          </a:p>
          <a:p>
            <a:pPr marL="342900" indent="-342900">
              <a:buFont typeface="+mj-lt"/>
              <a:buAutoNum type="arabicPeriod"/>
            </a:pPr>
            <a:r>
              <a:rPr lang="es-MX" sz="2000" dirty="0" smtClean="0"/>
              <a:t> Muy - </a:t>
            </a:r>
            <a:r>
              <a:rPr lang="es-MX" sz="2000" dirty="0" err="1" smtClean="0"/>
              <a:t>very</a:t>
            </a:r>
            <a:endParaRPr lang="es-MX" sz="2000" dirty="0" smtClean="0"/>
          </a:p>
          <a:p>
            <a:pPr marL="342900" indent="-342900">
              <a:buFont typeface="+mj-lt"/>
              <a:buAutoNum type="arabicPeriod"/>
            </a:pPr>
            <a:r>
              <a:rPr lang="es-MX" sz="2000" dirty="0" smtClean="0"/>
              <a:t> Estoy – I am</a:t>
            </a:r>
          </a:p>
          <a:p>
            <a:pPr marL="342900" indent="-342900">
              <a:buFont typeface="+mj-lt"/>
              <a:buAutoNum type="arabicPeriod"/>
            </a:pPr>
            <a:r>
              <a:rPr lang="es-MX" sz="2000" dirty="0" smtClean="0"/>
              <a:t> Estamos – </a:t>
            </a:r>
            <a:r>
              <a:rPr lang="es-MX" sz="2000" dirty="0" err="1" smtClean="0"/>
              <a:t>we</a:t>
            </a:r>
            <a:r>
              <a:rPr lang="es-MX" sz="2000" dirty="0" smtClean="0"/>
              <a:t> are</a:t>
            </a:r>
          </a:p>
          <a:p>
            <a:pPr marL="342900" indent="-342900">
              <a:buFont typeface="+mj-lt"/>
              <a:buAutoNum type="arabicPeriod"/>
            </a:pPr>
            <a:endParaRPr lang="es-MX" sz="2000" dirty="0"/>
          </a:p>
        </p:txBody>
      </p:sp>
    </p:spTree>
    <p:extLst>
      <p:ext uri="{BB962C8B-B14F-4D97-AF65-F5344CB8AC3E}">
        <p14:creationId xmlns:p14="http://schemas.microsoft.com/office/powerpoint/2010/main" val="30288878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_tradnl" dirty="0" smtClean="0"/>
              <a:t>BIENVENIDOS A NUESTRA CLASE </a:t>
            </a:r>
            <a:br>
              <a:rPr lang="es-ES_tradnl" dirty="0" smtClean="0"/>
            </a:br>
            <a:r>
              <a:rPr lang="es-ES_tradnl" dirty="0" smtClean="0"/>
              <a:t>ESPANOL 1 </a:t>
            </a:r>
            <a:endParaRPr lang="es-ES_tradnl" dirty="0"/>
          </a:p>
        </p:txBody>
      </p:sp>
      <p:sp>
        <p:nvSpPr>
          <p:cNvPr id="3" name="Subtitle 2"/>
          <p:cNvSpPr>
            <a:spLocks noGrp="1"/>
          </p:cNvSpPr>
          <p:nvPr>
            <p:ph type="subTitle" idx="1"/>
          </p:nvPr>
        </p:nvSpPr>
        <p:spPr/>
        <p:txBody>
          <a:bodyPr>
            <a:normAutofit fontScale="77500" lnSpcReduction="20000"/>
          </a:bodyPr>
          <a:lstStyle/>
          <a:p>
            <a:r>
              <a:rPr lang="es-ES_tradnl" dirty="0" smtClean="0"/>
              <a:t>HOY ES </a:t>
            </a:r>
            <a:r>
              <a:rPr lang="es-ES_tradnl" dirty="0" smtClean="0"/>
              <a:t>viernes, EL ______ </a:t>
            </a:r>
            <a:r>
              <a:rPr lang="es-ES_tradnl" dirty="0" smtClean="0"/>
              <a:t>DE DICIEMBRE </a:t>
            </a:r>
            <a:endParaRPr lang="es-ES_tradnl" dirty="0" smtClean="0"/>
          </a:p>
          <a:p>
            <a:r>
              <a:rPr lang="es-ES_tradnl" dirty="0" smtClean="0"/>
              <a:t>Son las …</a:t>
            </a:r>
          </a:p>
          <a:p>
            <a:r>
              <a:rPr lang="es-ES_tradnl" dirty="0" smtClean="0"/>
              <a:t>Afuera Hace calor/frio/buen tiempo y esta soleado/nublado.  Hay lluvia/nieve/viento.</a:t>
            </a:r>
            <a:endParaRPr lang="es-ES_tradnl" dirty="0"/>
          </a:p>
        </p:txBody>
      </p:sp>
    </p:spTree>
    <p:extLst>
      <p:ext uri="{BB962C8B-B14F-4D97-AF65-F5344CB8AC3E}">
        <p14:creationId xmlns:p14="http://schemas.microsoft.com/office/powerpoint/2010/main" val="1793377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_tradnl" sz="6600" dirty="0"/>
              <a:t>Objetivo y </a:t>
            </a:r>
            <a:r>
              <a:rPr lang="es-ES_tradnl" sz="6600" dirty="0" smtClean="0"/>
              <a:t>DOL </a:t>
            </a:r>
            <a:endParaRPr lang="es-ES_tradnl" sz="6600" dirty="0"/>
          </a:p>
        </p:txBody>
      </p:sp>
      <p:sp>
        <p:nvSpPr>
          <p:cNvPr id="3" name="Content Placeholder 2"/>
          <p:cNvSpPr>
            <a:spLocks noGrp="1"/>
          </p:cNvSpPr>
          <p:nvPr>
            <p:ph sz="half" idx="1"/>
          </p:nvPr>
        </p:nvSpPr>
        <p:spPr/>
        <p:txBody>
          <a:bodyPr>
            <a:normAutofit/>
          </a:bodyPr>
          <a:lstStyle/>
          <a:p>
            <a:r>
              <a:rPr lang="es-ES_tradnl" sz="3600" dirty="0"/>
              <a:t>OBJ: </a:t>
            </a:r>
            <a:r>
              <a:rPr lang="es-ES_tradnl" sz="3600" dirty="0" smtClean="0"/>
              <a:t>LLWBAT </a:t>
            </a:r>
            <a:r>
              <a:rPr lang="es-ES_tradnl" sz="3600" dirty="0" err="1" smtClean="0"/>
              <a:t>understand</a:t>
            </a:r>
            <a:r>
              <a:rPr lang="es-ES_tradnl" sz="3600" dirty="0" smtClean="0"/>
              <a:t> </a:t>
            </a:r>
            <a:r>
              <a:rPr lang="es-ES_tradnl" sz="3600" dirty="0" err="1" smtClean="0"/>
              <a:t>the</a:t>
            </a:r>
            <a:r>
              <a:rPr lang="es-ES_tradnl" sz="3600" dirty="0" smtClean="0"/>
              <a:t> cultural </a:t>
            </a:r>
            <a:r>
              <a:rPr lang="es-ES_tradnl" sz="3600" dirty="0" err="1" smtClean="0"/>
              <a:t>significance</a:t>
            </a:r>
            <a:r>
              <a:rPr lang="es-ES_tradnl" sz="3600" dirty="0" smtClean="0"/>
              <a:t> of a </a:t>
            </a:r>
            <a:r>
              <a:rPr lang="es-ES_tradnl" sz="3600" dirty="0" err="1" smtClean="0"/>
              <a:t>Mexican</a:t>
            </a:r>
            <a:r>
              <a:rPr lang="es-ES_tradnl" sz="3600" dirty="0" smtClean="0"/>
              <a:t> </a:t>
            </a:r>
            <a:r>
              <a:rPr lang="es-ES_tradnl" sz="3600" dirty="0" err="1" smtClean="0"/>
              <a:t>holiday</a:t>
            </a:r>
            <a:r>
              <a:rPr lang="es-ES_tradnl" sz="3600" dirty="0" smtClean="0"/>
              <a:t>. </a:t>
            </a:r>
            <a:r>
              <a:rPr lang="es-ES_tradnl" sz="3600" dirty="0" smtClean="0"/>
              <a:t>[NL.2.1.a]</a:t>
            </a:r>
            <a:endParaRPr lang="es-ES_tradnl" sz="3600" dirty="0"/>
          </a:p>
        </p:txBody>
      </p:sp>
      <p:sp>
        <p:nvSpPr>
          <p:cNvPr id="4" name="Content Placeholder 3"/>
          <p:cNvSpPr>
            <a:spLocks noGrp="1"/>
          </p:cNvSpPr>
          <p:nvPr>
            <p:ph sz="half" idx="2"/>
          </p:nvPr>
        </p:nvSpPr>
        <p:spPr/>
        <p:txBody>
          <a:bodyPr>
            <a:normAutofit/>
          </a:bodyPr>
          <a:lstStyle/>
          <a:p>
            <a:r>
              <a:rPr lang="es-ES_tradnl" sz="2800" dirty="0" smtClean="0"/>
              <a:t>DOL:100% of LLW </a:t>
            </a:r>
            <a:r>
              <a:rPr lang="es-ES_tradnl" sz="2800" dirty="0" err="1" smtClean="0"/>
              <a:t>create</a:t>
            </a:r>
            <a:r>
              <a:rPr lang="es-ES_tradnl" sz="2800" dirty="0" smtClean="0"/>
              <a:t> a </a:t>
            </a:r>
            <a:r>
              <a:rPr lang="es-ES_tradnl" sz="2800" dirty="0" err="1" smtClean="0"/>
              <a:t>Venn</a:t>
            </a:r>
            <a:r>
              <a:rPr lang="es-ES_tradnl" sz="2800" dirty="0" smtClean="0"/>
              <a:t> </a:t>
            </a:r>
            <a:r>
              <a:rPr lang="es-ES_tradnl" sz="2800" dirty="0" err="1" smtClean="0"/>
              <a:t>Diagram</a:t>
            </a:r>
            <a:r>
              <a:rPr lang="es-ES_tradnl" sz="2800" dirty="0" smtClean="0"/>
              <a:t> </a:t>
            </a:r>
            <a:r>
              <a:rPr lang="es-ES_tradnl" sz="2800" dirty="0" err="1" smtClean="0"/>
              <a:t>comparing</a:t>
            </a:r>
            <a:r>
              <a:rPr lang="es-ES_tradnl" sz="2800" dirty="0" smtClean="0"/>
              <a:t> and </a:t>
            </a:r>
            <a:r>
              <a:rPr lang="es-ES_tradnl" sz="2800" dirty="0" err="1" smtClean="0"/>
              <a:t>contrasting</a:t>
            </a:r>
            <a:r>
              <a:rPr lang="es-ES_tradnl" sz="2800" dirty="0" smtClean="0"/>
              <a:t> US and </a:t>
            </a:r>
            <a:r>
              <a:rPr lang="es-ES_tradnl" sz="2800" dirty="0" err="1" smtClean="0"/>
              <a:t>Mexican</a:t>
            </a:r>
            <a:r>
              <a:rPr lang="es-ES_tradnl" sz="2800" dirty="0" smtClean="0"/>
              <a:t> Christmas </a:t>
            </a:r>
            <a:r>
              <a:rPr lang="es-ES_tradnl" sz="2800" dirty="0" err="1" smtClean="0"/>
              <a:t>traditions</a:t>
            </a:r>
            <a:r>
              <a:rPr lang="es-ES_tradnl" sz="2800" dirty="0" smtClean="0"/>
              <a:t>.</a:t>
            </a:r>
            <a:endParaRPr lang="es-ES_tradnl" sz="2800" dirty="0"/>
          </a:p>
        </p:txBody>
      </p:sp>
    </p:spTree>
    <p:extLst>
      <p:ext uri="{BB962C8B-B14F-4D97-AF65-F5344CB8AC3E}">
        <p14:creationId xmlns:p14="http://schemas.microsoft.com/office/powerpoint/2010/main" val="171449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6579" y="0"/>
            <a:ext cx="4918841" cy="6858000"/>
          </a:xfrm>
          <a:prstGeom prst="rect">
            <a:avLst/>
          </a:prstGeom>
        </p:spPr>
      </p:pic>
    </p:spTree>
    <p:extLst>
      <p:ext uri="{BB962C8B-B14F-4D97-AF65-F5344CB8AC3E}">
        <p14:creationId xmlns:p14="http://schemas.microsoft.com/office/powerpoint/2010/main" val="17820541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Anuncios</a:t>
            </a:r>
            <a:endParaRPr lang="es-MX" dirty="0"/>
          </a:p>
        </p:txBody>
      </p:sp>
      <p:sp>
        <p:nvSpPr>
          <p:cNvPr id="3" name="Text Placeholder 2"/>
          <p:cNvSpPr>
            <a:spLocks noGrp="1"/>
          </p:cNvSpPr>
          <p:nvPr>
            <p:ph type="body" sz="half" idx="2"/>
          </p:nvPr>
        </p:nvSpPr>
        <p:spPr/>
        <p:txBody>
          <a:bodyPr/>
          <a:lstStyle/>
          <a:p>
            <a:r>
              <a:rPr lang="es-MX" dirty="0" err="1" smtClean="0"/>
              <a:t>Today</a:t>
            </a:r>
            <a:r>
              <a:rPr lang="es-MX" dirty="0" smtClean="0"/>
              <a:t> </a:t>
            </a:r>
            <a:r>
              <a:rPr lang="es-MX" dirty="0" err="1" smtClean="0"/>
              <a:t>is</a:t>
            </a:r>
            <a:r>
              <a:rPr lang="es-MX" dirty="0" smtClean="0"/>
              <a:t> </a:t>
            </a:r>
            <a:r>
              <a:rPr lang="es-MX" dirty="0" err="1" smtClean="0"/>
              <a:t>the</a:t>
            </a:r>
            <a:r>
              <a:rPr lang="es-MX" dirty="0" smtClean="0"/>
              <a:t> </a:t>
            </a:r>
            <a:r>
              <a:rPr lang="es-MX" dirty="0" err="1" smtClean="0"/>
              <a:t>last</a:t>
            </a:r>
            <a:r>
              <a:rPr lang="es-MX" dirty="0" smtClean="0"/>
              <a:t> </a:t>
            </a:r>
            <a:r>
              <a:rPr lang="es-MX" dirty="0" err="1" smtClean="0"/>
              <a:t>day</a:t>
            </a:r>
            <a:r>
              <a:rPr lang="es-MX" dirty="0" smtClean="0"/>
              <a:t> to </a:t>
            </a:r>
            <a:r>
              <a:rPr lang="es-MX" dirty="0" err="1" smtClean="0"/>
              <a:t>turn</a:t>
            </a:r>
            <a:r>
              <a:rPr lang="es-MX" dirty="0" smtClean="0"/>
              <a:t> in </a:t>
            </a:r>
            <a:r>
              <a:rPr lang="es-MX" dirty="0" err="1" smtClean="0"/>
              <a:t>missing</a:t>
            </a:r>
            <a:r>
              <a:rPr lang="es-MX" dirty="0" smtClean="0"/>
              <a:t> </a:t>
            </a:r>
            <a:r>
              <a:rPr lang="es-MX" dirty="0" err="1" smtClean="0"/>
              <a:t>work</a:t>
            </a:r>
            <a:r>
              <a:rPr lang="es-MX" dirty="0" smtClean="0"/>
              <a:t>. I </a:t>
            </a:r>
            <a:r>
              <a:rPr lang="es-MX" dirty="0" err="1" smtClean="0"/>
              <a:t>will</a:t>
            </a:r>
            <a:r>
              <a:rPr lang="es-MX" dirty="0" smtClean="0"/>
              <a:t> be </a:t>
            </a:r>
            <a:r>
              <a:rPr lang="es-MX" dirty="0" err="1" smtClean="0"/>
              <a:t>here</a:t>
            </a:r>
            <a:r>
              <a:rPr lang="es-MX" dirty="0" smtClean="0"/>
              <a:t> </a:t>
            </a:r>
            <a:r>
              <a:rPr lang="es-MX" dirty="0" err="1" smtClean="0"/>
              <a:t>after</a:t>
            </a:r>
            <a:r>
              <a:rPr lang="es-MX" dirty="0" smtClean="0"/>
              <a:t> </a:t>
            </a:r>
            <a:r>
              <a:rPr lang="es-MX" dirty="0" err="1" smtClean="0"/>
              <a:t>school</a:t>
            </a:r>
            <a:r>
              <a:rPr lang="es-MX" dirty="0" smtClean="0"/>
              <a:t> </a:t>
            </a:r>
            <a:r>
              <a:rPr lang="es-MX" dirty="0" err="1" smtClean="0"/>
              <a:t>for</a:t>
            </a:r>
            <a:r>
              <a:rPr lang="es-MX" dirty="0" smtClean="0"/>
              <a:t> a </a:t>
            </a:r>
            <a:r>
              <a:rPr lang="es-MX" dirty="0" err="1" smtClean="0"/>
              <a:t>half</a:t>
            </a:r>
            <a:r>
              <a:rPr lang="es-MX" dirty="0" smtClean="0"/>
              <a:t> </a:t>
            </a:r>
            <a:r>
              <a:rPr lang="es-MX" dirty="0" err="1" smtClean="0"/>
              <a:t>hour</a:t>
            </a:r>
            <a:r>
              <a:rPr lang="es-MX" dirty="0" smtClean="0"/>
              <a:t>, </a:t>
            </a:r>
            <a:r>
              <a:rPr lang="es-MX" dirty="0" err="1" smtClean="0"/>
              <a:t>however</a:t>
            </a:r>
            <a:r>
              <a:rPr lang="es-MX" dirty="0" smtClean="0"/>
              <a:t> </a:t>
            </a:r>
            <a:r>
              <a:rPr lang="es-MX" dirty="0" err="1" smtClean="0"/>
              <a:t>there</a:t>
            </a:r>
            <a:r>
              <a:rPr lang="es-MX" dirty="0" smtClean="0"/>
              <a:t> </a:t>
            </a:r>
            <a:r>
              <a:rPr lang="es-MX" dirty="0" err="1" smtClean="0"/>
              <a:t>is</a:t>
            </a:r>
            <a:r>
              <a:rPr lang="es-MX" dirty="0" smtClean="0"/>
              <a:t> no </a:t>
            </a:r>
            <a:r>
              <a:rPr lang="es-MX" dirty="0" err="1" smtClean="0"/>
              <a:t>seminar</a:t>
            </a:r>
            <a:r>
              <a:rPr lang="es-MX" dirty="0" smtClean="0"/>
              <a:t> bus.</a:t>
            </a:r>
          </a:p>
          <a:p>
            <a:endParaRPr lang="es-MX" dirty="0"/>
          </a:p>
          <a:p>
            <a:r>
              <a:rPr lang="es-MX" dirty="0" err="1" smtClean="0"/>
              <a:t>Progress</a:t>
            </a:r>
            <a:r>
              <a:rPr lang="es-MX" dirty="0" smtClean="0"/>
              <a:t> </a:t>
            </a:r>
            <a:r>
              <a:rPr lang="es-MX" dirty="0" err="1" smtClean="0"/>
              <a:t>monitoring</a:t>
            </a:r>
            <a:r>
              <a:rPr lang="es-MX" dirty="0" smtClean="0"/>
              <a:t> – </a:t>
            </a:r>
            <a:r>
              <a:rPr lang="es-MX" dirty="0" err="1" smtClean="0"/>
              <a:t>reflecting</a:t>
            </a:r>
            <a:r>
              <a:rPr lang="es-MX" dirty="0" smtClean="0"/>
              <a:t> </a:t>
            </a:r>
            <a:r>
              <a:rPr lang="es-MX" dirty="0" err="1" smtClean="0"/>
              <a:t>on</a:t>
            </a:r>
            <a:r>
              <a:rPr lang="es-MX" dirty="0" smtClean="0"/>
              <a:t> </a:t>
            </a:r>
            <a:r>
              <a:rPr lang="es-MX" dirty="0" err="1" smtClean="0"/>
              <a:t>our</a:t>
            </a:r>
            <a:r>
              <a:rPr lang="es-MX" dirty="0" smtClean="0"/>
              <a:t> </a:t>
            </a:r>
            <a:r>
              <a:rPr lang="es-MX" dirty="0" err="1" smtClean="0"/>
              <a:t>progress</a:t>
            </a:r>
            <a:endParaRPr lang="es-MX" dirty="0" smtClean="0"/>
          </a:p>
          <a:p>
            <a:endParaRPr lang="es-MX" dirty="0"/>
          </a:p>
          <a:p>
            <a:r>
              <a:rPr lang="es-MX" dirty="0" smtClean="0"/>
              <a:t>Canciones y decoraciones de Navidad!</a:t>
            </a:r>
            <a:endParaRPr lang="es-MX" dirty="0"/>
          </a:p>
        </p:txBody>
      </p:sp>
    </p:spTree>
    <p:extLst>
      <p:ext uri="{BB962C8B-B14F-4D97-AF65-F5344CB8AC3E}">
        <p14:creationId xmlns:p14="http://schemas.microsoft.com/office/powerpoint/2010/main" val="34906187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2910" y="1094718"/>
            <a:ext cx="4948490" cy="469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2934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Las posadas</a:t>
            </a:r>
            <a:endParaRPr lang="es-MX" dirty="0"/>
          </a:p>
        </p:txBody>
      </p:sp>
      <p:sp>
        <p:nvSpPr>
          <p:cNvPr id="3" name="Content Placeholder 2"/>
          <p:cNvSpPr>
            <a:spLocks noGrp="1"/>
          </p:cNvSpPr>
          <p:nvPr>
            <p:ph idx="1"/>
          </p:nvPr>
        </p:nvSpPr>
        <p:spPr/>
        <p:txBody>
          <a:bodyPr/>
          <a:lstStyle/>
          <a:p>
            <a:r>
              <a:rPr lang="en-US" dirty="0"/>
              <a:t>Check out “Posadas </a:t>
            </a:r>
            <a:r>
              <a:rPr lang="en-US" dirty="0" err="1"/>
              <a:t>Navideñas</a:t>
            </a:r>
            <a:r>
              <a:rPr lang="en-US" dirty="0"/>
              <a:t> - The Other Side of The Tortilla” from Maura Hernandez on Vimeo.</a:t>
            </a:r>
          </a:p>
          <a:p>
            <a:r>
              <a:rPr lang="en-US" dirty="0"/>
              <a:t> </a:t>
            </a:r>
          </a:p>
          <a:p>
            <a:r>
              <a:rPr lang="en-US" dirty="0"/>
              <a:t>The video is available for your viewing pleasure at https://vimeo.com/17943174</a:t>
            </a:r>
          </a:p>
          <a:p>
            <a:pPr marL="0" indent="0">
              <a:buNone/>
            </a:pPr>
            <a:endParaRPr lang="es-MX" dirty="0"/>
          </a:p>
        </p:txBody>
      </p:sp>
    </p:spTree>
    <p:extLst>
      <p:ext uri="{BB962C8B-B14F-4D97-AF65-F5344CB8AC3E}">
        <p14:creationId xmlns:p14="http://schemas.microsoft.com/office/powerpoint/2010/main" val="1595776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los tipos de musica lat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941" y="-19050"/>
            <a:ext cx="12799341" cy="70675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76577" y="-455298"/>
            <a:ext cx="9905998" cy="1905000"/>
          </a:xfrm>
        </p:spPr>
        <p:txBody>
          <a:bodyPr/>
          <a:lstStyle/>
          <a:p>
            <a:r>
              <a:rPr lang="es-MX" dirty="0" smtClean="0">
                <a:solidFill>
                  <a:schemeClr val="accent6"/>
                </a:solidFill>
              </a:rPr>
              <a:t>La canción del </a:t>
            </a:r>
            <a:r>
              <a:rPr lang="es-MX" dirty="0" err="1" smtClean="0">
                <a:solidFill>
                  <a:schemeClr val="accent6"/>
                </a:solidFill>
              </a:rPr>
              <a:t>dia</a:t>
            </a:r>
            <a:r>
              <a:rPr lang="es-MX" dirty="0" smtClean="0">
                <a:solidFill>
                  <a:schemeClr val="accent6"/>
                </a:solidFill>
              </a:rPr>
              <a:t>		</a:t>
            </a:r>
            <a:endParaRPr lang="es-MX" dirty="0">
              <a:solidFill>
                <a:schemeClr val="accent6"/>
              </a:solidFill>
            </a:endParaRPr>
          </a:p>
        </p:txBody>
      </p:sp>
      <p:sp>
        <p:nvSpPr>
          <p:cNvPr id="3" name="Content Placeholder 2"/>
          <p:cNvSpPr>
            <a:spLocks noGrp="1"/>
          </p:cNvSpPr>
          <p:nvPr>
            <p:ph idx="4294967295"/>
          </p:nvPr>
        </p:nvSpPr>
        <p:spPr>
          <a:xfrm>
            <a:off x="2228850" y="1449702"/>
            <a:ext cx="8839200" cy="4600577"/>
          </a:xfrm>
        </p:spPr>
        <p:txBody>
          <a:bodyPr>
            <a:normAutofit/>
          </a:bodyPr>
          <a:lstStyle/>
          <a:p>
            <a:r>
              <a:rPr lang="es-MX" sz="2400" dirty="0" smtClean="0">
                <a:solidFill>
                  <a:schemeClr val="tx1"/>
                </a:solidFill>
              </a:rPr>
              <a:t>Como se llama el artista?</a:t>
            </a:r>
            <a:endParaRPr lang="es-MX" sz="2400" dirty="0">
              <a:solidFill>
                <a:schemeClr val="tx1"/>
              </a:solidFill>
            </a:endParaRPr>
          </a:p>
          <a:p>
            <a:r>
              <a:rPr lang="es-MX" sz="2400" dirty="0" smtClean="0">
                <a:solidFill>
                  <a:schemeClr val="tx1"/>
                </a:solidFill>
              </a:rPr>
              <a:t>Como se llama la canción?</a:t>
            </a:r>
          </a:p>
          <a:p>
            <a:pPr marL="0" indent="0">
              <a:buNone/>
            </a:pPr>
            <a:endParaRPr lang="es-MX" sz="2400" dirty="0" smtClean="0">
              <a:solidFill>
                <a:schemeClr val="tx1"/>
              </a:solidFill>
            </a:endParaRPr>
          </a:p>
          <a:p>
            <a:r>
              <a:rPr lang="es-MX" sz="2400" dirty="0" smtClean="0">
                <a:solidFill>
                  <a:schemeClr val="tx1"/>
                </a:solidFill>
              </a:rPr>
              <a:t>Que tipo de música es?</a:t>
            </a:r>
          </a:p>
          <a:p>
            <a:r>
              <a:rPr lang="es-MX" sz="2400" dirty="0">
                <a:solidFill>
                  <a:schemeClr val="tx1"/>
                </a:solidFill>
              </a:rPr>
              <a:t>r</a:t>
            </a:r>
            <a:r>
              <a:rPr lang="es-MX" sz="2400" dirty="0" smtClean="0">
                <a:solidFill>
                  <a:schemeClr val="tx1"/>
                </a:solidFill>
              </a:rPr>
              <a:t>eggaetón    norteña/banda	bachata</a:t>
            </a:r>
          </a:p>
          <a:p>
            <a:pPr marL="0" indent="0">
              <a:buNone/>
            </a:pPr>
            <a:r>
              <a:rPr lang="es-MX" sz="2400" dirty="0">
                <a:solidFill>
                  <a:schemeClr val="tx1"/>
                </a:solidFill>
              </a:rPr>
              <a:t> </a:t>
            </a:r>
            <a:r>
              <a:rPr lang="es-MX" sz="2400" dirty="0" smtClean="0">
                <a:solidFill>
                  <a:schemeClr val="tx1"/>
                </a:solidFill>
              </a:rPr>
              <a:t>    salsa	pop latino 	cumbia   samba</a:t>
            </a:r>
          </a:p>
          <a:p>
            <a:pPr marL="0" indent="0">
              <a:buNone/>
            </a:pPr>
            <a:r>
              <a:rPr lang="es-MX" sz="2400" dirty="0">
                <a:solidFill>
                  <a:schemeClr val="tx1"/>
                </a:solidFill>
              </a:rPr>
              <a:t>	</a:t>
            </a:r>
            <a:r>
              <a:rPr lang="es-MX" sz="2400" dirty="0" err="1" smtClean="0">
                <a:solidFill>
                  <a:schemeClr val="tx1"/>
                </a:solidFill>
              </a:rPr>
              <a:t>ska</a:t>
            </a:r>
            <a:r>
              <a:rPr lang="es-MX" sz="2400" dirty="0" smtClean="0">
                <a:solidFill>
                  <a:schemeClr val="tx1"/>
                </a:solidFill>
              </a:rPr>
              <a:t>	merengue	bolero/mariachi</a:t>
            </a:r>
          </a:p>
          <a:p>
            <a:pPr marL="0" indent="0">
              <a:buNone/>
            </a:pPr>
            <a:r>
              <a:rPr lang="es-MX" sz="2400" dirty="0" smtClean="0">
                <a:solidFill>
                  <a:schemeClr val="tx1"/>
                </a:solidFill>
              </a:rPr>
              <a:t>                          Rock/rap en español		</a:t>
            </a:r>
            <a:endParaRPr lang="es-MX" sz="2400" dirty="0">
              <a:solidFill>
                <a:schemeClr val="tx1"/>
              </a:solidFill>
            </a:endParaRPr>
          </a:p>
        </p:txBody>
      </p:sp>
    </p:spTree>
    <p:extLst>
      <p:ext uri="{BB962C8B-B14F-4D97-AF65-F5344CB8AC3E}">
        <p14:creationId xmlns:p14="http://schemas.microsoft.com/office/powerpoint/2010/main" val="38822560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title"/>
          </p:nvPr>
        </p:nvSpPr>
        <p:spPr/>
        <p:txBody>
          <a:bodyPr>
            <a:normAutofit/>
          </a:bodyPr>
          <a:lstStyle/>
          <a:p>
            <a:r>
              <a:rPr lang="es-ES_tradnl" sz="2800" dirty="0" smtClean="0"/>
              <a:t>DOL:100% of LLW </a:t>
            </a:r>
            <a:r>
              <a:rPr lang="es-ES_tradnl" sz="2800" dirty="0" err="1" smtClean="0"/>
              <a:t>create</a:t>
            </a:r>
            <a:r>
              <a:rPr lang="es-ES_tradnl" sz="2800" dirty="0" smtClean="0"/>
              <a:t> a </a:t>
            </a:r>
            <a:r>
              <a:rPr lang="es-ES_tradnl" sz="2800" dirty="0" err="1" smtClean="0"/>
              <a:t>Venn</a:t>
            </a:r>
            <a:r>
              <a:rPr lang="es-ES_tradnl" sz="2800" dirty="0" smtClean="0"/>
              <a:t> </a:t>
            </a:r>
            <a:r>
              <a:rPr lang="es-ES_tradnl" sz="2800" dirty="0" err="1" smtClean="0"/>
              <a:t>Diagram</a:t>
            </a:r>
            <a:r>
              <a:rPr lang="es-ES_tradnl" sz="2800" dirty="0" smtClean="0"/>
              <a:t> </a:t>
            </a:r>
            <a:r>
              <a:rPr lang="es-ES_tradnl" sz="2800" dirty="0" err="1" smtClean="0"/>
              <a:t>comparing</a:t>
            </a:r>
            <a:r>
              <a:rPr lang="es-ES_tradnl" sz="2800" dirty="0" smtClean="0"/>
              <a:t> and </a:t>
            </a:r>
            <a:r>
              <a:rPr lang="es-ES_tradnl" sz="2800" dirty="0" err="1" smtClean="0"/>
              <a:t>contrasting</a:t>
            </a:r>
            <a:r>
              <a:rPr lang="es-ES_tradnl" sz="2800" dirty="0" smtClean="0"/>
              <a:t> US and </a:t>
            </a:r>
            <a:r>
              <a:rPr lang="es-ES_tradnl" sz="2800" dirty="0" err="1" smtClean="0"/>
              <a:t>Mexican</a:t>
            </a:r>
            <a:r>
              <a:rPr lang="es-ES_tradnl" sz="2800" dirty="0" smtClean="0"/>
              <a:t> Christmas </a:t>
            </a:r>
            <a:r>
              <a:rPr lang="es-ES_tradnl" sz="2800" dirty="0" err="1" smtClean="0"/>
              <a:t>traditions</a:t>
            </a:r>
            <a:r>
              <a:rPr lang="es-ES_tradnl" sz="2800" dirty="0" smtClean="0"/>
              <a:t>.</a:t>
            </a:r>
            <a:endParaRPr lang="es-ES_tradnl" sz="2800" dirty="0"/>
          </a:p>
        </p:txBody>
      </p:sp>
      <p:pic>
        <p:nvPicPr>
          <p:cNvPr id="5122" name="Picture 2" descr="Image result for venn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7382" y="2529442"/>
            <a:ext cx="5611091" cy="4328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5493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7"/>
            <a:ext cx="9457628" cy="924405"/>
          </a:xfrm>
        </p:spPr>
        <p:txBody>
          <a:bodyPr/>
          <a:lstStyle/>
          <a:p>
            <a:r>
              <a:rPr lang="es-MX" dirty="0" smtClean="0"/>
              <a:t>Las Posadas </a:t>
            </a:r>
            <a:r>
              <a:rPr lang="es-MX" dirty="0" err="1" smtClean="0"/>
              <a:t>according</a:t>
            </a:r>
            <a:r>
              <a:rPr lang="es-MX" dirty="0" smtClean="0"/>
              <a:t> to el pato Donald</a:t>
            </a:r>
            <a:endParaRPr lang="es-MX" dirty="0"/>
          </a:p>
        </p:txBody>
      </p:sp>
      <p:sp>
        <p:nvSpPr>
          <p:cNvPr id="3" name="Content Placeholder 2"/>
          <p:cNvSpPr>
            <a:spLocks noGrp="1"/>
          </p:cNvSpPr>
          <p:nvPr>
            <p:ph idx="1"/>
          </p:nvPr>
        </p:nvSpPr>
        <p:spPr/>
        <p:txBody>
          <a:bodyPr/>
          <a:lstStyle/>
          <a:p>
            <a:r>
              <a:rPr lang="es-MX" dirty="0">
                <a:hlinkClick r:id="rId2"/>
              </a:rPr>
              <a:t>https://</a:t>
            </a:r>
            <a:r>
              <a:rPr lang="es-MX" dirty="0" smtClean="0">
                <a:hlinkClick r:id="rId2"/>
              </a:rPr>
              <a:t>www.youtube.com/watch?v=9KuPKQlhbq8</a:t>
            </a:r>
            <a:endParaRPr lang="es-MX" dirty="0" smtClean="0"/>
          </a:p>
          <a:p>
            <a:endParaRPr lang="es-MX" dirty="0"/>
          </a:p>
        </p:txBody>
      </p:sp>
    </p:spTree>
    <p:extLst>
      <p:ext uri="{BB962C8B-B14F-4D97-AF65-F5344CB8AC3E}">
        <p14:creationId xmlns:p14="http://schemas.microsoft.com/office/powerpoint/2010/main" val="34471287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La </a:t>
            </a:r>
            <a:r>
              <a:rPr lang="es-MX" dirty="0" err="1" smtClean="0"/>
              <a:t>Cancion</a:t>
            </a:r>
            <a:r>
              <a:rPr lang="es-MX" dirty="0" smtClean="0"/>
              <a:t> para Pedir Posada</a:t>
            </a:r>
            <a:endParaRPr lang="es-MX" dirty="0"/>
          </a:p>
        </p:txBody>
      </p:sp>
      <p:sp>
        <p:nvSpPr>
          <p:cNvPr id="3" name="Content Placeholder 2"/>
          <p:cNvSpPr>
            <a:spLocks noGrp="1"/>
          </p:cNvSpPr>
          <p:nvPr>
            <p:ph idx="1"/>
          </p:nvPr>
        </p:nvSpPr>
        <p:spPr>
          <a:xfrm>
            <a:off x="471056" y="2050473"/>
            <a:ext cx="3103417" cy="4959927"/>
          </a:xfrm>
        </p:spPr>
        <p:txBody>
          <a:bodyPr>
            <a:normAutofit fontScale="92500" lnSpcReduction="10000"/>
          </a:bodyPr>
          <a:lstStyle/>
          <a:p>
            <a:pPr marL="0" indent="0">
              <a:buNone/>
            </a:pPr>
            <a:r>
              <a:rPr lang="es-MX" b="1" dirty="0" err="1" smtClean="0"/>
              <a:t>From</a:t>
            </a:r>
            <a:r>
              <a:rPr lang="es-MX" b="1" dirty="0" smtClean="0"/>
              <a:t> </a:t>
            </a:r>
            <a:r>
              <a:rPr lang="es-MX" b="1" dirty="0" err="1" smtClean="0"/>
              <a:t>door</a:t>
            </a:r>
            <a:r>
              <a:rPr lang="es-MX" b="1" dirty="0" smtClean="0"/>
              <a:t> to </a:t>
            </a:r>
            <a:r>
              <a:rPr lang="es-MX" b="1" dirty="0" err="1" smtClean="0"/>
              <a:t>door</a:t>
            </a:r>
            <a:r>
              <a:rPr lang="es-MX" b="1" dirty="0" smtClean="0"/>
              <a:t>:</a:t>
            </a:r>
          </a:p>
          <a:p>
            <a:pPr marL="0" indent="0">
              <a:buNone/>
            </a:pPr>
            <a:r>
              <a:rPr lang="es-MX" b="1" dirty="0" smtClean="0"/>
              <a:t>En </a:t>
            </a:r>
            <a:r>
              <a:rPr lang="es-MX" b="1" dirty="0"/>
              <a:t>nombre del cielo </a:t>
            </a:r>
            <a:r>
              <a:rPr lang="es-MX" b="1" dirty="0"/>
              <a:t/>
            </a:r>
            <a:br>
              <a:rPr lang="es-MX" b="1" dirty="0"/>
            </a:br>
            <a:r>
              <a:rPr lang="es-MX" b="1" dirty="0"/>
              <a:t>os pido posada, </a:t>
            </a:r>
            <a:r>
              <a:rPr lang="es-MX" b="1" dirty="0"/>
              <a:t/>
            </a:r>
            <a:br>
              <a:rPr lang="es-MX" b="1" dirty="0"/>
            </a:br>
            <a:r>
              <a:rPr lang="es-MX" b="1" dirty="0"/>
              <a:t>pues no puede andar </a:t>
            </a:r>
            <a:r>
              <a:rPr lang="es-MX" b="1" dirty="0"/>
              <a:t/>
            </a:r>
            <a:br>
              <a:rPr lang="es-MX" b="1" dirty="0"/>
            </a:br>
            <a:r>
              <a:rPr lang="es-MX" b="1" dirty="0"/>
              <a:t>mi esposa amada. </a:t>
            </a:r>
            <a:endParaRPr lang="es-MX" b="1" dirty="0" smtClean="0"/>
          </a:p>
          <a:p>
            <a:pPr marL="0" indent="0">
              <a:buNone/>
            </a:pPr>
            <a:endParaRPr lang="es-MX" b="1" dirty="0" smtClean="0"/>
          </a:p>
          <a:p>
            <a:pPr marL="0" indent="0">
              <a:buNone/>
            </a:pPr>
            <a:r>
              <a:rPr lang="es-MX" b="1" dirty="0" err="1" smtClean="0"/>
              <a:t>The</a:t>
            </a:r>
            <a:r>
              <a:rPr lang="es-MX" b="1" dirty="0" smtClean="0"/>
              <a:t> </a:t>
            </a:r>
            <a:r>
              <a:rPr lang="es-MX" b="1" dirty="0" err="1" smtClean="0"/>
              <a:t>last</a:t>
            </a:r>
            <a:r>
              <a:rPr lang="es-MX" b="1" dirty="0" smtClean="0"/>
              <a:t> </a:t>
            </a:r>
            <a:r>
              <a:rPr lang="es-MX" b="1" dirty="0" err="1" smtClean="0"/>
              <a:t>door</a:t>
            </a:r>
            <a:r>
              <a:rPr lang="es-MX" b="1" dirty="0" smtClean="0"/>
              <a:t>:</a:t>
            </a:r>
            <a:endParaRPr lang="es-MX" b="1" dirty="0"/>
          </a:p>
          <a:p>
            <a:pPr marL="0" indent="0">
              <a:buNone/>
            </a:pPr>
            <a:r>
              <a:rPr lang="es-MX" b="1" dirty="0"/>
              <a:t>Mi esposa es María </a:t>
            </a:r>
            <a:r>
              <a:rPr lang="es-MX" b="1" dirty="0"/>
              <a:t/>
            </a:r>
            <a:br>
              <a:rPr lang="es-MX" b="1" dirty="0"/>
            </a:br>
            <a:r>
              <a:rPr lang="es-MX" b="1" dirty="0"/>
              <a:t>es Reina del Cielo </a:t>
            </a:r>
            <a:r>
              <a:rPr lang="es-MX" b="1" dirty="0"/>
              <a:t/>
            </a:r>
            <a:br>
              <a:rPr lang="es-MX" b="1" dirty="0"/>
            </a:br>
            <a:r>
              <a:rPr lang="es-MX" b="1" dirty="0"/>
              <a:t>y madre va a ser </a:t>
            </a:r>
            <a:r>
              <a:rPr lang="es-MX" b="1" dirty="0"/>
              <a:t/>
            </a:r>
            <a:br>
              <a:rPr lang="es-MX" b="1" dirty="0"/>
            </a:br>
            <a:r>
              <a:rPr lang="es-MX" b="1" dirty="0"/>
              <a:t>del Divino Verbo </a:t>
            </a:r>
            <a:endParaRPr lang="es-MX" b="1" dirty="0"/>
          </a:p>
          <a:p>
            <a:pPr marL="0" indent="0">
              <a:buNone/>
            </a:pPr>
            <a:r>
              <a:rPr lang="es-MX" sz="1300" b="1" dirty="0" smtClean="0"/>
              <a:t>Response </a:t>
            </a:r>
            <a:r>
              <a:rPr lang="es-MX" sz="1300" b="1" dirty="0" err="1" smtClean="0"/>
              <a:t>from</a:t>
            </a:r>
            <a:r>
              <a:rPr lang="es-MX" sz="1300" b="1" dirty="0" smtClean="0"/>
              <a:t> </a:t>
            </a:r>
            <a:r>
              <a:rPr lang="es-MX" sz="1300" b="1" dirty="0" err="1" smtClean="0"/>
              <a:t>inn-keeper</a:t>
            </a:r>
            <a:r>
              <a:rPr lang="es-MX" sz="1300" b="1" dirty="0" smtClean="0"/>
              <a:t>:</a:t>
            </a:r>
          </a:p>
          <a:p>
            <a:pPr marL="0" indent="0">
              <a:buNone/>
            </a:pPr>
            <a:r>
              <a:rPr lang="es-MX" b="1" dirty="0"/>
              <a:t>¿Eres tu </a:t>
            </a:r>
            <a:r>
              <a:rPr lang="es-MX" b="1" dirty="0" smtClean="0"/>
              <a:t>José?</a:t>
            </a:r>
            <a:r>
              <a:rPr lang="es-MX" b="1" dirty="0"/>
              <a:t> </a:t>
            </a:r>
            <a:r>
              <a:rPr lang="es-MX" b="1" dirty="0"/>
              <a:t/>
            </a:r>
            <a:br>
              <a:rPr lang="es-MX" b="1" dirty="0"/>
            </a:br>
            <a:r>
              <a:rPr lang="es-MX" b="1" dirty="0"/>
              <a:t>Tu esposa es María? </a:t>
            </a:r>
            <a:r>
              <a:rPr lang="es-MX" b="1" dirty="0"/>
              <a:t/>
            </a:r>
            <a:br>
              <a:rPr lang="es-MX" b="1" dirty="0"/>
            </a:br>
            <a:r>
              <a:rPr lang="es-MX" b="1" dirty="0"/>
              <a:t>Entren, peregrinos </a:t>
            </a:r>
            <a:r>
              <a:rPr lang="es-MX" b="1" dirty="0"/>
              <a:t/>
            </a:r>
            <a:br>
              <a:rPr lang="es-MX" b="1" dirty="0"/>
            </a:br>
            <a:r>
              <a:rPr lang="es-MX" b="1" dirty="0"/>
              <a:t>No los conocía. </a:t>
            </a:r>
            <a:r>
              <a:rPr lang="es-MX" dirty="0"/>
              <a:t/>
            </a:r>
            <a:br>
              <a:rPr lang="es-MX" dirty="0"/>
            </a:br>
            <a:endParaRPr lang="es-MX" dirty="0" smtClean="0"/>
          </a:p>
          <a:p>
            <a:endParaRPr lang="es-MX" dirty="0"/>
          </a:p>
        </p:txBody>
      </p:sp>
      <p:sp>
        <p:nvSpPr>
          <p:cNvPr id="4" name="Content Placeholder 2"/>
          <p:cNvSpPr txBox="1">
            <a:spLocks/>
          </p:cNvSpPr>
          <p:nvPr/>
        </p:nvSpPr>
        <p:spPr>
          <a:xfrm>
            <a:off x="9227126" y="5939370"/>
            <a:ext cx="2673927" cy="738522"/>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s-MX" dirty="0"/>
              <a:t>https://www.youtube.com/watch?v=cLutJcR9sfY</a:t>
            </a:r>
          </a:p>
        </p:txBody>
      </p:sp>
      <p:sp>
        <p:nvSpPr>
          <p:cNvPr id="6" name="Content Placeholder 2"/>
          <p:cNvSpPr txBox="1">
            <a:spLocks/>
          </p:cNvSpPr>
          <p:nvPr/>
        </p:nvSpPr>
        <p:spPr>
          <a:xfrm>
            <a:off x="4031674" y="2614278"/>
            <a:ext cx="3103417" cy="495992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s-MX" sz="1200" b="1" dirty="0" err="1" smtClean="0"/>
              <a:t>All</a:t>
            </a:r>
            <a:r>
              <a:rPr lang="es-MX" sz="1200" b="1" dirty="0" smtClean="0"/>
              <a:t> </a:t>
            </a:r>
            <a:r>
              <a:rPr lang="es-MX" sz="1200" b="1" dirty="0" err="1" smtClean="0"/>
              <a:t>sing</a:t>
            </a:r>
            <a:r>
              <a:rPr lang="es-MX" sz="1200" b="1" dirty="0" smtClean="0"/>
              <a:t> As </a:t>
            </a:r>
            <a:r>
              <a:rPr lang="es-MX" sz="1200" b="1" dirty="0" err="1" smtClean="0"/>
              <a:t>we</a:t>
            </a:r>
            <a:r>
              <a:rPr lang="es-MX" sz="1200" b="1" dirty="0" smtClean="0"/>
              <a:t> </a:t>
            </a:r>
            <a:r>
              <a:rPr lang="es-MX" sz="1200" b="1" dirty="0" err="1" smtClean="0"/>
              <a:t>go</a:t>
            </a:r>
            <a:r>
              <a:rPr lang="es-MX" sz="1200" b="1" dirty="0" smtClean="0"/>
              <a:t> </a:t>
            </a:r>
            <a:r>
              <a:rPr lang="es-MX" sz="1200" b="1" dirty="0" err="1" smtClean="0"/>
              <a:t>into</a:t>
            </a:r>
            <a:r>
              <a:rPr lang="es-MX" sz="1200" b="1" dirty="0" smtClean="0"/>
              <a:t> </a:t>
            </a:r>
            <a:r>
              <a:rPr lang="es-MX" sz="1200" b="1" dirty="0" err="1" smtClean="0"/>
              <a:t>the</a:t>
            </a:r>
            <a:r>
              <a:rPr lang="es-MX" sz="1200" b="1" dirty="0" smtClean="0"/>
              <a:t> fiesta:</a:t>
            </a:r>
          </a:p>
          <a:p>
            <a:pPr marL="0" indent="0">
              <a:buNone/>
            </a:pPr>
            <a:r>
              <a:rPr lang="es-MX" b="1" dirty="0" smtClean="0"/>
              <a:t>Entren </a:t>
            </a:r>
            <a:r>
              <a:rPr lang="es-MX" b="1" dirty="0"/>
              <a:t>santos peregrinos, peregrinos reciban este rincón </a:t>
            </a:r>
            <a:r>
              <a:rPr lang="es-MX" b="1" dirty="0"/>
              <a:t/>
            </a:r>
            <a:br>
              <a:rPr lang="es-MX" b="1" dirty="0"/>
            </a:br>
            <a:r>
              <a:rPr lang="es-MX" b="1" dirty="0"/>
              <a:t>Y aunque es pobre la morada, la morada os la doy de corazón </a:t>
            </a:r>
            <a:r>
              <a:rPr lang="es-MX" b="1" dirty="0"/>
              <a:t/>
            </a:r>
            <a:br>
              <a:rPr lang="es-MX" b="1" dirty="0"/>
            </a:br>
            <a:endParaRPr lang="es-MX" b="1" dirty="0"/>
          </a:p>
          <a:p>
            <a:pPr marL="0" indent="0">
              <a:buNone/>
            </a:pPr>
            <a:r>
              <a:rPr lang="es-MX" b="1" dirty="0" smtClean="0"/>
              <a:t>Cantemos </a:t>
            </a:r>
            <a:r>
              <a:rPr lang="es-MX" b="1" dirty="0"/>
              <a:t>con alegría, alegría todos al considerar </a:t>
            </a:r>
            <a:r>
              <a:rPr lang="es-MX" b="1" dirty="0"/>
              <a:t/>
            </a:r>
            <a:br>
              <a:rPr lang="es-MX" b="1" dirty="0"/>
            </a:br>
            <a:r>
              <a:rPr lang="es-MX" b="1" dirty="0"/>
              <a:t>Que José y María y María os vinieron a honrar</a:t>
            </a:r>
            <a:r>
              <a:rPr lang="es-MX" dirty="0" smtClean="0"/>
              <a:t/>
            </a:r>
            <a:br>
              <a:rPr lang="es-MX" dirty="0" smtClean="0"/>
            </a:br>
            <a:endParaRPr lang="es-MX" dirty="0" smtClean="0"/>
          </a:p>
          <a:p>
            <a:endParaRPr lang="es-MX" dirty="0"/>
          </a:p>
        </p:txBody>
      </p:sp>
    </p:spTree>
    <p:extLst>
      <p:ext uri="{BB962C8B-B14F-4D97-AF65-F5344CB8AC3E}">
        <p14:creationId xmlns:p14="http://schemas.microsoft.com/office/powerpoint/2010/main" val="17016401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MX" dirty="0" err="1" smtClean="0"/>
              <a:t>Progress</a:t>
            </a:r>
            <a:r>
              <a:rPr lang="es-MX" dirty="0" smtClean="0"/>
              <a:t> </a:t>
            </a:r>
            <a:r>
              <a:rPr lang="es-MX" dirty="0" err="1" smtClean="0"/>
              <a:t>monitoring</a:t>
            </a:r>
            <a:endParaRPr lang="es-MX" dirty="0"/>
          </a:p>
        </p:txBody>
      </p:sp>
      <p:sp>
        <p:nvSpPr>
          <p:cNvPr id="3" name="Subtitle 2"/>
          <p:cNvSpPr>
            <a:spLocks noGrp="1"/>
          </p:cNvSpPr>
          <p:nvPr>
            <p:ph type="subTitle" idx="1"/>
          </p:nvPr>
        </p:nvSpPr>
        <p:spPr/>
        <p:txBody>
          <a:bodyPr/>
          <a:lstStyle/>
          <a:p>
            <a:r>
              <a:rPr lang="es-MX" dirty="0" err="1" smtClean="0"/>
              <a:t>What</a:t>
            </a:r>
            <a:r>
              <a:rPr lang="es-MX" dirty="0" smtClean="0"/>
              <a:t> are </a:t>
            </a:r>
            <a:r>
              <a:rPr lang="es-MX" dirty="0" err="1" smtClean="0"/>
              <a:t>your</a:t>
            </a:r>
            <a:r>
              <a:rPr lang="es-MX" dirty="0" smtClean="0"/>
              <a:t> </a:t>
            </a:r>
            <a:r>
              <a:rPr lang="es-MX" dirty="0" err="1" smtClean="0"/>
              <a:t>goals</a:t>
            </a:r>
            <a:r>
              <a:rPr lang="es-MX" dirty="0" smtClean="0"/>
              <a:t> </a:t>
            </a:r>
            <a:r>
              <a:rPr lang="es-MX" dirty="0" err="1" smtClean="0"/>
              <a:t>for</a:t>
            </a:r>
            <a:r>
              <a:rPr lang="es-MX" dirty="0" smtClean="0"/>
              <a:t> </a:t>
            </a:r>
            <a:r>
              <a:rPr lang="es-MX" dirty="0" err="1" smtClean="0"/>
              <a:t>this</a:t>
            </a:r>
            <a:r>
              <a:rPr lang="es-MX" dirty="0" smtClean="0"/>
              <a:t> new </a:t>
            </a:r>
            <a:r>
              <a:rPr lang="es-MX" dirty="0" err="1" smtClean="0"/>
              <a:t>year</a:t>
            </a:r>
            <a:r>
              <a:rPr lang="es-MX" dirty="0" smtClean="0"/>
              <a:t>? El Año nuevo</a:t>
            </a:r>
            <a:endParaRPr lang="es-MX" dirty="0"/>
          </a:p>
        </p:txBody>
      </p:sp>
    </p:spTree>
    <p:extLst>
      <p:ext uri="{BB962C8B-B14F-4D97-AF65-F5344CB8AC3E}">
        <p14:creationId xmlns:p14="http://schemas.microsoft.com/office/powerpoint/2010/main" val="4413639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MX" dirty="0" smtClean="0"/>
              <a:t>EXTRAS</a:t>
            </a:r>
            <a:endParaRPr lang="es-MX" dirty="0"/>
          </a:p>
        </p:txBody>
      </p:sp>
      <p:sp>
        <p:nvSpPr>
          <p:cNvPr id="3" name="Subtitle 2"/>
          <p:cNvSpPr>
            <a:spLocks noGrp="1"/>
          </p:cNvSpPr>
          <p:nvPr>
            <p:ph type="subTitle" idx="1"/>
          </p:nvPr>
        </p:nvSpPr>
        <p:spPr/>
        <p:txBody>
          <a:bodyPr/>
          <a:lstStyle/>
          <a:p>
            <a:endParaRPr lang="es-MX"/>
          </a:p>
        </p:txBody>
      </p:sp>
    </p:spTree>
    <p:extLst>
      <p:ext uri="{BB962C8B-B14F-4D97-AF65-F5344CB8AC3E}">
        <p14:creationId xmlns:p14="http://schemas.microsoft.com/office/powerpoint/2010/main" val="36910932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a:t>
            </a:r>
            <a:r>
              <a:rPr lang="en-US" dirty="0"/>
              <a:t>Q</a:t>
            </a:r>
            <a:r>
              <a:rPr lang="en-US" dirty="0" smtClean="0"/>
              <a:t>uizlet</a:t>
            </a:r>
            <a:endParaRPr lang="es-MX" dirty="0"/>
          </a:p>
        </p:txBody>
      </p:sp>
      <p:sp>
        <p:nvSpPr>
          <p:cNvPr id="3" name="Content Placeholder 2"/>
          <p:cNvSpPr>
            <a:spLocks noGrp="1"/>
          </p:cNvSpPr>
          <p:nvPr>
            <p:ph idx="1"/>
          </p:nvPr>
        </p:nvSpPr>
        <p:spPr/>
        <p:txBody>
          <a:bodyPr/>
          <a:lstStyle/>
          <a:p>
            <a:r>
              <a:rPr lang="es-MX" dirty="0"/>
              <a:t>https://quizlet.com/251321717/spa-i-la-clase-y-estar-flash-cards/</a:t>
            </a:r>
          </a:p>
        </p:txBody>
      </p:sp>
    </p:spTree>
    <p:extLst>
      <p:ext uri="{BB962C8B-B14F-4D97-AF65-F5344CB8AC3E}">
        <p14:creationId xmlns:p14="http://schemas.microsoft.com/office/powerpoint/2010/main" val="332868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6579" y="0"/>
            <a:ext cx="4918841" cy="6858000"/>
          </a:xfrm>
          <a:prstGeom prst="rect">
            <a:avLst/>
          </a:prstGeom>
        </p:spPr>
      </p:pic>
    </p:spTree>
    <p:extLst>
      <p:ext uri="{BB962C8B-B14F-4D97-AF65-F5344CB8AC3E}">
        <p14:creationId xmlns:p14="http://schemas.microsoft.com/office/powerpoint/2010/main" val="2515912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21510103"/>
              </p:ext>
            </p:extLst>
          </p:nvPr>
        </p:nvGraphicFramePr>
        <p:xfrm>
          <a:off x="0" y="0"/>
          <a:ext cx="12192002" cy="7283359"/>
        </p:xfrm>
        <a:graphic>
          <a:graphicData uri="http://schemas.openxmlformats.org/drawingml/2006/table">
            <a:tbl>
              <a:tblPr firstRow="1" bandRow="1">
                <a:tableStyleId>{5C22544A-7EE6-4342-B048-85BDC9FD1C3A}</a:tableStyleId>
              </a:tblPr>
              <a:tblGrid>
                <a:gridCol w="2036619">
                  <a:extLst>
                    <a:ext uri="{9D8B030D-6E8A-4147-A177-3AD203B41FA5}">
                      <a16:colId xmlns:a16="http://schemas.microsoft.com/office/drawing/2014/main" val="2514010158"/>
                    </a:ext>
                  </a:extLst>
                </a:gridCol>
                <a:gridCol w="1399309">
                  <a:extLst>
                    <a:ext uri="{9D8B030D-6E8A-4147-A177-3AD203B41FA5}">
                      <a16:colId xmlns:a16="http://schemas.microsoft.com/office/drawing/2014/main" val="4204019813"/>
                    </a:ext>
                  </a:extLst>
                </a:gridCol>
                <a:gridCol w="2583874">
                  <a:extLst>
                    <a:ext uri="{9D8B030D-6E8A-4147-A177-3AD203B41FA5}">
                      <a16:colId xmlns:a16="http://schemas.microsoft.com/office/drawing/2014/main" val="1540097612"/>
                    </a:ext>
                  </a:extLst>
                </a:gridCol>
                <a:gridCol w="3124200">
                  <a:extLst>
                    <a:ext uri="{9D8B030D-6E8A-4147-A177-3AD203B41FA5}">
                      <a16:colId xmlns:a16="http://schemas.microsoft.com/office/drawing/2014/main" val="432824829"/>
                    </a:ext>
                  </a:extLst>
                </a:gridCol>
                <a:gridCol w="3048000">
                  <a:extLst>
                    <a:ext uri="{9D8B030D-6E8A-4147-A177-3AD203B41FA5}">
                      <a16:colId xmlns:a16="http://schemas.microsoft.com/office/drawing/2014/main" val="124753931"/>
                    </a:ext>
                  </a:extLst>
                </a:gridCol>
              </a:tblGrid>
              <a:tr h="1349174">
                <a:tc>
                  <a:txBody>
                    <a:bodyPr/>
                    <a:lstStyle/>
                    <a:p>
                      <a:r>
                        <a:rPr lang="es-ES_tradnl" sz="4000" dirty="0" smtClean="0"/>
                        <a:t>Tiempo</a:t>
                      </a:r>
                      <a:endParaRPr lang="es-ES_tradnl" sz="4000" dirty="0"/>
                    </a:p>
                  </a:txBody>
                  <a:tcPr/>
                </a:tc>
                <a:tc>
                  <a:txBody>
                    <a:bodyPr/>
                    <a:lstStyle/>
                    <a:p>
                      <a:r>
                        <a:rPr lang="es-ES_tradnl" sz="4000" dirty="0" smtClean="0"/>
                        <a:t>Hora</a:t>
                      </a:r>
                      <a:endParaRPr lang="es-ES_tradnl" sz="4000" dirty="0"/>
                    </a:p>
                  </a:txBody>
                  <a:tcPr/>
                </a:tc>
                <a:tc>
                  <a:txBody>
                    <a:bodyPr/>
                    <a:lstStyle/>
                    <a:p>
                      <a:r>
                        <a:rPr lang="es-ES_tradnl" sz="4000" dirty="0" smtClean="0"/>
                        <a:t>Clase</a:t>
                      </a:r>
                      <a:endParaRPr lang="es-ES_tradnl" sz="4000" dirty="0"/>
                    </a:p>
                  </a:txBody>
                  <a:tcPr/>
                </a:tc>
                <a:tc>
                  <a:txBody>
                    <a:bodyPr/>
                    <a:lstStyle/>
                    <a:p>
                      <a:r>
                        <a:rPr lang="es-ES_tradnl" sz="4000" dirty="0" smtClean="0"/>
                        <a:t>Descripción </a:t>
                      </a:r>
                      <a:endParaRPr lang="es-ES_tradnl" sz="4000" dirty="0"/>
                    </a:p>
                  </a:txBody>
                  <a:tcPr/>
                </a:tc>
                <a:tc>
                  <a:txBody>
                    <a:bodyPr/>
                    <a:lstStyle/>
                    <a:p>
                      <a:r>
                        <a:rPr lang="es-ES_tradnl" sz="4000" dirty="0" smtClean="0"/>
                        <a:t>Material</a:t>
                      </a:r>
                      <a:r>
                        <a:rPr lang="es-ES_tradnl" sz="4000" baseline="0" dirty="0" smtClean="0"/>
                        <a:t> </a:t>
                      </a:r>
                      <a:endParaRPr lang="es-ES_tradnl" sz="4000" dirty="0"/>
                    </a:p>
                  </a:txBody>
                  <a:tcPr/>
                </a:tc>
                <a:extLst>
                  <a:ext uri="{0D108BD9-81ED-4DB2-BD59-A6C34878D82A}">
                    <a16:rowId xmlns:a16="http://schemas.microsoft.com/office/drawing/2014/main" val="1380941616"/>
                  </a:ext>
                </a:extLst>
              </a:tr>
              <a:tr h="840995">
                <a:tc>
                  <a:txBody>
                    <a:bodyPr/>
                    <a:lstStyle/>
                    <a:p>
                      <a:r>
                        <a:rPr lang="es-ES_tradnl" dirty="0" smtClean="0"/>
                        <a:t>07:45</a:t>
                      </a:r>
                      <a:endParaRPr lang="es-ES_tradnl" dirty="0"/>
                    </a:p>
                  </a:txBody>
                  <a:tcPr/>
                </a:tc>
                <a:tc>
                  <a:txBody>
                    <a:bodyPr/>
                    <a:lstStyle/>
                    <a:p>
                      <a:r>
                        <a:rPr lang="es-ES_tradnl" dirty="0" smtClean="0"/>
                        <a:t>Primera</a:t>
                      </a:r>
                      <a:endParaRPr lang="es-ES_tradnl"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sz="1800" dirty="0" smtClean="0"/>
                        <a:t>Educación</a:t>
                      </a:r>
                      <a:r>
                        <a:rPr lang="es-ES_tradnl" sz="1800" baseline="0" dirty="0" smtClean="0"/>
                        <a:t> Física </a:t>
                      </a:r>
                      <a:endParaRPr lang="es-ES_tradnl" sz="1800" dirty="0" smtClean="0"/>
                    </a:p>
                    <a:p>
                      <a:endParaRPr lang="es-ES_tradnl"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sz="1800" dirty="0" smtClean="0"/>
                        <a:t>La clase</a:t>
                      </a:r>
                      <a:r>
                        <a:rPr lang="es-ES_tradnl" sz="1800" baseline="0" dirty="0" smtClean="0"/>
                        <a:t> de educación física es divertida. </a:t>
                      </a:r>
                      <a:endParaRPr lang="es-ES_tradnl" sz="1800" dirty="0" smtClean="0"/>
                    </a:p>
                    <a:p>
                      <a:endParaRPr lang="es-ES_tradnl" dirty="0"/>
                    </a:p>
                  </a:txBody>
                  <a:tcPr/>
                </a:tc>
                <a:tc>
                  <a:txBody>
                    <a:bodyPr/>
                    <a:lstStyle/>
                    <a:p>
                      <a:r>
                        <a:rPr lang="es-ES_tradnl" dirty="0" smtClean="0"/>
                        <a:t>Zapatos</a:t>
                      </a:r>
                      <a:r>
                        <a:rPr lang="es-ES_tradnl" baseline="0" dirty="0" smtClean="0"/>
                        <a:t> y agua</a:t>
                      </a:r>
                      <a:endParaRPr lang="es-ES_tradnl" dirty="0"/>
                    </a:p>
                  </a:txBody>
                  <a:tcPr/>
                </a:tc>
                <a:extLst>
                  <a:ext uri="{0D108BD9-81ED-4DB2-BD59-A6C34878D82A}">
                    <a16:rowId xmlns:a16="http://schemas.microsoft.com/office/drawing/2014/main" val="3865285718"/>
                  </a:ext>
                </a:extLst>
              </a:tr>
              <a:tr h="840995">
                <a:tc>
                  <a:txBody>
                    <a:bodyPr/>
                    <a:lstStyle/>
                    <a:p>
                      <a:endParaRPr lang="es-ES_tradnl" dirty="0"/>
                    </a:p>
                  </a:txBody>
                  <a:tcPr/>
                </a:tc>
                <a:tc>
                  <a:txBody>
                    <a:bodyPr/>
                    <a:lstStyle/>
                    <a:p>
                      <a:endParaRPr lang="es-ES_tradnl" dirty="0"/>
                    </a:p>
                  </a:txBody>
                  <a:tcPr/>
                </a:tc>
                <a:tc>
                  <a:txBody>
                    <a:bodyPr/>
                    <a:lstStyle/>
                    <a:p>
                      <a:endParaRPr lang="es-ES_tradnl"/>
                    </a:p>
                  </a:txBody>
                  <a:tcPr/>
                </a:tc>
                <a:tc>
                  <a:txBody>
                    <a:bodyPr/>
                    <a:lstStyle/>
                    <a:p>
                      <a:endParaRPr lang="es-ES_tradnl"/>
                    </a:p>
                  </a:txBody>
                  <a:tcPr/>
                </a:tc>
                <a:tc>
                  <a:txBody>
                    <a:bodyPr/>
                    <a:lstStyle/>
                    <a:p>
                      <a:endParaRPr lang="es-ES_tradnl"/>
                    </a:p>
                  </a:txBody>
                  <a:tcPr/>
                </a:tc>
                <a:extLst>
                  <a:ext uri="{0D108BD9-81ED-4DB2-BD59-A6C34878D82A}">
                    <a16:rowId xmlns:a16="http://schemas.microsoft.com/office/drawing/2014/main" val="289388790"/>
                  </a:ext>
                </a:extLst>
              </a:tr>
              <a:tr h="840995">
                <a:tc>
                  <a:txBody>
                    <a:bodyPr/>
                    <a:lstStyle/>
                    <a:p>
                      <a:endParaRPr lang="es-ES_tradnl" dirty="0"/>
                    </a:p>
                  </a:txBody>
                  <a:tcPr/>
                </a:tc>
                <a:tc>
                  <a:txBody>
                    <a:bodyPr/>
                    <a:lstStyle/>
                    <a:p>
                      <a:endParaRPr lang="es-ES_tradnl" dirty="0"/>
                    </a:p>
                  </a:txBody>
                  <a:tcPr/>
                </a:tc>
                <a:tc>
                  <a:txBody>
                    <a:bodyPr/>
                    <a:lstStyle/>
                    <a:p>
                      <a:endParaRPr lang="es-ES_tradnl"/>
                    </a:p>
                  </a:txBody>
                  <a:tcPr/>
                </a:tc>
                <a:tc>
                  <a:txBody>
                    <a:bodyPr/>
                    <a:lstStyle/>
                    <a:p>
                      <a:endParaRPr lang="es-ES_tradnl"/>
                    </a:p>
                  </a:txBody>
                  <a:tcPr/>
                </a:tc>
                <a:tc>
                  <a:txBody>
                    <a:bodyPr/>
                    <a:lstStyle/>
                    <a:p>
                      <a:endParaRPr lang="es-ES_tradnl"/>
                    </a:p>
                  </a:txBody>
                  <a:tcPr/>
                </a:tc>
                <a:extLst>
                  <a:ext uri="{0D108BD9-81ED-4DB2-BD59-A6C34878D82A}">
                    <a16:rowId xmlns:a16="http://schemas.microsoft.com/office/drawing/2014/main" val="721352358"/>
                  </a:ext>
                </a:extLst>
              </a:tr>
              <a:tr h="840995">
                <a:tc>
                  <a:txBody>
                    <a:bodyPr/>
                    <a:lstStyle/>
                    <a:p>
                      <a:endParaRPr lang="es-ES_tradnl" dirty="0"/>
                    </a:p>
                  </a:txBody>
                  <a:tcPr/>
                </a:tc>
                <a:tc>
                  <a:txBody>
                    <a:bodyPr/>
                    <a:lstStyle/>
                    <a:p>
                      <a:endParaRPr lang="es-ES_tradnl" dirty="0"/>
                    </a:p>
                  </a:txBody>
                  <a:tcPr/>
                </a:tc>
                <a:tc>
                  <a:txBody>
                    <a:bodyPr/>
                    <a:lstStyle/>
                    <a:p>
                      <a:endParaRPr lang="es-ES_tradnl" dirty="0"/>
                    </a:p>
                  </a:txBody>
                  <a:tcPr/>
                </a:tc>
                <a:tc>
                  <a:txBody>
                    <a:bodyPr/>
                    <a:lstStyle/>
                    <a:p>
                      <a:endParaRPr lang="es-ES_tradnl"/>
                    </a:p>
                  </a:txBody>
                  <a:tcPr/>
                </a:tc>
                <a:tc>
                  <a:txBody>
                    <a:bodyPr/>
                    <a:lstStyle/>
                    <a:p>
                      <a:endParaRPr lang="es-ES_tradnl"/>
                    </a:p>
                  </a:txBody>
                  <a:tcPr/>
                </a:tc>
                <a:extLst>
                  <a:ext uri="{0D108BD9-81ED-4DB2-BD59-A6C34878D82A}">
                    <a16:rowId xmlns:a16="http://schemas.microsoft.com/office/drawing/2014/main" val="1239222595"/>
                  </a:ext>
                </a:extLst>
              </a:tr>
              <a:tr h="741405">
                <a:tc>
                  <a:txBody>
                    <a:bodyPr/>
                    <a:lstStyle/>
                    <a:p>
                      <a:endParaRPr lang="es-ES_tradnl" dirty="0"/>
                    </a:p>
                  </a:txBody>
                  <a:tcPr/>
                </a:tc>
                <a:tc>
                  <a:txBody>
                    <a:bodyPr/>
                    <a:lstStyle/>
                    <a:p>
                      <a:endParaRPr lang="es-ES_tradnl" dirty="0"/>
                    </a:p>
                  </a:txBody>
                  <a:tcPr/>
                </a:tc>
                <a:tc>
                  <a:txBody>
                    <a:bodyPr/>
                    <a:lstStyle/>
                    <a:p>
                      <a:endParaRPr lang="es-ES_tradnl" sz="3200" dirty="0"/>
                    </a:p>
                  </a:txBody>
                  <a:tcPr/>
                </a:tc>
                <a:tc>
                  <a:txBody>
                    <a:bodyPr/>
                    <a:lstStyle/>
                    <a:p>
                      <a:endParaRPr lang="es-ES_tradnl" sz="2800" dirty="0"/>
                    </a:p>
                  </a:txBody>
                  <a:tcPr/>
                </a:tc>
                <a:tc>
                  <a:txBody>
                    <a:bodyPr/>
                    <a:lstStyle/>
                    <a:p>
                      <a:endParaRPr lang="es-ES_tradnl"/>
                    </a:p>
                  </a:txBody>
                  <a:tcPr/>
                </a:tc>
                <a:extLst>
                  <a:ext uri="{0D108BD9-81ED-4DB2-BD59-A6C34878D82A}">
                    <a16:rowId xmlns:a16="http://schemas.microsoft.com/office/drawing/2014/main" val="2043408806"/>
                  </a:ext>
                </a:extLst>
              </a:tr>
              <a:tr h="840995">
                <a:tc>
                  <a:txBody>
                    <a:bodyPr/>
                    <a:lstStyle/>
                    <a:p>
                      <a:endParaRPr lang="es-ES_tradnl" dirty="0"/>
                    </a:p>
                  </a:txBody>
                  <a:tcPr/>
                </a:tc>
                <a:tc>
                  <a:txBody>
                    <a:bodyPr/>
                    <a:lstStyle/>
                    <a:p>
                      <a:endParaRPr lang="es-ES_tradnl" dirty="0"/>
                    </a:p>
                  </a:txBody>
                  <a:tcPr/>
                </a:tc>
                <a:tc>
                  <a:txBody>
                    <a:bodyPr/>
                    <a:lstStyle/>
                    <a:p>
                      <a:endParaRPr lang="es-ES_tradnl"/>
                    </a:p>
                  </a:txBody>
                  <a:tcPr/>
                </a:tc>
                <a:tc>
                  <a:txBody>
                    <a:bodyPr/>
                    <a:lstStyle/>
                    <a:p>
                      <a:endParaRPr lang="es-ES_tradnl"/>
                    </a:p>
                  </a:txBody>
                  <a:tcPr/>
                </a:tc>
                <a:tc>
                  <a:txBody>
                    <a:bodyPr/>
                    <a:lstStyle/>
                    <a:p>
                      <a:endParaRPr lang="es-ES_tradnl" dirty="0"/>
                    </a:p>
                  </a:txBody>
                  <a:tcPr/>
                </a:tc>
                <a:extLst>
                  <a:ext uri="{0D108BD9-81ED-4DB2-BD59-A6C34878D82A}">
                    <a16:rowId xmlns:a16="http://schemas.microsoft.com/office/drawing/2014/main" val="4103910542"/>
                  </a:ext>
                </a:extLst>
              </a:tr>
              <a:tr h="840995">
                <a:tc>
                  <a:txBody>
                    <a:bodyPr/>
                    <a:lstStyle/>
                    <a:p>
                      <a:r>
                        <a:rPr lang="es-ES_tradnl" dirty="0" smtClean="0"/>
                        <a:t>14:20</a:t>
                      </a:r>
                      <a:endParaRPr lang="es-ES_tradnl" dirty="0"/>
                    </a:p>
                  </a:txBody>
                  <a:tcPr/>
                </a:tc>
                <a:tc>
                  <a:txBody>
                    <a:bodyPr/>
                    <a:lstStyle/>
                    <a:p>
                      <a:r>
                        <a:rPr lang="es-ES_tradnl" dirty="0" smtClean="0"/>
                        <a:t>Séptima</a:t>
                      </a:r>
                      <a:endParaRPr lang="es-ES_tradnl" dirty="0"/>
                    </a:p>
                  </a:txBody>
                  <a:tcPr/>
                </a:tc>
                <a:tc>
                  <a:txBody>
                    <a:bodyPr/>
                    <a:lstStyle/>
                    <a:p>
                      <a:r>
                        <a:rPr lang="es-ES_tradnl" dirty="0" smtClean="0"/>
                        <a:t>Matemáticas</a:t>
                      </a:r>
                      <a:endParaRPr lang="es-ES_tradnl" dirty="0"/>
                    </a:p>
                  </a:txBody>
                  <a:tcPr/>
                </a:tc>
                <a:tc>
                  <a:txBody>
                    <a:bodyPr/>
                    <a:lstStyle/>
                    <a:p>
                      <a:r>
                        <a:rPr lang="es-ES_tradnl" dirty="0" smtClean="0"/>
                        <a:t>La clase de matemáticas es muy difícil.</a:t>
                      </a:r>
                      <a:endParaRPr lang="es-ES_tradnl" dirty="0"/>
                    </a:p>
                  </a:txBody>
                  <a:tcPr/>
                </a:tc>
                <a:tc>
                  <a:txBody>
                    <a:bodyPr/>
                    <a:lstStyle/>
                    <a:p>
                      <a:r>
                        <a:rPr lang="es-ES_tradnl" dirty="0" smtClean="0"/>
                        <a:t>Calculadora, computadora, papel y un lápiz.</a:t>
                      </a:r>
                      <a:endParaRPr lang="es-ES_tradnl" dirty="0"/>
                    </a:p>
                  </a:txBody>
                  <a:tcPr/>
                </a:tc>
                <a:extLst>
                  <a:ext uri="{0D108BD9-81ED-4DB2-BD59-A6C34878D82A}">
                    <a16:rowId xmlns:a16="http://schemas.microsoft.com/office/drawing/2014/main" val="850175071"/>
                  </a:ext>
                </a:extLst>
              </a:tr>
            </a:tbl>
          </a:graphicData>
        </a:graphic>
      </p:graphicFrame>
    </p:spTree>
    <p:extLst>
      <p:ext uri="{BB962C8B-B14F-4D97-AF65-F5344CB8AC3E}">
        <p14:creationId xmlns:p14="http://schemas.microsoft.com/office/powerpoint/2010/main" val="1875878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7090" y="156138"/>
            <a:ext cx="3325089" cy="6701862"/>
          </a:xfrm>
          <a:prstGeom prst="rect">
            <a:avLst/>
          </a:prstGeom>
        </p:spPr>
      </p:pic>
    </p:spTree>
    <p:extLst>
      <p:ext uri="{BB962C8B-B14F-4D97-AF65-F5344CB8AC3E}">
        <p14:creationId xmlns:p14="http://schemas.microsoft.com/office/powerpoint/2010/main" val="36369338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301</TotalTime>
  <Words>1837</Words>
  <Application>Microsoft Office PowerPoint</Application>
  <PresentationFormat>Widescreen</PresentationFormat>
  <Paragraphs>395</Paragraphs>
  <Slides>65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Arial</vt:lpstr>
      <vt:lpstr>Calibri</vt:lpstr>
      <vt:lpstr>Century Gothic</vt:lpstr>
      <vt:lpstr>Wingdings</vt:lpstr>
      <vt:lpstr>Wingdings 3</vt:lpstr>
      <vt:lpstr>Ion Boardroom</vt:lpstr>
      <vt:lpstr>PowerPoint Presentation</vt:lpstr>
      <vt:lpstr>Create your Warmup/DOL sheet for the week  Last one of the semester! Yay!</vt:lpstr>
      <vt:lpstr>BIENVENIDOS A NUESTRA CLASE ESPAÑOL 1  </vt:lpstr>
      <vt:lpstr>OBJETIVO Y DOL </vt:lpstr>
      <vt:lpstr>LA ESTRELLA DEL DIA</vt:lpstr>
      <vt:lpstr>La canción del dia  </vt:lpstr>
      <vt:lpstr>PowerPoint Presentation</vt:lpstr>
      <vt:lpstr>PowerPoint Presentation</vt:lpstr>
      <vt:lpstr>PowerPoint Presentation</vt:lpstr>
      <vt:lpstr>PowerPoint Presentation</vt:lpstr>
      <vt:lpstr>PowerPoint Presentation</vt:lpstr>
      <vt:lpstr>VOCABULARIO: To talk about your school day </vt:lpstr>
      <vt:lpstr>To describe your classes </vt:lpstr>
      <vt:lpstr>Vocabulario- las materiales </vt:lpstr>
      <vt:lpstr>PowerPoint Presentation</vt:lpstr>
      <vt:lpstr>HAZLO  AHORA </vt:lpstr>
      <vt:lpstr>BIENVENIDOS A NUESTRA CLASE  ESPANOL 1 </vt:lpstr>
      <vt:lpstr>Objetivo y DOL</vt:lpstr>
      <vt:lpstr>PowerPoint Presentation</vt:lpstr>
      <vt:lpstr>PowerPoint Presentation</vt:lpstr>
      <vt:lpstr>MATCH THE CONJUGATED FORM OF ESTAR WITH THE CORRESPONDING SUBJECT PRONOUN </vt:lpstr>
      <vt:lpstr>PowerPoint Presentation</vt:lpstr>
      <vt:lpstr>PowerPoint Presentation</vt:lpstr>
      <vt:lpstr>Saquen sus pizarras por favor </vt:lpstr>
      <vt:lpstr>PowerPoint Presentation</vt:lpstr>
      <vt:lpstr>PowerPoint Presentation</vt:lpstr>
      <vt:lpstr>PowerPoint Presentation</vt:lpstr>
      <vt:lpstr>PowerPoint Presentation</vt:lpstr>
      <vt:lpstr>PowerPoint Presentation</vt:lpstr>
      <vt:lpstr>PowerPoint Presentation</vt:lpstr>
      <vt:lpstr>DOL </vt:lpstr>
      <vt:lpstr>PowerPoint Presentation</vt:lpstr>
      <vt:lpstr>Create the following chart in your notes and then fill it out as you listen to the audio clip.</vt:lpstr>
      <vt:lpstr>BIENVENIDOS A NUESTRA CLASE  ESPANOL 1 </vt:lpstr>
      <vt:lpstr>Objetivo y DOL </vt:lpstr>
      <vt:lpstr>Reading comprehension  Read the following passage about a student and her school day at Polkadot High School.  </vt:lpstr>
      <vt:lpstr>PowerPoint Presentation</vt:lpstr>
      <vt:lpstr>CBM Jeopardy </vt:lpstr>
      <vt:lpstr>DOL: Create the following chart in your notes and then fill it out as you listen to the audio clip.</vt:lpstr>
      <vt:lpstr>PowerPoint Presentation</vt:lpstr>
      <vt:lpstr>Listen to the audio clip and answer the following in COMPLETE Spanish sentences.</vt:lpstr>
      <vt:lpstr>BIENVENIDOS A NUESTRA CLASE  ESPANOL 1 </vt:lpstr>
      <vt:lpstr>Objetivo y DOL </vt:lpstr>
      <vt:lpstr>Anuncios</vt:lpstr>
      <vt:lpstr>La Comida</vt:lpstr>
      <vt:lpstr>Desayuno Almuerzo Cena</vt:lpstr>
      <vt:lpstr>PowerPoint Presentation</vt:lpstr>
      <vt:lpstr>Mucho Muy Comer Tomar Me gustaría Te gustaría ..? Bocadillo Picante Que hay?</vt:lpstr>
      <vt:lpstr>Comida Cognates Write down 5 that you comer mucho</vt:lpstr>
      <vt:lpstr>Abren tu propio restaurante.. Open up your own restaurant…</vt:lpstr>
      <vt:lpstr>PowerPoint Presentation</vt:lpstr>
      <vt:lpstr>Matching - Combina</vt:lpstr>
      <vt:lpstr>Matching - Combina</vt:lpstr>
      <vt:lpstr>BIENVENIDOS A NUESTRA CLASE  ESPANOL 1 </vt:lpstr>
      <vt:lpstr>Objetivo y DOL </vt:lpstr>
      <vt:lpstr>PowerPoint Presentation</vt:lpstr>
      <vt:lpstr>Anuncios</vt:lpstr>
      <vt:lpstr>PowerPoint Presentation</vt:lpstr>
      <vt:lpstr>Las posadas</vt:lpstr>
      <vt:lpstr>DOL:100% of LLW create a Venn Diagram comparing and contrasting US and Mexican Christmas traditions.</vt:lpstr>
      <vt:lpstr>Las Posadas according to el pato Donald</vt:lpstr>
      <vt:lpstr>La Cancion para Pedir Posada</vt:lpstr>
      <vt:lpstr>Progress monitoring</vt:lpstr>
      <vt:lpstr>EXTRAS</vt:lpstr>
      <vt:lpstr>Classroom Quizlet</vt:lpstr>
    </vt:vector>
  </TitlesOfParts>
  <Company>Harrison School District #2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DeAlba, Debra</dc:creator>
  <cp:lastModifiedBy>DeAlba, Debra</cp:lastModifiedBy>
  <cp:revision>51</cp:revision>
  <dcterms:created xsi:type="dcterms:W3CDTF">2018-12-03T03:42:24Z</dcterms:created>
  <dcterms:modified xsi:type="dcterms:W3CDTF">2018-12-10T06:09:05Z</dcterms:modified>
</cp:coreProperties>
</file>