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531" r:id="rId2"/>
    <p:sldId id="528" r:id="rId3"/>
    <p:sldId id="597" r:id="rId4"/>
    <p:sldId id="585" r:id="rId5"/>
    <p:sldId id="588" r:id="rId6"/>
    <p:sldId id="590" r:id="rId7"/>
    <p:sldId id="591" r:id="rId8"/>
    <p:sldId id="592" r:id="rId9"/>
    <p:sldId id="534" r:id="rId10"/>
    <p:sldId id="593" r:id="rId11"/>
    <p:sldId id="529" r:id="rId12"/>
    <p:sldId id="535" r:id="rId13"/>
    <p:sldId id="537" r:id="rId14"/>
    <p:sldId id="536" r:id="rId15"/>
    <p:sldId id="539" r:id="rId16"/>
    <p:sldId id="540" r:id="rId17"/>
    <p:sldId id="542" r:id="rId18"/>
    <p:sldId id="543" r:id="rId19"/>
    <p:sldId id="544" r:id="rId20"/>
    <p:sldId id="545" r:id="rId21"/>
    <p:sldId id="547" r:id="rId22"/>
    <p:sldId id="548" r:id="rId23"/>
    <p:sldId id="549" r:id="rId24"/>
    <p:sldId id="550" r:id="rId25"/>
    <p:sldId id="551" r:id="rId26"/>
    <p:sldId id="552" r:id="rId27"/>
    <p:sldId id="587" r:id="rId28"/>
    <p:sldId id="586" r:id="rId29"/>
    <p:sldId id="564" r:id="rId30"/>
    <p:sldId id="594" r:id="rId31"/>
    <p:sldId id="598" r:id="rId32"/>
    <p:sldId id="565" r:id="rId33"/>
    <p:sldId id="566" r:id="rId34"/>
    <p:sldId id="567" r:id="rId35"/>
    <p:sldId id="568" r:id="rId36"/>
    <p:sldId id="569" r:id="rId37"/>
    <p:sldId id="570" r:id="rId38"/>
    <p:sldId id="571" r:id="rId39"/>
    <p:sldId id="572" r:id="rId40"/>
    <p:sldId id="573" r:id="rId41"/>
    <p:sldId id="574" r:id="rId42"/>
    <p:sldId id="575" r:id="rId43"/>
    <p:sldId id="576" r:id="rId44"/>
    <p:sldId id="577" r:id="rId45"/>
    <p:sldId id="579" r:id="rId46"/>
    <p:sldId id="580" r:id="rId47"/>
    <p:sldId id="584" r:id="rId48"/>
    <p:sldId id="596" r:id="rId49"/>
    <p:sldId id="589" r:id="rId50"/>
    <p:sldId id="582" r:id="rId51"/>
    <p:sldId id="595" r:id="rId52"/>
    <p:sldId id="602" r:id="rId53"/>
    <p:sldId id="600" r:id="rId54"/>
    <p:sldId id="599" r:id="rId55"/>
    <p:sldId id="526" r:id="rId56"/>
    <p:sldId id="601" r:id="rId57"/>
    <p:sldId id="603" r:id="rId58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47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8373F-C192-4C91-A75D-F7E682D7AFF2}" type="datetimeFigureOut">
              <a:rPr lang="es-ES_tradnl" smtClean="0"/>
              <a:t>1/5/19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9340-9FF9-4F35-A220-18F9CEFF05F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528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7EE9-9224-458D-B9F1-1DB1B54C03CB}" type="datetimeFigureOut">
              <a:rPr lang="es-ES_tradnl" smtClean="0"/>
              <a:t>1/5/19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9DA7-28CD-4B5D-87A7-B0A616EF8BB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248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05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08025"/>
            <a:ext cx="6299200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489387"/>
            <a:ext cx="5486400" cy="42531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971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08025"/>
            <a:ext cx="6299200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489387"/>
            <a:ext cx="5486400" cy="42531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70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08025"/>
            <a:ext cx="6299200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685800" y="4489387"/>
            <a:ext cx="5486400" cy="42531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086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08025"/>
            <a:ext cx="6299200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685800" y="4489387"/>
            <a:ext cx="5486400" cy="42531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134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08025"/>
            <a:ext cx="6299200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685800" y="4489387"/>
            <a:ext cx="5486400" cy="42531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175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08025"/>
            <a:ext cx="6299200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489387"/>
            <a:ext cx="5486400" cy="42531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491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08025"/>
            <a:ext cx="6299200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489387"/>
            <a:ext cx="5486400" cy="42531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574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0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05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400" b="1" i="0" dirty="0" smtClean="0"/>
              <a:t>Picture with reflected caption</a:t>
            </a:r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picture effects on this slide, do</a:t>
            </a:r>
            <a:r>
              <a:rPr lang="en-US" sz="1200" baseline="0" dirty="0" smtClean="0"/>
              <a:t>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Insert Picture </a:t>
            </a:r>
            <a:r>
              <a:rPr lang="en-US" sz="1200" baseline="0" dirty="0" smtClean="0"/>
              <a:t>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3.17”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picture.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Top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Picture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Picture Styles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Picture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Reflections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Reflection Variations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Half Reflection, touching </a:t>
            </a:r>
            <a:r>
              <a:rPr lang="en-US" sz="1200" baseline="0" dirty="0" smtClean="0"/>
              <a:t>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</a:t>
            </a:r>
            <a:r>
              <a:rPr lang="en-US" sz="1200" i="0" baseline="0" dirty="0" smtClean="0"/>
              <a:t>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Text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Text Box</a:t>
            </a:r>
            <a:r>
              <a:rPr lang="en-US" sz="1200" i="0" baseline="0" dirty="0" smtClean="0"/>
              <a:t>, and then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Enter text in the text box, select the text, and then o</a:t>
            </a:r>
            <a:r>
              <a:rPr lang="en-US" sz="1200" i="0" dirty="0" smtClean="0"/>
              <a:t>n the </a:t>
            </a:r>
            <a:r>
              <a:rPr lang="en-US" sz="1200" b="1" i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group, select </a:t>
            </a:r>
            <a:r>
              <a:rPr lang="en-US" sz="1200" b="1" dirty="0" smtClean="0"/>
              <a:t>Impact </a:t>
            </a:r>
            <a:r>
              <a:rPr lang="en-US" sz="1200" i="0" baseline="0" dirty="0" smtClean="0"/>
              <a:t>from the </a:t>
            </a:r>
            <a:r>
              <a:rPr lang="en-US" sz="1200" b="1" i="0" baseline="0" dirty="0" smtClean="0"/>
              <a:t>Font</a:t>
            </a:r>
            <a:r>
              <a:rPr lang="en-US" sz="1200" i="0" baseline="0" dirty="0" smtClean="0"/>
              <a:t> list and then enter </a:t>
            </a:r>
            <a:r>
              <a:rPr lang="en-US" sz="1200" b="1" dirty="0" smtClean="0"/>
              <a:t>42</a:t>
            </a:r>
            <a:r>
              <a:rPr lang="en-US" sz="1200" i="0" baseline="0" dirty="0" smtClean="0"/>
              <a:t> in the </a:t>
            </a:r>
            <a:r>
              <a:rPr lang="en-US" sz="1200" b="1" i="0" baseline="0" dirty="0" smtClean="0"/>
              <a:t>Font Size </a:t>
            </a:r>
            <a:r>
              <a:rPr lang="en-US" sz="1200" i="0" baseline="0" dirty="0" smtClean="0"/>
              <a:t>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Paragraph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Align Text Right</a:t>
            </a:r>
            <a:r>
              <a:rPr lang="en-US" sz="1200" i="0" baseline="0" dirty="0" smtClean="0"/>
              <a:t> to align the text right in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text box. 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 </a:t>
            </a:r>
            <a:r>
              <a:rPr lang="en-US" sz="1200" i="0" baseline="0" dirty="0" smtClean="0"/>
              <a:t>group, click </a:t>
            </a:r>
            <a:r>
              <a:rPr lang="en-US" sz="1200" b="1" i="0" baseline="0" dirty="0" smtClean="0"/>
              <a:t>Text Effects</a:t>
            </a:r>
            <a:r>
              <a:rPr lang="en-US" sz="1200" i="0" baseline="0" dirty="0" smtClean="0"/>
              <a:t>, point to </a:t>
            </a:r>
            <a:r>
              <a:rPr lang="en-US" sz="1200" b="1" i="0" baseline="0" dirty="0" smtClean="0"/>
              <a:t>Reflection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Reflection Variations </a:t>
            </a:r>
            <a:r>
              <a:rPr lang="en-US" sz="1200" i="0" baseline="0" dirty="0" smtClean="0"/>
              <a:t>click </a:t>
            </a:r>
            <a:r>
              <a:rPr lang="en-US" sz="1200" b="1" i="0" baseline="0" dirty="0" smtClean="0"/>
              <a:t>Half Reflection, touching </a:t>
            </a:r>
            <a:r>
              <a:rPr lang="en-US" sz="1200" i="0" baseline="0" dirty="0" smtClean="0"/>
              <a:t>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Under </a:t>
            </a:r>
            <a:r>
              <a:rPr lang="en-US" sz="1200" b="1" i="0" baseline="0" dirty="0" smtClean="0"/>
              <a:t>Drawing 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WordArt Styles </a:t>
            </a:r>
            <a:r>
              <a:rPr lang="en-US" sz="1200" i="0" baseline="0" dirty="0" smtClean="0"/>
              <a:t>group, click the </a:t>
            </a:r>
            <a:r>
              <a:rPr lang="en-US" sz="1200" b="1" i="0" baseline="0" dirty="0" smtClean="0"/>
              <a:t>Format Text Effects </a:t>
            </a:r>
            <a:r>
              <a:rPr lang="en-US" sz="1200" i="0" baseline="0" dirty="0" smtClean="0"/>
              <a:t>dialog box launcher. In the </a:t>
            </a:r>
            <a:r>
              <a:rPr lang="en-US" sz="1200" b="1" i="0" baseline="0" dirty="0" smtClean="0"/>
              <a:t>Format Text Effects </a:t>
            </a:r>
            <a:r>
              <a:rPr lang="en-US" sz="1200" i="0" baseline="0" dirty="0" smtClean="0"/>
              <a:t>dialog box, click </a:t>
            </a:r>
            <a:r>
              <a:rPr lang="en-US" sz="1200" b="1" i="0" baseline="0" dirty="0" smtClean="0"/>
              <a:t>Text Fill </a:t>
            </a:r>
            <a:r>
              <a:rPr lang="en-US" sz="1200" i="0" baseline="0" dirty="0" smtClean="0"/>
              <a:t>in the left pane, select </a:t>
            </a:r>
            <a:r>
              <a:rPr lang="en-US" sz="1200" b="1" i="0" baseline="0" dirty="0" smtClean="0"/>
              <a:t>Solid fill </a:t>
            </a: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Text Fill</a:t>
            </a:r>
            <a:r>
              <a:rPr lang="en-US" sz="1200" i="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Click the button next to </a:t>
            </a:r>
            <a:r>
              <a:rPr lang="en-US" sz="1200" b="1" i="0" baseline="0" dirty="0" smtClean="0"/>
              <a:t>Color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Theme Colors</a:t>
            </a:r>
            <a:r>
              <a:rPr lang="en-US" sz="1200" i="0" baseline="0" dirty="0" smtClean="0"/>
              <a:t>, click </a:t>
            </a:r>
            <a:r>
              <a:rPr lang="en-US" sz="1200" b="1" i="0" baseline="0" dirty="0" smtClean="0"/>
              <a:t>White, Background 1 </a:t>
            </a:r>
            <a:r>
              <a:rPr lang="en-US" sz="1200" i="0" baseline="0" dirty="0" smtClean="0"/>
              <a:t>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Transparency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12%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slide, drag the text box onto the picture to position as needed.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35%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left).</a:t>
            </a:r>
            <a:endParaRPr lang="en-US" sz="1200" b="0" dirty="0" smtClean="0"/>
          </a:p>
          <a:p>
            <a:endParaRPr lang="en-US" sz="14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-57150" y="519113"/>
            <a:ext cx="4327525" cy="2435225"/>
          </a:xfrm>
        </p:spPr>
      </p:sp>
    </p:spTree>
    <p:extLst>
      <p:ext uri="{BB962C8B-B14F-4D97-AF65-F5344CB8AC3E}">
        <p14:creationId xmlns:p14="http://schemas.microsoft.com/office/powerpoint/2010/main" val="200034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0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08025"/>
            <a:ext cx="6299200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489387"/>
            <a:ext cx="5486400" cy="42531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75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08025"/>
            <a:ext cx="6299200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489387"/>
            <a:ext cx="5486400" cy="42531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87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08025"/>
            <a:ext cx="6299200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685800" y="4489387"/>
            <a:ext cx="5486400" cy="42531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955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08025"/>
            <a:ext cx="6299200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489387"/>
            <a:ext cx="5486400" cy="42531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742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08025"/>
            <a:ext cx="6299200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489387"/>
            <a:ext cx="5486400" cy="42531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49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880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DJdM1CnWIpo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_4mO_YTXOfk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create.kahoot.it/details/spanish-classroom-objects/7027db7f-9087-43eb-bea8-f230b42a4c71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iGwBLHGRPM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-26831"/>
            <a:ext cx="6095999" cy="69281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5562600"/>
            <a:ext cx="4952999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b="1" dirty="0">
                <a:latin typeface="Curlz MT" panose="04040404050702020202" pitchFamily="82" charset="0"/>
              </a:rPr>
              <a:t>Meta para este semestre en la clase de español</a:t>
            </a:r>
            <a:r>
              <a:rPr lang="es-ES" sz="2000" dirty="0">
                <a:latin typeface="Curlz MT" panose="04040404050702020202" pitchFamily="82" charset="0"/>
              </a:rPr>
              <a:t>. </a:t>
            </a:r>
            <a:endParaRPr lang="en-US" sz="2000" dirty="0">
              <a:latin typeface="Curlz MT" panose="040404040507020202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3246730"/>
            <a:ext cx="4267200" cy="334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Curlz MT" panose="04040404050702020202" pitchFamily="82" charset="0"/>
              </a:rPr>
              <a:t>Personas con quien pasaste tiempo.  </a:t>
            </a:r>
            <a:endParaRPr lang="en-US" sz="2000" b="1" dirty="0">
              <a:latin typeface="Curlz MT" panose="04040404050702020202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0"/>
            <a:ext cx="4279763" cy="3901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8852" y="28313"/>
            <a:ext cx="396374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Cosas que hiciste durante sus vacaciones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78433" y="574492"/>
            <a:ext cx="6875546" cy="497389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sz="8800" b="1" dirty="0" smtClean="0"/>
              <a:t>HAZLO AHORA</a:t>
            </a:r>
            <a:br>
              <a:rPr lang="es-ES_tradnl" sz="8800" b="1" dirty="0" smtClean="0"/>
            </a:br>
            <a:r>
              <a:rPr lang="es-ES_tradnl" sz="8800" b="1" dirty="0" err="1" smtClean="0"/>
              <a:t>Welcome</a:t>
            </a:r>
            <a:r>
              <a:rPr lang="es-ES_tradnl" sz="8800" b="1" dirty="0" smtClean="0"/>
              <a:t> back! </a:t>
            </a:r>
            <a:endParaRPr lang="es-ES_tradnl" sz="8800" b="1" dirty="0"/>
          </a:p>
        </p:txBody>
      </p:sp>
    </p:spTree>
    <p:extLst>
      <p:ext uri="{BB962C8B-B14F-4D97-AF65-F5344CB8AC3E}">
        <p14:creationId xmlns:p14="http://schemas.microsoft.com/office/powerpoint/2010/main" val="7558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Hoy </a:t>
            </a:r>
            <a:r>
              <a:rPr lang="en-US" b="1" dirty="0" err="1" smtClean="0">
                <a:solidFill>
                  <a:schemeClr val="tx1"/>
                </a:solidFill>
              </a:rPr>
              <a:t>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miercoles</a:t>
            </a:r>
            <a:r>
              <a:rPr lang="en-US" b="1" dirty="0" smtClean="0">
                <a:solidFill>
                  <a:schemeClr val="tx1"/>
                </a:solidFill>
              </a:rPr>
              <a:t>, el </a:t>
            </a:r>
            <a:r>
              <a:rPr lang="en-US" b="1" dirty="0" err="1" smtClean="0">
                <a:solidFill>
                  <a:schemeClr val="tx1"/>
                </a:solidFill>
              </a:rPr>
              <a:t>nueve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enero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1" y="952501"/>
            <a:ext cx="9540088" cy="2680127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Bienvenidos</a:t>
            </a:r>
            <a:r>
              <a:rPr lang="en-US" b="1" dirty="0" smtClean="0">
                <a:solidFill>
                  <a:schemeClr val="tx1"/>
                </a:solidFill>
              </a:rPr>
              <a:t> a </a:t>
            </a:r>
            <a:r>
              <a:rPr lang="en-US" b="1" dirty="0" err="1" smtClean="0">
                <a:solidFill>
                  <a:schemeClr val="tx1"/>
                </a:solidFill>
              </a:rPr>
              <a:t>nuestra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clase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Español</a:t>
            </a:r>
            <a:r>
              <a:rPr lang="en-US" b="1" dirty="0" smtClean="0">
                <a:solidFill>
                  <a:schemeClr val="tx1"/>
                </a:solidFill>
              </a:rPr>
              <a:t> 1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sz="3600" b="1" dirty="0"/>
              <a:t>DOL</a:t>
            </a:r>
            <a:r>
              <a:rPr lang="es-ES_tradnl" sz="3600" b="1" dirty="0" smtClean="0"/>
              <a:t>: </a:t>
            </a:r>
            <a:r>
              <a:rPr lang="es-ES_tradnl" sz="3600" b="1" dirty="0" err="1" smtClean="0"/>
              <a:t>Given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their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own</a:t>
            </a:r>
            <a:r>
              <a:rPr lang="es-ES_tradnl" sz="3600" b="1" dirty="0" smtClean="0"/>
              <a:t> SMART </a:t>
            </a:r>
            <a:r>
              <a:rPr lang="es-ES_tradnl" sz="3600" b="1" dirty="0" err="1" smtClean="0"/>
              <a:t>goal</a:t>
            </a:r>
            <a:r>
              <a:rPr lang="es-ES_tradnl" sz="3600" b="1" dirty="0" smtClean="0"/>
              <a:t>, 100% of </a:t>
            </a:r>
            <a:r>
              <a:rPr lang="es-ES_tradnl" sz="3600" b="1" dirty="0"/>
              <a:t>LLW </a:t>
            </a:r>
            <a:r>
              <a:rPr lang="es-ES_tradnl" sz="3600" b="1" dirty="0" err="1"/>
              <a:t>summarize</a:t>
            </a:r>
            <a:r>
              <a:rPr lang="es-ES_tradnl" sz="3600" b="1" dirty="0"/>
              <a:t> </a:t>
            </a:r>
            <a:r>
              <a:rPr lang="es-ES_tradnl" sz="3600" b="1" dirty="0" err="1"/>
              <a:t>about</a:t>
            </a:r>
            <a:r>
              <a:rPr lang="es-ES_tradnl" sz="3600" b="1" dirty="0"/>
              <a:t> </a:t>
            </a:r>
            <a:r>
              <a:rPr lang="es-ES_tradnl" sz="3600" b="1" dirty="0" err="1"/>
              <a:t>classroom</a:t>
            </a:r>
            <a:r>
              <a:rPr lang="es-ES_tradnl" sz="3600" b="1" dirty="0"/>
              <a:t> rules,  </a:t>
            </a:r>
            <a:r>
              <a:rPr lang="es-ES_tradnl" sz="3600" b="1" dirty="0" err="1"/>
              <a:t>relevancy</a:t>
            </a:r>
            <a:r>
              <a:rPr lang="es-ES_tradnl" sz="3600" b="1" dirty="0"/>
              <a:t> and </a:t>
            </a:r>
            <a:r>
              <a:rPr lang="es-ES_tradnl" sz="3600" b="1" dirty="0" err="1"/>
              <a:t>how</a:t>
            </a:r>
            <a:r>
              <a:rPr lang="es-ES_tradnl" sz="3600" b="1" dirty="0"/>
              <a:t> </a:t>
            </a:r>
            <a:r>
              <a:rPr lang="es-ES_tradnl" sz="3600" b="1" dirty="0" err="1"/>
              <a:t>they</a:t>
            </a:r>
            <a:r>
              <a:rPr lang="es-ES_tradnl" sz="3600" b="1" dirty="0"/>
              <a:t> </a:t>
            </a:r>
            <a:r>
              <a:rPr lang="es-ES_tradnl" sz="3600" b="1" dirty="0" err="1"/>
              <a:t>will</a:t>
            </a:r>
            <a:r>
              <a:rPr lang="es-ES_tradnl" sz="3600" b="1" dirty="0"/>
              <a:t> </a:t>
            </a:r>
            <a:r>
              <a:rPr lang="es-ES_tradnl" sz="3600" b="1" dirty="0" err="1"/>
              <a:t>contribute</a:t>
            </a:r>
            <a:r>
              <a:rPr lang="es-ES_tradnl" sz="3600" b="1" dirty="0"/>
              <a:t> to a personal SMART </a:t>
            </a:r>
            <a:r>
              <a:rPr lang="es-ES_tradnl" sz="3600" b="1" dirty="0" err="1"/>
              <a:t>goal</a:t>
            </a:r>
            <a:r>
              <a:rPr lang="es-ES_tradnl" sz="3600" b="1" dirty="0"/>
              <a:t> </a:t>
            </a:r>
            <a:r>
              <a:rPr lang="es-ES_tradnl" sz="3600" b="1" dirty="0" err="1"/>
              <a:t>for</a:t>
            </a:r>
            <a:r>
              <a:rPr lang="es-ES_tradnl" sz="3600" b="1" dirty="0"/>
              <a:t> </a:t>
            </a:r>
            <a:r>
              <a:rPr lang="es-ES_tradnl" sz="3600" b="1" dirty="0" err="1"/>
              <a:t>Spanish</a:t>
            </a:r>
            <a:r>
              <a:rPr lang="es-ES_tradnl" sz="3600" b="1" dirty="0"/>
              <a:t> </a:t>
            </a:r>
            <a:r>
              <a:rPr lang="es-ES_tradnl" sz="3600" b="1" dirty="0" err="1"/>
              <a:t>class</a:t>
            </a:r>
            <a:r>
              <a:rPr lang="es-ES_tradnl" sz="3600" b="1" dirty="0"/>
              <a:t> in </a:t>
            </a:r>
            <a:r>
              <a:rPr lang="es-ES_tradnl" sz="3600" b="1" dirty="0" err="1"/>
              <a:t>the</a:t>
            </a:r>
            <a:r>
              <a:rPr lang="es-ES_tradnl" sz="3600" b="1" dirty="0"/>
              <a:t> </a:t>
            </a:r>
            <a:r>
              <a:rPr lang="es-ES_tradnl" sz="3600" b="1" dirty="0" err="1"/>
              <a:t>second</a:t>
            </a:r>
            <a:r>
              <a:rPr lang="es-ES_tradnl" sz="3600" b="1" dirty="0"/>
              <a:t> </a:t>
            </a:r>
            <a:r>
              <a:rPr lang="es-ES_tradnl" sz="3600" b="1" dirty="0" err="1"/>
              <a:t>semester</a:t>
            </a:r>
            <a:r>
              <a:rPr lang="es-ES_tradnl" sz="3600" b="1" dirty="0"/>
              <a:t> </a:t>
            </a:r>
            <a:r>
              <a:rPr lang="es-ES_tradnl" sz="3600" b="1" dirty="0" err="1"/>
              <a:t>with</a:t>
            </a:r>
            <a:r>
              <a:rPr lang="es-ES_tradnl" sz="3600" b="1" dirty="0"/>
              <a:t> 100% </a:t>
            </a:r>
            <a:r>
              <a:rPr lang="es-ES_tradnl" sz="3600" b="1" dirty="0" err="1"/>
              <a:t>accuracy</a:t>
            </a:r>
            <a:r>
              <a:rPr lang="es-ES_tradnl" sz="3600" b="1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sz="4000" b="1" dirty="0"/>
              <a:t>OBJ: LLWBAT </a:t>
            </a:r>
            <a:r>
              <a:rPr lang="es-ES_tradnl" sz="4000" b="1" dirty="0" err="1"/>
              <a:t>summarize</a:t>
            </a:r>
            <a:r>
              <a:rPr lang="es-ES_tradnl" sz="4000" b="1" dirty="0"/>
              <a:t> </a:t>
            </a:r>
            <a:r>
              <a:rPr lang="es-ES_tradnl" sz="4000" b="1" dirty="0" err="1"/>
              <a:t>about</a:t>
            </a:r>
            <a:r>
              <a:rPr lang="es-ES_tradnl" sz="4000" b="1" dirty="0"/>
              <a:t> </a:t>
            </a:r>
            <a:r>
              <a:rPr lang="es-ES_tradnl" sz="4000" b="1" dirty="0" err="1"/>
              <a:t>classroom</a:t>
            </a:r>
            <a:r>
              <a:rPr lang="es-ES_tradnl" sz="4000" b="1" dirty="0"/>
              <a:t> rules, </a:t>
            </a:r>
            <a:r>
              <a:rPr lang="es-ES_tradnl" sz="4000" b="1" dirty="0" err="1"/>
              <a:t>why</a:t>
            </a:r>
            <a:r>
              <a:rPr lang="es-ES_tradnl" sz="4000" b="1" dirty="0"/>
              <a:t> </a:t>
            </a:r>
            <a:r>
              <a:rPr lang="es-ES_tradnl" sz="4000" b="1" dirty="0" err="1"/>
              <a:t>they</a:t>
            </a:r>
            <a:r>
              <a:rPr lang="es-ES_tradnl" sz="4000" b="1" dirty="0"/>
              <a:t> are </a:t>
            </a:r>
            <a:r>
              <a:rPr lang="es-ES_tradnl" sz="4000" b="1" dirty="0" err="1"/>
              <a:t>relevant</a:t>
            </a:r>
            <a:r>
              <a:rPr lang="es-ES_tradnl" sz="4000" b="1" dirty="0"/>
              <a:t> in </a:t>
            </a:r>
            <a:r>
              <a:rPr lang="es-ES_tradnl" sz="4000" b="1" dirty="0" err="1"/>
              <a:t>achieving</a:t>
            </a:r>
            <a:r>
              <a:rPr lang="es-ES_tradnl" sz="4000" b="1" dirty="0"/>
              <a:t> a SMART </a:t>
            </a:r>
            <a:r>
              <a:rPr lang="es-ES_tradnl" sz="4000" b="1" dirty="0" err="1"/>
              <a:t>goal</a:t>
            </a:r>
            <a:r>
              <a:rPr lang="es-ES_tradnl" sz="4000" b="1" dirty="0"/>
              <a:t> </a:t>
            </a:r>
            <a:r>
              <a:rPr lang="es-ES_tradnl" sz="4000" b="1" dirty="0" err="1"/>
              <a:t>for</a:t>
            </a:r>
            <a:r>
              <a:rPr lang="es-ES_tradnl" sz="4000" b="1" dirty="0"/>
              <a:t> </a:t>
            </a:r>
            <a:r>
              <a:rPr lang="es-ES_tradnl" sz="4000" b="1" dirty="0" err="1"/>
              <a:t>this</a:t>
            </a:r>
            <a:r>
              <a:rPr lang="es-ES_tradnl" sz="4000" b="1" dirty="0"/>
              <a:t> </a:t>
            </a:r>
            <a:r>
              <a:rPr lang="es-ES_tradnl" sz="4000" b="1" dirty="0" err="1"/>
              <a:t>semester</a:t>
            </a:r>
            <a:r>
              <a:rPr lang="es-ES_tradnl" sz="4000" b="1" dirty="0"/>
              <a:t> in </a:t>
            </a:r>
            <a:r>
              <a:rPr lang="es-ES_tradnl" sz="4000" b="1" dirty="0" err="1"/>
              <a:t>Spanish</a:t>
            </a:r>
            <a:r>
              <a:rPr lang="es-ES_tradnl" sz="4000" b="1" dirty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/>
              <a:t>OBJETIVO Y DOL </a:t>
            </a:r>
          </a:p>
        </p:txBody>
      </p:sp>
    </p:spTree>
    <p:extLst>
      <p:ext uri="{BB962C8B-B14F-4D97-AF65-F5344CB8AC3E}">
        <p14:creationId xmlns:p14="http://schemas.microsoft.com/office/powerpoint/2010/main" val="19091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563239" y="1038820"/>
            <a:ext cx="5314950" cy="5125641"/>
          </a:xfrm>
        </p:spPr>
        <p:txBody>
          <a:bodyPr>
            <a:normAutofit fontScale="92500" lnSpcReduction="10000"/>
          </a:bodyPr>
          <a:lstStyle/>
          <a:p>
            <a:r>
              <a:rPr lang="es-ES_tradnl" sz="2800" b="1" dirty="0" err="1" smtClean="0">
                <a:solidFill>
                  <a:schemeClr val="bg1"/>
                </a:solidFill>
              </a:rPr>
              <a:t>Caring</a:t>
            </a:r>
            <a:r>
              <a:rPr lang="es-ES_tradnl" sz="2800" b="1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s-ES_tradnl" sz="2400" b="1" dirty="0" err="1" smtClean="0">
                <a:solidFill>
                  <a:schemeClr val="bg1"/>
                </a:solidFill>
              </a:rPr>
              <a:t>care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for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students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well</a:t>
            </a:r>
            <a:r>
              <a:rPr lang="es-ES_tradnl" sz="2400" b="1" dirty="0" smtClean="0">
                <a:solidFill>
                  <a:schemeClr val="bg1"/>
                </a:solidFill>
              </a:rPr>
              <a:t>-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being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inside</a:t>
            </a:r>
            <a:r>
              <a:rPr lang="es-ES_tradnl" sz="2400" b="1" dirty="0" smtClean="0">
                <a:solidFill>
                  <a:schemeClr val="bg1"/>
                </a:solidFill>
              </a:rPr>
              <a:t> and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outside</a:t>
            </a:r>
            <a:r>
              <a:rPr lang="es-ES_tradnl" sz="2400" b="1" dirty="0" smtClean="0">
                <a:solidFill>
                  <a:schemeClr val="bg1"/>
                </a:solidFill>
              </a:rPr>
              <a:t> of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classroom</a:t>
            </a:r>
            <a:endParaRPr lang="es-ES_tradnl" sz="2400" b="1" dirty="0" smtClean="0">
              <a:solidFill>
                <a:schemeClr val="bg1"/>
              </a:solidFill>
            </a:endParaRPr>
          </a:p>
          <a:p>
            <a:pPr lvl="1"/>
            <a:r>
              <a:rPr lang="es-ES_tradnl" sz="2400" b="1" dirty="0" err="1" smtClean="0">
                <a:solidFill>
                  <a:schemeClr val="bg1"/>
                </a:solidFill>
              </a:rPr>
              <a:t>Care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about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students</a:t>
            </a:r>
            <a:r>
              <a:rPr lang="es-ES_tradnl" sz="2400" b="1" dirty="0" smtClean="0">
                <a:solidFill>
                  <a:schemeClr val="bg1"/>
                </a:solidFill>
              </a:rPr>
              <a:t> inputs and 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opinions</a:t>
            </a:r>
            <a:r>
              <a:rPr lang="es-ES_tradnl" sz="2400" b="1" dirty="0" smtClean="0">
                <a:solidFill>
                  <a:schemeClr val="bg1"/>
                </a:solidFill>
              </a:rPr>
              <a:t> in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their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learning</a:t>
            </a:r>
            <a:endParaRPr lang="es-ES_tradnl" sz="2400" b="1" dirty="0">
              <a:solidFill>
                <a:schemeClr val="bg1"/>
              </a:solidFill>
            </a:endParaRPr>
          </a:p>
          <a:p>
            <a:r>
              <a:rPr lang="es-ES_tradnl" sz="2800" b="1" dirty="0" err="1" smtClean="0">
                <a:solidFill>
                  <a:schemeClr val="bg1"/>
                </a:solidFill>
              </a:rPr>
              <a:t>Principled</a:t>
            </a:r>
            <a:r>
              <a:rPr lang="es-ES_tradnl" sz="2800" b="1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s-ES_tradnl" sz="2600" b="1" dirty="0" smtClean="0">
                <a:solidFill>
                  <a:schemeClr val="bg1"/>
                </a:solidFill>
              </a:rPr>
              <a:t>Be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organized</a:t>
            </a:r>
            <a:r>
              <a:rPr lang="es-ES_tradnl" sz="2600" b="1" dirty="0" smtClean="0">
                <a:solidFill>
                  <a:schemeClr val="bg1"/>
                </a:solidFill>
              </a:rPr>
              <a:t> in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ways</a:t>
            </a:r>
            <a:r>
              <a:rPr lang="es-ES_tradnl" sz="2600" b="1" dirty="0" smtClean="0">
                <a:solidFill>
                  <a:schemeClr val="bg1"/>
                </a:solidFill>
              </a:rPr>
              <a:t>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around</a:t>
            </a:r>
            <a:r>
              <a:rPr lang="es-ES_tradnl" sz="2600" b="1" dirty="0" smtClean="0">
                <a:solidFill>
                  <a:schemeClr val="bg1"/>
                </a:solidFill>
              </a:rPr>
              <a:t>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grading</a:t>
            </a:r>
            <a:r>
              <a:rPr lang="es-ES_tradnl" sz="2600" b="1" dirty="0" smtClean="0">
                <a:solidFill>
                  <a:schemeClr val="bg1"/>
                </a:solidFill>
              </a:rPr>
              <a:t>, extra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credit</a:t>
            </a:r>
            <a:r>
              <a:rPr lang="es-ES_tradnl" sz="2600" b="1" dirty="0" smtClean="0">
                <a:solidFill>
                  <a:schemeClr val="bg1"/>
                </a:solidFill>
              </a:rPr>
              <a:t> and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seminar</a:t>
            </a:r>
            <a:r>
              <a:rPr lang="es-ES_tradnl" sz="2600" b="1" dirty="0" smtClean="0">
                <a:solidFill>
                  <a:schemeClr val="bg1"/>
                </a:solidFill>
              </a:rPr>
              <a:t> to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benefit</a:t>
            </a:r>
            <a:r>
              <a:rPr lang="es-ES_tradnl" sz="2600" b="1" dirty="0" smtClean="0">
                <a:solidFill>
                  <a:schemeClr val="bg1"/>
                </a:solidFill>
              </a:rPr>
              <a:t>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students</a:t>
            </a:r>
            <a:r>
              <a:rPr lang="es-ES_tradnl" sz="2600" b="1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s-ES_tradnl" sz="2600" b="1" dirty="0" smtClean="0">
                <a:solidFill>
                  <a:schemeClr val="bg1"/>
                </a:solidFill>
              </a:rPr>
              <a:t>Be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principled</a:t>
            </a:r>
            <a:r>
              <a:rPr lang="es-ES_tradnl" sz="2600" b="1" dirty="0" smtClean="0">
                <a:solidFill>
                  <a:schemeClr val="bg1"/>
                </a:solidFill>
              </a:rPr>
              <a:t>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with</a:t>
            </a:r>
            <a:r>
              <a:rPr lang="es-ES_tradnl" sz="2600" b="1" dirty="0" smtClean="0">
                <a:solidFill>
                  <a:schemeClr val="bg1"/>
                </a:solidFill>
              </a:rPr>
              <a:t>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school</a:t>
            </a:r>
            <a:r>
              <a:rPr lang="es-ES_tradnl" sz="2600" b="1" dirty="0" smtClean="0">
                <a:solidFill>
                  <a:schemeClr val="bg1"/>
                </a:solidFill>
              </a:rPr>
              <a:t>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policy</a:t>
            </a:r>
            <a:r>
              <a:rPr lang="es-ES_tradnl" sz="2600" b="1" dirty="0" smtClean="0">
                <a:solidFill>
                  <a:schemeClr val="bg1"/>
                </a:solidFill>
              </a:rPr>
              <a:t> and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classroom</a:t>
            </a:r>
            <a:r>
              <a:rPr lang="es-ES_tradnl" sz="2600" b="1" dirty="0" smtClean="0">
                <a:solidFill>
                  <a:schemeClr val="bg1"/>
                </a:solidFill>
              </a:rPr>
              <a:t>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policy</a:t>
            </a:r>
            <a:r>
              <a:rPr lang="es-ES_tradnl" sz="2600" b="1" dirty="0" smtClean="0">
                <a:solidFill>
                  <a:schemeClr val="bg1"/>
                </a:solidFill>
              </a:rPr>
              <a:t> </a:t>
            </a:r>
          </a:p>
          <a:p>
            <a:pPr marL="365760" lvl="1" indent="0">
              <a:buNone/>
            </a:pPr>
            <a:endParaRPr lang="es-ES_trad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1937" y="762000"/>
            <a:ext cx="6291302" cy="56792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-8586" y="2362200"/>
            <a:ext cx="1684986" cy="2438400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Oval 7"/>
          <p:cNvSpPr/>
          <p:nvPr/>
        </p:nvSpPr>
        <p:spPr>
          <a:xfrm rot="16581873">
            <a:off x="1684903" y="2466676"/>
            <a:ext cx="2003870" cy="2269930"/>
          </a:xfrm>
          <a:prstGeom prst="ellipse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9147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580" y="678249"/>
            <a:ext cx="9782801" cy="3237369"/>
          </a:xfrm>
        </p:spPr>
        <p:txBody>
          <a:bodyPr>
            <a:normAutofit/>
          </a:bodyPr>
          <a:lstStyle/>
          <a:p>
            <a:r>
              <a:rPr lang="es-ES_tradnl" dirty="0" smtClean="0"/>
              <a:t> Syllabus </a:t>
            </a:r>
            <a:r>
              <a:rPr lang="es-ES_tradnl" dirty="0" err="1" smtClean="0"/>
              <a:t>Grading</a:t>
            </a:r>
            <a:r>
              <a:rPr lang="es-ES_tradnl" dirty="0" smtClean="0"/>
              <a:t> </a:t>
            </a:r>
            <a:r>
              <a:rPr lang="es-ES_tradnl" dirty="0" err="1" smtClean="0"/>
              <a:t>Rubric</a:t>
            </a:r>
            <a:r>
              <a:rPr lang="es-ES_tradnl" dirty="0" smtClean="0"/>
              <a:t>: </a:t>
            </a:r>
            <a:r>
              <a:rPr lang="es-ES_tradnl" dirty="0" err="1" smtClean="0"/>
              <a:t>Semester</a:t>
            </a:r>
            <a:r>
              <a:rPr lang="es-ES_tradnl" dirty="0" smtClean="0"/>
              <a:t> 2 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err="1" smtClean="0"/>
              <a:t>see</a:t>
            </a:r>
            <a:r>
              <a:rPr lang="es-ES_tradnl" dirty="0" smtClean="0"/>
              <a:t> </a:t>
            </a:r>
            <a:r>
              <a:rPr lang="es-ES_tradnl" dirty="0" err="1" smtClean="0"/>
              <a:t>canvas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94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_tradnl" sz="6600" b="1" dirty="0" smtClean="0"/>
              <a:t>SMART GOALS </a:t>
            </a:r>
            <a:endParaRPr lang="es-ES_tradnl" sz="6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9600" b="1" dirty="0" smtClean="0"/>
              <a:t>Las reglas</a:t>
            </a:r>
            <a:endParaRPr lang="es-ES_tradnl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b="1" dirty="0" smtClean="0">
                <a:solidFill>
                  <a:schemeClr val="bg1"/>
                </a:solidFill>
              </a:rPr>
              <a:t>Encuentra alguien con la misma regla que tú tienes pero en ingles o español.</a:t>
            </a:r>
          </a:p>
          <a:p>
            <a:r>
              <a:rPr lang="es-ES_tradnl" sz="3600" b="1" dirty="0" smtClean="0">
                <a:solidFill>
                  <a:schemeClr val="bg1"/>
                </a:solidFill>
              </a:rPr>
              <a:t>Hablen sobre la importancia de la regla en nuestra clase. </a:t>
            </a:r>
          </a:p>
        </p:txBody>
      </p:sp>
    </p:spTree>
    <p:extLst>
      <p:ext uri="{BB962C8B-B14F-4D97-AF65-F5344CB8AC3E}">
        <p14:creationId xmlns:p14="http://schemas.microsoft.com/office/powerpoint/2010/main" val="26562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 </a:t>
            </a:r>
            <a:r>
              <a:rPr lang="es-ES_tradnl" sz="4400" dirty="0" err="1"/>
              <a:t>It</a:t>
            </a:r>
            <a:r>
              <a:rPr lang="es-ES_tradnl" sz="4400" dirty="0"/>
              <a:t> </a:t>
            </a:r>
            <a:r>
              <a:rPr lang="es-ES_tradnl" sz="4400" dirty="0" err="1"/>
              <a:t>is</a:t>
            </a:r>
            <a:r>
              <a:rPr lang="es-ES_tradnl" sz="4400" dirty="0"/>
              <a:t> </a:t>
            </a:r>
            <a:r>
              <a:rPr lang="es-ES_tradnl" sz="4400" dirty="0" err="1"/>
              <a:t>necesary</a:t>
            </a:r>
            <a:r>
              <a:rPr lang="es-ES_tradnl" sz="4400" dirty="0"/>
              <a:t> to </a:t>
            </a:r>
            <a:r>
              <a:rPr lang="es-ES_tradnl" sz="4400" dirty="0" err="1"/>
              <a:t>arrive</a:t>
            </a:r>
            <a:r>
              <a:rPr lang="es-ES_tradnl" sz="4400" dirty="0"/>
              <a:t> </a:t>
            </a:r>
            <a:r>
              <a:rPr lang="es-ES_tradnl" sz="4400" dirty="0" err="1"/>
              <a:t>on</a:t>
            </a:r>
            <a:r>
              <a:rPr lang="es-ES_tradnl" sz="4400" dirty="0"/>
              <a:t> time.</a:t>
            </a:r>
          </a:p>
          <a:p>
            <a:pPr lvl="1"/>
            <a:r>
              <a:rPr lang="es-ES_tradnl" sz="4000" dirty="0"/>
              <a:t>1.</a:t>
            </a:r>
          </a:p>
          <a:p>
            <a:pPr lvl="1"/>
            <a:r>
              <a:rPr lang="es-ES_tradnl" sz="4000" dirty="0"/>
              <a:t>2.</a:t>
            </a:r>
          </a:p>
          <a:p>
            <a:pPr lvl="1"/>
            <a:r>
              <a:rPr lang="es-ES_tradnl" sz="4000" dirty="0"/>
              <a:t>3.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4400" dirty="0"/>
              <a:t>Hay que llegar a tiempo </a:t>
            </a:r>
          </a:p>
          <a:p>
            <a:pPr lvl="1"/>
            <a:r>
              <a:rPr lang="es-ES_tradnl" sz="4000" dirty="0"/>
              <a:t>1.</a:t>
            </a:r>
          </a:p>
          <a:p>
            <a:pPr lvl="1"/>
            <a:r>
              <a:rPr lang="es-ES_tradnl" sz="4000" dirty="0"/>
              <a:t>2.</a:t>
            </a:r>
          </a:p>
          <a:p>
            <a:pPr lvl="1"/>
            <a:r>
              <a:rPr lang="es-ES_tradnl" sz="4000" dirty="0"/>
              <a:t>3.</a:t>
            </a:r>
          </a:p>
          <a:p>
            <a:pPr lvl="1"/>
            <a:endParaRPr lang="es-ES_tradnl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REGLAS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6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sz="4400" dirty="0" err="1"/>
              <a:t>It</a:t>
            </a:r>
            <a:r>
              <a:rPr lang="es-ES_tradnl" sz="4400" dirty="0"/>
              <a:t> </a:t>
            </a:r>
            <a:r>
              <a:rPr lang="es-ES_tradnl" sz="4400" dirty="0" err="1"/>
              <a:t>is</a:t>
            </a:r>
            <a:r>
              <a:rPr lang="es-ES_tradnl" sz="4400" dirty="0"/>
              <a:t> </a:t>
            </a:r>
            <a:r>
              <a:rPr lang="es-ES_tradnl" sz="4400" dirty="0" err="1" smtClean="0"/>
              <a:t>necessary</a:t>
            </a:r>
            <a:r>
              <a:rPr lang="es-ES_tradnl" sz="4400" dirty="0" smtClean="0"/>
              <a:t> </a:t>
            </a:r>
            <a:r>
              <a:rPr lang="es-ES_tradnl" sz="4400" dirty="0"/>
              <a:t>to </a:t>
            </a:r>
            <a:r>
              <a:rPr lang="es-ES_tradnl" sz="4400" dirty="0" err="1"/>
              <a:t>take</a:t>
            </a:r>
            <a:r>
              <a:rPr lang="es-ES_tradnl" sz="4400" dirty="0"/>
              <a:t> notes</a:t>
            </a:r>
          </a:p>
          <a:p>
            <a:pPr lvl="1"/>
            <a:r>
              <a:rPr lang="es-ES_tradnl" sz="4000" dirty="0"/>
              <a:t>1.</a:t>
            </a:r>
          </a:p>
          <a:p>
            <a:pPr lvl="1"/>
            <a:r>
              <a:rPr lang="es-ES_tradnl" sz="4000" dirty="0"/>
              <a:t>2.</a:t>
            </a:r>
          </a:p>
          <a:p>
            <a:pPr lvl="1"/>
            <a:r>
              <a:rPr lang="es-ES_tradnl" sz="4000" dirty="0"/>
              <a:t>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4400" dirty="0"/>
              <a:t>Hay que tomar apuntes</a:t>
            </a:r>
          </a:p>
          <a:p>
            <a:pPr lvl="1"/>
            <a:r>
              <a:rPr lang="es-ES_tradnl" sz="4000" dirty="0"/>
              <a:t>1.</a:t>
            </a:r>
          </a:p>
          <a:p>
            <a:pPr lvl="1"/>
            <a:r>
              <a:rPr lang="es-ES_tradnl" sz="4000" dirty="0"/>
              <a:t>2.</a:t>
            </a:r>
          </a:p>
          <a:p>
            <a:pPr lvl="1"/>
            <a:r>
              <a:rPr lang="es-ES_tradnl" sz="4000" dirty="0"/>
              <a:t>3.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REGLAS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95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sz="4400" dirty="0" err="1"/>
              <a:t>It</a:t>
            </a:r>
            <a:r>
              <a:rPr lang="es-ES_tradnl" sz="4400" dirty="0"/>
              <a:t> </a:t>
            </a:r>
            <a:r>
              <a:rPr lang="es-ES_tradnl" sz="4400" dirty="0" err="1"/>
              <a:t>is</a:t>
            </a:r>
            <a:r>
              <a:rPr lang="es-ES_tradnl" sz="4400" dirty="0"/>
              <a:t> </a:t>
            </a:r>
            <a:r>
              <a:rPr lang="es-ES_tradnl" sz="4400" dirty="0" err="1"/>
              <a:t>prohibited</a:t>
            </a:r>
            <a:r>
              <a:rPr lang="es-ES_tradnl" sz="4400" dirty="0"/>
              <a:t> to </a:t>
            </a:r>
            <a:r>
              <a:rPr lang="es-ES_tradnl" sz="4400" dirty="0" err="1"/>
              <a:t>throw</a:t>
            </a:r>
            <a:r>
              <a:rPr lang="es-ES_tradnl" sz="4400" dirty="0"/>
              <a:t> </a:t>
            </a:r>
            <a:r>
              <a:rPr lang="es-ES_tradnl" sz="4400" dirty="0" err="1"/>
              <a:t>things</a:t>
            </a:r>
            <a:r>
              <a:rPr lang="es-ES_tradnl" sz="4400" dirty="0"/>
              <a:t>. </a:t>
            </a:r>
          </a:p>
          <a:p>
            <a:pPr lvl="1"/>
            <a:r>
              <a:rPr lang="es-ES_tradnl" sz="4000" dirty="0"/>
              <a:t>1.</a:t>
            </a:r>
          </a:p>
          <a:p>
            <a:pPr lvl="1"/>
            <a:r>
              <a:rPr lang="es-ES_tradnl" sz="4000" dirty="0"/>
              <a:t>2.</a:t>
            </a:r>
          </a:p>
          <a:p>
            <a:pPr lvl="1"/>
            <a:r>
              <a:rPr lang="es-ES_tradnl" sz="4000" dirty="0"/>
              <a:t>3.</a:t>
            </a:r>
          </a:p>
          <a:p>
            <a:pPr lvl="1"/>
            <a:endParaRPr lang="es-ES_trad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4400" dirty="0"/>
              <a:t>Se prohíbe tirar cosas. </a:t>
            </a:r>
          </a:p>
          <a:p>
            <a:pPr lvl="1"/>
            <a:r>
              <a:rPr lang="es-ES_tradnl" sz="4000" dirty="0"/>
              <a:t>1.</a:t>
            </a:r>
          </a:p>
          <a:p>
            <a:pPr lvl="1"/>
            <a:r>
              <a:rPr lang="es-ES_tradnl" sz="4000" dirty="0"/>
              <a:t>2.</a:t>
            </a:r>
          </a:p>
          <a:p>
            <a:pPr lvl="1"/>
            <a:r>
              <a:rPr lang="es-ES_tradnl" sz="4000" dirty="0"/>
              <a:t>3.</a:t>
            </a:r>
          </a:p>
          <a:p>
            <a:pPr lvl="1"/>
            <a:endParaRPr lang="es-ES_tradnl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REGLAS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429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3600" dirty="0" err="1"/>
              <a:t>It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</a:t>
            </a:r>
            <a:r>
              <a:rPr lang="es-ES_tradnl" sz="3600" dirty="0" err="1" smtClean="0"/>
              <a:t>necessary</a:t>
            </a:r>
            <a:r>
              <a:rPr lang="es-ES_tradnl" sz="3600" dirty="0" smtClean="0"/>
              <a:t> </a:t>
            </a:r>
            <a:r>
              <a:rPr lang="es-ES_tradnl" sz="3600" dirty="0"/>
              <a:t>to </a:t>
            </a:r>
            <a:r>
              <a:rPr lang="es-ES_tradnl" sz="3600" dirty="0" err="1"/>
              <a:t>respect</a:t>
            </a:r>
            <a:r>
              <a:rPr lang="es-ES_tradnl" sz="3600" dirty="0"/>
              <a:t> </a:t>
            </a: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teacher</a:t>
            </a:r>
            <a:r>
              <a:rPr lang="es-ES_tradnl" sz="3600" dirty="0"/>
              <a:t> and </a:t>
            </a:r>
            <a:r>
              <a:rPr lang="es-ES_tradnl" sz="3600" dirty="0" err="1"/>
              <a:t>the</a:t>
            </a:r>
            <a:r>
              <a:rPr lang="es-ES_tradnl" sz="3600" dirty="0"/>
              <a:t> </a:t>
            </a:r>
            <a:r>
              <a:rPr lang="es-ES_tradnl" sz="3600" dirty="0" err="1"/>
              <a:t>other</a:t>
            </a:r>
            <a:r>
              <a:rPr lang="es-ES_tradnl" sz="3600" dirty="0"/>
              <a:t> </a:t>
            </a:r>
            <a:r>
              <a:rPr lang="es-ES_tradnl" sz="3600" dirty="0" err="1"/>
              <a:t>students</a:t>
            </a:r>
            <a:r>
              <a:rPr lang="es-ES_tradnl" sz="3600" dirty="0"/>
              <a:t>. </a:t>
            </a:r>
          </a:p>
          <a:p>
            <a:pPr lvl="1"/>
            <a:r>
              <a:rPr lang="es-ES_tradnl" sz="2800" dirty="0"/>
              <a:t>1.</a:t>
            </a:r>
          </a:p>
          <a:p>
            <a:pPr lvl="1"/>
            <a:r>
              <a:rPr lang="es-ES_tradnl" sz="2800" dirty="0"/>
              <a:t>2.</a:t>
            </a:r>
          </a:p>
          <a:p>
            <a:pPr lvl="1"/>
            <a:r>
              <a:rPr lang="es-ES_tradnl" sz="2800" dirty="0"/>
              <a:t>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4000" dirty="0"/>
              <a:t>Hay que respetar la profesora y los otros estudiantes.</a:t>
            </a:r>
          </a:p>
          <a:p>
            <a:pPr lvl="1"/>
            <a:r>
              <a:rPr lang="es-ES_tradnl" sz="3600" dirty="0"/>
              <a:t>1.</a:t>
            </a:r>
          </a:p>
          <a:p>
            <a:pPr lvl="1"/>
            <a:r>
              <a:rPr lang="es-ES_tradnl" sz="3600" dirty="0"/>
              <a:t>2.</a:t>
            </a:r>
          </a:p>
          <a:p>
            <a:pPr lvl="1"/>
            <a:r>
              <a:rPr lang="es-ES_tradnl" sz="3600" dirty="0"/>
              <a:t>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REGLAS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2845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Hoy </a:t>
            </a:r>
            <a:r>
              <a:rPr lang="en-US" b="1" dirty="0" err="1" smtClean="0">
                <a:solidFill>
                  <a:schemeClr val="tx1"/>
                </a:solidFill>
              </a:rPr>
              <a:t>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martes</a:t>
            </a:r>
            <a:r>
              <a:rPr lang="en-US" b="1" dirty="0" smtClean="0">
                <a:solidFill>
                  <a:schemeClr val="tx1"/>
                </a:solidFill>
              </a:rPr>
              <a:t>, el </a:t>
            </a:r>
            <a:r>
              <a:rPr lang="en-US" b="1" dirty="0" err="1" smtClean="0">
                <a:solidFill>
                  <a:schemeClr val="tx1"/>
                </a:solidFill>
              </a:rPr>
              <a:t>ocho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enero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1" y="952501"/>
            <a:ext cx="9540088" cy="2680127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Bienvenidos</a:t>
            </a:r>
            <a:r>
              <a:rPr lang="en-US" b="1" dirty="0" smtClean="0">
                <a:solidFill>
                  <a:schemeClr val="tx1"/>
                </a:solidFill>
              </a:rPr>
              <a:t> a </a:t>
            </a:r>
            <a:r>
              <a:rPr lang="en-US" b="1" dirty="0" err="1" smtClean="0">
                <a:solidFill>
                  <a:schemeClr val="tx1"/>
                </a:solidFill>
              </a:rPr>
              <a:t>nuestra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clase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Español</a:t>
            </a:r>
            <a:r>
              <a:rPr lang="en-US" b="1" dirty="0" smtClean="0">
                <a:solidFill>
                  <a:schemeClr val="tx1"/>
                </a:solidFill>
              </a:rPr>
              <a:t> 1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sz="4000" dirty="0" err="1"/>
              <a:t>It</a:t>
            </a:r>
            <a:r>
              <a:rPr lang="es-ES_tradnl" sz="4000" dirty="0"/>
              <a:t> </a:t>
            </a:r>
            <a:r>
              <a:rPr lang="es-ES_tradnl" sz="4000" dirty="0" err="1"/>
              <a:t>is</a:t>
            </a:r>
            <a:r>
              <a:rPr lang="es-ES_tradnl" sz="4000" dirty="0"/>
              <a:t> </a:t>
            </a:r>
            <a:r>
              <a:rPr lang="es-ES_tradnl" sz="4000" dirty="0" err="1"/>
              <a:t>prohibited</a:t>
            </a:r>
            <a:r>
              <a:rPr lang="es-ES_tradnl" sz="4000" dirty="0"/>
              <a:t> to use </a:t>
            </a:r>
            <a:r>
              <a:rPr lang="es-ES_tradnl" sz="4000" dirty="0" err="1"/>
              <a:t>your</a:t>
            </a:r>
            <a:r>
              <a:rPr lang="es-ES_tradnl" sz="4000" dirty="0"/>
              <a:t> </a:t>
            </a:r>
            <a:r>
              <a:rPr lang="es-ES_tradnl" sz="4000" dirty="0" err="1"/>
              <a:t>computer</a:t>
            </a:r>
            <a:r>
              <a:rPr lang="es-ES_tradnl" sz="4000" dirty="0"/>
              <a:t> </a:t>
            </a:r>
            <a:r>
              <a:rPr lang="es-ES_tradnl" sz="4000" dirty="0" err="1"/>
              <a:t>for</a:t>
            </a:r>
            <a:r>
              <a:rPr lang="es-ES_tradnl" sz="4000" dirty="0"/>
              <a:t> off </a:t>
            </a:r>
            <a:r>
              <a:rPr lang="es-ES_tradnl" sz="4000" dirty="0" err="1"/>
              <a:t>task</a:t>
            </a:r>
            <a:r>
              <a:rPr lang="es-ES_tradnl" sz="4000" dirty="0"/>
              <a:t> </a:t>
            </a:r>
            <a:r>
              <a:rPr lang="es-ES_tradnl" sz="4000" dirty="0" err="1"/>
              <a:t>things</a:t>
            </a:r>
            <a:r>
              <a:rPr lang="es-ES_tradnl" sz="4000" dirty="0"/>
              <a:t>. </a:t>
            </a:r>
          </a:p>
          <a:p>
            <a:pPr lvl="1"/>
            <a:r>
              <a:rPr lang="es-ES_tradnl" sz="3600" dirty="0"/>
              <a:t>1.</a:t>
            </a:r>
          </a:p>
          <a:p>
            <a:pPr lvl="1"/>
            <a:r>
              <a:rPr lang="es-ES_tradnl" sz="3600" dirty="0"/>
              <a:t>2.</a:t>
            </a:r>
          </a:p>
          <a:p>
            <a:pPr lvl="1"/>
            <a:r>
              <a:rPr lang="es-ES_tradnl" sz="3600" dirty="0"/>
              <a:t>3.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sz="3600" dirty="0"/>
              <a:t>Se prohíbe usar su computadora para cosas fuera de la tarea. </a:t>
            </a:r>
          </a:p>
          <a:p>
            <a:pPr lvl="1"/>
            <a:r>
              <a:rPr lang="es-ES_tradnl" sz="3200" dirty="0"/>
              <a:t>1.</a:t>
            </a:r>
          </a:p>
          <a:p>
            <a:pPr lvl="1"/>
            <a:r>
              <a:rPr lang="es-ES_tradnl" sz="3200" dirty="0"/>
              <a:t>2.</a:t>
            </a:r>
          </a:p>
          <a:p>
            <a:pPr lvl="1"/>
            <a:r>
              <a:rPr lang="es-ES_tradnl" sz="3200" dirty="0"/>
              <a:t>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REGLAS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0055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sz="4000" dirty="0" err="1"/>
              <a:t>It</a:t>
            </a:r>
            <a:r>
              <a:rPr lang="es-ES_tradnl" sz="4000" dirty="0"/>
              <a:t> </a:t>
            </a:r>
            <a:r>
              <a:rPr lang="es-ES_tradnl" sz="4000" dirty="0" err="1"/>
              <a:t>is</a:t>
            </a:r>
            <a:r>
              <a:rPr lang="es-ES_tradnl" sz="4000" dirty="0"/>
              <a:t> </a:t>
            </a:r>
            <a:r>
              <a:rPr lang="es-ES_tradnl" sz="4000" dirty="0" err="1"/>
              <a:t>prohibited</a:t>
            </a:r>
            <a:r>
              <a:rPr lang="es-ES_tradnl" sz="4000" dirty="0"/>
              <a:t> to use </a:t>
            </a:r>
            <a:r>
              <a:rPr lang="es-ES_tradnl" sz="4000" dirty="0" err="1"/>
              <a:t>your</a:t>
            </a:r>
            <a:r>
              <a:rPr lang="es-ES_tradnl" sz="4000" dirty="0"/>
              <a:t> </a:t>
            </a:r>
            <a:r>
              <a:rPr lang="es-ES_tradnl" sz="4000" dirty="0" err="1"/>
              <a:t>phone</a:t>
            </a:r>
            <a:r>
              <a:rPr lang="es-ES_tradnl" sz="4000" dirty="0"/>
              <a:t> </a:t>
            </a:r>
            <a:r>
              <a:rPr lang="es-ES_tradnl" sz="4000" dirty="0" err="1"/>
              <a:t>or</a:t>
            </a:r>
            <a:r>
              <a:rPr lang="es-ES_tradnl" sz="4000" dirty="0"/>
              <a:t> </a:t>
            </a:r>
            <a:r>
              <a:rPr lang="es-ES_tradnl" sz="4000" dirty="0" err="1"/>
              <a:t>headphones</a:t>
            </a:r>
            <a:r>
              <a:rPr lang="es-ES_tradnl" sz="4000" dirty="0"/>
              <a:t> </a:t>
            </a:r>
            <a:r>
              <a:rPr lang="es-ES_tradnl" sz="4000" dirty="0" err="1"/>
              <a:t>without</a:t>
            </a:r>
            <a:r>
              <a:rPr lang="es-ES_tradnl" sz="4000" dirty="0"/>
              <a:t> </a:t>
            </a:r>
            <a:r>
              <a:rPr lang="es-ES_tradnl" sz="4000" dirty="0" err="1"/>
              <a:t>permission</a:t>
            </a:r>
            <a:r>
              <a:rPr lang="es-ES_tradnl" sz="4000" dirty="0"/>
              <a:t>.</a:t>
            </a:r>
          </a:p>
          <a:p>
            <a:pPr lvl="1"/>
            <a:r>
              <a:rPr lang="es-ES_tradnl" sz="3600" dirty="0"/>
              <a:t>1.</a:t>
            </a:r>
          </a:p>
          <a:p>
            <a:pPr lvl="1"/>
            <a:r>
              <a:rPr lang="es-ES_tradnl" sz="3600" dirty="0"/>
              <a:t>2.</a:t>
            </a:r>
          </a:p>
          <a:p>
            <a:pPr lvl="1"/>
            <a:r>
              <a:rPr lang="es-ES_tradnl" sz="3600" dirty="0"/>
              <a:t>3.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sz="4000" dirty="0"/>
              <a:t>Se prohíbe usar su teléfono o </a:t>
            </a:r>
            <a:r>
              <a:rPr lang="es-ES_tradnl" sz="4000" dirty="0" err="1" smtClean="0"/>
              <a:t>audiofonos</a:t>
            </a:r>
            <a:r>
              <a:rPr lang="es-ES_tradnl" sz="4000" dirty="0" smtClean="0"/>
              <a:t> </a:t>
            </a:r>
            <a:r>
              <a:rPr lang="es-ES_tradnl" sz="4000" dirty="0"/>
              <a:t>sin permiso. </a:t>
            </a:r>
          </a:p>
          <a:p>
            <a:pPr lvl="1"/>
            <a:r>
              <a:rPr lang="es-ES_tradnl" sz="3600" dirty="0"/>
              <a:t>1.</a:t>
            </a:r>
          </a:p>
          <a:p>
            <a:pPr lvl="1"/>
            <a:r>
              <a:rPr lang="es-ES_tradnl" sz="3600" dirty="0"/>
              <a:t>2.</a:t>
            </a:r>
          </a:p>
          <a:p>
            <a:pPr lvl="1"/>
            <a:r>
              <a:rPr lang="es-ES_tradnl" sz="3600" dirty="0"/>
              <a:t>3.</a:t>
            </a:r>
          </a:p>
          <a:p>
            <a:pPr lvl="1"/>
            <a:endParaRPr lang="es-ES_trad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REGLAS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606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sz="3600" dirty="0" err="1"/>
              <a:t>It</a:t>
            </a:r>
            <a:r>
              <a:rPr lang="es-ES_tradnl" sz="3600" dirty="0"/>
              <a:t> </a:t>
            </a:r>
            <a:r>
              <a:rPr lang="es-ES_tradnl" sz="3600" dirty="0" err="1"/>
              <a:t>is</a:t>
            </a:r>
            <a:r>
              <a:rPr lang="es-ES_tradnl" sz="3600" dirty="0"/>
              <a:t> </a:t>
            </a:r>
            <a:r>
              <a:rPr lang="es-ES_tradnl" sz="3600" dirty="0" err="1"/>
              <a:t>necesary</a:t>
            </a:r>
            <a:r>
              <a:rPr lang="es-ES_tradnl" sz="3600" dirty="0"/>
              <a:t> to </a:t>
            </a:r>
            <a:r>
              <a:rPr lang="es-ES_tradnl" sz="3600" dirty="0" err="1"/>
              <a:t>sit</a:t>
            </a:r>
            <a:r>
              <a:rPr lang="es-ES_tradnl" sz="3600" dirty="0"/>
              <a:t> in </a:t>
            </a:r>
            <a:r>
              <a:rPr lang="es-ES_tradnl" sz="3600" dirty="0" err="1"/>
              <a:t>your</a:t>
            </a:r>
            <a:r>
              <a:rPr lang="es-ES_tradnl" sz="3600" dirty="0"/>
              <a:t> </a:t>
            </a:r>
            <a:r>
              <a:rPr lang="es-ES_tradnl" sz="3600" dirty="0" err="1"/>
              <a:t>assigned</a:t>
            </a:r>
            <a:r>
              <a:rPr lang="es-ES_tradnl" sz="3600" dirty="0"/>
              <a:t> </a:t>
            </a:r>
            <a:r>
              <a:rPr lang="es-ES_tradnl" sz="3600" dirty="0" err="1"/>
              <a:t>seat</a:t>
            </a:r>
            <a:r>
              <a:rPr lang="es-ES_tradnl" sz="3600" dirty="0"/>
              <a:t>.</a:t>
            </a:r>
          </a:p>
          <a:p>
            <a:pPr lvl="1"/>
            <a:r>
              <a:rPr lang="es-ES_tradnl" sz="3200" dirty="0"/>
              <a:t>1.</a:t>
            </a:r>
          </a:p>
          <a:p>
            <a:pPr lvl="1"/>
            <a:r>
              <a:rPr lang="es-ES_tradnl" sz="3200" dirty="0"/>
              <a:t>2.</a:t>
            </a:r>
          </a:p>
          <a:p>
            <a:pPr lvl="1"/>
            <a:r>
              <a:rPr lang="es-ES_tradnl" sz="3200" dirty="0"/>
              <a:t>3.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3600" dirty="0"/>
              <a:t>Hay que sentarse en su silla asignada</a:t>
            </a:r>
          </a:p>
          <a:p>
            <a:pPr lvl="1"/>
            <a:r>
              <a:rPr lang="es-ES_tradnl" sz="3200" dirty="0"/>
              <a:t>1.</a:t>
            </a:r>
          </a:p>
          <a:p>
            <a:pPr lvl="1"/>
            <a:r>
              <a:rPr lang="es-ES_tradnl" sz="3200" dirty="0"/>
              <a:t>2.</a:t>
            </a:r>
          </a:p>
          <a:p>
            <a:pPr lvl="1"/>
            <a:r>
              <a:rPr lang="es-ES_tradnl" sz="3200" dirty="0"/>
              <a:t>3.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REGLAS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4338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sz="4000" dirty="0" err="1"/>
              <a:t>It</a:t>
            </a:r>
            <a:r>
              <a:rPr lang="es-ES_tradnl" sz="4000" dirty="0"/>
              <a:t> </a:t>
            </a:r>
            <a:r>
              <a:rPr lang="es-ES_tradnl" sz="4000" dirty="0" err="1"/>
              <a:t>is</a:t>
            </a:r>
            <a:r>
              <a:rPr lang="es-ES_tradnl" sz="4000" dirty="0"/>
              <a:t> </a:t>
            </a:r>
            <a:r>
              <a:rPr lang="es-ES_tradnl" sz="4000" dirty="0" err="1"/>
              <a:t>prohibited</a:t>
            </a:r>
            <a:r>
              <a:rPr lang="es-ES_tradnl" sz="4000" dirty="0"/>
              <a:t> to use </a:t>
            </a:r>
            <a:r>
              <a:rPr lang="es-ES_tradnl" sz="4000" dirty="0" err="1"/>
              <a:t>offensive</a:t>
            </a:r>
            <a:r>
              <a:rPr lang="es-ES_tradnl" sz="4000" dirty="0"/>
              <a:t> </a:t>
            </a:r>
            <a:r>
              <a:rPr lang="es-ES_tradnl" sz="4000" dirty="0" err="1"/>
              <a:t>language</a:t>
            </a:r>
            <a:r>
              <a:rPr lang="es-ES_tradnl" sz="4000" dirty="0"/>
              <a:t> </a:t>
            </a:r>
            <a:r>
              <a:rPr lang="es-ES_tradnl" sz="4000" dirty="0" err="1"/>
              <a:t>towards</a:t>
            </a:r>
            <a:r>
              <a:rPr lang="es-ES_tradnl" sz="4000" dirty="0"/>
              <a:t> </a:t>
            </a:r>
            <a:r>
              <a:rPr lang="es-ES_tradnl" sz="4000" dirty="0" err="1"/>
              <a:t>yourself</a:t>
            </a:r>
            <a:r>
              <a:rPr lang="es-ES_tradnl" sz="4000" dirty="0"/>
              <a:t> </a:t>
            </a:r>
            <a:r>
              <a:rPr lang="es-ES_tradnl" sz="4000" dirty="0" err="1"/>
              <a:t>or</a:t>
            </a:r>
            <a:r>
              <a:rPr lang="es-ES_tradnl" sz="4000" dirty="0"/>
              <a:t> </a:t>
            </a:r>
            <a:r>
              <a:rPr lang="es-ES_tradnl" sz="4000" dirty="0" err="1"/>
              <a:t>others</a:t>
            </a:r>
            <a:r>
              <a:rPr lang="es-ES_tradnl" sz="4000" dirty="0"/>
              <a:t>.</a:t>
            </a:r>
          </a:p>
          <a:p>
            <a:pPr lvl="1"/>
            <a:r>
              <a:rPr lang="es-ES_tradnl" sz="3600" dirty="0"/>
              <a:t>1.</a:t>
            </a:r>
          </a:p>
          <a:p>
            <a:pPr lvl="1"/>
            <a:r>
              <a:rPr lang="es-ES_tradnl" sz="3600" dirty="0"/>
              <a:t>2.</a:t>
            </a:r>
          </a:p>
          <a:p>
            <a:pPr lvl="1"/>
            <a:r>
              <a:rPr lang="es-ES_tradnl" sz="3600" dirty="0"/>
              <a:t>3.</a:t>
            </a:r>
          </a:p>
          <a:p>
            <a:pPr lvl="1"/>
            <a:endParaRPr lang="es-ES_tradnl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sz="4000" dirty="0"/>
              <a:t>Se prohíbe usar lenguaje ofensivo hacia ti mismo u otros. </a:t>
            </a:r>
          </a:p>
          <a:p>
            <a:pPr lvl="1"/>
            <a:r>
              <a:rPr lang="es-ES_tradnl" sz="3600" dirty="0"/>
              <a:t>1.</a:t>
            </a:r>
          </a:p>
          <a:p>
            <a:pPr lvl="1"/>
            <a:r>
              <a:rPr lang="es-ES_tradnl" sz="3600" dirty="0"/>
              <a:t>2.</a:t>
            </a:r>
          </a:p>
          <a:p>
            <a:pPr lvl="1"/>
            <a:r>
              <a:rPr lang="es-ES_tradnl" sz="3600" dirty="0"/>
              <a:t>3.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REGLAS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0261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s-ES_tradnl" sz="3200" dirty="0" err="1"/>
              <a:t>It</a:t>
            </a:r>
            <a:r>
              <a:rPr lang="es-ES_tradnl" sz="3200" dirty="0"/>
              <a:t> </a:t>
            </a:r>
            <a:r>
              <a:rPr lang="es-ES_tradnl" sz="3200" dirty="0" err="1"/>
              <a:t>is</a:t>
            </a:r>
            <a:r>
              <a:rPr lang="es-ES_tradnl" sz="3200" dirty="0"/>
              <a:t> </a:t>
            </a:r>
            <a:r>
              <a:rPr lang="es-ES_tradnl" sz="3200" dirty="0" err="1"/>
              <a:t>necessary</a:t>
            </a:r>
            <a:r>
              <a:rPr lang="es-ES_tradnl" sz="3200" dirty="0"/>
              <a:t> to come </a:t>
            </a:r>
            <a:r>
              <a:rPr lang="es-ES_tradnl" sz="3200" dirty="0" err="1"/>
              <a:t>with</a:t>
            </a:r>
            <a:r>
              <a:rPr lang="es-ES_tradnl" sz="3200" dirty="0"/>
              <a:t> a </a:t>
            </a:r>
            <a:r>
              <a:rPr lang="es-ES_tradnl" sz="3200" dirty="0" err="1"/>
              <a:t>good</a:t>
            </a:r>
            <a:r>
              <a:rPr lang="es-ES_tradnl" sz="3200" dirty="0"/>
              <a:t> </a:t>
            </a:r>
            <a:r>
              <a:rPr lang="es-ES_tradnl" sz="3200" dirty="0" err="1"/>
              <a:t>attitude</a:t>
            </a:r>
            <a:r>
              <a:rPr lang="es-ES_tradnl" sz="3200" dirty="0"/>
              <a:t>, </a:t>
            </a:r>
            <a:r>
              <a:rPr lang="es-ES_tradnl" sz="3200" dirty="0" err="1" smtClean="0"/>
              <a:t>ask</a:t>
            </a:r>
            <a:r>
              <a:rPr lang="es-ES_tradnl" sz="3200" dirty="0" smtClean="0"/>
              <a:t> </a:t>
            </a:r>
            <a:r>
              <a:rPr lang="es-ES_tradnl" sz="3200" dirty="0" err="1"/>
              <a:t>for</a:t>
            </a:r>
            <a:r>
              <a:rPr lang="es-ES_tradnl" sz="3200" dirty="0"/>
              <a:t> </a:t>
            </a:r>
            <a:r>
              <a:rPr lang="es-ES_tradnl" sz="3200" dirty="0" err="1"/>
              <a:t>help</a:t>
            </a:r>
            <a:r>
              <a:rPr lang="es-ES_tradnl" sz="3200" dirty="0"/>
              <a:t> and </a:t>
            </a:r>
            <a:r>
              <a:rPr lang="es-ES_tradnl" sz="3200" dirty="0" err="1"/>
              <a:t>enjoy</a:t>
            </a:r>
            <a:r>
              <a:rPr lang="es-ES_tradnl" sz="3200" dirty="0"/>
              <a:t> </a:t>
            </a:r>
            <a:r>
              <a:rPr lang="es-ES_tradnl" sz="3200" dirty="0" err="1"/>
              <a:t>yourself</a:t>
            </a:r>
            <a:r>
              <a:rPr lang="es-ES_tradnl" sz="3200" dirty="0"/>
              <a:t>.</a:t>
            </a:r>
          </a:p>
          <a:p>
            <a:pPr lvl="1"/>
            <a:r>
              <a:rPr lang="es-ES_tradnl" sz="2800" dirty="0"/>
              <a:t>1.</a:t>
            </a:r>
          </a:p>
          <a:p>
            <a:pPr lvl="1"/>
            <a:r>
              <a:rPr lang="es-ES_tradnl" sz="2800" dirty="0"/>
              <a:t>2.</a:t>
            </a:r>
          </a:p>
          <a:p>
            <a:pPr lvl="1"/>
            <a:r>
              <a:rPr lang="es-ES_tradnl" sz="2800" dirty="0"/>
              <a:t>3.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ES_tradnl" sz="3200" dirty="0"/>
              <a:t>Hay que venir con una buena actitud</a:t>
            </a:r>
            <a:r>
              <a:rPr lang="es-ES_tradnl" sz="3200" dirty="0" smtClean="0"/>
              <a:t>, pedir </a:t>
            </a:r>
            <a:r>
              <a:rPr lang="es-ES_tradnl" sz="3200" dirty="0"/>
              <a:t>ayuda, y disfrútense. </a:t>
            </a:r>
          </a:p>
          <a:p>
            <a:pPr lvl="1"/>
            <a:r>
              <a:rPr lang="es-ES_tradnl" sz="2800" dirty="0"/>
              <a:t>1.</a:t>
            </a:r>
          </a:p>
          <a:p>
            <a:pPr lvl="1"/>
            <a:r>
              <a:rPr lang="es-ES_tradnl" sz="2800" dirty="0"/>
              <a:t>2.</a:t>
            </a:r>
          </a:p>
          <a:p>
            <a:pPr lvl="1"/>
            <a:r>
              <a:rPr lang="es-ES_tradnl" sz="2800" dirty="0"/>
              <a:t>3.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LAS REGLAS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654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41237"/>
            <a:ext cx="9141619" cy="1142702"/>
          </a:xfrm>
        </p:spPr>
        <p:txBody>
          <a:bodyPr>
            <a:normAutofit/>
          </a:bodyPr>
          <a:lstStyle/>
          <a:p>
            <a:pPr algn="ctr"/>
            <a:r>
              <a:rPr lang="es-ES_tradnl" sz="6000" b="1" dirty="0" smtClean="0"/>
              <a:t>dulces - </a:t>
            </a:r>
            <a:r>
              <a:rPr lang="es-ES_tradnl" sz="6000" b="1" dirty="0" err="1" smtClean="0"/>
              <a:t>sweets</a:t>
            </a:r>
            <a:endParaRPr lang="es-ES_tradnl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732503"/>
            <a:ext cx="10319658" cy="3679135"/>
          </a:xfrm>
        </p:spPr>
        <p:txBody>
          <a:bodyPr>
            <a:normAutofit/>
          </a:bodyPr>
          <a:lstStyle/>
          <a:p>
            <a:r>
              <a:rPr lang="es-ES_tradnl" sz="2800" b="1" dirty="0" err="1" smtClean="0"/>
              <a:t>Ways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to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earn</a:t>
            </a:r>
            <a:r>
              <a:rPr lang="es-ES_tradnl" sz="2800" b="1" dirty="0" smtClean="0"/>
              <a:t> a </a:t>
            </a:r>
            <a:r>
              <a:rPr lang="es-ES_tradnl" sz="2800" b="1" dirty="0" err="1" smtClean="0"/>
              <a:t>letter</a:t>
            </a:r>
            <a:endParaRPr lang="es-ES_tradnl" sz="2800" b="1" dirty="0" smtClean="0"/>
          </a:p>
          <a:p>
            <a:r>
              <a:rPr lang="es-ES_tradnl" sz="2800" b="1" dirty="0" err="1" smtClean="0"/>
              <a:t>Everyone</a:t>
            </a:r>
            <a:r>
              <a:rPr lang="es-ES_tradnl" sz="2800" b="1" dirty="0" smtClean="0"/>
              <a:t> </a:t>
            </a:r>
            <a:r>
              <a:rPr lang="es-ES_tradnl" sz="2800" b="1" dirty="0" err="1"/>
              <a:t>on</a:t>
            </a:r>
            <a:r>
              <a:rPr lang="es-ES_tradnl" sz="2800" b="1" dirty="0"/>
              <a:t> time to </a:t>
            </a:r>
            <a:r>
              <a:rPr lang="es-ES_tradnl" sz="2800" b="1" dirty="0" err="1"/>
              <a:t>class</a:t>
            </a:r>
            <a:r>
              <a:rPr lang="es-ES_tradnl" sz="2800" b="1" dirty="0"/>
              <a:t>, </a:t>
            </a:r>
            <a:r>
              <a:rPr lang="es-ES_tradnl" sz="2800" b="1" dirty="0" err="1"/>
              <a:t>ready</a:t>
            </a:r>
            <a:r>
              <a:rPr lang="es-ES_tradnl" sz="2800" b="1" dirty="0"/>
              <a:t> </a:t>
            </a:r>
            <a:r>
              <a:rPr lang="es-ES_tradnl" sz="2800" b="1" dirty="0" err="1"/>
              <a:t>with</a:t>
            </a:r>
            <a:r>
              <a:rPr lang="es-ES_tradnl" sz="2800" b="1" dirty="0"/>
              <a:t> </a:t>
            </a:r>
            <a:r>
              <a:rPr lang="es-ES_tradnl" sz="2800" b="1" dirty="0" err="1" smtClean="0"/>
              <a:t>materials</a:t>
            </a:r>
            <a:endParaRPr lang="es-ES_tradnl" sz="2800" b="1" dirty="0"/>
          </a:p>
          <a:p>
            <a:r>
              <a:rPr lang="es-ES_tradnl" sz="2800" b="1" dirty="0" err="1" smtClean="0"/>
              <a:t>Everyone</a:t>
            </a:r>
            <a:r>
              <a:rPr lang="es-ES_tradnl" sz="2800" b="1" dirty="0" smtClean="0"/>
              <a:t> </a:t>
            </a:r>
            <a:r>
              <a:rPr lang="es-ES_tradnl" sz="2800" b="1" dirty="0" err="1"/>
              <a:t>on</a:t>
            </a:r>
            <a:r>
              <a:rPr lang="es-ES_tradnl" sz="2800" b="1" dirty="0"/>
              <a:t> </a:t>
            </a:r>
            <a:r>
              <a:rPr lang="es-ES_tradnl" sz="2800" b="1" dirty="0" err="1"/>
              <a:t>task</a:t>
            </a:r>
            <a:r>
              <a:rPr lang="es-ES_tradnl" sz="2800" b="1" dirty="0"/>
              <a:t> </a:t>
            </a:r>
            <a:r>
              <a:rPr lang="es-ES_tradnl" sz="2800" b="1" dirty="0" err="1"/>
              <a:t>during</a:t>
            </a:r>
            <a:r>
              <a:rPr lang="es-ES_tradnl" sz="2800" b="1" dirty="0"/>
              <a:t> </a:t>
            </a:r>
            <a:r>
              <a:rPr lang="es-ES_tradnl" sz="2800" b="1" dirty="0" smtClean="0"/>
              <a:t>a </a:t>
            </a:r>
            <a:r>
              <a:rPr lang="es-ES_tradnl" sz="2800" b="1" dirty="0" err="1" smtClean="0"/>
              <a:t>class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activity</a:t>
            </a:r>
            <a:endParaRPr lang="es-ES_tradnl" sz="2800" b="1" dirty="0"/>
          </a:p>
          <a:p>
            <a:r>
              <a:rPr lang="es-ES_tradnl" sz="2800" b="1" dirty="0"/>
              <a:t>100% </a:t>
            </a:r>
            <a:r>
              <a:rPr lang="es-ES_tradnl" sz="2800" b="1" dirty="0" err="1"/>
              <a:t>completion</a:t>
            </a:r>
            <a:r>
              <a:rPr lang="es-ES_tradnl" sz="2800" b="1" dirty="0"/>
              <a:t> of </a:t>
            </a:r>
            <a:r>
              <a:rPr lang="es-ES_tradnl" sz="2800" b="1" dirty="0" err="1" smtClean="0"/>
              <a:t>homework</a:t>
            </a:r>
            <a:endParaRPr lang="es-ES_tradnl" sz="2800" b="1" dirty="0"/>
          </a:p>
          <a:p>
            <a:pPr marL="45706" indent="0">
              <a:buNone/>
            </a:pPr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>
            <a:off x="966651" y="4987022"/>
            <a:ext cx="10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Once </a:t>
            </a:r>
            <a:r>
              <a:rPr lang="es-ES_tradnl" sz="2800" b="1" dirty="0" err="1" smtClean="0"/>
              <a:t>you’ve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earned</a:t>
            </a:r>
            <a:r>
              <a:rPr lang="es-ES_tradnl" sz="2800" b="1" dirty="0" smtClean="0"/>
              <a:t> dulces, </a:t>
            </a:r>
            <a:r>
              <a:rPr lang="es-ES_tradnl" sz="2800" b="1" dirty="0" err="1" smtClean="0"/>
              <a:t>you</a:t>
            </a:r>
            <a:r>
              <a:rPr lang="es-ES_tradnl" sz="2800" b="1" dirty="0" smtClean="0"/>
              <a:t> can </a:t>
            </a:r>
            <a:r>
              <a:rPr lang="es-ES_tradnl" sz="2800" b="1" dirty="0" err="1" smtClean="0"/>
              <a:t>work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to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earn</a:t>
            </a:r>
            <a:r>
              <a:rPr lang="es-ES_tradnl" sz="2800" b="1" dirty="0" smtClean="0"/>
              <a:t> refresco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40777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7458" y="2475410"/>
            <a:ext cx="10719662" cy="361526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S_tradnl" sz="3200" b="1" dirty="0" err="1" smtClean="0"/>
              <a:t>Summarize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your</a:t>
            </a:r>
            <a:r>
              <a:rPr lang="es-ES_tradnl" sz="3200" b="1" dirty="0" smtClean="0"/>
              <a:t> </a:t>
            </a:r>
            <a:r>
              <a:rPr lang="es-ES_tradnl" sz="3200" b="1" dirty="0"/>
              <a:t>SMART </a:t>
            </a:r>
            <a:r>
              <a:rPr lang="es-ES_tradnl" sz="3200" b="1" dirty="0" err="1"/>
              <a:t>goal</a:t>
            </a:r>
            <a:r>
              <a:rPr lang="es-ES_tradnl" sz="3200" b="1" dirty="0"/>
              <a:t> </a:t>
            </a:r>
            <a:r>
              <a:rPr lang="es-ES_tradnl" sz="3200" b="1" dirty="0" smtClean="0"/>
              <a:t>and </a:t>
            </a:r>
            <a:r>
              <a:rPr lang="es-ES_tradnl" sz="3200" b="1" dirty="0" err="1" smtClean="0"/>
              <a:t>an</a:t>
            </a:r>
            <a:r>
              <a:rPr lang="es-ES_tradnl" sz="3200" b="1" dirty="0" smtClean="0"/>
              <a:t> IB </a:t>
            </a:r>
            <a:r>
              <a:rPr lang="es-ES_tradnl" sz="3200" b="1" dirty="0" err="1" smtClean="0"/>
              <a:t>Focus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for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your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success</a:t>
            </a:r>
            <a:r>
              <a:rPr lang="es-ES_tradnl" sz="3200" b="1" dirty="0" smtClean="0"/>
              <a:t> in </a:t>
            </a:r>
            <a:r>
              <a:rPr lang="es-ES_tradnl" sz="3200" b="1" dirty="0" err="1" smtClean="0"/>
              <a:t>Spanish</a:t>
            </a:r>
            <a:r>
              <a:rPr lang="es-ES_tradnl" sz="3200" b="1" dirty="0" smtClean="0"/>
              <a:t> </a:t>
            </a:r>
            <a:r>
              <a:rPr lang="es-ES_tradnl" sz="3200" b="1" dirty="0" err="1"/>
              <a:t>this</a:t>
            </a:r>
            <a:r>
              <a:rPr lang="es-ES_tradnl" sz="3200" b="1" dirty="0"/>
              <a:t> </a:t>
            </a:r>
            <a:r>
              <a:rPr lang="es-ES_tradnl" sz="3200" b="1" dirty="0" err="1" smtClean="0"/>
              <a:t>semester</a:t>
            </a:r>
            <a:r>
              <a:rPr lang="es-ES_tradnl" sz="3200" b="1" dirty="0" smtClean="0"/>
              <a:t>. </a:t>
            </a:r>
          </a:p>
          <a:p>
            <a:pPr lvl="1" algn="ctr"/>
            <a:r>
              <a:rPr lang="es-ES_tradnl" sz="3000" b="1" dirty="0" err="1" smtClean="0"/>
              <a:t>How</a:t>
            </a:r>
            <a:r>
              <a:rPr lang="es-ES_tradnl" sz="3000" b="1" dirty="0" smtClean="0"/>
              <a:t> </a:t>
            </a:r>
            <a:r>
              <a:rPr lang="es-ES_tradnl" sz="3000" b="1" dirty="0" err="1"/>
              <a:t>will</a:t>
            </a:r>
            <a:r>
              <a:rPr lang="es-ES_tradnl" sz="3000" b="1" dirty="0"/>
              <a:t> </a:t>
            </a:r>
            <a:r>
              <a:rPr lang="es-ES_tradnl" sz="3000" b="1" dirty="0" err="1"/>
              <a:t>the</a:t>
            </a:r>
            <a:r>
              <a:rPr lang="es-ES_tradnl" sz="3000" b="1" dirty="0"/>
              <a:t> rules </a:t>
            </a:r>
            <a:r>
              <a:rPr lang="es-ES_tradnl" sz="3000" b="1" dirty="0" err="1"/>
              <a:t>established</a:t>
            </a:r>
            <a:r>
              <a:rPr lang="es-ES_tradnl" sz="3000" b="1" dirty="0"/>
              <a:t> </a:t>
            </a:r>
            <a:r>
              <a:rPr lang="es-ES_tradnl" sz="3000" b="1" dirty="0" err="1"/>
              <a:t>for</a:t>
            </a:r>
            <a:r>
              <a:rPr lang="es-ES_tradnl" sz="3000" b="1" dirty="0"/>
              <a:t> </a:t>
            </a:r>
            <a:r>
              <a:rPr lang="es-ES_tradnl" sz="3000" b="1" dirty="0" err="1"/>
              <a:t>this</a:t>
            </a:r>
            <a:r>
              <a:rPr lang="es-ES_tradnl" sz="3000" b="1" dirty="0"/>
              <a:t> </a:t>
            </a:r>
            <a:r>
              <a:rPr lang="es-ES_tradnl" sz="3000" b="1" dirty="0" err="1"/>
              <a:t>class</a:t>
            </a:r>
            <a:r>
              <a:rPr lang="es-ES_tradnl" sz="3000" b="1" dirty="0"/>
              <a:t> </a:t>
            </a:r>
            <a:r>
              <a:rPr lang="es-ES_tradnl" sz="3000" b="1" dirty="0" err="1"/>
              <a:t>help</a:t>
            </a:r>
            <a:r>
              <a:rPr lang="es-ES_tradnl" sz="3000" b="1" dirty="0"/>
              <a:t> </a:t>
            </a:r>
            <a:r>
              <a:rPr lang="es-ES_tradnl" sz="3000" b="1" dirty="0" err="1"/>
              <a:t>you</a:t>
            </a:r>
            <a:r>
              <a:rPr lang="es-ES_tradnl" sz="3000" b="1" dirty="0"/>
              <a:t> </a:t>
            </a:r>
            <a:r>
              <a:rPr lang="es-ES_tradnl" sz="3000" b="1" dirty="0" err="1"/>
              <a:t>achieve</a:t>
            </a:r>
            <a:r>
              <a:rPr lang="es-ES_tradnl" sz="3000" b="1" dirty="0"/>
              <a:t> </a:t>
            </a:r>
            <a:r>
              <a:rPr lang="es-ES_tradnl" sz="3000" b="1" dirty="0" err="1"/>
              <a:t>this</a:t>
            </a:r>
            <a:r>
              <a:rPr lang="es-ES_tradnl" sz="3000" b="1" dirty="0"/>
              <a:t> </a:t>
            </a:r>
            <a:r>
              <a:rPr lang="es-ES_tradnl" sz="3000" b="1" dirty="0" err="1"/>
              <a:t>goal</a:t>
            </a:r>
            <a:r>
              <a:rPr lang="es-ES_tradnl" sz="3000" b="1" dirty="0"/>
              <a:t>? </a:t>
            </a:r>
          </a:p>
          <a:p>
            <a:pPr algn="ctr"/>
            <a:endParaRPr lang="es-ES_tradnl" sz="3200" b="1" dirty="0"/>
          </a:p>
          <a:p>
            <a:pPr algn="ctr"/>
            <a:r>
              <a:rPr lang="es-ES_tradnl" sz="3200" b="1" dirty="0"/>
              <a:t>¿Cual es tu meta para español este semestre? ¿Como vas a lograrla? </a:t>
            </a:r>
            <a:endParaRPr lang="es-ES_tradnl" sz="3200" b="1" dirty="0" smtClean="0"/>
          </a:p>
          <a:p>
            <a:pPr lvl="1" algn="ctr"/>
            <a:r>
              <a:rPr lang="es-ES_tradnl" sz="3000" b="1" dirty="0" smtClean="0"/>
              <a:t>¿</a:t>
            </a:r>
            <a:r>
              <a:rPr lang="es-ES_tradnl" sz="3000" b="1" dirty="0"/>
              <a:t>Las reglas para la clase pueden ayudarte en que manera? </a:t>
            </a:r>
          </a:p>
          <a:p>
            <a:pPr algn="ctr"/>
            <a:endParaRPr lang="es-ES_tradnl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209414">
            <a:off x="723400" y="576458"/>
            <a:ext cx="8534400" cy="1507067"/>
          </a:xfrm>
        </p:spPr>
        <p:txBody>
          <a:bodyPr>
            <a:normAutofit/>
          </a:bodyPr>
          <a:lstStyle/>
          <a:p>
            <a:r>
              <a:rPr lang="es-ES_tradnl" sz="6000" b="1" dirty="0" smtClean="0">
                <a:solidFill>
                  <a:schemeClr val="bg1"/>
                </a:solidFill>
              </a:rPr>
              <a:t>DOL:</a:t>
            </a:r>
            <a:endParaRPr lang="es-ES_tradnl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3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641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86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721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endParaRPr lang="es-ES_tradnl" dirty="0"/>
          </a:p>
        </p:txBody>
      </p:sp>
      <p:pic>
        <p:nvPicPr>
          <p:cNvPr id="5" name="Shape 5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833" y="154545"/>
            <a:ext cx="7521520" cy="464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8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sz="3600" b="1" dirty="0"/>
              <a:t>DOL</a:t>
            </a:r>
            <a:r>
              <a:rPr lang="es-ES_tradnl" sz="3600" b="1" dirty="0" smtClean="0"/>
              <a:t>: </a:t>
            </a:r>
            <a:r>
              <a:rPr lang="es-ES_tradnl" sz="3600" b="1" dirty="0" err="1" smtClean="0"/>
              <a:t>Given</a:t>
            </a:r>
            <a:r>
              <a:rPr lang="es-ES_tradnl" sz="3600" b="1" dirty="0" smtClean="0"/>
              <a:t> </a:t>
            </a:r>
            <a:r>
              <a:rPr lang="es-ES_tradnl" sz="3600" b="1" dirty="0" smtClean="0"/>
              <a:t>media </a:t>
            </a:r>
            <a:r>
              <a:rPr lang="es-ES_tradnl" sz="3600" b="1" dirty="0" err="1" smtClean="0"/>
              <a:t>about</a:t>
            </a:r>
            <a:r>
              <a:rPr lang="es-ES_tradnl" sz="3600" b="1" dirty="0" smtClean="0"/>
              <a:t> New </a:t>
            </a:r>
            <a:r>
              <a:rPr lang="es-ES_tradnl" sz="3600" b="1" dirty="0" err="1" smtClean="0"/>
              <a:t>Y</a:t>
            </a:r>
            <a:r>
              <a:rPr lang="es-ES_tradnl" sz="3600" b="1" dirty="0" err="1" smtClean="0"/>
              <a:t>ear’s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traditions</a:t>
            </a:r>
            <a:r>
              <a:rPr lang="es-ES_tradnl" sz="3600" b="1" dirty="0" smtClean="0"/>
              <a:t> in </a:t>
            </a:r>
            <a:r>
              <a:rPr lang="es-ES_tradnl" sz="3600" b="1" dirty="0" err="1" smtClean="0"/>
              <a:t>Latin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America</a:t>
            </a:r>
            <a:r>
              <a:rPr lang="es-ES_tradnl" sz="3600" b="1" dirty="0" smtClean="0"/>
              <a:t>, </a:t>
            </a:r>
            <a:r>
              <a:rPr lang="es-ES_tradnl" sz="3600" b="1" dirty="0" smtClean="0"/>
              <a:t>100% of </a:t>
            </a:r>
            <a:r>
              <a:rPr lang="es-ES_tradnl" sz="3600" b="1" dirty="0"/>
              <a:t>LLW 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write</a:t>
            </a:r>
            <a:r>
              <a:rPr lang="es-ES_tradnl" sz="3600" b="1" dirty="0" smtClean="0"/>
              <a:t> a </a:t>
            </a:r>
            <a:r>
              <a:rPr lang="es-ES_tradnl" sz="3600" b="1" dirty="0" err="1" smtClean="0"/>
              <a:t>letter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inquiring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about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their</a:t>
            </a:r>
            <a:r>
              <a:rPr lang="es-ES_tradnl" sz="3600" b="1" dirty="0" smtClean="0"/>
              <a:t> new </a:t>
            </a:r>
            <a:r>
              <a:rPr lang="es-ES_tradnl" sz="3600" b="1" dirty="0" err="1" smtClean="0"/>
              <a:t>year’s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traditions</a:t>
            </a:r>
            <a:r>
              <a:rPr lang="es-ES_tradnl" sz="3600" b="1" dirty="0" smtClean="0"/>
              <a:t> and </a:t>
            </a:r>
            <a:r>
              <a:rPr lang="es-ES_tradnl" sz="3600" b="1" dirty="0" err="1" smtClean="0"/>
              <a:t>sharing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theirs</a:t>
            </a:r>
            <a:r>
              <a:rPr lang="es-ES_tradnl" sz="3600" b="1" dirty="0" smtClean="0"/>
              <a:t> with</a:t>
            </a:r>
            <a:r>
              <a:rPr lang="es-ES_tradnl" sz="3600" b="1" dirty="0" smtClean="0"/>
              <a:t>100</a:t>
            </a:r>
            <a:r>
              <a:rPr lang="es-ES_tradnl" sz="3600" b="1" dirty="0"/>
              <a:t>% </a:t>
            </a:r>
            <a:r>
              <a:rPr lang="es-ES_tradnl" sz="3600" b="1" dirty="0" err="1"/>
              <a:t>accuracy</a:t>
            </a:r>
            <a:r>
              <a:rPr lang="es-ES_tradnl" sz="3600" b="1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sz="4000" b="1" dirty="0"/>
              <a:t>OBJ</a:t>
            </a:r>
            <a:r>
              <a:rPr lang="es-ES_tradnl" sz="4000" b="1" dirty="0" smtClean="0"/>
              <a:t>: LLWBAT </a:t>
            </a:r>
            <a:r>
              <a:rPr lang="es-ES_tradnl" sz="4000" b="1" dirty="0" err="1" smtClean="0"/>
              <a:t>inquire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about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Latin</a:t>
            </a:r>
            <a:r>
              <a:rPr lang="es-ES_tradnl" sz="4000" b="1" dirty="0" smtClean="0"/>
              <a:t> American </a:t>
            </a:r>
            <a:r>
              <a:rPr lang="es-ES_tradnl" sz="4000" b="1" dirty="0" err="1" smtClean="0"/>
              <a:t>traditions</a:t>
            </a:r>
            <a:r>
              <a:rPr lang="es-ES_tradnl" sz="4000" b="1" dirty="0" smtClean="0"/>
              <a:t> in </a:t>
            </a:r>
            <a:r>
              <a:rPr lang="es-ES_tradnl" sz="4000" b="1" dirty="0" err="1" smtClean="0"/>
              <a:t>Spanish</a:t>
            </a:r>
            <a:r>
              <a:rPr lang="es-ES_tradnl" sz="4000" b="1" dirty="0" smtClean="0"/>
              <a:t>.</a:t>
            </a:r>
            <a:endParaRPr lang="es-ES_tradnl" sz="4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/>
              <a:t>OBJETIVO Y DOL </a:t>
            </a:r>
          </a:p>
        </p:txBody>
      </p:sp>
    </p:spTree>
    <p:extLst>
      <p:ext uri="{BB962C8B-B14F-4D97-AF65-F5344CB8AC3E}">
        <p14:creationId xmlns:p14="http://schemas.microsoft.com/office/powerpoint/2010/main" val="40693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Hoy </a:t>
            </a:r>
            <a:r>
              <a:rPr lang="en-US" b="1" dirty="0" err="1" smtClean="0">
                <a:solidFill>
                  <a:schemeClr val="tx1"/>
                </a:solidFill>
              </a:rPr>
              <a:t>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jueves</a:t>
            </a:r>
            <a:r>
              <a:rPr lang="en-US" b="1" dirty="0" smtClean="0">
                <a:solidFill>
                  <a:schemeClr val="tx1"/>
                </a:solidFill>
              </a:rPr>
              <a:t>, el </a:t>
            </a:r>
            <a:r>
              <a:rPr lang="en-US" b="1" dirty="0" err="1" smtClean="0">
                <a:solidFill>
                  <a:schemeClr val="tx1"/>
                </a:solidFill>
              </a:rPr>
              <a:t>diez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enero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1" y="952501"/>
            <a:ext cx="9540088" cy="2680127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Bienvenidos</a:t>
            </a:r>
            <a:r>
              <a:rPr lang="en-US" b="1" dirty="0" smtClean="0">
                <a:solidFill>
                  <a:schemeClr val="tx1"/>
                </a:solidFill>
              </a:rPr>
              <a:t> a </a:t>
            </a:r>
            <a:r>
              <a:rPr lang="en-US" b="1" dirty="0" err="1" smtClean="0">
                <a:solidFill>
                  <a:schemeClr val="tx1"/>
                </a:solidFill>
              </a:rPr>
              <a:t>nuestra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clase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Español</a:t>
            </a:r>
            <a:r>
              <a:rPr lang="en-US" b="1" dirty="0" smtClean="0">
                <a:solidFill>
                  <a:schemeClr val="tx1"/>
                </a:solidFill>
              </a:rPr>
              <a:t> 1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3600" b="1" dirty="0"/>
              <a:t>DOL</a:t>
            </a:r>
            <a:r>
              <a:rPr lang="es-ES_tradnl" sz="3600" b="1" dirty="0" smtClean="0"/>
              <a:t>: </a:t>
            </a:r>
            <a:r>
              <a:rPr lang="es-ES_tradnl" sz="3600" b="1" dirty="0" err="1" smtClean="0"/>
              <a:t>Given</a:t>
            </a:r>
            <a:r>
              <a:rPr lang="es-ES_tradnl" sz="3600" b="1" dirty="0" smtClean="0"/>
              <a:t> </a:t>
            </a:r>
            <a:r>
              <a:rPr lang="es-ES_tradnl" sz="3600" b="1" dirty="0" smtClean="0"/>
              <a:t>16 </a:t>
            </a:r>
            <a:r>
              <a:rPr lang="es-ES_tradnl" sz="3600" b="1" dirty="0" err="1" smtClean="0"/>
              <a:t>objects</a:t>
            </a:r>
            <a:r>
              <a:rPr lang="es-ES_tradnl" sz="3600" b="1" dirty="0" smtClean="0"/>
              <a:t> and </a:t>
            </a:r>
            <a:r>
              <a:rPr lang="es-ES_tradnl" sz="3600" b="1" dirty="0" err="1" smtClean="0"/>
              <a:t>owners</a:t>
            </a:r>
            <a:r>
              <a:rPr lang="es-ES_tradnl" sz="3600" b="1" dirty="0" smtClean="0"/>
              <a:t>, </a:t>
            </a:r>
            <a:r>
              <a:rPr lang="es-ES_tradnl" sz="3600" b="1" dirty="0" smtClean="0"/>
              <a:t>100% of </a:t>
            </a:r>
            <a:r>
              <a:rPr lang="es-ES_tradnl" sz="3600" b="1" dirty="0"/>
              <a:t>LLW </a:t>
            </a:r>
            <a:r>
              <a:rPr lang="es-ES_tradnl" sz="3600" b="1" dirty="0"/>
              <a:t>use posesivos </a:t>
            </a:r>
            <a:r>
              <a:rPr lang="es-ES_tradnl" sz="3600" b="1" dirty="0" err="1"/>
              <a:t>to</a:t>
            </a:r>
            <a:r>
              <a:rPr lang="es-ES_tradnl" sz="3600" b="1" dirty="0"/>
              <a:t> describe </a:t>
            </a:r>
            <a:r>
              <a:rPr lang="es-ES_tradnl" sz="3600" b="1" dirty="0" err="1" smtClean="0"/>
              <a:t>ownership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with</a:t>
            </a:r>
            <a:r>
              <a:rPr lang="es-ES_tradnl" sz="3600" b="1" dirty="0" smtClean="0"/>
              <a:t> 87</a:t>
            </a:r>
            <a:r>
              <a:rPr lang="es-ES_tradnl" sz="3600" b="1" dirty="0" smtClean="0"/>
              <a:t>% </a:t>
            </a:r>
            <a:r>
              <a:rPr lang="es-ES_tradnl" sz="3600" b="1" dirty="0" err="1"/>
              <a:t>accuracy</a:t>
            </a:r>
            <a:r>
              <a:rPr lang="es-ES_tradnl" sz="3600" b="1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4000" b="1" dirty="0"/>
              <a:t>OBJ</a:t>
            </a:r>
            <a:r>
              <a:rPr lang="es-ES_tradnl" sz="4000" b="1" dirty="0" smtClean="0"/>
              <a:t>: LLWBAT use posesivos </a:t>
            </a:r>
            <a:r>
              <a:rPr lang="es-ES_tradnl" sz="4000" b="1" dirty="0" err="1" smtClean="0"/>
              <a:t>to</a:t>
            </a:r>
            <a:r>
              <a:rPr lang="es-ES_tradnl" sz="4000" b="1" dirty="0" smtClean="0"/>
              <a:t> describe </a:t>
            </a:r>
            <a:r>
              <a:rPr lang="es-ES_tradnl" sz="4000" b="1" dirty="0" err="1" smtClean="0"/>
              <a:t>ownership</a:t>
            </a:r>
            <a:r>
              <a:rPr lang="es-ES_tradnl" sz="4000" b="1" dirty="0"/>
              <a:t>.</a:t>
            </a:r>
            <a:r>
              <a:rPr lang="es-ES_tradnl" sz="4000" b="1" dirty="0" smtClean="0"/>
              <a:t> </a:t>
            </a:r>
            <a:endParaRPr lang="es-ES_tradnl" sz="4000" b="1" dirty="0" smtClean="0"/>
          </a:p>
          <a:p>
            <a:pPr marL="0" indent="0">
              <a:buNone/>
            </a:pPr>
            <a:r>
              <a:rPr lang="es-ES_tradnl" sz="4000" b="1" dirty="0" smtClean="0"/>
              <a:t>NL1.3a</a:t>
            </a:r>
            <a:endParaRPr lang="es-ES_tradnl" sz="4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/>
              <a:t>OBJETIVO Y DOL </a:t>
            </a:r>
          </a:p>
        </p:txBody>
      </p:sp>
    </p:spTree>
    <p:extLst>
      <p:ext uri="{BB962C8B-B14F-4D97-AF65-F5344CB8AC3E}">
        <p14:creationId xmlns:p14="http://schemas.microsoft.com/office/powerpoint/2010/main" val="41230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Shape 6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544" y="880044"/>
            <a:ext cx="6638459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5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67547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4800" dirty="0" err="1" smtClean="0"/>
              <a:t>Possesive</a:t>
            </a:r>
            <a:r>
              <a:rPr lang="es-ES_tradnl" sz="4800" dirty="0" smtClean="0"/>
              <a:t> </a:t>
            </a:r>
            <a:r>
              <a:rPr lang="es-ES_tradnl" sz="4800" dirty="0" err="1" smtClean="0"/>
              <a:t>Adjectives</a:t>
            </a:r>
            <a:r>
              <a:rPr lang="es-ES_tradnl" sz="4800" dirty="0" smtClean="0"/>
              <a:t> </a:t>
            </a:r>
            <a:endParaRPr lang="es-ES_tradnl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646" y="953512"/>
            <a:ext cx="6787080" cy="4627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0137" y="5680902"/>
            <a:ext cx="5731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NOTA CLAVE** </a:t>
            </a:r>
            <a:r>
              <a:rPr lang="es-ES_tradnl" b="1" dirty="0" err="1" smtClean="0"/>
              <a:t>Gender</a:t>
            </a:r>
            <a:r>
              <a:rPr lang="es-ES_tradnl" b="1" dirty="0" smtClean="0"/>
              <a:t> and </a:t>
            </a:r>
            <a:r>
              <a:rPr lang="es-ES_tradnl" b="1" dirty="0" err="1" smtClean="0"/>
              <a:t>plurality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changed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based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noun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not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subject</a:t>
            </a:r>
            <a:r>
              <a:rPr lang="es-ES_tradnl" b="1" dirty="0" smtClean="0"/>
              <a:t> of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sentence</a:t>
            </a:r>
            <a:r>
              <a:rPr lang="es-ES_tradnl" b="1" dirty="0" smtClean="0"/>
              <a:t>. </a:t>
            </a:r>
            <a:endParaRPr lang="es-ES_tradnl" b="1" dirty="0"/>
          </a:p>
        </p:txBody>
      </p:sp>
      <p:sp>
        <p:nvSpPr>
          <p:cNvPr id="5" name="5-Point Star 4"/>
          <p:cNvSpPr/>
          <p:nvPr/>
        </p:nvSpPr>
        <p:spPr>
          <a:xfrm rot="20385325">
            <a:off x="15947" y="665"/>
            <a:ext cx="2609850" cy="26860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673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6600" dirty="0" smtClean="0"/>
              <a:t>-</a:t>
            </a:r>
            <a:r>
              <a:rPr lang="es-ES_tradnl" sz="6600" dirty="0" err="1" smtClean="0"/>
              <a:t>Matching</a:t>
            </a:r>
            <a:r>
              <a:rPr lang="es-ES_tradnl" sz="6600" dirty="0" smtClean="0"/>
              <a:t>-</a:t>
            </a:r>
            <a:r>
              <a:rPr lang="es-ES_tradnl" dirty="0" smtClean="0"/>
              <a:t> 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s-ES_tradnl" sz="3200" dirty="0" smtClean="0"/>
              <a:t>1. I </a:t>
            </a:r>
          </a:p>
          <a:p>
            <a:pPr marL="45720" indent="0">
              <a:buNone/>
            </a:pPr>
            <a:r>
              <a:rPr lang="es-ES_tradnl" sz="3200" dirty="0" smtClean="0"/>
              <a:t>2. </a:t>
            </a:r>
            <a:r>
              <a:rPr lang="es-ES_tradnl" sz="3200" dirty="0" err="1" smtClean="0"/>
              <a:t>You</a:t>
            </a:r>
            <a:r>
              <a:rPr lang="es-ES_tradnl" sz="3200" dirty="0" smtClean="0"/>
              <a:t> </a:t>
            </a:r>
          </a:p>
          <a:p>
            <a:pPr marL="45720" indent="0">
              <a:buNone/>
            </a:pPr>
            <a:r>
              <a:rPr lang="es-ES_tradnl" sz="3200" dirty="0" smtClean="0"/>
              <a:t>3. He/ </a:t>
            </a:r>
            <a:r>
              <a:rPr lang="es-ES_tradnl" sz="3200" dirty="0" err="1" smtClean="0"/>
              <a:t>She</a:t>
            </a:r>
            <a:r>
              <a:rPr lang="es-ES_tradnl" sz="3200" dirty="0" smtClean="0"/>
              <a:t> (plural) </a:t>
            </a:r>
          </a:p>
          <a:p>
            <a:pPr marL="45720" indent="0">
              <a:buNone/>
            </a:pPr>
            <a:r>
              <a:rPr lang="es-ES_tradnl" sz="3200" dirty="0" smtClean="0"/>
              <a:t>4. </a:t>
            </a:r>
            <a:r>
              <a:rPr lang="es-ES_tradnl" sz="3200" dirty="0" err="1" smtClean="0"/>
              <a:t>They</a:t>
            </a:r>
            <a:r>
              <a:rPr lang="es-ES_tradnl" sz="3200" dirty="0" smtClean="0"/>
              <a:t> </a:t>
            </a:r>
          </a:p>
          <a:p>
            <a:pPr marL="45720" indent="0">
              <a:buNone/>
            </a:pPr>
            <a:r>
              <a:rPr lang="es-ES_tradnl" sz="3200" dirty="0"/>
              <a:t>5</a:t>
            </a:r>
            <a:r>
              <a:rPr lang="es-ES_tradnl" sz="3200" dirty="0" smtClean="0"/>
              <a:t>. </a:t>
            </a:r>
            <a:r>
              <a:rPr lang="es-ES_tradnl" sz="3200" dirty="0" err="1" smtClean="0"/>
              <a:t>Us</a:t>
            </a:r>
            <a:r>
              <a:rPr lang="es-ES_tradnl" sz="3200" dirty="0" smtClean="0"/>
              <a:t> </a:t>
            </a:r>
            <a:endParaRPr lang="es-ES_tradnl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A. Sus </a:t>
            </a:r>
          </a:p>
          <a:p>
            <a:r>
              <a:rPr lang="es-ES_tradnl" sz="3600" dirty="0" smtClean="0"/>
              <a:t>B.  Tu </a:t>
            </a:r>
          </a:p>
          <a:p>
            <a:r>
              <a:rPr lang="es-ES_tradnl" sz="3600" dirty="0" smtClean="0"/>
              <a:t>C. Nuestro </a:t>
            </a:r>
          </a:p>
          <a:p>
            <a:r>
              <a:rPr lang="es-ES_tradnl" sz="3600" dirty="0" smtClean="0"/>
              <a:t>D. Mi </a:t>
            </a:r>
          </a:p>
          <a:p>
            <a:r>
              <a:rPr lang="es-ES_tradnl" sz="3600" dirty="0" smtClean="0"/>
              <a:t>E. Su </a:t>
            </a:r>
          </a:p>
        </p:txBody>
      </p:sp>
    </p:spTree>
    <p:extLst>
      <p:ext uri="{BB962C8B-B14F-4D97-AF65-F5344CB8AC3E}">
        <p14:creationId xmlns:p14="http://schemas.microsoft.com/office/powerpoint/2010/main" val="1819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700" y="7167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_tradnl" sz="4800" dirty="0" smtClean="0"/>
              <a:t>Rules </a:t>
            </a:r>
            <a:r>
              <a:rPr lang="es-ES_tradnl" sz="4800" dirty="0" err="1" smtClean="0"/>
              <a:t>for</a:t>
            </a:r>
            <a:r>
              <a:rPr lang="es-ES_tradnl" sz="4800" dirty="0" smtClean="0"/>
              <a:t> </a:t>
            </a:r>
            <a:r>
              <a:rPr lang="es-ES_tradnl" sz="4800" dirty="0" err="1"/>
              <a:t>P</a:t>
            </a:r>
            <a:r>
              <a:rPr lang="es-ES_tradnl" sz="4800" dirty="0" err="1" smtClean="0"/>
              <a:t>ossesive</a:t>
            </a:r>
            <a:r>
              <a:rPr lang="es-ES_tradnl" sz="4800" dirty="0" smtClean="0"/>
              <a:t> </a:t>
            </a:r>
            <a:r>
              <a:rPr lang="es-ES_tradnl" sz="4800" dirty="0" err="1"/>
              <a:t>A</a:t>
            </a:r>
            <a:r>
              <a:rPr lang="es-ES_tradnl" sz="4800" dirty="0" err="1" smtClean="0"/>
              <a:t>djectives</a:t>
            </a:r>
            <a:r>
              <a:rPr lang="es-ES_tradnl" sz="4800" dirty="0" smtClean="0"/>
              <a:t> </a:t>
            </a:r>
            <a:endParaRPr lang="es-ES_tradnl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859714"/>
            <a:ext cx="10725150" cy="4998286"/>
          </a:xfrm>
        </p:spPr>
        <p:txBody>
          <a:bodyPr>
            <a:normAutofit fontScale="85000" lnSpcReduction="20000"/>
          </a:bodyPr>
          <a:lstStyle/>
          <a:p>
            <a:r>
              <a:rPr lang="es-ES_tradnl" sz="3000" b="1" dirty="0" err="1" smtClean="0">
                <a:solidFill>
                  <a:schemeClr val="bg1"/>
                </a:solidFill>
              </a:rPr>
              <a:t>Adjectives</a:t>
            </a:r>
            <a:r>
              <a:rPr lang="es-ES_tradnl" sz="3000" b="1" dirty="0" smtClean="0">
                <a:solidFill>
                  <a:schemeClr val="bg1"/>
                </a:solidFill>
              </a:rPr>
              <a:t> in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spanish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change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based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on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gender</a:t>
            </a:r>
            <a:r>
              <a:rPr lang="es-ES_tradnl" sz="3000" b="1" dirty="0" smtClean="0">
                <a:solidFill>
                  <a:schemeClr val="bg1"/>
                </a:solidFill>
              </a:rPr>
              <a:t> and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number</a:t>
            </a:r>
            <a:r>
              <a:rPr lang="es-ES_tradnl" sz="3000" b="1" dirty="0" smtClean="0">
                <a:solidFill>
                  <a:schemeClr val="bg1"/>
                </a:solidFill>
              </a:rPr>
              <a:t> of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things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they</a:t>
            </a:r>
            <a:r>
              <a:rPr lang="es-ES_tradnl" sz="3000" b="1" dirty="0" smtClean="0">
                <a:solidFill>
                  <a:schemeClr val="bg1"/>
                </a:solidFill>
              </a:rPr>
              <a:t> describe </a:t>
            </a:r>
          </a:p>
          <a:p>
            <a:pPr lvl="1"/>
            <a:r>
              <a:rPr lang="es-ES_tradnl" sz="2600" b="1" dirty="0" smtClean="0">
                <a:solidFill>
                  <a:schemeClr val="bg1"/>
                </a:solidFill>
              </a:rPr>
              <a:t>Los pantalones amarillos  </a:t>
            </a:r>
          </a:p>
          <a:p>
            <a:pPr lvl="1"/>
            <a:r>
              <a:rPr lang="es-ES_tradnl" sz="2600" b="1" dirty="0" smtClean="0">
                <a:solidFill>
                  <a:schemeClr val="bg1"/>
                </a:solidFill>
              </a:rPr>
              <a:t>La camisa amarilla </a:t>
            </a:r>
          </a:p>
          <a:p>
            <a:r>
              <a:rPr lang="es-ES_tradnl" sz="3000" b="1" dirty="0" err="1" smtClean="0">
                <a:solidFill>
                  <a:schemeClr val="bg1"/>
                </a:solidFill>
              </a:rPr>
              <a:t>Unlike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other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adjectives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that</a:t>
            </a:r>
            <a:r>
              <a:rPr lang="es-ES_tradnl" sz="3000" b="1" dirty="0" smtClean="0">
                <a:solidFill>
                  <a:schemeClr val="bg1"/>
                </a:solidFill>
              </a:rPr>
              <a:t> come _________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noun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they</a:t>
            </a:r>
            <a:r>
              <a:rPr lang="es-ES_tradnl" sz="3000" b="1" dirty="0" smtClean="0">
                <a:solidFill>
                  <a:schemeClr val="bg1"/>
                </a:solidFill>
              </a:rPr>
              <a:t> describe,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possesive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adjectives</a:t>
            </a:r>
            <a:r>
              <a:rPr lang="es-ES_tradnl" sz="3000" b="1" dirty="0" smtClean="0">
                <a:solidFill>
                  <a:schemeClr val="bg1"/>
                </a:solidFill>
              </a:rPr>
              <a:t> come ________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before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noun</a:t>
            </a:r>
            <a:r>
              <a:rPr lang="es-ES_tradnl" sz="3000" b="1" dirty="0" smtClean="0">
                <a:solidFill>
                  <a:schemeClr val="bg1"/>
                </a:solidFill>
              </a:rPr>
              <a:t> </a:t>
            </a:r>
            <a:r>
              <a:rPr lang="es-ES_tradnl" sz="3000" b="1" dirty="0" err="1" smtClean="0">
                <a:solidFill>
                  <a:schemeClr val="bg1"/>
                </a:solidFill>
              </a:rPr>
              <a:t>they</a:t>
            </a:r>
            <a:r>
              <a:rPr lang="es-ES_tradnl" sz="3000" b="1" dirty="0" smtClean="0">
                <a:solidFill>
                  <a:schemeClr val="bg1"/>
                </a:solidFill>
              </a:rPr>
              <a:t> describe </a:t>
            </a:r>
          </a:p>
          <a:p>
            <a:pPr lvl="1"/>
            <a:r>
              <a:rPr lang="es-ES_tradnl" sz="2600" b="1" dirty="0" smtClean="0">
                <a:solidFill>
                  <a:schemeClr val="bg1"/>
                </a:solidFill>
              </a:rPr>
              <a:t>Mi cuaderno  (</a:t>
            </a:r>
            <a:r>
              <a:rPr lang="es-ES_tradnl" sz="2600" b="1" dirty="0" err="1" smtClean="0">
                <a:solidFill>
                  <a:schemeClr val="bg1"/>
                </a:solidFill>
              </a:rPr>
              <a:t>my</a:t>
            </a:r>
            <a:r>
              <a:rPr lang="es-ES_tradnl" sz="2600" b="1" dirty="0" smtClean="0">
                <a:solidFill>
                  <a:schemeClr val="bg1"/>
                </a:solidFill>
              </a:rPr>
              <a:t> notebook) </a:t>
            </a:r>
          </a:p>
          <a:p>
            <a:pPr lvl="1"/>
            <a:r>
              <a:rPr lang="es-ES_tradnl" sz="2600" b="1" dirty="0" smtClean="0">
                <a:solidFill>
                  <a:schemeClr val="bg1"/>
                </a:solidFill>
              </a:rPr>
              <a:t>Nuestra maestra (</a:t>
            </a:r>
            <a:r>
              <a:rPr lang="es-ES_tradnl" sz="2600" b="1" dirty="0" err="1" smtClean="0">
                <a:solidFill>
                  <a:schemeClr val="bg1"/>
                </a:solidFill>
              </a:rPr>
              <a:t>our</a:t>
            </a:r>
            <a:r>
              <a:rPr lang="es-ES_tradnl" sz="2600" b="1" dirty="0" smtClean="0">
                <a:solidFill>
                  <a:schemeClr val="bg1"/>
                </a:solidFill>
              </a:rPr>
              <a:t>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teacher</a:t>
            </a:r>
            <a:r>
              <a:rPr lang="es-ES_tradnl" sz="2600" b="1" dirty="0" smtClean="0">
                <a:solidFill>
                  <a:schemeClr val="bg1"/>
                </a:solidFill>
              </a:rPr>
              <a:t>) </a:t>
            </a:r>
          </a:p>
          <a:p>
            <a:pPr lvl="1"/>
            <a:r>
              <a:rPr lang="es-ES_tradnl" sz="2600" b="1" dirty="0" smtClean="0">
                <a:solidFill>
                  <a:schemeClr val="bg1"/>
                </a:solidFill>
              </a:rPr>
              <a:t>Nuestros libros  (</a:t>
            </a:r>
            <a:r>
              <a:rPr lang="es-ES_tradnl" sz="2600" b="1" dirty="0" err="1" smtClean="0">
                <a:solidFill>
                  <a:schemeClr val="bg1"/>
                </a:solidFill>
              </a:rPr>
              <a:t>our</a:t>
            </a:r>
            <a:r>
              <a:rPr lang="es-ES_tradnl" sz="2600" b="1" dirty="0" smtClean="0">
                <a:solidFill>
                  <a:schemeClr val="bg1"/>
                </a:solidFill>
              </a:rPr>
              <a:t>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books</a:t>
            </a:r>
            <a:r>
              <a:rPr lang="es-ES_tradnl" sz="2600" b="1" dirty="0" smtClean="0">
                <a:solidFill>
                  <a:schemeClr val="bg1"/>
                </a:solidFill>
              </a:rPr>
              <a:t>) </a:t>
            </a:r>
          </a:p>
          <a:p>
            <a:pPr lvl="2"/>
            <a:r>
              <a:rPr lang="es-ES_tradnl" sz="2600" b="1" dirty="0">
                <a:solidFill>
                  <a:schemeClr val="bg1"/>
                </a:solidFill>
              </a:rPr>
              <a:t>*note </a:t>
            </a:r>
            <a:r>
              <a:rPr lang="es-ES_tradnl" sz="2600" b="1" dirty="0" err="1">
                <a:solidFill>
                  <a:schemeClr val="bg1"/>
                </a:solidFill>
              </a:rPr>
              <a:t>the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possesive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adjective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changes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gender</a:t>
            </a:r>
            <a:r>
              <a:rPr lang="es-ES_tradnl" sz="2600" b="1" dirty="0">
                <a:solidFill>
                  <a:schemeClr val="bg1"/>
                </a:solidFill>
              </a:rPr>
              <a:t> and </a:t>
            </a:r>
            <a:r>
              <a:rPr lang="es-ES_tradnl" sz="2600" b="1" dirty="0" err="1">
                <a:solidFill>
                  <a:schemeClr val="bg1"/>
                </a:solidFill>
              </a:rPr>
              <a:t>number</a:t>
            </a:r>
            <a:r>
              <a:rPr lang="es-ES_tradnl" sz="2600" b="1" dirty="0">
                <a:solidFill>
                  <a:schemeClr val="bg1"/>
                </a:solidFill>
              </a:rPr>
              <a:t> to match </a:t>
            </a:r>
            <a:r>
              <a:rPr lang="es-ES_tradnl" sz="2600" b="1" dirty="0" err="1">
                <a:solidFill>
                  <a:schemeClr val="bg1"/>
                </a:solidFill>
              </a:rPr>
              <a:t>the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noun</a:t>
            </a:r>
            <a:endParaRPr lang="es-ES_tradnl" sz="2600" b="1" dirty="0">
              <a:solidFill>
                <a:schemeClr val="bg1"/>
              </a:solidFill>
            </a:endParaRPr>
          </a:p>
          <a:p>
            <a:pPr lvl="2"/>
            <a:endParaRPr lang="es-ES_tradnl" sz="2200" dirty="0" smtClean="0"/>
          </a:p>
        </p:txBody>
      </p:sp>
      <p:sp>
        <p:nvSpPr>
          <p:cNvPr id="4" name="5-Point Star 3"/>
          <p:cNvSpPr/>
          <p:nvPr/>
        </p:nvSpPr>
        <p:spPr>
          <a:xfrm rot="19819187">
            <a:off x="-377700" y="-414477"/>
            <a:ext cx="2839808" cy="26184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86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ctrTitle"/>
          </p:nvPr>
        </p:nvSpPr>
        <p:spPr>
          <a:xfrm>
            <a:off x="2195257" y="1848050"/>
            <a:ext cx="7801500" cy="17301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31" name="Shape 631"/>
          <p:cNvSpPr txBox="1">
            <a:spLocks noGrp="1"/>
          </p:cNvSpPr>
          <p:nvPr>
            <p:ph type="subTitle" idx="1"/>
          </p:nvPr>
        </p:nvSpPr>
        <p:spPr>
          <a:xfrm>
            <a:off x="2195250" y="4032125"/>
            <a:ext cx="7801500" cy="792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632" name="Shape 6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300" y="1191071"/>
            <a:ext cx="8821900" cy="317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5-Point Star 4"/>
          <p:cNvSpPr/>
          <p:nvPr/>
        </p:nvSpPr>
        <p:spPr>
          <a:xfrm rot="21289354">
            <a:off x="-123826" y="3376926"/>
            <a:ext cx="3181350" cy="2895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4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Shape 6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017" y="920440"/>
            <a:ext cx="8077733" cy="5594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5-Point Star 1"/>
          <p:cNvSpPr/>
          <p:nvPr/>
        </p:nvSpPr>
        <p:spPr>
          <a:xfrm rot="19592059">
            <a:off x="133349" y="340454"/>
            <a:ext cx="3181350" cy="2895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806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title"/>
          </p:nvPr>
        </p:nvSpPr>
        <p:spPr>
          <a:xfrm>
            <a:off x="1835700" y="77338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x-none"/>
              <a:t>Possessive Adjectives</a:t>
            </a:r>
          </a:p>
        </p:txBody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889575" y="1253575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x-none" sz="3200" dirty="0" err="1"/>
              <a:t>What</a:t>
            </a:r>
            <a:r>
              <a:rPr lang="x-none" sz="3200" dirty="0"/>
              <a:t> are </a:t>
            </a:r>
            <a:r>
              <a:rPr lang="x-none" sz="3200" dirty="0" err="1"/>
              <a:t>they</a:t>
            </a:r>
            <a:r>
              <a:rPr lang="x-none" sz="3200" dirty="0"/>
              <a:t>?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x-none" dirty="0"/>
              <a:t> </a:t>
            </a:r>
          </a:p>
        </p:txBody>
      </p:sp>
      <p:sp>
        <p:nvSpPr>
          <p:cNvPr id="654" name="Shape 654"/>
          <p:cNvSpPr/>
          <p:nvPr/>
        </p:nvSpPr>
        <p:spPr>
          <a:xfrm>
            <a:off x="4266450" y="1180798"/>
            <a:ext cx="6534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They are words (adjectives) use to indicate possession; </a:t>
            </a:r>
            <a:r>
              <a:rPr lang="x-none" sz="2400" b="1">
                <a:latin typeface="Oswald"/>
                <a:ea typeface="Oswald"/>
                <a:cs typeface="Oswald"/>
                <a:sym typeface="Oswald"/>
              </a:rPr>
              <a:t>WHO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something belongs to.  </a:t>
            </a:r>
          </a:p>
        </p:txBody>
      </p:sp>
      <p:sp>
        <p:nvSpPr>
          <p:cNvPr id="655" name="Shape 655"/>
          <p:cNvSpPr/>
          <p:nvPr/>
        </p:nvSpPr>
        <p:spPr>
          <a:xfrm>
            <a:off x="1650600" y="2507375"/>
            <a:ext cx="857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My</a:t>
            </a:r>
          </a:p>
        </p:txBody>
      </p:sp>
      <p:sp>
        <p:nvSpPr>
          <p:cNvPr id="656" name="Shape 656"/>
          <p:cNvSpPr/>
          <p:nvPr/>
        </p:nvSpPr>
        <p:spPr>
          <a:xfrm>
            <a:off x="1650600" y="3384900"/>
            <a:ext cx="11805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Your</a:t>
            </a:r>
          </a:p>
        </p:txBody>
      </p:sp>
      <p:sp>
        <p:nvSpPr>
          <p:cNvPr id="657" name="Shape 657"/>
          <p:cNvSpPr/>
          <p:nvPr/>
        </p:nvSpPr>
        <p:spPr>
          <a:xfrm>
            <a:off x="1650600" y="4262425"/>
            <a:ext cx="5775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His/Her/ Your(formal &amp; plural)/their</a:t>
            </a:r>
          </a:p>
        </p:txBody>
      </p:sp>
      <p:sp>
        <p:nvSpPr>
          <p:cNvPr id="658" name="Shape 658"/>
          <p:cNvSpPr/>
          <p:nvPr/>
        </p:nvSpPr>
        <p:spPr>
          <a:xfrm>
            <a:off x="1650600" y="5139950"/>
            <a:ext cx="9417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Our</a:t>
            </a:r>
          </a:p>
        </p:txBody>
      </p:sp>
      <p:sp>
        <p:nvSpPr>
          <p:cNvPr id="659" name="Shape 659"/>
          <p:cNvSpPr/>
          <p:nvPr/>
        </p:nvSpPr>
        <p:spPr>
          <a:xfrm>
            <a:off x="3013775" y="2507375"/>
            <a:ext cx="37662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Mi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(Singular)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Mis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 (plural)  </a:t>
            </a:r>
          </a:p>
        </p:txBody>
      </p:sp>
      <p:sp>
        <p:nvSpPr>
          <p:cNvPr id="660" name="Shape 660"/>
          <p:cNvSpPr/>
          <p:nvPr/>
        </p:nvSpPr>
        <p:spPr>
          <a:xfrm>
            <a:off x="3266775" y="3384900"/>
            <a:ext cx="37662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Tu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(Singular)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Tus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 (plural)  </a:t>
            </a:r>
          </a:p>
        </p:txBody>
      </p:sp>
      <p:sp>
        <p:nvSpPr>
          <p:cNvPr id="661" name="Shape 661"/>
          <p:cNvSpPr/>
          <p:nvPr/>
        </p:nvSpPr>
        <p:spPr>
          <a:xfrm>
            <a:off x="7533900" y="4262425"/>
            <a:ext cx="3134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Su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(Singular)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Sus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 (plural)  </a:t>
            </a:r>
          </a:p>
        </p:txBody>
      </p:sp>
      <p:sp>
        <p:nvSpPr>
          <p:cNvPr id="662" name="Shape 662"/>
          <p:cNvSpPr/>
          <p:nvPr/>
        </p:nvSpPr>
        <p:spPr>
          <a:xfrm>
            <a:off x="2655450" y="5139950"/>
            <a:ext cx="77010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Nuestro</a:t>
            </a:r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Nuestra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(Singular)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Nuestros</a:t>
            </a:r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Nuestras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 (plural)  </a:t>
            </a:r>
          </a:p>
        </p:txBody>
      </p:sp>
    </p:spTree>
    <p:extLst>
      <p:ext uri="{BB962C8B-B14F-4D97-AF65-F5344CB8AC3E}">
        <p14:creationId xmlns:p14="http://schemas.microsoft.com/office/powerpoint/2010/main" val="28056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title"/>
          </p:nvPr>
        </p:nvSpPr>
        <p:spPr>
          <a:xfrm>
            <a:off x="1835700" y="1302275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x-none"/>
              <a:t>Possessive Adjectives</a:t>
            </a:r>
          </a:p>
        </p:txBody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1835700" y="2009725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x-none"/>
              <a:t>What are they?</a:t>
            </a:r>
          </a:p>
          <a:p>
            <a:pPr>
              <a:buNone/>
            </a:pPr>
            <a:endParaRPr/>
          </a:p>
          <a:p>
            <a:pPr>
              <a:buNone/>
            </a:pPr>
            <a:r>
              <a:rPr lang="x-none"/>
              <a:t> </a:t>
            </a:r>
          </a:p>
        </p:txBody>
      </p:sp>
      <p:sp>
        <p:nvSpPr>
          <p:cNvPr id="669" name="Shape 669"/>
          <p:cNvSpPr/>
          <p:nvPr/>
        </p:nvSpPr>
        <p:spPr>
          <a:xfrm>
            <a:off x="3013775" y="2507375"/>
            <a:ext cx="16302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Mi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(Singular)</a:t>
            </a:r>
          </a:p>
        </p:txBody>
      </p:sp>
      <p:sp>
        <p:nvSpPr>
          <p:cNvPr id="670" name="Shape 670"/>
          <p:cNvSpPr/>
          <p:nvPr/>
        </p:nvSpPr>
        <p:spPr>
          <a:xfrm>
            <a:off x="1889500" y="2507375"/>
            <a:ext cx="857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My</a:t>
            </a:r>
          </a:p>
        </p:txBody>
      </p:sp>
      <p:sp>
        <p:nvSpPr>
          <p:cNvPr id="671" name="Shape 671"/>
          <p:cNvSpPr/>
          <p:nvPr/>
        </p:nvSpPr>
        <p:spPr>
          <a:xfrm>
            <a:off x="4754200" y="2507375"/>
            <a:ext cx="857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Ex.=</a:t>
            </a:r>
          </a:p>
        </p:txBody>
      </p:sp>
      <p:sp>
        <p:nvSpPr>
          <p:cNvPr id="672" name="Shape 672"/>
          <p:cNvSpPr/>
          <p:nvPr/>
        </p:nvSpPr>
        <p:spPr>
          <a:xfrm>
            <a:off x="5721525" y="2507375"/>
            <a:ext cx="15504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My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book</a:t>
            </a:r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673" name="Shape 673"/>
          <p:cNvSpPr/>
          <p:nvPr/>
        </p:nvSpPr>
        <p:spPr>
          <a:xfrm>
            <a:off x="7382150" y="2507375"/>
            <a:ext cx="423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=</a:t>
            </a:r>
          </a:p>
        </p:txBody>
      </p:sp>
      <p:sp>
        <p:nvSpPr>
          <p:cNvPr id="674" name="Shape 674"/>
          <p:cNvSpPr/>
          <p:nvPr/>
        </p:nvSpPr>
        <p:spPr>
          <a:xfrm>
            <a:off x="7993050" y="2507375"/>
            <a:ext cx="16302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Mi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libro</a:t>
            </a:r>
          </a:p>
        </p:txBody>
      </p:sp>
      <p:sp>
        <p:nvSpPr>
          <p:cNvPr id="675" name="Shape 675"/>
          <p:cNvSpPr/>
          <p:nvPr/>
        </p:nvSpPr>
        <p:spPr>
          <a:xfrm>
            <a:off x="3013775" y="3705025"/>
            <a:ext cx="16302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Mis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(Plural)</a:t>
            </a:r>
          </a:p>
        </p:txBody>
      </p:sp>
      <p:sp>
        <p:nvSpPr>
          <p:cNvPr id="676" name="Shape 676"/>
          <p:cNvSpPr/>
          <p:nvPr/>
        </p:nvSpPr>
        <p:spPr>
          <a:xfrm>
            <a:off x="4754200" y="3705025"/>
            <a:ext cx="857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Ex.=</a:t>
            </a:r>
          </a:p>
        </p:txBody>
      </p:sp>
      <p:sp>
        <p:nvSpPr>
          <p:cNvPr id="677" name="Shape 677"/>
          <p:cNvSpPr/>
          <p:nvPr/>
        </p:nvSpPr>
        <p:spPr>
          <a:xfrm>
            <a:off x="5733137" y="3705025"/>
            <a:ext cx="17190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My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books</a:t>
            </a:r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678" name="Shape 678"/>
          <p:cNvSpPr/>
          <p:nvPr/>
        </p:nvSpPr>
        <p:spPr>
          <a:xfrm>
            <a:off x="8119700" y="3705025"/>
            <a:ext cx="17190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Mis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libros</a:t>
            </a:r>
          </a:p>
        </p:txBody>
      </p:sp>
      <p:sp>
        <p:nvSpPr>
          <p:cNvPr id="679" name="Shape 679"/>
          <p:cNvSpPr/>
          <p:nvPr/>
        </p:nvSpPr>
        <p:spPr>
          <a:xfrm>
            <a:off x="7573975" y="3705025"/>
            <a:ext cx="423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0898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58" y="435594"/>
            <a:ext cx="8534400" cy="169740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Dia</a:t>
            </a:r>
            <a:r>
              <a:rPr lang="en-US" dirty="0" smtClean="0"/>
              <a:t> de los </a:t>
            </a:r>
            <a:r>
              <a:rPr lang="en-US" dirty="0" err="1" smtClean="0"/>
              <a:t>reyes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18" y="2260520"/>
            <a:ext cx="8535990" cy="383211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DJdM1CnWIpo</a:t>
            </a:r>
            <a:endParaRPr lang="en-US" dirty="0" smtClean="0"/>
          </a:p>
          <a:p>
            <a:endParaRPr lang="en-US" dirty="0"/>
          </a:p>
          <a:p>
            <a:r>
              <a:rPr lang="en-US" sz="4000" dirty="0" smtClean="0"/>
              <a:t>Group discussion:</a:t>
            </a:r>
          </a:p>
          <a:p>
            <a:r>
              <a:rPr lang="en-US" sz="4000" dirty="0" err="1" smtClean="0"/>
              <a:t>Que</a:t>
            </a:r>
            <a:r>
              <a:rPr lang="en-US" sz="4000" dirty="0" smtClean="0"/>
              <a:t> </a:t>
            </a:r>
            <a:r>
              <a:rPr lang="en-US" sz="4000" dirty="0" err="1" smtClean="0"/>
              <a:t>es</a:t>
            </a:r>
            <a:r>
              <a:rPr lang="en-US" sz="4000" dirty="0" smtClean="0"/>
              <a:t> el </a:t>
            </a:r>
            <a:r>
              <a:rPr lang="en-US" sz="4000" dirty="0" err="1" smtClean="0"/>
              <a:t>dia</a:t>
            </a:r>
            <a:r>
              <a:rPr lang="en-US" sz="4000" dirty="0" smtClean="0"/>
              <a:t> de los </a:t>
            </a:r>
            <a:r>
              <a:rPr lang="en-US" sz="4000" dirty="0" err="1" smtClean="0"/>
              <a:t>reyes</a:t>
            </a:r>
            <a:r>
              <a:rPr lang="en-US" sz="4000" dirty="0" smtClean="0"/>
              <a:t>? What is the day of the Kings?</a:t>
            </a:r>
          </a:p>
          <a:p>
            <a:endParaRPr lang="en-US" sz="4000" dirty="0"/>
          </a:p>
          <a:p>
            <a:r>
              <a:rPr lang="en-US" sz="4000" dirty="0" smtClean="0"/>
              <a:t>Como se </a:t>
            </a:r>
            <a:r>
              <a:rPr lang="en-US" sz="4000" dirty="0" err="1" smtClean="0"/>
              <a:t>celebra</a:t>
            </a:r>
            <a:r>
              <a:rPr lang="en-US" sz="4000" dirty="0" smtClean="0"/>
              <a:t>?  How is it celebrated?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94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title"/>
          </p:nvPr>
        </p:nvSpPr>
        <p:spPr>
          <a:xfrm>
            <a:off x="1835700" y="1302275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x-none"/>
              <a:t>Possessive Adjectives</a:t>
            </a:r>
          </a:p>
        </p:txBody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1835700" y="2009725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x-none"/>
              <a:t>What are they?</a:t>
            </a:r>
          </a:p>
          <a:p>
            <a:pPr>
              <a:buNone/>
            </a:pPr>
            <a:endParaRPr/>
          </a:p>
          <a:p>
            <a:pPr>
              <a:buNone/>
            </a:pPr>
            <a:r>
              <a:rPr lang="x-none"/>
              <a:t> </a:t>
            </a:r>
          </a:p>
        </p:txBody>
      </p:sp>
      <p:sp>
        <p:nvSpPr>
          <p:cNvPr id="686" name="Shape 686"/>
          <p:cNvSpPr/>
          <p:nvPr/>
        </p:nvSpPr>
        <p:spPr>
          <a:xfrm>
            <a:off x="3013775" y="2507375"/>
            <a:ext cx="16302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Tu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(Singular)</a:t>
            </a:r>
          </a:p>
        </p:txBody>
      </p:sp>
      <p:sp>
        <p:nvSpPr>
          <p:cNvPr id="687" name="Shape 687"/>
          <p:cNvSpPr/>
          <p:nvPr/>
        </p:nvSpPr>
        <p:spPr>
          <a:xfrm>
            <a:off x="1712890" y="2507375"/>
            <a:ext cx="119061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 dirty="0" err="1">
                <a:latin typeface="Oswald"/>
                <a:ea typeface="Oswald"/>
                <a:cs typeface="Oswald"/>
                <a:sym typeface="Oswald"/>
              </a:rPr>
              <a:t>Your</a:t>
            </a:r>
            <a:endParaRPr lang="x-none" sz="30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4754237" y="2507375"/>
            <a:ext cx="857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Ex.=</a:t>
            </a:r>
          </a:p>
        </p:txBody>
      </p:sp>
      <p:sp>
        <p:nvSpPr>
          <p:cNvPr id="689" name="Shape 689"/>
          <p:cNvSpPr/>
          <p:nvPr/>
        </p:nvSpPr>
        <p:spPr>
          <a:xfrm>
            <a:off x="5721625" y="2507375"/>
            <a:ext cx="18525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Your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book</a:t>
            </a:r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690" name="Shape 690"/>
          <p:cNvSpPr/>
          <p:nvPr/>
        </p:nvSpPr>
        <p:spPr>
          <a:xfrm>
            <a:off x="7684400" y="2507375"/>
            <a:ext cx="423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=</a:t>
            </a:r>
          </a:p>
        </p:txBody>
      </p:sp>
      <p:sp>
        <p:nvSpPr>
          <p:cNvPr id="691" name="Shape 691"/>
          <p:cNvSpPr/>
          <p:nvPr/>
        </p:nvSpPr>
        <p:spPr>
          <a:xfrm>
            <a:off x="8302900" y="2507375"/>
            <a:ext cx="18525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Tu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libro</a:t>
            </a:r>
          </a:p>
        </p:txBody>
      </p:sp>
      <p:sp>
        <p:nvSpPr>
          <p:cNvPr id="692" name="Shape 692"/>
          <p:cNvSpPr/>
          <p:nvPr/>
        </p:nvSpPr>
        <p:spPr>
          <a:xfrm>
            <a:off x="3013775" y="3705025"/>
            <a:ext cx="16302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Tus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(Plural)</a:t>
            </a:r>
          </a:p>
        </p:txBody>
      </p:sp>
      <p:sp>
        <p:nvSpPr>
          <p:cNvPr id="693" name="Shape 693"/>
          <p:cNvSpPr/>
          <p:nvPr/>
        </p:nvSpPr>
        <p:spPr>
          <a:xfrm>
            <a:off x="4754200" y="3705025"/>
            <a:ext cx="857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Ex.=</a:t>
            </a:r>
          </a:p>
        </p:txBody>
      </p:sp>
      <p:sp>
        <p:nvSpPr>
          <p:cNvPr id="694" name="Shape 694"/>
          <p:cNvSpPr/>
          <p:nvPr/>
        </p:nvSpPr>
        <p:spPr>
          <a:xfrm>
            <a:off x="5733151" y="3705025"/>
            <a:ext cx="19512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Your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books</a:t>
            </a:r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695" name="Shape 695"/>
          <p:cNvSpPr/>
          <p:nvPr/>
        </p:nvSpPr>
        <p:spPr>
          <a:xfrm>
            <a:off x="8436400" y="3705025"/>
            <a:ext cx="18525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Tus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libros</a:t>
            </a:r>
          </a:p>
        </p:txBody>
      </p:sp>
      <p:sp>
        <p:nvSpPr>
          <p:cNvPr id="696" name="Shape 696"/>
          <p:cNvSpPr/>
          <p:nvPr/>
        </p:nvSpPr>
        <p:spPr>
          <a:xfrm>
            <a:off x="7848425" y="3705025"/>
            <a:ext cx="423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8047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title"/>
          </p:nvPr>
        </p:nvSpPr>
        <p:spPr>
          <a:xfrm>
            <a:off x="1524000" y="718538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x-none" dirty="0" err="1"/>
              <a:t>Possessive</a:t>
            </a:r>
            <a:r>
              <a:rPr lang="x-none" dirty="0"/>
              <a:t> </a:t>
            </a:r>
            <a:r>
              <a:rPr lang="x-none" dirty="0" err="1"/>
              <a:t>Adjectives</a:t>
            </a:r>
            <a:endParaRPr lang="x-none" dirty="0"/>
          </a:p>
        </p:txBody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1221150" y="1656375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x-none" dirty="0" err="1"/>
              <a:t>What</a:t>
            </a:r>
            <a:r>
              <a:rPr lang="x-none" dirty="0"/>
              <a:t> are </a:t>
            </a:r>
            <a:r>
              <a:rPr lang="x-none" dirty="0" err="1"/>
              <a:t>they</a:t>
            </a:r>
            <a:r>
              <a:rPr lang="x-none" dirty="0"/>
              <a:t>?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x-none" dirty="0"/>
              <a:t> </a:t>
            </a:r>
          </a:p>
        </p:txBody>
      </p:sp>
      <p:sp>
        <p:nvSpPr>
          <p:cNvPr id="703" name="Shape 703"/>
          <p:cNvSpPr/>
          <p:nvPr/>
        </p:nvSpPr>
        <p:spPr>
          <a:xfrm>
            <a:off x="1524000" y="2739250"/>
            <a:ext cx="16302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Su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(Singular)</a:t>
            </a:r>
          </a:p>
        </p:txBody>
      </p:sp>
      <p:sp>
        <p:nvSpPr>
          <p:cNvPr id="704" name="Shape 704"/>
          <p:cNvSpPr/>
          <p:nvPr/>
        </p:nvSpPr>
        <p:spPr>
          <a:xfrm>
            <a:off x="3519700" y="1874975"/>
            <a:ext cx="5816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 dirty="0" err="1">
                <a:latin typeface="Oswald"/>
                <a:ea typeface="Oswald"/>
                <a:cs typeface="Oswald"/>
                <a:sym typeface="Oswald"/>
              </a:rPr>
              <a:t>His</a:t>
            </a:r>
            <a:r>
              <a:rPr lang="x-none" sz="3000" b="1" dirty="0"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x-none" sz="3000" b="1" dirty="0" err="1">
                <a:latin typeface="Oswald"/>
                <a:ea typeface="Oswald"/>
                <a:cs typeface="Oswald"/>
                <a:sym typeface="Oswald"/>
              </a:rPr>
              <a:t>Her</a:t>
            </a:r>
            <a:r>
              <a:rPr lang="x-none" sz="3000" b="1" dirty="0">
                <a:latin typeface="Oswald"/>
                <a:ea typeface="Oswald"/>
                <a:cs typeface="Oswald"/>
                <a:sym typeface="Oswald"/>
              </a:rPr>
              <a:t>/ </a:t>
            </a:r>
            <a:r>
              <a:rPr lang="x-none" sz="3000" b="1" dirty="0" err="1">
                <a:latin typeface="Oswald"/>
                <a:ea typeface="Oswald"/>
                <a:cs typeface="Oswald"/>
                <a:sym typeface="Oswald"/>
              </a:rPr>
              <a:t>Your</a:t>
            </a:r>
            <a:r>
              <a:rPr lang="x-none" sz="3000" b="1" dirty="0">
                <a:latin typeface="Oswald"/>
                <a:ea typeface="Oswald"/>
                <a:cs typeface="Oswald"/>
                <a:sym typeface="Oswald"/>
              </a:rPr>
              <a:t>(formal &amp; plural)/</a:t>
            </a:r>
            <a:r>
              <a:rPr lang="x-none" sz="3000" b="1" dirty="0" err="1">
                <a:latin typeface="Oswald"/>
                <a:ea typeface="Oswald"/>
                <a:cs typeface="Oswald"/>
                <a:sym typeface="Oswald"/>
              </a:rPr>
              <a:t>their</a:t>
            </a:r>
            <a:endParaRPr lang="x-none" sz="30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5" name="Shape 705"/>
          <p:cNvSpPr/>
          <p:nvPr/>
        </p:nvSpPr>
        <p:spPr>
          <a:xfrm>
            <a:off x="3266737" y="2739250"/>
            <a:ext cx="857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Ex.=</a:t>
            </a:r>
          </a:p>
        </p:txBody>
      </p:sp>
      <p:sp>
        <p:nvSpPr>
          <p:cNvPr id="706" name="Shape 706"/>
          <p:cNvSpPr/>
          <p:nvPr/>
        </p:nvSpPr>
        <p:spPr>
          <a:xfrm>
            <a:off x="4206050" y="2739250"/>
            <a:ext cx="4077900" cy="13083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His/Her/Your (formal)/ Their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table</a:t>
            </a:r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707" name="Shape 707"/>
          <p:cNvSpPr/>
          <p:nvPr/>
        </p:nvSpPr>
        <p:spPr>
          <a:xfrm>
            <a:off x="8337775" y="2739250"/>
            <a:ext cx="423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=</a:t>
            </a:r>
          </a:p>
        </p:txBody>
      </p:sp>
      <p:sp>
        <p:nvSpPr>
          <p:cNvPr id="708" name="Shape 708"/>
          <p:cNvSpPr/>
          <p:nvPr/>
        </p:nvSpPr>
        <p:spPr>
          <a:xfrm>
            <a:off x="8815500" y="2739250"/>
            <a:ext cx="18525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Su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mesa</a:t>
            </a:r>
          </a:p>
        </p:txBody>
      </p:sp>
      <p:sp>
        <p:nvSpPr>
          <p:cNvPr id="709" name="Shape 709"/>
          <p:cNvSpPr/>
          <p:nvPr/>
        </p:nvSpPr>
        <p:spPr>
          <a:xfrm>
            <a:off x="1524000" y="4418625"/>
            <a:ext cx="16302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Sus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(Plural)</a:t>
            </a:r>
          </a:p>
        </p:txBody>
      </p:sp>
      <p:sp>
        <p:nvSpPr>
          <p:cNvPr id="710" name="Shape 710"/>
          <p:cNvSpPr/>
          <p:nvPr/>
        </p:nvSpPr>
        <p:spPr>
          <a:xfrm>
            <a:off x="3266750" y="4418625"/>
            <a:ext cx="857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Ex.=</a:t>
            </a:r>
          </a:p>
        </p:txBody>
      </p:sp>
      <p:sp>
        <p:nvSpPr>
          <p:cNvPr id="711" name="Shape 711"/>
          <p:cNvSpPr/>
          <p:nvPr/>
        </p:nvSpPr>
        <p:spPr>
          <a:xfrm>
            <a:off x="4236400" y="4418625"/>
            <a:ext cx="3921000" cy="13083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His/Her/Your (formal plural)/their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tables</a:t>
            </a:r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712" name="Shape 712"/>
          <p:cNvSpPr/>
          <p:nvPr/>
        </p:nvSpPr>
        <p:spPr>
          <a:xfrm>
            <a:off x="8761650" y="4517000"/>
            <a:ext cx="18525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Sus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mesas</a:t>
            </a:r>
          </a:p>
        </p:txBody>
      </p:sp>
      <p:sp>
        <p:nvSpPr>
          <p:cNvPr id="713" name="Shape 713"/>
          <p:cNvSpPr/>
          <p:nvPr/>
        </p:nvSpPr>
        <p:spPr>
          <a:xfrm>
            <a:off x="8247575" y="4517000"/>
            <a:ext cx="423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4896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>
            <a:spLocks noGrp="1"/>
          </p:cNvSpPr>
          <p:nvPr>
            <p:ph type="title"/>
          </p:nvPr>
        </p:nvSpPr>
        <p:spPr>
          <a:xfrm>
            <a:off x="1835700" y="1302275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x-none"/>
              <a:t>Possessive Adjectives</a:t>
            </a:r>
          </a:p>
        </p:txBody>
      </p:sp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1835700" y="2009725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x-none"/>
              <a:t>What are they?</a:t>
            </a:r>
          </a:p>
          <a:p>
            <a:pPr>
              <a:buNone/>
            </a:pPr>
            <a:endParaRPr/>
          </a:p>
          <a:p>
            <a:pPr>
              <a:buNone/>
            </a:pPr>
            <a:r>
              <a:rPr lang="x-none"/>
              <a:t> </a:t>
            </a:r>
          </a:p>
        </p:txBody>
      </p:sp>
      <p:sp>
        <p:nvSpPr>
          <p:cNvPr id="720" name="Shape 720"/>
          <p:cNvSpPr/>
          <p:nvPr/>
        </p:nvSpPr>
        <p:spPr>
          <a:xfrm>
            <a:off x="2441450" y="2507375"/>
            <a:ext cx="25758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Nuestro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(Singular)</a:t>
            </a:r>
          </a:p>
        </p:txBody>
      </p:sp>
      <p:sp>
        <p:nvSpPr>
          <p:cNvPr id="721" name="Shape 721"/>
          <p:cNvSpPr/>
          <p:nvPr/>
        </p:nvSpPr>
        <p:spPr>
          <a:xfrm>
            <a:off x="1390918" y="2507375"/>
            <a:ext cx="1050532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 dirty="0" err="1">
                <a:latin typeface="Oswald"/>
                <a:ea typeface="Oswald"/>
                <a:cs typeface="Oswald"/>
                <a:sym typeface="Oswald"/>
              </a:rPr>
              <a:t>Our</a:t>
            </a:r>
            <a:endParaRPr lang="x-none" sz="30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5059400" y="2507375"/>
            <a:ext cx="857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Ex.=</a:t>
            </a:r>
          </a:p>
        </p:txBody>
      </p:sp>
      <p:sp>
        <p:nvSpPr>
          <p:cNvPr id="723" name="Shape 723"/>
          <p:cNvSpPr/>
          <p:nvPr/>
        </p:nvSpPr>
        <p:spPr>
          <a:xfrm>
            <a:off x="5958675" y="2507375"/>
            <a:ext cx="18525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Our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book</a:t>
            </a:r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724" name="Shape 724"/>
          <p:cNvSpPr/>
          <p:nvPr/>
        </p:nvSpPr>
        <p:spPr>
          <a:xfrm>
            <a:off x="7895500" y="2507375"/>
            <a:ext cx="423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=</a:t>
            </a:r>
          </a:p>
        </p:txBody>
      </p:sp>
      <p:sp>
        <p:nvSpPr>
          <p:cNvPr id="725" name="Shape 725"/>
          <p:cNvSpPr/>
          <p:nvPr/>
        </p:nvSpPr>
        <p:spPr>
          <a:xfrm>
            <a:off x="8403725" y="2418875"/>
            <a:ext cx="2217900" cy="992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Nuestro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libro</a:t>
            </a:r>
          </a:p>
        </p:txBody>
      </p:sp>
      <p:sp>
        <p:nvSpPr>
          <p:cNvPr id="726" name="Shape 726"/>
          <p:cNvSpPr/>
          <p:nvPr/>
        </p:nvSpPr>
        <p:spPr>
          <a:xfrm>
            <a:off x="2118225" y="3705025"/>
            <a:ext cx="25758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Nuestra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(Singular)</a:t>
            </a:r>
          </a:p>
        </p:txBody>
      </p:sp>
      <p:sp>
        <p:nvSpPr>
          <p:cNvPr id="727" name="Shape 727"/>
          <p:cNvSpPr/>
          <p:nvPr/>
        </p:nvSpPr>
        <p:spPr>
          <a:xfrm>
            <a:off x="4694025" y="3705025"/>
            <a:ext cx="857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Ex.=</a:t>
            </a:r>
          </a:p>
        </p:txBody>
      </p:sp>
      <p:sp>
        <p:nvSpPr>
          <p:cNvPr id="728" name="Shape 728"/>
          <p:cNvSpPr/>
          <p:nvPr/>
        </p:nvSpPr>
        <p:spPr>
          <a:xfrm>
            <a:off x="5551114" y="3705025"/>
            <a:ext cx="19512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Our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table</a:t>
            </a:r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729" name="Shape 729"/>
          <p:cNvSpPr/>
          <p:nvPr/>
        </p:nvSpPr>
        <p:spPr>
          <a:xfrm>
            <a:off x="7926225" y="3616525"/>
            <a:ext cx="2695500" cy="992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Nuestra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mesa</a:t>
            </a:r>
          </a:p>
        </p:txBody>
      </p:sp>
      <p:sp>
        <p:nvSpPr>
          <p:cNvPr id="730" name="Shape 730"/>
          <p:cNvSpPr/>
          <p:nvPr/>
        </p:nvSpPr>
        <p:spPr>
          <a:xfrm>
            <a:off x="7502325" y="3705025"/>
            <a:ext cx="423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1288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title"/>
          </p:nvPr>
        </p:nvSpPr>
        <p:spPr>
          <a:xfrm>
            <a:off x="1835700" y="1302275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x-none"/>
              <a:t>Possessive Adjectives</a:t>
            </a:r>
          </a:p>
        </p:txBody>
      </p:sp>
      <p:sp>
        <p:nvSpPr>
          <p:cNvPr id="736" name="Shape 736"/>
          <p:cNvSpPr txBox="1">
            <a:spLocks noGrp="1"/>
          </p:cNvSpPr>
          <p:nvPr>
            <p:ph type="body" idx="1"/>
          </p:nvPr>
        </p:nvSpPr>
        <p:spPr>
          <a:xfrm>
            <a:off x="1835700" y="2009725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x-none"/>
              <a:t>What are they?</a:t>
            </a:r>
          </a:p>
          <a:p>
            <a:pPr>
              <a:buNone/>
            </a:pPr>
            <a:endParaRPr/>
          </a:p>
          <a:p>
            <a:pPr>
              <a:buNone/>
            </a:pPr>
            <a:r>
              <a:rPr lang="x-none"/>
              <a:t> </a:t>
            </a:r>
          </a:p>
        </p:txBody>
      </p:sp>
      <p:sp>
        <p:nvSpPr>
          <p:cNvPr id="737" name="Shape 737"/>
          <p:cNvSpPr/>
          <p:nvPr/>
        </p:nvSpPr>
        <p:spPr>
          <a:xfrm>
            <a:off x="1584350" y="3513750"/>
            <a:ext cx="2328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Nuestros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(Plural)</a:t>
            </a:r>
          </a:p>
        </p:txBody>
      </p:sp>
      <p:sp>
        <p:nvSpPr>
          <p:cNvPr id="738" name="Shape 738"/>
          <p:cNvSpPr/>
          <p:nvPr/>
        </p:nvSpPr>
        <p:spPr>
          <a:xfrm>
            <a:off x="1584350" y="2507375"/>
            <a:ext cx="1068698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Our</a:t>
            </a:r>
          </a:p>
        </p:txBody>
      </p:sp>
      <p:sp>
        <p:nvSpPr>
          <p:cNvPr id="739" name="Shape 739"/>
          <p:cNvSpPr/>
          <p:nvPr/>
        </p:nvSpPr>
        <p:spPr>
          <a:xfrm>
            <a:off x="4047550" y="3513750"/>
            <a:ext cx="857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Ex.=</a:t>
            </a:r>
          </a:p>
        </p:txBody>
      </p:sp>
      <p:sp>
        <p:nvSpPr>
          <p:cNvPr id="740" name="Shape 740"/>
          <p:cNvSpPr/>
          <p:nvPr/>
        </p:nvSpPr>
        <p:spPr>
          <a:xfrm>
            <a:off x="4993487" y="3513750"/>
            <a:ext cx="18525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Our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books</a:t>
            </a:r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741" name="Shape 741"/>
          <p:cNvSpPr/>
          <p:nvPr/>
        </p:nvSpPr>
        <p:spPr>
          <a:xfrm>
            <a:off x="6990150" y="3513750"/>
            <a:ext cx="423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=</a:t>
            </a:r>
          </a:p>
        </p:txBody>
      </p:sp>
      <p:sp>
        <p:nvSpPr>
          <p:cNvPr id="742" name="Shape 742"/>
          <p:cNvSpPr/>
          <p:nvPr/>
        </p:nvSpPr>
        <p:spPr>
          <a:xfrm>
            <a:off x="7672950" y="3425250"/>
            <a:ext cx="2606400" cy="992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Nuestros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libros</a:t>
            </a:r>
          </a:p>
        </p:txBody>
      </p:sp>
      <p:sp>
        <p:nvSpPr>
          <p:cNvPr id="743" name="Shape 743"/>
          <p:cNvSpPr/>
          <p:nvPr/>
        </p:nvSpPr>
        <p:spPr>
          <a:xfrm>
            <a:off x="1584350" y="4520125"/>
            <a:ext cx="2328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Nuestras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>
                <a:latin typeface="Oswald"/>
                <a:ea typeface="Oswald"/>
                <a:cs typeface="Oswald"/>
                <a:sym typeface="Oswald"/>
              </a:rPr>
              <a:t>(Plural)</a:t>
            </a:r>
          </a:p>
        </p:txBody>
      </p:sp>
      <p:sp>
        <p:nvSpPr>
          <p:cNvPr id="744" name="Shape 744"/>
          <p:cNvSpPr/>
          <p:nvPr/>
        </p:nvSpPr>
        <p:spPr>
          <a:xfrm>
            <a:off x="4047550" y="4520125"/>
            <a:ext cx="8571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Ex.=</a:t>
            </a:r>
          </a:p>
        </p:txBody>
      </p:sp>
      <p:sp>
        <p:nvSpPr>
          <p:cNvPr id="745" name="Shape 745"/>
          <p:cNvSpPr/>
          <p:nvPr/>
        </p:nvSpPr>
        <p:spPr>
          <a:xfrm>
            <a:off x="5038939" y="4520125"/>
            <a:ext cx="19512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Our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tables</a:t>
            </a:r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746" name="Shape 746"/>
          <p:cNvSpPr/>
          <p:nvPr/>
        </p:nvSpPr>
        <p:spPr>
          <a:xfrm>
            <a:off x="7742800" y="4520125"/>
            <a:ext cx="2695500" cy="992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solidFill>
                  <a:srgbClr val="0000FF"/>
                </a:solidFill>
                <a:latin typeface="Oswald"/>
                <a:ea typeface="Oswald"/>
                <a:cs typeface="Oswald"/>
                <a:sym typeface="Oswald"/>
              </a:rPr>
              <a:t>Nuestras</a:t>
            </a:r>
            <a:r>
              <a:rPr lang="x-none" sz="24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x-none" sz="3000">
                <a:latin typeface="Oswald"/>
                <a:ea typeface="Oswald"/>
                <a:cs typeface="Oswald"/>
                <a:sym typeface="Oswald"/>
              </a:rPr>
              <a:t>mesas</a:t>
            </a:r>
          </a:p>
        </p:txBody>
      </p:sp>
      <p:sp>
        <p:nvSpPr>
          <p:cNvPr id="747" name="Shape 747"/>
          <p:cNvSpPr/>
          <p:nvPr/>
        </p:nvSpPr>
        <p:spPr>
          <a:xfrm>
            <a:off x="7154525" y="4520125"/>
            <a:ext cx="423900" cy="8151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3000" b="1">
                <a:latin typeface="Oswald"/>
                <a:ea typeface="Oswald"/>
                <a:cs typeface="Oswald"/>
                <a:sym typeface="Oswald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3557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ctrTitle"/>
          </p:nvPr>
        </p:nvSpPr>
        <p:spPr>
          <a:xfrm>
            <a:off x="2195257" y="1848050"/>
            <a:ext cx="7801500" cy="17301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45" name="Shape 645"/>
          <p:cNvSpPr txBox="1">
            <a:spLocks noGrp="1"/>
          </p:cNvSpPr>
          <p:nvPr>
            <p:ph type="subTitle" idx="1"/>
          </p:nvPr>
        </p:nvSpPr>
        <p:spPr>
          <a:xfrm>
            <a:off x="2195250" y="4032125"/>
            <a:ext cx="7801500" cy="792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646" name="Shape 6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437" y="857250"/>
            <a:ext cx="9045124" cy="8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Shape 6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7364" y="1642027"/>
            <a:ext cx="7037275" cy="435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3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xfrm>
            <a:off x="1835700" y="1302275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x-none" dirty="0" smtClean="0"/>
              <a:t>A PRACTICAR! </a:t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endParaRPr lang="x-none" dirty="0"/>
          </a:p>
        </p:txBody>
      </p:sp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1835700" y="2009725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x-none" sz="3200" dirty="0" err="1" smtClean="0"/>
              <a:t>Take</a:t>
            </a:r>
            <a:r>
              <a:rPr lang="x-none" sz="3200" dirty="0" smtClean="0"/>
              <a:t> </a:t>
            </a:r>
            <a:r>
              <a:rPr lang="x-none" sz="3200" dirty="0" err="1" smtClean="0"/>
              <a:t>out</a:t>
            </a:r>
            <a:r>
              <a:rPr lang="x-none" sz="3200" dirty="0" smtClean="0"/>
              <a:t> </a:t>
            </a:r>
            <a:r>
              <a:rPr lang="x-none" sz="3200" dirty="0" err="1" smtClean="0"/>
              <a:t>your</a:t>
            </a:r>
            <a:r>
              <a:rPr lang="x-none" sz="3200" dirty="0" smtClean="0"/>
              <a:t> </a:t>
            </a:r>
            <a:r>
              <a:rPr lang="x-none" sz="3200" dirty="0" err="1" smtClean="0"/>
              <a:t>whiteboards</a:t>
            </a:r>
            <a:endParaRPr lang="x-none" sz="3200" dirty="0"/>
          </a:p>
          <a:p>
            <a:pPr>
              <a:buNone/>
            </a:pPr>
            <a:endParaRPr lang="x-none" sz="3200" dirty="0"/>
          </a:p>
          <a:p>
            <a:pPr>
              <a:buNone/>
            </a:pPr>
            <a:r>
              <a:rPr lang="x-none" sz="3200" dirty="0" err="1" smtClean="0"/>
              <a:t>Translate</a:t>
            </a:r>
            <a:r>
              <a:rPr lang="x-none" sz="3200" dirty="0" smtClean="0"/>
              <a:t> </a:t>
            </a:r>
            <a:r>
              <a:rPr lang="x-none" sz="3200" dirty="0" err="1" smtClean="0"/>
              <a:t>the</a:t>
            </a:r>
            <a:r>
              <a:rPr lang="x-none" sz="3200" dirty="0" smtClean="0"/>
              <a:t> </a:t>
            </a:r>
            <a:r>
              <a:rPr lang="x-none" sz="3200" dirty="0" err="1" smtClean="0"/>
              <a:t>following</a:t>
            </a:r>
            <a:r>
              <a:rPr lang="x-none" sz="3200" dirty="0" smtClean="0"/>
              <a:t> </a:t>
            </a:r>
            <a:r>
              <a:rPr lang="x-none" sz="3200" dirty="0" err="1" smtClean="0"/>
              <a:t>phrases</a:t>
            </a:r>
            <a:r>
              <a:rPr lang="x-none" sz="3200" dirty="0" smtClean="0"/>
              <a:t> </a:t>
            </a:r>
            <a:r>
              <a:rPr lang="x-none" sz="3200" dirty="0" err="1" smtClean="0"/>
              <a:t>into</a:t>
            </a:r>
            <a:r>
              <a:rPr lang="x-none" sz="3200" dirty="0" smtClean="0"/>
              <a:t> </a:t>
            </a:r>
            <a:r>
              <a:rPr lang="x-none" sz="3200" dirty="0" err="1" smtClean="0"/>
              <a:t>spanish</a:t>
            </a:r>
            <a:r>
              <a:rPr lang="x-none" sz="3200" dirty="0" smtClean="0"/>
              <a:t> </a:t>
            </a:r>
            <a:r>
              <a:rPr lang="x-none" sz="3200" dirty="0" err="1" smtClean="0"/>
              <a:t>using</a:t>
            </a:r>
            <a:r>
              <a:rPr lang="x-none" sz="3200" dirty="0" smtClean="0"/>
              <a:t> </a:t>
            </a:r>
            <a:r>
              <a:rPr lang="x-none" sz="3200" dirty="0" err="1" smtClean="0"/>
              <a:t>the</a:t>
            </a:r>
            <a:r>
              <a:rPr lang="x-none" sz="3200" dirty="0" smtClean="0"/>
              <a:t> </a:t>
            </a:r>
            <a:r>
              <a:rPr lang="x-none" sz="3200" dirty="0" err="1" smtClean="0"/>
              <a:t>correct</a:t>
            </a:r>
            <a:r>
              <a:rPr lang="x-none" sz="3200" dirty="0" smtClean="0"/>
              <a:t> </a:t>
            </a:r>
            <a:r>
              <a:rPr lang="x-none" sz="3200" dirty="0" err="1" smtClean="0"/>
              <a:t>possesive</a:t>
            </a:r>
            <a:r>
              <a:rPr lang="x-none" sz="3200" dirty="0" smtClean="0"/>
              <a:t> pronouns </a:t>
            </a:r>
          </a:p>
          <a:p>
            <a:pPr>
              <a:buNone/>
            </a:pPr>
            <a:endParaRPr lang="x-none" sz="3200" dirty="0"/>
          </a:p>
          <a:p>
            <a:pPr>
              <a:buNone/>
            </a:pPr>
            <a:r>
              <a:rPr lang="x-none" sz="3200" dirty="0" smtClean="0"/>
              <a:t>DO NOT PUT THEM UP UNTIL I SAY SO! 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39242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/>
          <p:nvPr/>
        </p:nvSpPr>
        <p:spPr>
          <a:xfrm>
            <a:off x="1307050" y="359032"/>
            <a:ext cx="2767800" cy="1387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4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</a:t>
            </a:r>
            <a:r>
              <a:rPr lang="x-none" sz="2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x-none" sz="2400" dirty="0" err="1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pencil</a:t>
            </a:r>
            <a:r>
              <a:rPr lang="x-none" sz="24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x-none" sz="24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1" name="Shape 761"/>
          <p:cNvSpPr/>
          <p:nvPr/>
        </p:nvSpPr>
        <p:spPr>
          <a:xfrm>
            <a:off x="2162630" y="2058024"/>
            <a:ext cx="2767800" cy="1387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4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</a:t>
            </a:r>
            <a:r>
              <a:rPr lang="x-none" sz="2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x-none" sz="2400" dirty="0" err="1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table</a:t>
            </a:r>
            <a:endParaRPr lang="x-none" sz="24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2" name="Shape 762"/>
          <p:cNvSpPr/>
          <p:nvPr/>
        </p:nvSpPr>
        <p:spPr>
          <a:xfrm>
            <a:off x="85432" y="3794983"/>
            <a:ext cx="2767800" cy="1387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400" b="1" dirty="0" err="1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lang="x-none" sz="24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x-none" sz="2400" dirty="0" err="1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</a:t>
            </a:r>
            <a:endParaRPr lang="x-none" sz="24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3" name="Shape 763"/>
          <p:cNvSpPr/>
          <p:nvPr/>
        </p:nvSpPr>
        <p:spPr>
          <a:xfrm>
            <a:off x="8169108" y="173159"/>
            <a:ext cx="2767800" cy="1387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4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lang="x-none" sz="2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x-none" sz="2400" dirty="0" err="1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seat</a:t>
            </a:r>
            <a:endParaRPr lang="x-none" sz="24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4" name="Shape 764"/>
          <p:cNvSpPr/>
          <p:nvPr/>
        </p:nvSpPr>
        <p:spPr>
          <a:xfrm>
            <a:off x="7228949" y="2649325"/>
            <a:ext cx="2906723" cy="1387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4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</a:t>
            </a:r>
            <a:r>
              <a:rPr lang="x-none" sz="24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x-none" sz="24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x-none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informal</a:t>
            </a:r>
            <a:r>
              <a:rPr lang="x-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x-none" sz="2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x-none" sz="2400" dirty="0" err="1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pencil</a:t>
            </a:r>
            <a:endParaRPr lang="x-none" sz="24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5" name="Shape 765"/>
          <p:cNvSpPr/>
          <p:nvPr/>
        </p:nvSpPr>
        <p:spPr>
          <a:xfrm>
            <a:off x="8596986" y="4356565"/>
            <a:ext cx="2767800" cy="1387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4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</a:t>
            </a:r>
            <a:r>
              <a:rPr lang="x-none" sz="24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x-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(formal)</a:t>
            </a:r>
            <a:r>
              <a:rPr lang="x-none" sz="2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x-none" sz="2400" dirty="0" err="1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book</a:t>
            </a:r>
            <a:endParaRPr lang="x-none" sz="24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6" name="Shape 766"/>
          <p:cNvSpPr/>
          <p:nvPr/>
        </p:nvSpPr>
        <p:spPr>
          <a:xfrm>
            <a:off x="2245134" y="1318285"/>
            <a:ext cx="1795182" cy="505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Su lápiz </a:t>
            </a:r>
            <a:endParaRPr lang="x-none" sz="2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7" name="Shape 767"/>
          <p:cNvSpPr/>
          <p:nvPr/>
        </p:nvSpPr>
        <p:spPr>
          <a:xfrm>
            <a:off x="3238139" y="2971007"/>
            <a:ext cx="1692291" cy="443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Mi mesa </a:t>
            </a:r>
            <a:endParaRPr lang="x-none" sz="2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Shape 768"/>
          <p:cNvSpPr/>
          <p:nvPr/>
        </p:nvSpPr>
        <p:spPr>
          <a:xfrm>
            <a:off x="376257" y="4929883"/>
            <a:ext cx="2833006" cy="443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Nuestro mapa </a:t>
            </a:r>
            <a:endParaRPr lang="x-none" sz="2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9295901" y="1046424"/>
            <a:ext cx="2243569" cy="505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Nuestra silla</a:t>
            </a:r>
            <a:endParaRPr lang="x-none" sz="2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Shape 770"/>
          <p:cNvSpPr/>
          <p:nvPr/>
        </p:nvSpPr>
        <p:spPr>
          <a:xfrm>
            <a:off x="8920414" y="3506094"/>
            <a:ext cx="1497271" cy="505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Tu lápiz </a:t>
            </a:r>
            <a:endParaRPr lang="x-none" sz="2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Shape 771"/>
          <p:cNvSpPr/>
          <p:nvPr/>
        </p:nvSpPr>
        <p:spPr>
          <a:xfrm>
            <a:off x="9905734" y="5451229"/>
            <a:ext cx="1633735" cy="505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Su libro</a:t>
            </a:r>
            <a:endParaRPr lang="x-none" sz="2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Shape 772"/>
          <p:cNvSpPr/>
          <p:nvPr/>
        </p:nvSpPr>
        <p:spPr>
          <a:xfrm>
            <a:off x="4930430" y="704850"/>
            <a:ext cx="3093107" cy="1387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4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</a:t>
            </a:r>
            <a:r>
              <a:rPr lang="x-none" sz="24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x-none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(informal)</a:t>
            </a:r>
            <a:r>
              <a:rPr lang="x-none" sz="2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x-none" sz="24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notebooks</a:t>
            </a:r>
            <a:endParaRPr lang="x-none" sz="24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Shape 773"/>
          <p:cNvSpPr/>
          <p:nvPr/>
        </p:nvSpPr>
        <p:spPr>
          <a:xfrm>
            <a:off x="6207278" y="1824085"/>
            <a:ext cx="2545244" cy="505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Tus cuadernos </a:t>
            </a:r>
            <a:endParaRPr lang="x-none" sz="2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Shape 774"/>
          <p:cNvSpPr/>
          <p:nvPr/>
        </p:nvSpPr>
        <p:spPr>
          <a:xfrm>
            <a:off x="3922982" y="3561044"/>
            <a:ext cx="2767800" cy="1387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4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r>
              <a:rPr lang="x-none" sz="24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x-none" sz="2400" dirty="0" err="1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computers</a:t>
            </a:r>
            <a:endParaRPr lang="x-none" sz="24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Shape 775"/>
          <p:cNvSpPr/>
          <p:nvPr/>
        </p:nvSpPr>
        <p:spPr>
          <a:xfrm>
            <a:off x="3698964" y="4676983"/>
            <a:ext cx="4144269" cy="505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x-none" sz="2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Nuestras computadoras</a:t>
            </a:r>
            <a:endParaRPr lang="x-none" sz="2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75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6459538" cy="1507067"/>
          </a:xfrm>
        </p:spPr>
        <p:txBody>
          <a:bodyPr>
            <a:noAutofit/>
          </a:bodyPr>
          <a:lstStyle/>
          <a:p>
            <a:r>
              <a:rPr lang="es-ES_tradnl" sz="3200" b="1" dirty="0" smtClean="0"/>
              <a:t>DOL: Complete </a:t>
            </a:r>
            <a:r>
              <a:rPr lang="es-ES_tradnl" sz="3200" b="1" dirty="0" err="1" smtClean="0"/>
              <a:t>with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the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correct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possesive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adjective</a:t>
            </a:r>
            <a:r>
              <a:rPr lang="es-ES_tradnl" sz="3200" b="1" dirty="0"/>
              <a:t> </a:t>
            </a: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b="1" dirty="0" smtClean="0"/>
              <a:t>Modelo: tú</a:t>
            </a:r>
            <a:br>
              <a:rPr lang="es-ES_tradnl" sz="3200" b="1" dirty="0" smtClean="0"/>
            </a:br>
            <a:r>
              <a:rPr lang="es-ES_tradnl" sz="3200" b="1" dirty="0"/>
              <a:t>	</a:t>
            </a:r>
            <a:r>
              <a:rPr lang="es-ES_tradnl" sz="3200" b="1" dirty="0" smtClean="0"/>
              <a:t>__</a:t>
            </a:r>
            <a:r>
              <a:rPr lang="es-ES_tradnl" sz="3200" b="1" i="1" u="sng" dirty="0" smtClean="0"/>
              <a:t>tu</a:t>
            </a:r>
            <a:r>
              <a:rPr lang="es-ES_tradnl" sz="3200" b="1" dirty="0" smtClean="0"/>
              <a:t>__ libro </a:t>
            </a:r>
            <a:br>
              <a:rPr lang="es-ES_tradnl" sz="3200" b="1" dirty="0" smtClean="0"/>
            </a:br>
            <a:r>
              <a:rPr lang="es-ES_tradnl" sz="3200" b="1" dirty="0"/>
              <a:t>	</a:t>
            </a:r>
            <a:r>
              <a:rPr lang="es-ES_tradnl" sz="3200" b="1" dirty="0" smtClean="0"/>
              <a:t>__</a:t>
            </a:r>
            <a:r>
              <a:rPr lang="es-ES_tradnl" sz="3200" b="1" i="1" u="sng" dirty="0" smtClean="0"/>
              <a:t>tus</a:t>
            </a:r>
            <a:r>
              <a:rPr lang="es-ES_tradnl" sz="3200" b="1" dirty="0" smtClean="0"/>
              <a:t>_ carpetas </a:t>
            </a:r>
            <a:endParaRPr lang="es-ES_tradn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312" y="1439333"/>
            <a:ext cx="7450138" cy="4942417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</a:rPr>
              <a:t>1. yo 					2.  tú</a:t>
            </a:r>
          </a:p>
          <a:p>
            <a:pPr lvl="1"/>
            <a:r>
              <a:rPr lang="es-ES_tradnl" b="1" dirty="0" smtClean="0">
                <a:solidFill>
                  <a:schemeClr val="bg1"/>
                </a:solidFill>
              </a:rPr>
              <a:t>_______ mochila			_________ bolígrafo </a:t>
            </a:r>
          </a:p>
          <a:p>
            <a:pPr lvl="1"/>
            <a:r>
              <a:rPr lang="es-ES_tradnl" b="1" dirty="0" smtClean="0">
                <a:solidFill>
                  <a:schemeClr val="bg1"/>
                </a:solidFill>
              </a:rPr>
              <a:t>_______ lápiz			        _________ pegamento </a:t>
            </a:r>
          </a:p>
          <a:p>
            <a:pPr lvl="1"/>
            <a:r>
              <a:rPr lang="es-ES_tradnl" b="1" dirty="0" smtClean="0">
                <a:solidFill>
                  <a:schemeClr val="bg1"/>
                </a:solidFill>
              </a:rPr>
              <a:t>_______ papeles			_________ clases </a:t>
            </a:r>
          </a:p>
          <a:p>
            <a:pPr lvl="1"/>
            <a:r>
              <a:rPr lang="es-ES_tradnl" b="1" dirty="0" smtClean="0">
                <a:solidFill>
                  <a:schemeClr val="bg1"/>
                </a:solidFill>
              </a:rPr>
              <a:t>_______ borradores 		_________ relojes </a:t>
            </a:r>
          </a:p>
          <a:p>
            <a:pPr lvl="1"/>
            <a:endParaRPr lang="es-ES_tradnl" b="1" dirty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3. él/ ella/ usted 			4. nosotros</a:t>
            </a:r>
          </a:p>
          <a:p>
            <a:pPr lvl="1"/>
            <a:r>
              <a:rPr lang="es-ES_tradnl" b="1" dirty="0" smtClean="0">
                <a:solidFill>
                  <a:schemeClr val="bg1"/>
                </a:solidFill>
              </a:rPr>
              <a:t>ellos/ellas/ustedes</a:t>
            </a:r>
          </a:p>
          <a:p>
            <a:pPr lvl="1"/>
            <a:r>
              <a:rPr lang="es-ES_tradnl" b="1" dirty="0" smtClean="0">
                <a:solidFill>
                  <a:schemeClr val="bg1"/>
                </a:solidFill>
              </a:rPr>
              <a:t>________ libro			           ___________ maestra</a:t>
            </a:r>
          </a:p>
          <a:p>
            <a:pPr lvl="1"/>
            <a:r>
              <a:rPr lang="es-ES_tradnl" b="1" dirty="0" smtClean="0">
                <a:solidFill>
                  <a:schemeClr val="bg1"/>
                </a:solidFill>
              </a:rPr>
              <a:t>________ mapa			    ___________ almuerzo </a:t>
            </a:r>
          </a:p>
          <a:p>
            <a:pPr lvl="1"/>
            <a:r>
              <a:rPr lang="es-ES_tradnl" b="1" dirty="0" smtClean="0">
                <a:solidFill>
                  <a:schemeClr val="bg1"/>
                </a:solidFill>
              </a:rPr>
              <a:t>________ computadoras 	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    __________ horarios </a:t>
            </a:r>
          </a:p>
          <a:p>
            <a:pPr lvl="1"/>
            <a:r>
              <a:rPr lang="es-ES_tradnl" b="1" dirty="0" smtClean="0">
                <a:solidFill>
                  <a:schemeClr val="bg1"/>
                </a:solidFill>
              </a:rPr>
              <a:t>________ calculadoras 	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_tradnl" b="1" dirty="0" smtClean="0">
                <a:solidFill>
                  <a:schemeClr val="bg1"/>
                </a:solidFill>
              </a:rPr>
              <a:t>     __________ mochilas </a:t>
            </a:r>
            <a:endParaRPr lang="es-ES_trad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Pg</a:t>
            </a:r>
            <a:r>
              <a:rPr lang="en-US" dirty="0" smtClean="0"/>
              <a:t> 35 </a:t>
            </a:r>
            <a:r>
              <a:rPr lang="en-US" dirty="0" err="1" smtClean="0"/>
              <a:t>realidades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8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57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831502"/>
            <a:ext cx="8534401" cy="90172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496" y="2212949"/>
            <a:ext cx="8534400" cy="1498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_4mO_YTXOfk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184" y="3205062"/>
            <a:ext cx="869372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</a:t>
            </a:r>
            <a:r>
              <a:rPr lang="en-US" sz="3600" dirty="0" err="1" smtClean="0"/>
              <a:t>ual</a:t>
            </a:r>
            <a:r>
              <a:rPr lang="en-US" sz="3600" dirty="0" smtClean="0"/>
              <a:t> </a:t>
            </a:r>
            <a:r>
              <a:rPr lang="en-US" sz="3600" dirty="0" err="1" smtClean="0"/>
              <a:t>tradicion</a:t>
            </a:r>
            <a:r>
              <a:rPr lang="en-US" sz="3600" dirty="0" smtClean="0"/>
              <a:t> </a:t>
            </a:r>
            <a:r>
              <a:rPr lang="en-US" sz="3600" dirty="0" err="1" smtClean="0"/>
              <a:t>harias</a:t>
            </a:r>
            <a:r>
              <a:rPr lang="en-US" sz="3600" dirty="0" smtClean="0"/>
              <a:t> </a:t>
            </a:r>
            <a:r>
              <a:rPr lang="en-US" sz="3600" dirty="0" err="1" smtClean="0"/>
              <a:t>tu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Which tradition would you do?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729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352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_tradnl" dirty="0" err="1" smtClean="0"/>
              <a:t>Warmup</a:t>
            </a:r>
            <a:r>
              <a:rPr lang="es-ES_tradnl" dirty="0" smtClean="0"/>
              <a:t>: complete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following</a:t>
            </a:r>
            <a:r>
              <a:rPr lang="es-ES_tradnl" dirty="0" smtClean="0"/>
              <a:t> </a:t>
            </a:r>
            <a:r>
              <a:rPr lang="es-ES_tradnl" dirty="0" err="1" smtClean="0"/>
              <a:t>sentences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correct</a:t>
            </a:r>
            <a:r>
              <a:rPr lang="es-ES_tradnl" dirty="0" smtClean="0"/>
              <a:t> </a:t>
            </a:r>
            <a:r>
              <a:rPr lang="es-ES_tradnl" dirty="0" err="1" smtClean="0"/>
              <a:t>possesive</a:t>
            </a:r>
            <a:r>
              <a:rPr lang="es-ES_tradnl" dirty="0" smtClean="0"/>
              <a:t> </a:t>
            </a:r>
            <a:r>
              <a:rPr lang="es-ES_tradnl" dirty="0" err="1" smtClean="0"/>
              <a:t>pronoun</a:t>
            </a:r>
            <a:r>
              <a:rPr lang="es-ES_tradnl" dirty="0" smtClean="0"/>
              <a:t>… </a:t>
            </a:r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343955"/>
            <a:ext cx="445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87132" y="1553095"/>
            <a:ext cx="10354614" cy="4114800"/>
          </a:xfrm>
        </p:spPr>
        <p:txBody>
          <a:bodyPr>
            <a:noAutofit/>
          </a:bodyPr>
          <a:lstStyle/>
          <a:p>
            <a:r>
              <a:rPr lang="es-ES_tradnl" sz="2800" dirty="0"/>
              <a:t>1. (</a:t>
            </a:r>
            <a:r>
              <a:rPr lang="es-ES_tradnl" sz="2800" dirty="0" err="1"/>
              <a:t>our</a:t>
            </a:r>
            <a:r>
              <a:rPr lang="es-ES_tradnl" sz="2800" dirty="0"/>
              <a:t>) ¿Donde esta _______ profesora? </a:t>
            </a:r>
          </a:p>
          <a:p>
            <a:r>
              <a:rPr lang="es-ES_tradnl" sz="2800" dirty="0"/>
              <a:t>2. (</a:t>
            </a:r>
            <a:r>
              <a:rPr lang="es-ES_tradnl" sz="2800" dirty="0" err="1"/>
              <a:t>her</a:t>
            </a:r>
            <a:r>
              <a:rPr lang="es-ES_tradnl" sz="2800" dirty="0"/>
              <a:t>) Ella no tiene ________ cuaderno. </a:t>
            </a:r>
          </a:p>
          <a:p>
            <a:r>
              <a:rPr lang="es-ES_tradnl" sz="2800" dirty="0"/>
              <a:t>3. (</a:t>
            </a:r>
            <a:r>
              <a:rPr lang="es-ES_tradnl" sz="2800" dirty="0" err="1"/>
              <a:t>their</a:t>
            </a:r>
            <a:r>
              <a:rPr lang="es-ES_tradnl" sz="2800" dirty="0"/>
              <a:t>) ¿Ellos tienen _______ libros? </a:t>
            </a:r>
          </a:p>
          <a:p>
            <a:r>
              <a:rPr lang="es-ES_tradnl" sz="2800" dirty="0"/>
              <a:t>4. (</a:t>
            </a:r>
            <a:r>
              <a:rPr lang="es-ES_tradnl" sz="2800" dirty="0" err="1"/>
              <a:t>my</a:t>
            </a:r>
            <a:r>
              <a:rPr lang="es-ES_tradnl" sz="2800" dirty="0"/>
              <a:t>) _________ clases son muy interesantes.</a:t>
            </a:r>
          </a:p>
          <a:p>
            <a:r>
              <a:rPr lang="es-ES_tradnl" sz="2800" dirty="0"/>
              <a:t>5. (</a:t>
            </a:r>
            <a:r>
              <a:rPr lang="es-ES_tradnl" sz="2800" dirty="0" err="1"/>
              <a:t>their</a:t>
            </a:r>
            <a:r>
              <a:rPr lang="es-ES_tradnl" sz="2800" dirty="0"/>
              <a:t>) Mis amigos tienen ______ mochilas. </a:t>
            </a:r>
          </a:p>
          <a:p>
            <a:r>
              <a:rPr lang="es-ES_tradnl" sz="2800" dirty="0">
                <a:solidFill>
                  <a:srgbClr val="FF0000"/>
                </a:solidFill>
              </a:rPr>
              <a:t>6. (</a:t>
            </a:r>
            <a:r>
              <a:rPr lang="es-ES_tradnl" sz="2800" dirty="0" err="1">
                <a:solidFill>
                  <a:srgbClr val="FF0000"/>
                </a:solidFill>
              </a:rPr>
              <a:t>his</a:t>
            </a:r>
            <a:r>
              <a:rPr lang="es-ES_tradnl" sz="2800" dirty="0">
                <a:solidFill>
                  <a:srgbClr val="FF0000"/>
                </a:solidFill>
              </a:rPr>
              <a:t>) __________ escuela es grande. </a:t>
            </a:r>
          </a:p>
          <a:p>
            <a:r>
              <a:rPr lang="es-ES_tradnl" sz="2800" dirty="0">
                <a:solidFill>
                  <a:srgbClr val="FF0000"/>
                </a:solidFill>
              </a:rPr>
              <a:t>7. (</a:t>
            </a:r>
            <a:r>
              <a:rPr lang="es-ES_tradnl" sz="2800" dirty="0" err="1">
                <a:solidFill>
                  <a:srgbClr val="FF0000"/>
                </a:solidFill>
              </a:rPr>
              <a:t>your</a:t>
            </a:r>
            <a:r>
              <a:rPr lang="es-ES_tradnl" sz="2800" dirty="0">
                <a:solidFill>
                  <a:srgbClr val="FF0000"/>
                </a:solidFill>
              </a:rPr>
              <a:t>) </a:t>
            </a:r>
            <a:r>
              <a:rPr lang="es-ES_tradnl" sz="2800" dirty="0" smtClean="0">
                <a:solidFill>
                  <a:srgbClr val="FF0000"/>
                </a:solidFill>
              </a:rPr>
              <a:t>Tienes </a:t>
            </a:r>
            <a:r>
              <a:rPr lang="es-ES_tradnl" sz="2800" dirty="0">
                <a:solidFill>
                  <a:srgbClr val="FF0000"/>
                </a:solidFill>
              </a:rPr>
              <a:t>_______ tarea? </a:t>
            </a:r>
          </a:p>
          <a:p>
            <a:r>
              <a:rPr lang="es-ES_tradnl" sz="2800" dirty="0">
                <a:solidFill>
                  <a:srgbClr val="FF0000"/>
                </a:solidFill>
              </a:rPr>
              <a:t>8. (</a:t>
            </a:r>
            <a:r>
              <a:rPr lang="es-ES_tradnl" sz="2800" dirty="0" err="1">
                <a:solidFill>
                  <a:srgbClr val="FF0000"/>
                </a:solidFill>
              </a:rPr>
              <a:t>our</a:t>
            </a:r>
            <a:r>
              <a:rPr lang="es-ES_tradnl" sz="2800" dirty="0">
                <a:solidFill>
                  <a:srgbClr val="FF0000"/>
                </a:solidFill>
              </a:rPr>
              <a:t>) ________ profesora es muy vieja.</a:t>
            </a:r>
          </a:p>
        </p:txBody>
      </p:sp>
    </p:spTree>
    <p:extLst>
      <p:ext uri="{BB962C8B-B14F-4D97-AF65-F5344CB8AC3E}">
        <p14:creationId xmlns:p14="http://schemas.microsoft.com/office/powerpoint/2010/main" val="17528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Hoy </a:t>
            </a:r>
            <a:r>
              <a:rPr lang="en-US" b="1" dirty="0" err="1" smtClean="0">
                <a:solidFill>
                  <a:schemeClr val="tx1"/>
                </a:solidFill>
              </a:rPr>
              <a:t>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viernes</a:t>
            </a:r>
            <a:r>
              <a:rPr lang="en-US" b="1" dirty="0" smtClean="0">
                <a:solidFill>
                  <a:schemeClr val="tx1"/>
                </a:solidFill>
              </a:rPr>
              <a:t>, el once de </a:t>
            </a:r>
            <a:r>
              <a:rPr lang="en-US" b="1" dirty="0" err="1" smtClean="0">
                <a:solidFill>
                  <a:schemeClr val="tx1"/>
                </a:solidFill>
              </a:rPr>
              <a:t>enero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1" y="952501"/>
            <a:ext cx="9540088" cy="2680127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Bienvenidos</a:t>
            </a:r>
            <a:r>
              <a:rPr lang="en-US" b="1" dirty="0" smtClean="0">
                <a:solidFill>
                  <a:schemeClr val="tx1"/>
                </a:solidFill>
              </a:rPr>
              <a:t> a </a:t>
            </a:r>
            <a:r>
              <a:rPr lang="en-US" b="1" dirty="0" err="1" smtClean="0">
                <a:solidFill>
                  <a:schemeClr val="tx1"/>
                </a:solidFill>
              </a:rPr>
              <a:t>nuestra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clase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Español</a:t>
            </a:r>
            <a:r>
              <a:rPr lang="en-US" b="1" dirty="0" smtClean="0">
                <a:solidFill>
                  <a:schemeClr val="tx1"/>
                </a:solidFill>
              </a:rPr>
              <a:t> 1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s-ES_tradnl" sz="3600" b="1" dirty="0"/>
              <a:t>DOL</a:t>
            </a:r>
            <a:r>
              <a:rPr lang="es-ES_tradnl" sz="3600" b="1" dirty="0" smtClean="0"/>
              <a:t>: </a:t>
            </a:r>
            <a:r>
              <a:rPr lang="es-ES_tradnl" sz="3600" b="1" dirty="0" smtClean="0"/>
              <a:t>100</a:t>
            </a:r>
            <a:r>
              <a:rPr lang="es-ES_tradnl" sz="3600" b="1" dirty="0" smtClean="0"/>
              <a:t>% of </a:t>
            </a:r>
            <a:r>
              <a:rPr lang="es-ES_tradnl" sz="3600" b="1" dirty="0"/>
              <a:t>LLW </a:t>
            </a:r>
            <a:r>
              <a:rPr lang="es-ES_tradnl" sz="3600" b="1" dirty="0"/>
              <a:t>use posesivos </a:t>
            </a:r>
            <a:r>
              <a:rPr lang="es-ES_tradnl" sz="3600" b="1" dirty="0" err="1"/>
              <a:t>to</a:t>
            </a:r>
            <a:r>
              <a:rPr lang="es-ES_tradnl" sz="3600" b="1" dirty="0"/>
              <a:t> </a:t>
            </a:r>
            <a:r>
              <a:rPr lang="es-ES_tradnl" sz="3600" b="1" dirty="0" smtClean="0"/>
              <a:t>describe </a:t>
            </a:r>
            <a:r>
              <a:rPr lang="es-ES_tradnl" sz="3600" b="1" dirty="0" err="1" smtClean="0"/>
              <a:t>objects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they</a:t>
            </a:r>
            <a:r>
              <a:rPr lang="es-ES_tradnl" sz="3600" b="1" dirty="0" smtClean="0"/>
              <a:t> and </a:t>
            </a:r>
            <a:r>
              <a:rPr lang="es-ES_tradnl" sz="3600" b="1" dirty="0" err="1" smtClean="0"/>
              <a:t>others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own</a:t>
            </a:r>
            <a:r>
              <a:rPr lang="es-ES_tradnl" sz="3600" b="1" dirty="0" smtClean="0"/>
              <a:t> in a </a:t>
            </a:r>
            <a:r>
              <a:rPr lang="es-ES_tradnl" sz="3600" b="1" dirty="0" err="1" smtClean="0"/>
              <a:t>presentation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with</a:t>
            </a:r>
            <a:r>
              <a:rPr lang="es-ES_tradnl" sz="3600" b="1" dirty="0" smtClean="0"/>
              <a:t> a </a:t>
            </a:r>
            <a:r>
              <a:rPr lang="es-ES_tradnl" sz="3600" b="1" dirty="0" err="1" smtClean="0"/>
              <a:t>rubric-based</a:t>
            </a:r>
            <a:r>
              <a:rPr lang="es-ES_tradnl" sz="3600" b="1" dirty="0" smtClean="0"/>
              <a:t> score of 80% </a:t>
            </a:r>
            <a:r>
              <a:rPr lang="es-ES_tradnl" sz="3600" b="1" dirty="0" err="1" smtClean="0"/>
              <a:t>or</a:t>
            </a:r>
            <a:r>
              <a:rPr lang="es-ES_tradnl" sz="3600" b="1" dirty="0" smtClean="0"/>
              <a:t> </a:t>
            </a:r>
            <a:r>
              <a:rPr lang="es-ES_tradnl" sz="3600" b="1" dirty="0" err="1" smtClean="0"/>
              <a:t>higher</a:t>
            </a:r>
            <a:r>
              <a:rPr lang="es-ES_tradnl" sz="3600" b="1" dirty="0" smtClean="0"/>
              <a:t>. 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ES_tradnl" sz="4000" b="1" dirty="0"/>
              <a:t>OBJ</a:t>
            </a:r>
            <a:r>
              <a:rPr lang="es-ES_tradnl" sz="4000" b="1" dirty="0" smtClean="0"/>
              <a:t>: LLWBAT use posesivos </a:t>
            </a:r>
            <a:r>
              <a:rPr lang="es-ES_tradnl" sz="4000" b="1" dirty="0" err="1" smtClean="0"/>
              <a:t>to</a:t>
            </a:r>
            <a:r>
              <a:rPr lang="es-ES_tradnl" sz="4000" b="1" dirty="0" smtClean="0"/>
              <a:t> describe </a:t>
            </a:r>
            <a:r>
              <a:rPr lang="es-ES_tradnl" sz="4000" b="1" dirty="0" err="1" smtClean="0"/>
              <a:t>ownership</a:t>
            </a:r>
            <a:r>
              <a:rPr lang="es-ES_tradnl" sz="4000" b="1" dirty="0"/>
              <a:t>.</a:t>
            </a:r>
            <a:r>
              <a:rPr lang="es-ES_tradnl" sz="4000" b="1" dirty="0" smtClean="0"/>
              <a:t> </a:t>
            </a:r>
            <a:endParaRPr lang="es-ES_tradnl" sz="4000" b="1" dirty="0" smtClean="0"/>
          </a:p>
          <a:p>
            <a:pPr marL="0" indent="0">
              <a:buNone/>
            </a:pPr>
            <a:r>
              <a:rPr lang="es-ES_tradnl" sz="4000" b="1" dirty="0" smtClean="0"/>
              <a:t>NL1.3a</a:t>
            </a:r>
            <a:endParaRPr lang="es-ES_tradnl" sz="4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/>
              <a:t>OBJETIVO Y DOL </a:t>
            </a:r>
          </a:p>
        </p:txBody>
      </p:sp>
    </p:spTree>
    <p:extLst>
      <p:ext uri="{BB962C8B-B14F-4D97-AF65-F5344CB8AC3E}">
        <p14:creationId xmlns:p14="http://schemas.microsoft.com/office/powerpoint/2010/main" val="152402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Repaso</a:t>
            </a:r>
            <a:r>
              <a:rPr lang="en-US" dirty="0" smtClean="0"/>
              <a:t> Classroom objects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https://create.kahoot.it/details/spanish-classroom-objects/7027db7f-9087-43eb-bea8-</a:t>
            </a:r>
            <a:r>
              <a:rPr lang="en-US" dirty="0" smtClean="0">
                <a:hlinkClick r:id="rId2"/>
              </a:rPr>
              <a:t>f230b42a4c71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39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901" y="0"/>
            <a:ext cx="8534401" cy="1164056"/>
          </a:xfrm>
        </p:spPr>
        <p:txBody>
          <a:bodyPr/>
          <a:lstStyle/>
          <a:p>
            <a:pPr algn="ctr"/>
            <a:r>
              <a:rPr lang="en-US" dirty="0" smtClean="0"/>
              <a:t>Show n’ tell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048" y="1249658"/>
            <a:ext cx="10725331" cy="5104447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Find 2 objects you would like to talk about. One of your own and one that belongs to someone else.  Prepare a brief presentation of each object en </a:t>
            </a:r>
            <a:r>
              <a:rPr lang="en-US" sz="2800" b="1" dirty="0" err="1" smtClean="0"/>
              <a:t>Español</a:t>
            </a:r>
            <a:r>
              <a:rPr lang="en-US" sz="2800" b="1" dirty="0" smtClean="0"/>
              <a:t>. (7 </a:t>
            </a:r>
            <a:r>
              <a:rPr lang="en-US" sz="2800" b="1" dirty="0" err="1" smtClean="0"/>
              <a:t>mins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r>
              <a:rPr lang="en-US" sz="2800" b="1" dirty="0" smtClean="0"/>
              <a:t>Be sure to include: </a:t>
            </a:r>
          </a:p>
          <a:p>
            <a:r>
              <a:rPr lang="en-US" sz="2800" b="1" dirty="0" err="1" smtClean="0"/>
              <a:t>Esto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 mi _____.  or </a:t>
            </a:r>
            <a:r>
              <a:rPr lang="en-US" sz="2800" b="1" dirty="0" err="1" smtClean="0"/>
              <a:t>Esto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</a:t>
            </a:r>
            <a:r>
              <a:rPr lang="en-US" sz="2800" b="1" dirty="0" smtClean="0"/>
              <a:t> _____.</a:t>
            </a:r>
          </a:p>
          <a:p>
            <a:r>
              <a:rPr lang="en-US" sz="2800" b="1" dirty="0" smtClean="0"/>
              <a:t>Como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? What’s it like?</a:t>
            </a:r>
          </a:p>
          <a:p>
            <a:r>
              <a:rPr lang="en-US" sz="2800" b="1" dirty="0" smtClean="0"/>
              <a:t> </a:t>
            </a:r>
            <a:r>
              <a:rPr lang="en-US" sz="2800" b="1" dirty="0" err="1" smtClean="0"/>
              <a:t>Tiene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historia</a:t>
            </a:r>
            <a:r>
              <a:rPr lang="en-US" sz="2800" b="1" dirty="0" smtClean="0"/>
              <a:t>? Does it have a story?</a:t>
            </a:r>
          </a:p>
          <a:p>
            <a:r>
              <a:rPr lang="en-US" sz="2800" b="1" dirty="0" smtClean="0"/>
              <a:t> Para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</a:t>
            </a:r>
            <a:r>
              <a:rPr lang="en-US" sz="2800" b="1" dirty="0" smtClean="0"/>
              <a:t>? What is it for?			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DOL: Turn in your paragraph w/ your name on it.</a:t>
            </a:r>
          </a:p>
        </p:txBody>
      </p:sp>
    </p:spTree>
    <p:extLst>
      <p:ext uri="{BB962C8B-B14F-4D97-AF65-F5344CB8AC3E}">
        <p14:creationId xmlns:p14="http://schemas.microsoft.com/office/powerpoint/2010/main" val="3258919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Repaso de vocabulario: </a:t>
            </a:r>
            <a:r>
              <a:rPr lang="es-ES_tradnl" dirty="0" smtClean="0">
                <a:solidFill>
                  <a:srgbClr val="FF0000"/>
                </a:solidFill>
              </a:rPr>
              <a:t>A PESCAR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endParaRPr lang="es-ES_tradnl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62" y="753533"/>
            <a:ext cx="11298238" cy="6272462"/>
          </a:xfrm>
        </p:spPr>
        <p:txBody>
          <a:bodyPr>
            <a:normAutofit lnSpcReduction="10000"/>
          </a:bodyPr>
          <a:lstStyle/>
          <a:p>
            <a:r>
              <a:rPr lang="es-ES_tradnl" sz="2600" b="1" dirty="0" err="1">
                <a:solidFill>
                  <a:schemeClr val="bg1"/>
                </a:solidFill>
              </a:rPr>
              <a:t>Get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into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groups</a:t>
            </a:r>
            <a:r>
              <a:rPr lang="es-ES_tradnl" sz="2600" b="1" dirty="0">
                <a:solidFill>
                  <a:schemeClr val="bg1"/>
                </a:solidFill>
              </a:rPr>
              <a:t> of 4! </a:t>
            </a:r>
          </a:p>
          <a:p>
            <a:r>
              <a:rPr lang="es-ES_tradnl" sz="2600" b="1" dirty="0" err="1">
                <a:solidFill>
                  <a:schemeClr val="bg1"/>
                </a:solidFill>
              </a:rPr>
              <a:t>The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oldest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person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will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shuffle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the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card</a:t>
            </a:r>
            <a:r>
              <a:rPr lang="es-ES_tradnl" sz="2600" b="1" dirty="0">
                <a:solidFill>
                  <a:schemeClr val="bg1"/>
                </a:solidFill>
              </a:rPr>
              <a:t> and </a:t>
            </a:r>
            <a:r>
              <a:rPr lang="es-ES_tradnl" sz="2600" b="1" dirty="0" err="1">
                <a:solidFill>
                  <a:schemeClr val="bg1"/>
                </a:solidFill>
              </a:rPr>
              <a:t>deal</a:t>
            </a:r>
            <a:r>
              <a:rPr lang="es-ES_tradnl" sz="2600" b="1" dirty="0">
                <a:solidFill>
                  <a:schemeClr val="bg1"/>
                </a:solidFill>
              </a:rPr>
              <a:t> 5 </a:t>
            </a:r>
            <a:r>
              <a:rPr lang="es-ES_tradnl" sz="2600" b="1" dirty="0" err="1">
                <a:solidFill>
                  <a:schemeClr val="bg1"/>
                </a:solidFill>
              </a:rPr>
              <a:t>cards</a:t>
            </a:r>
            <a:r>
              <a:rPr lang="es-ES_tradnl" sz="2600" b="1" dirty="0">
                <a:solidFill>
                  <a:schemeClr val="bg1"/>
                </a:solidFill>
              </a:rPr>
              <a:t> to </a:t>
            </a:r>
            <a:r>
              <a:rPr lang="es-ES_tradnl" sz="2600" b="1" dirty="0" err="1">
                <a:solidFill>
                  <a:schemeClr val="bg1"/>
                </a:solidFill>
              </a:rPr>
              <a:t>each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person</a:t>
            </a:r>
            <a:r>
              <a:rPr lang="es-ES_tradnl" sz="2600" b="1" dirty="0">
                <a:solidFill>
                  <a:schemeClr val="bg1"/>
                </a:solidFill>
              </a:rPr>
              <a:t>- </a:t>
            </a:r>
            <a:r>
              <a:rPr lang="es-ES_tradnl" sz="2600" b="1" dirty="0" err="1">
                <a:solidFill>
                  <a:schemeClr val="bg1"/>
                </a:solidFill>
              </a:rPr>
              <a:t>cards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should</a:t>
            </a:r>
            <a:r>
              <a:rPr lang="es-ES_tradnl" sz="2600" b="1" dirty="0">
                <a:solidFill>
                  <a:schemeClr val="bg1"/>
                </a:solidFill>
              </a:rPr>
              <a:t> be </a:t>
            </a:r>
            <a:r>
              <a:rPr lang="es-ES_tradnl" sz="2600" b="1" dirty="0" err="1">
                <a:solidFill>
                  <a:schemeClr val="bg1"/>
                </a:solidFill>
              </a:rPr>
              <a:t>face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down</a:t>
            </a:r>
            <a:r>
              <a:rPr lang="es-ES_tradnl" sz="2600" b="1" dirty="0">
                <a:solidFill>
                  <a:schemeClr val="bg1"/>
                </a:solidFill>
              </a:rPr>
              <a:t>! </a:t>
            </a:r>
          </a:p>
          <a:p>
            <a:r>
              <a:rPr lang="es-ES_tradnl" sz="2600" b="1" dirty="0" err="1">
                <a:solidFill>
                  <a:schemeClr val="bg1"/>
                </a:solidFill>
              </a:rPr>
              <a:t>The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remaining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cards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go</a:t>
            </a:r>
            <a:r>
              <a:rPr lang="es-ES_tradnl" sz="2600" b="1" dirty="0">
                <a:solidFill>
                  <a:schemeClr val="bg1"/>
                </a:solidFill>
              </a:rPr>
              <a:t> in a pile in </a:t>
            </a:r>
            <a:r>
              <a:rPr lang="es-ES_tradnl" sz="2600" b="1" dirty="0" err="1">
                <a:solidFill>
                  <a:schemeClr val="bg1"/>
                </a:solidFill>
              </a:rPr>
              <a:t>the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middle</a:t>
            </a:r>
            <a:r>
              <a:rPr lang="es-ES_tradnl" sz="2600" b="1" dirty="0">
                <a:solidFill>
                  <a:schemeClr val="bg1"/>
                </a:solidFill>
              </a:rPr>
              <a:t>, </a:t>
            </a:r>
            <a:r>
              <a:rPr lang="es-ES_tradnl" sz="2600" b="1" dirty="0" err="1">
                <a:solidFill>
                  <a:schemeClr val="bg1"/>
                </a:solidFill>
              </a:rPr>
              <a:t>face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down</a:t>
            </a:r>
            <a:r>
              <a:rPr lang="es-ES_tradnl" sz="2600" b="1" dirty="0">
                <a:solidFill>
                  <a:schemeClr val="bg1"/>
                </a:solidFill>
              </a:rPr>
              <a:t>.</a:t>
            </a:r>
          </a:p>
          <a:p>
            <a:r>
              <a:rPr lang="es-ES_tradnl" sz="2600" b="1" dirty="0" err="1">
                <a:solidFill>
                  <a:schemeClr val="bg1"/>
                </a:solidFill>
              </a:rPr>
              <a:t>One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by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one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ask</a:t>
            </a:r>
            <a:r>
              <a:rPr lang="es-ES_tradnl" sz="2600" b="1" dirty="0">
                <a:solidFill>
                  <a:schemeClr val="bg1"/>
                </a:solidFill>
              </a:rPr>
              <a:t> a </a:t>
            </a:r>
            <a:r>
              <a:rPr lang="es-ES_tradnl" sz="2600" b="1" dirty="0" err="1">
                <a:solidFill>
                  <a:schemeClr val="bg1"/>
                </a:solidFill>
              </a:rPr>
              <a:t>specific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person</a:t>
            </a:r>
            <a:r>
              <a:rPr lang="es-ES_tradnl" sz="2600" b="1" dirty="0">
                <a:solidFill>
                  <a:schemeClr val="bg1"/>
                </a:solidFill>
              </a:rPr>
              <a:t> in </a:t>
            </a:r>
            <a:r>
              <a:rPr lang="es-ES_tradnl" sz="2600" b="1" dirty="0" err="1">
                <a:solidFill>
                  <a:schemeClr val="bg1"/>
                </a:solidFill>
              </a:rPr>
              <a:t>the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group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if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they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have</a:t>
            </a:r>
            <a:r>
              <a:rPr lang="es-ES_tradnl" sz="2600" b="1" dirty="0">
                <a:solidFill>
                  <a:schemeClr val="bg1"/>
                </a:solidFill>
              </a:rPr>
              <a:t> a </a:t>
            </a:r>
            <a:r>
              <a:rPr lang="es-ES_tradnl" sz="2600" b="1" dirty="0" err="1">
                <a:solidFill>
                  <a:schemeClr val="bg1"/>
                </a:solidFill>
              </a:rPr>
              <a:t>classroom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item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you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have</a:t>
            </a:r>
            <a:r>
              <a:rPr lang="es-ES_tradnl" sz="2600" b="1" dirty="0">
                <a:solidFill>
                  <a:schemeClr val="bg1"/>
                </a:solidFill>
              </a:rPr>
              <a:t> in </a:t>
            </a:r>
            <a:r>
              <a:rPr lang="es-ES_tradnl" sz="2600" b="1" dirty="0" err="1">
                <a:solidFill>
                  <a:schemeClr val="bg1"/>
                </a:solidFill>
              </a:rPr>
              <a:t>attempt</a:t>
            </a:r>
            <a:r>
              <a:rPr lang="es-ES_tradnl" sz="2600" b="1" dirty="0">
                <a:solidFill>
                  <a:schemeClr val="bg1"/>
                </a:solidFill>
              </a:rPr>
              <a:t> to </a:t>
            </a:r>
            <a:r>
              <a:rPr lang="es-ES_tradnl" sz="2600" b="1" dirty="0" err="1">
                <a:solidFill>
                  <a:schemeClr val="bg1"/>
                </a:solidFill>
              </a:rPr>
              <a:t>make</a:t>
            </a:r>
            <a:r>
              <a:rPr lang="es-ES_tradnl" sz="2600" b="1" dirty="0">
                <a:solidFill>
                  <a:schemeClr val="bg1"/>
                </a:solidFill>
              </a:rPr>
              <a:t> a </a:t>
            </a:r>
            <a:r>
              <a:rPr lang="es-ES_tradnl" sz="2600" b="1" dirty="0" err="1">
                <a:solidFill>
                  <a:schemeClr val="bg1"/>
                </a:solidFill>
              </a:rPr>
              <a:t>pair</a:t>
            </a:r>
            <a:r>
              <a:rPr lang="es-ES_tradnl" sz="2600" b="1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s-ES_tradnl" sz="2600" b="1" dirty="0" err="1" smtClean="0">
                <a:solidFill>
                  <a:schemeClr val="bg1"/>
                </a:solidFill>
              </a:rPr>
              <a:t>Sra</a:t>
            </a:r>
            <a:r>
              <a:rPr lang="es-ES_tradnl" sz="2600" b="1" dirty="0" smtClean="0">
                <a:solidFill>
                  <a:schemeClr val="bg1"/>
                </a:solidFill>
              </a:rPr>
              <a:t> DeAlba</a:t>
            </a:r>
            <a:r>
              <a:rPr lang="es-ES_tradnl" sz="2600" b="1" dirty="0" smtClean="0">
                <a:solidFill>
                  <a:schemeClr val="bg1"/>
                </a:solidFill>
              </a:rPr>
              <a:t>, </a:t>
            </a:r>
            <a:r>
              <a:rPr lang="es-ES_tradnl" sz="2600" b="1" dirty="0">
                <a:solidFill>
                  <a:schemeClr val="bg1"/>
                </a:solidFill>
              </a:rPr>
              <a:t>tienes la clase de arte? </a:t>
            </a:r>
            <a:r>
              <a:rPr lang="es-ES_tradnl" sz="2600" b="1" dirty="0" smtClean="0">
                <a:solidFill>
                  <a:schemeClr val="bg1"/>
                </a:solidFill>
              </a:rPr>
              <a:t> Mrs. DeAlba, do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you</a:t>
            </a:r>
            <a:r>
              <a:rPr lang="es-ES_tradnl" sz="2600" b="1" dirty="0" smtClean="0">
                <a:solidFill>
                  <a:schemeClr val="bg1"/>
                </a:solidFill>
              </a:rPr>
              <a:t>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have</a:t>
            </a:r>
            <a:r>
              <a:rPr lang="es-ES_tradnl" sz="2600" b="1" dirty="0" smtClean="0">
                <a:solidFill>
                  <a:schemeClr val="bg1"/>
                </a:solidFill>
              </a:rPr>
              <a:t> </a:t>
            </a:r>
            <a:r>
              <a:rPr lang="es-ES_tradnl" sz="2600" b="1" dirty="0">
                <a:solidFill>
                  <a:schemeClr val="bg1"/>
                </a:solidFill>
              </a:rPr>
              <a:t>art </a:t>
            </a:r>
            <a:r>
              <a:rPr lang="es-ES_tradnl" sz="2600" b="1" dirty="0" err="1" smtClean="0">
                <a:solidFill>
                  <a:schemeClr val="bg1"/>
                </a:solidFill>
              </a:rPr>
              <a:t>class</a:t>
            </a:r>
            <a:r>
              <a:rPr lang="es-ES_tradnl" sz="2600" b="1" dirty="0" smtClean="0">
                <a:solidFill>
                  <a:schemeClr val="bg1"/>
                </a:solidFill>
              </a:rPr>
              <a:t>? </a:t>
            </a:r>
            <a:endParaRPr lang="es-ES_tradnl" sz="2600" b="1" dirty="0">
              <a:solidFill>
                <a:schemeClr val="bg1"/>
              </a:solidFill>
            </a:endParaRPr>
          </a:p>
          <a:p>
            <a:r>
              <a:rPr lang="es-ES_tradnl" sz="2600" b="1" dirty="0" err="1">
                <a:solidFill>
                  <a:schemeClr val="bg1"/>
                </a:solidFill>
              </a:rPr>
              <a:t>If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the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person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you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asks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does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have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the</a:t>
            </a:r>
            <a:r>
              <a:rPr lang="es-ES_tradnl" sz="2600" b="1" dirty="0">
                <a:solidFill>
                  <a:schemeClr val="bg1"/>
                </a:solidFill>
              </a:rPr>
              <a:t>  </a:t>
            </a:r>
            <a:r>
              <a:rPr lang="es-ES_tradnl" sz="2600" b="1" dirty="0" err="1">
                <a:solidFill>
                  <a:schemeClr val="bg1"/>
                </a:solidFill>
              </a:rPr>
              <a:t>card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you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will</a:t>
            </a:r>
            <a:r>
              <a:rPr lang="es-ES_tradnl" sz="2600" b="1" dirty="0">
                <a:solidFill>
                  <a:schemeClr val="bg1"/>
                </a:solidFill>
              </a:rPr>
              <a:t> set </a:t>
            </a:r>
            <a:r>
              <a:rPr lang="es-ES_tradnl" sz="2600" b="1" dirty="0" err="1">
                <a:solidFill>
                  <a:schemeClr val="bg1"/>
                </a:solidFill>
              </a:rPr>
              <a:t>down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that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pair</a:t>
            </a:r>
            <a:r>
              <a:rPr lang="es-ES_tradnl" sz="2600" b="1" dirty="0">
                <a:solidFill>
                  <a:schemeClr val="bg1"/>
                </a:solidFill>
              </a:rPr>
              <a:t>.</a:t>
            </a:r>
          </a:p>
          <a:p>
            <a:r>
              <a:rPr lang="es-ES_tradnl" sz="2600" b="1" dirty="0" err="1">
                <a:solidFill>
                  <a:schemeClr val="bg1"/>
                </a:solidFill>
              </a:rPr>
              <a:t>If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the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person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you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asked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does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not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have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the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card</a:t>
            </a:r>
            <a:r>
              <a:rPr lang="es-ES_tradnl" sz="2600" b="1" dirty="0">
                <a:solidFill>
                  <a:schemeClr val="bg1"/>
                </a:solidFill>
              </a:rPr>
              <a:t>, </a:t>
            </a:r>
            <a:r>
              <a:rPr lang="es-ES_tradnl" sz="2600" b="1" dirty="0" err="1">
                <a:solidFill>
                  <a:schemeClr val="bg1"/>
                </a:solidFill>
              </a:rPr>
              <a:t>they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will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say</a:t>
            </a:r>
            <a:r>
              <a:rPr lang="es-ES_tradnl" sz="2600" b="1" dirty="0">
                <a:solidFill>
                  <a:schemeClr val="bg1"/>
                </a:solidFill>
              </a:rPr>
              <a:t> “’PESCA’ O ‘VAYA A PESCAR’ and </a:t>
            </a:r>
            <a:r>
              <a:rPr lang="es-ES_tradnl" sz="2600" b="1" dirty="0" err="1">
                <a:solidFill>
                  <a:schemeClr val="bg1"/>
                </a:solidFill>
              </a:rPr>
              <a:t>you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will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draw</a:t>
            </a:r>
            <a:r>
              <a:rPr lang="es-ES_tradnl" sz="2600" b="1" dirty="0">
                <a:solidFill>
                  <a:schemeClr val="bg1"/>
                </a:solidFill>
              </a:rPr>
              <a:t> a new </a:t>
            </a:r>
            <a:r>
              <a:rPr lang="es-ES_tradnl" sz="2600" b="1" dirty="0" err="1">
                <a:solidFill>
                  <a:schemeClr val="bg1"/>
                </a:solidFill>
              </a:rPr>
              <a:t>card</a:t>
            </a:r>
            <a:r>
              <a:rPr lang="es-ES_tradnl" sz="2600" b="1" dirty="0">
                <a:solidFill>
                  <a:schemeClr val="bg1"/>
                </a:solidFill>
              </a:rPr>
              <a:t>. </a:t>
            </a:r>
          </a:p>
          <a:p>
            <a:r>
              <a:rPr lang="es-ES_tradnl" sz="2600" b="1" dirty="0" err="1">
                <a:solidFill>
                  <a:schemeClr val="bg1"/>
                </a:solidFill>
              </a:rPr>
              <a:t>First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person</a:t>
            </a:r>
            <a:r>
              <a:rPr lang="es-ES_tradnl" sz="2600" b="1" dirty="0">
                <a:solidFill>
                  <a:schemeClr val="bg1"/>
                </a:solidFill>
              </a:rPr>
              <a:t> to </a:t>
            </a:r>
            <a:r>
              <a:rPr lang="es-ES_tradnl" sz="2600" b="1" dirty="0" err="1">
                <a:solidFill>
                  <a:schemeClr val="bg1"/>
                </a:solidFill>
              </a:rPr>
              <a:t>pair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all</a:t>
            </a:r>
            <a:r>
              <a:rPr lang="es-ES_tradnl" sz="2600" b="1" dirty="0">
                <a:solidFill>
                  <a:schemeClr val="bg1"/>
                </a:solidFill>
              </a:rPr>
              <a:t> of </a:t>
            </a:r>
            <a:r>
              <a:rPr lang="es-ES_tradnl" sz="2600" b="1" dirty="0" err="1">
                <a:solidFill>
                  <a:schemeClr val="bg1"/>
                </a:solidFill>
              </a:rPr>
              <a:t>their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cards</a:t>
            </a:r>
            <a:r>
              <a:rPr lang="es-ES_tradnl" sz="2600" b="1" dirty="0">
                <a:solidFill>
                  <a:schemeClr val="bg1"/>
                </a:solidFill>
              </a:rPr>
              <a:t> </a:t>
            </a:r>
            <a:r>
              <a:rPr lang="es-ES_tradnl" sz="2600" b="1" dirty="0" err="1">
                <a:solidFill>
                  <a:schemeClr val="bg1"/>
                </a:solidFill>
              </a:rPr>
              <a:t>wins</a:t>
            </a:r>
            <a:r>
              <a:rPr lang="es-ES_tradnl" sz="2600" b="1" dirty="0">
                <a:solidFill>
                  <a:schemeClr val="bg1"/>
                </a:solidFill>
              </a:rPr>
              <a:t>!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05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 fish rules</a:t>
            </a:r>
            <a:br>
              <a:rPr lang="en-US" dirty="0" smtClean="0"/>
            </a:br>
            <a:r>
              <a:rPr lang="en-US" dirty="0" smtClean="0"/>
              <a:t>illustrated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www.wikihow.com</a:t>
            </a:r>
            <a:r>
              <a:rPr lang="en-US" dirty="0"/>
              <a:t>/Play-Go-Fish-with-Any-Cards</a:t>
            </a:r>
          </a:p>
        </p:txBody>
      </p:sp>
    </p:spTree>
    <p:extLst>
      <p:ext uri="{BB962C8B-B14F-4D97-AF65-F5344CB8AC3E}">
        <p14:creationId xmlns:p14="http://schemas.microsoft.com/office/powerpoint/2010/main" val="1341842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ps-for-individual-oral-11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63" y="432052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6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831502"/>
            <a:ext cx="8534401" cy="901720"/>
          </a:xfrm>
        </p:spPr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viejo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496" y="2212949"/>
            <a:ext cx="8534400" cy="1498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iGwBLHGRPME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44589"/>
            <a:ext cx="551862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dejo</a:t>
            </a:r>
            <a:r>
              <a:rPr lang="en-US" sz="2800" dirty="0" smtClean="0"/>
              <a:t> el </a:t>
            </a:r>
            <a:r>
              <a:rPr lang="en-US" sz="2800" dirty="0" err="1"/>
              <a:t>A</a:t>
            </a:r>
            <a:r>
              <a:rPr lang="en-US" sz="2800" dirty="0" err="1" smtClean="0"/>
              <a:t>ño</a:t>
            </a:r>
            <a:r>
              <a:rPr lang="en-US" sz="2800" dirty="0" smtClean="0"/>
              <a:t> </a:t>
            </a:r>
            <a:r>
              <a:rPr lang="en-US" sz="2800" dirty="0"/>
              <a:t>V</a:t>
            </a:r>
            <a:r>
              <a:rPr lang="en-US" sz="2800" dirty="0" smtClean="0"/>
              <a:t>iejo?</a:t>
            </a:r>
          </a:p>
          <a:p>
            <a:r>
              <a:rPr lang="en-US" sz="2800" dirty="0" smtClean="0"/>
              <a:t>What did the Old </a:t>
            </a:r>
            <a:r>
              <a:rPr lang="en-US" sz="2800" dirty="0"/>
              <a:t>Y</a:t>
            </a:r>
            <a:r>
              <a:rPr lang="en-US" sz="2800" dirty="0" smtClean="0"/>
              <a:t>ear leave you?</a:t>
            </a:r>
          </a:p>
          <a:p>
            <a:endParaRPr lang="en-US" sz="2800" dirty="0" smtClean="0"/>
          </a:p>
          <a:p>
            <a:r>
              <a:rPr lang="en-US" sz="2400" dirty="0" smtClean="0"/>
              <a:t>Another Latin tradition is to burn Mr. </a:t>
            </a:r>
            <a:r>
              <a:rPr lang="en-US" sz="2400" dirty="0"/>
              <a:t>O</a:t>
            </a:r>
            <a:r>
              <a:rPr lang="en-US" sz="2400" dirty="0" smtClean="0"/>
              <a:t>ld Year and then jump over to the new year. [and then </a:t>
            </a:r>
            <a:r>
              <a:rPr lang="en-US" sz="2400" dirty="0" smtClean="0"/>
              <a:t>you get </a:t>
            </a:r>
            <a:r>
              <a:rPr lang="en-US" sz="2400" dirty="0" smtClean="0"/>
              <a:t>to </a:t>
            </a:r>
            <a:r>
              <a:rPr lang="en-US" sz="2400" dirty="0" smtClean="0"/>
              <a:t>spend </a:t>
            </a:r>
            <a:r>
              <a:rPr lang="en-US" sz="2400" dirty="0" smtClean="0"/>
              <a:t>your holiday in the ER!]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762" y="0"/>
            <a:ext cx="5357238" cy="3328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480" y="3047895"/>
            <a:ext cx="6773520" cy="381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9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77" y="483782"/>
            <a:ext cx="8534401" cy="6749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DOL: </a:t>
            </a:r>
            <a:r>
              <a:rPr lang="en-US" dirty="0" err="1"/>
              <a:t>Escribe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carta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write a letter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779" y="1366329"/>
            <a:ext cx="10413512" cy="50286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Share what you did over winter break and ask about the traditions of others.</a:t>
            </a:r>
          </a:p>
          <a:p>
            <a:endParaRPr lang="en-US" dirty="0" smtClean="0"/>
          </a:p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Fui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a -  I went to</a:t>
            </a:r>
          </a:p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Hicimos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mr-IN" sz="2800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we did, we made</a:t>
            </a:r>
          </a:p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Una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tradicion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mr-IN" sz="2800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a tradition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Con mi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familia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mr-IN" sz="2800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with my family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Como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celebras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_______? How do you celebrate?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El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año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nuevo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navidad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El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dia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de los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reyes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Pase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______ con  - I spent_______ with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6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45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9372600" cy="4953000"/>
          </a:xfrm>
        </p:spPr>
        <p:txBody>
          <a:bodyPr>
            <a:normAutofit fontScale="92500" lnSpcReduction="10000"/>
          </a:bodyPr>
          <a:lstStyle/>
          <a:p>
            <a:r>
              <a:rPr lang="es-ES_tradnl" sz="4000" b="1" dirty="0" err="1" smtClean="0">
                <a:solidFill>
                  <a:schemeClr val="bg1"/>
                </a:solidFill>
              </a:rPr>
              <a:t>Semester</a:t>
            </a:r>
            <a:r>
              <a:rPr lang="es-ES_tradnl" sz="4000" b="1" dirty="0" smtClean="0">
                <a:solidFill>
                  <a:schemeClr val="bg1"/>
                </a:solidFill>
              </a:rPr>
              <a:t> 1 </a:t>
            </a:r>
            <a:r>
              <a:rPr lang="es-ES_tradnl" sz="4000" b="1" dirty="0" err="1" smtClean="0">
                <a:solidFill>
                  <a:schemeClr val="bg1"/>
                </a:solidFill>
              </a:rPr>
              <a:t>progress</a:t>
            </a:r>
            <a:r>
              <a:rPr lang="es-ES_tradnl" sz="4000" b="1" dirty="0" smtClean="0">
                <a:solidFill>
                  <a:schemeClr val="bg1"/>
                </a:solidFill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</a:rPr>
              <a:t>monitoring</a:t>
            </a:r>
            <a:endParaRPr lang="es-ES_tradnl" sz="4000" b="1" dirty="0">
              <a:solidFill>
                <a:schemeClr val="bg1"/>
              </a:solidFill>
            </a:endParaRPr>
          </a:p>
          <a:p>
            <a:endParaRPr lang="es-ES_tradnl" sz="2000" b="1" dirty="0">
              <a:solidFill>
                <a:schemeClr val="bg1"/>
              </a:solidFill>
            </a:endParaRPr>
          </a:p>
          <a:p>
            <a:r>
              <a:rPr lang="es-ES_tradnl" sz="3200" b="1" dirty="0" smtClean="0">
                <a:solidFill>
                  <a:schemeClr val="bg1"/>
                </a:solidFill>
              </a:rPr>
              <a:t>1.Was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your</a:t>
            </a:r>
            <a:r>
              <a:rPr lang="es-ES_tradnl" sz="3200" b="1" dirty="0" smtClean="0">
                <a:solidFill>
                  <a:schemeClr val="bg1"/>
                </a:solidFill>
              </a:rPr>
              <a:t> final grade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200" b="1" dirty="0" smtClean="0">
                <a:solidFill>
                  <a:schemeClr val="bg1"/>
                </a:solidFill>
              </a:rPr>
              <a:t> grade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you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aimed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for</a:t>
            </a:r>
            <a:r>
              <a:rPr lang="es-ES_tradnl" sz="3200" b="1" dirty="0" smtClean="0">
                <a:solidFill>
                  <a:schemeClr val="bg1"/>
                </a:solidFill>
              </a:rPr>
              <a:t>?</a:t>
            </a:r>
            <a:endParaRPr lang="es-ES_tradnl" sz="3200" b="1" dirty="0">
              <a:solidFill>
                <a:schemeClr val="bg1"/>
              </a:solidFill>
            </a:endParaRPr>
          </a:p>
          <a:p>
            <a:r>
              <a:rPr lang="es-ES_tradnl" sz="3200" b="1" dirty="0" smtClean="0">
                <a:solidFill>
                  <a:schemeClr val="bg1"/>
                </a:solidFill>
              </a:rPr>
              <a:t>2.What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was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your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strongest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aspect</a:t>
            </a:r>
            <a:r>
              <a:rPr lang="es-ES_tradnl" sz="3200" b="1" dirty="0" smtClean="0">
                <a:solidFill>
                  <a:schemeClr val="bg1"/>
                </a:solidFill>
              </a:rPr>
              <a:t> in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Spanish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class</a:t>
            </a:r>
            <a:r>
              <a:rPr lang="es-ES_tradnl" sz="3200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s-ES_tradnl" sz="3200" b="1" dirty="0" smtClean="0">
                <a:solidFill>
                  <a:schemeClr val="bg1"/>
                </a:solidFill>
              </a:rPr>
              <a:t>3.What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area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needs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most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work</a:t>
            </a:r>
            <a:r>
              <a:rPr lang="es-ES_tradnl" sz="3200" b="1" dirty="0" smtClean="0">
                <a:solidFill>
                  <a:schemeClr val="bg1"/>
                </a:solidFill>
              </a:rPr>
              <a:t>? </a:t>
            </a:r>
            <a:endParaRPr lang="es-ES_tradnl" sz="3200" b="1" dirty="0">
              <a:solidFill>
                <a:schemeClr val="bg1"/>
              </a:solidFill>
            </a:endParaRPr>
          </a:p>
          <a:p>
            <a:r>
              <a:rPr lang="es-ES_tradnl" sz="3200" b="1" dirty="0" smtClean="0">
                <a:solidFill>
                  <a:schemeClr val="bg1"/>
                </a:solidFill>
              </a:rPr>
              <a:t>4.¿Como puedes ser mas exitoso?</a:t>
            </a:r>
          </a:p>
          <a:p>
            <a:r>
              <a:rPr lang="es-ES_tradnl" sz="3200" b="1" dirty="0">
                <a:solidFill>
                  <a:schemeClr val="bg1"/>
                </a:solidFill>
              </a:rPr>
              <a:t>	</a:t>
            </a:r>
            <a:r>
              <a:rPr lang="es-ES_tradnl" sz="3200" b="1" dirty="0" err="1" smtClean="0">
                <a:solidFill>
                  <a:schemeClr val="bg1"/>
                </a:solidFill>
              </a:rPr>
              <a:t>List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two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things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you</a:t>
            </a:r>
            <a:r>
              <a:rPr lang="es-ES_tradnl" sz="3200" b="1" dirty="0" smtClean="0">
                <a:solidFill>
                  <a:schemeClr val="bg1"/>
                </a:solidFill>
              </a:rPr>
              <a:t> can do to be more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succesful</a:t>
            </a:r>
            <a:r>
              <a:rPr lang="es-ES_tradnl" sz="3200" b="1" dirty="0" smtClean="0">
                <a:solidFill>
                  <a:schemeClr val="bg1"/>
                </a:solidFill>
              </a:rPr>
              <a:t> in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Spanish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class</a:t>
            </a:r>
            <a:r>
              <a:rPr lang="es-ES_tradnl" sz="3200" b="1" dirty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next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semester</a:t>
            </a:r>
            <a:r>
              <a:rPr lang="es-ES_tradnl" sz="3200" b="1" dirty="0" smtClean="0">
                <a:solidFill>
                  <a:schemeClr val="bg1"/>
                </a:solidFill>
              </a:rPr>
              <a:t>. 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-1676400"/>
            <a:ext cx="10134600" cy="2654064"/>
          </a:xfrm>
        </p:spPr>
        <p:txBody>
          <a:bodyPr/>
          <a:lstStyle/>
          <a:p>
            <a:r>
              <a:rPr lang="es-ES_tradnl" b="1" dirty="0" smtClean="0"/>
              <a:t>¡PROGRESS MONITORING! 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17685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11030</TotalTime>
  <Words>2567</Words>
  <Application>Microsoft Macintosh PowerPoint</Application>
  <PresentationFormat>Custom</PresentationFormat>
  <Paragraphs>392</Paragraphs>
  <Slides>57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Slice</vt:lpstr>
      <vt:lpstr>PowerPoint Presentation</vt:lpstr>
      <vt:lpstr>Bienvenidos a nuestra clase  Español 1 </vt:lpstr>
      <vt:lpstr>OBJETIVO Y DOL </vt:lpstr>
      <vt:lpstr>El Dia de los reyes</vt:lpstr>
      <vt:lpstr>El año nuevo</vt:lpstr>
      <vt:lpstr>El año viejo</vt:lpstr>
      <vt:lpstr>DOL: Escribe una carta write a letter</vt:lpstr>
      <vt:lpstr>PowerPoint Presentation</vt:lpstr>
      <vt:lpstr>¡PROGRESS MONITORING! </vt:lpstr>
      <vt:lpstr>Bienvenidos a nuestra clase  Español 1 </vt:lpstr>
      <vt:lpstr>OBJETIVO Y DOL </vt:lpstr>
      <vt:lpstr>PowerPoint Presentation</vt:lpstr>
      <vt:lpstr> Syllabus Grading Rubric: Semester 2    see canvas</vt:lpstr>
      <vt:lpstr>SMART GOALS </vt:lpstr>
      <vt:lpstr>Las reglas</vt:lpstr>
      <vt:lpstr>LAS REGLAS </vt:lpstr>
      <vt:lpstr>LAS REGLAS </vt:lpstr>
      <vt:lpstr>LAS REGLAS </vt:lpstr>
      <vt:lpstr>LAS REGLAS </vt:lpstr>
      <vt:lpstr>LAS REGLAS </vt:lpstr>
      <vt:lpstr>LAS REGLAS </vt:lpstr>
      <vt:lpstr>LAS REGLAS </vt:lpstr>
      <vt:lpstr>LAS REGLAS </vt:lpstr>
      <vt:lpstr>LAS REGLAS </vt:lpstr>
      <vt:lpstr>dulces - sweets</vt:lpstr>
      <vt:lpstr>DOL:</vt:lpstr>
      <vt:lpstr>PowerPoint Presentation</vt:lpstr>
      <vt:lpstr>PowerPoint Presentation</vt:lpstr>
      <vt:lpstr>PowerPoint Presentation</vt:lpstr>
      <vt:lpstr>Bienvenidos a nuestra clase  Español 1 </vt:lpstr>
      <vt:lpstr>OBJETIVO Y DOL </vt:lpstr>
      <vt:lpstr>PowerPoint Presentation</vt:lpstr>
      <vt:lpstr>Possesive Adjectives </vt:lpstr>
      <vt:lpstr>-Matching-  </vt:lpstr>
      <vt:lpstr>Rules for Possesive Adjectives </vt:lpstr>
      <vt:lpstr>PowerPoint Presentation</vt:lpstr>
      <vt:lpstr>PowerPoint Presentation</vt:lpstr>
      <vt:lpstr>Possessive Adjectives</vt:lpstr>
      <vt:lpstr>Possessive Adjectives</vt:lpstr>
      <vt:lpstr>Possessive Adjectives</vt:lpstr>
      <vt:lpstr>Possessive Adjectives</vt:lpstr>
      <vt:lpstr>Possessive Adjectives</vt:lpstr>
      <vt:lpstr>Possessive Adjectives</vt:lpstr>
      <vt:lpstr>PowerPoint Presentation</vt:lpstr>
      <vt:lpstr>A PRACTICAR!   </vt:lpstr>
      <vt:lpstr>PowerPoint Presentation</vt:lpstr>
      <vt:lpstr>DOL: Complete with the correct possesive adjective  Modelo: tú  __tu__ libro   __tus_ carpetas </vt:lpstr>
      <vt:lpstr>Pg 35 realidades</vt:lpstr>
      <vt:lpstr>PowerPoint Presentation</vt:lpstr>
      <vt:lpstr>Warmup: complete the following sentences with the correct possesive pronoun… </vt:lpstr>
      <vt:lpstr>Bienvenidos a nuestra clase  Español 1 </vt:lpstr>
      <vt:lpstr>OBJETIVO Y DOL </vt:lpstr>
      <vt:lpstr>Repaso Classroom objects</vt:lpstr>
      <vt:lpstr>Show n’ tell</vt:lpstr>
      <vt:lpstr>Repaso de vocabulario: A PESCAR  </vt:lpstr>
      <vt:lpstr>Go fish rules illustrated</vt:lpstr>
      <vt:lpstr>PowerPoint Presentation</vt:lpstr>
    </vt:vector>
  </TitlesOfParts>
  <Company>Harrison School District #2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Butler, Madison</dc:creator>
  <cp:lastModifiedBy>Deb DeAlba</cp:lastModifiedBy>
  <cp:revision>147</cp:revision>
  <cp:lastPrinted>2018-01-11T22:30:43Z</cp:lastPrinted>
  <dcterms:created xsi:type="dcterms:W3CDTF">2017-12-19T03:15:09Z</dcterms:created>
  <dcterms:modified xsi:type="dcterms:W3CDTF">2019-01-06T05:46:11Z</dcterms:modified>
</cp:coreProperties>
</file>