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384" r:id="rId2"/>
    <p:sldId id="375" r:id="rId3"/>
    <p:sldId id="340" r:id="rId4"/>
    <p:sldId id="339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3" r:id="rId17"/>
    <p:sldId id="385" r:id="rId18"/>
    <p:sldId id="354" r:id="rId19"/>
    <p:sldId id="355" r:id="rId20"/>
    <p:sldId id="356" r:id="rId21"/>
    <p:sldId id="357" r:id="rId22"/>
    <p:sldId id="358" r:id="rId23"/>
    <p:sldId id="376" r:id="rId24"/>
    <p:sldId id="360" r:id="rId25"/>
    <p:sldId id="388" r:id="rId26"/>
    <p:sldId id="361" r:id="rId27"/>
    <p:sldId id="389" r:id="rId28"/>
    <p:sldId id="366" r:id="rId29"/>
    <p:sldId id="377" r:id="rId30"/>
    <p:sldId id="367" r:id="rId31"/>
    <p:sldId id="369" r:id="rId32"/>
    <p:sldId id="368" r:id="rId33"/>
    <p:sldId id="267" r:id="rId34"/>
    <p:sldId id="379" r:id="rId35"/>
    <p:sldId id="372" r:id="rId36"/>
    <p:sldId id="271" r:id="rId37"/>
    <p:sldId id="380" r:id="rId38"/>
    <p:sldId id="386" r:id="rId39"/>
    <p:sldId id="374" r:id="rId40"/>
    <p:sldId id="371" r:id="rId41"/>
    <p:sldId id="378" r:id="rId42"/>
    <p:sldId id="387" r:id="rId43"/>
    <p:sldId id="268" r:id="rId44"/>
    <p:sldId id="298" r:id="rId45"/>
    <p:sldId id="286" r:id="rId46"/>
    <p:sldId id="287" r:id="rId47"/>
    <p:sldId id="288" r:id="rId48"/>
    <p:sldId id="280" r:id="rId49"/>
    <p:sldId id="283" r:id="rId50"/>
    <p:sldId id="291" r:id="rId51"/>
    <p:sldId id="284" r:id="rId52"/>
    <p:sldId id="285" r:id="rId53"/>
    <p:sldId id="289" r:id="rId54"/>
    <p:sldId id="381" r:id="rId55"/>
    <p:sldId id="383" r:id="rId56"/>
    <p:sldId id="292" r:id="rId57"/>
    <p:sldId id="293" r:id="rId58"/>
    <p:sldId id="294" r:id="rId59"/>
    <p:sldId id="299" r:id="rId60"/>
    <p:sldId id="300" r:id="rId61"/>
    <p:sldId id="301" r:id="rId62"/>
    <p:sldId id="302" r:id="rId63"/>
    <p:sldId id="382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25" r:id="rId81"/>
    <p:sldId id="326" r:id="rId82"/>
    <p:sldId id="327" r:id="rId83"/>
    <p:sldId id="328" r:id="rId84"/>
    <p:sldId id="329" r:id="rId85"/>
    <p:sldId id="334" r:id="rId86"/>
    <p:sldId id="330" r:id="rId87"/>
    <p:sldId id="303" r:id="rId88"/>
    <p:sldId id="331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>
        <p:scale>
          <a:sx n="70" d="100"/>
          <a:sy n="70" d="100"/>
        </p:scale>
        <p:origin x="-1272" y="-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1/5/19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1/5/19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45845-826A-4014-B98A-97266F3057F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82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Ser 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777CD95-E063-4996-8896-BE7D0D81A3E7}" type="slidenum">
              <a:rPr lang="en-US" altLang="en-US" smtClean="0">
                <a:latin typeface="Calibri" panose="020F0502020204030204" pitchFamily="34" charset="0"/>
              </a:rPr>
              <a:pPr/>
              <a:t>72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40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Ser 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10BB39-E4C6-4F2E-9119-8A5D122BB138}" type="slidenum">
              <a:rPr lang="en-US" altLang="en-US" smtClean="0">
                <a:latin typeface="Calibri" panose="020F0502020204030204" pitchFamily="34" charset="0"/>
              </a:rPr>
              <a:pPr/>
              <a:t>73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3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Estar 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CB9B9B9-29BA-491D-93CF-DAA9466AB0D9}" type="slidenum">
              <a:rPr lang="en-US" altLang="en-US" smtClean="0">
                <a:latin typeface="Calibri" panose="020F0502020204030204" pitchFamily="34" charset="0"/>
              </a:rPr>
              <a:pPr/>
              <a:t>74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51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Ser 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88433E-2FC0-4B4B-B165-167BA12BB1F3}" type="slidenum">
              <a:rPr lang="en-US" altLang="en-US" smtClean="0"/>
              <a:pPr>
                <a:spcBef>
                  <a:spcPct val="0"/>
                </a:spcBef>
              </a:pPr>
              <a:t>75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1474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Ser 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139901C-37F8-4213-BA48-B09C36D54EC3}" type="slidenum">
              <a:rPr lang="en-US" altLang="en-US" smtClean="0">
                <a:latin typeface="Calibri" panose="020F0502020204030204" pitchFamily="34" charset="0"/>
              </a:rPr>
              <a:pPr/>
              <a:t>76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697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Estar 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0C4720-D011-4BA1-8C32-387FFC752807}" type="slidenum">
              <a:rPr lang="en-US" altLang="en-US" smtClean="0">
                <a:latin typeface="Calibri" panose="020F0502020204030204" pitchFamily="34" charset="0"/>
              </a:rPr>
              <a:pPr/>
              <a:t>77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57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Ser 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6D1180D-E496-43ED-858B-105E550C1D9C}" type="slidenum">
              <a:rPr lang="en-US" altLang="en-US" smtClean="0">
                <a:latin typeface="Calibri" panose="020F0502020204030204" pitchFamily="34" charset="0"/>
              </a:rPr>
              <a:pPr/>
              <a:t>78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639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Estar 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8AD2E7-FF1D-47A4-89B5-234A7B6EA1F1}" type="slidenum">
              <a:rPr lang="en-US" altLang="en-US" smtClean="0">
                <a:latin typeface="Calibri" panose="020F0502020204030204" pitchFamily="34" charset="0"/>
              </a:rPr>
              <a:pPr/>
              <a:t>79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28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Ser 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4C956C-F2A4-4BA3-89AC-6F6D05180B8F}" type="slidenum">
              <a:rPr lang="en-US" altLang="en-US" smtClean="0">
                <a:latin typeface="Calibri" panose="020F0502020204030204" pitchFamily="34" charset="0"/>
              </a:rPr>
              <a:pPr/>
              <a:t>80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86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Estar 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8EF732-FC44-4278-8AE8-A840C056ED41}" type="slidenum">
              <a:rPr lang="en-US" altLang="en-US" smtClean="0">
                <a:latin typeface="Calibri" panose="020F0502020204030204" pitchFamily="34" charset="0"/>
              </a:rPr>
              <a:pPr/>
              <a:t>81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61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ser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B8E0A-9958-4A91-821B-DF4A9DE395AA}" type="slidenum">
              <a:rPr lang="en-US" altLang="en-US" smtClean="0">
                <a:latin typeface="Calibri" panose="020F0502020204030204" pitchFamily="34" charset="0"/>
              </a:rPr>
              <a:pPr/>
              <a:t>64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426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Estar 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7481F8B-F7E0-491D-B4CC-3675C77DC33F}" type="slidenum">
              <a:rPr lang="en-US" altLang="en-US" smtClean="0">
                <a:latin typeface="Calibri" panose="020F0502020204030204" pitchFamily="34" charset="0"/>
              </a:rPr>
              <a:pPr/>
              <a:t>82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88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ser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029AC50-5AED-4159-8BF3-06581795BE96}" type="slidenum">
              <a:rPr lang="en-US" altLang="en-US" smtClean="0">
                <a:latin typeface="Calibri" panose="020F0502020204030204" pitchFamily="34" charset="0"/>
              </a:rPr>
              <a:pPr/>
              <a:t>83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89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ser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02F0E58-ADDB-4C56-9FEA-0684FC3B0E1E}" type="slidenum">
              <a:rPr lang="en-US" altLang="en-US" smtClean="0">
                <a:latin typeface="Calibri" panose="020F0502020204030204" pitchFamily="34" charset="0"/>
              </a:rPr>
              <a:pPr/>
              <a:t>65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263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Estar 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336725-1017-4786-8F4E-0F9585C9E0C7}" type="slidenum">
              <a:rPr lang="en-US" altLang="en-US" smtClean="0">
                <a:latin typeface="Calibri" panose="020F0502020204030204" pitchFamily="34" charset="0"/>
              </a:rPr>
              <a:pPr/>
              <a:t>66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03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Ser 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D05713-553D-4289-A256-4EA1AE847069}" type="slidenum">
              <a:rPr lang="en-US" altLang="en-US" smtClean="0">
                <a:latin typeface="Calibri" panose="020F0502020204030204" pitchFamily="34" charset="0"/>
              </a:rPr>
              <a:pPr/>
              <a:t>67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86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Ser 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8F71292-27C0-48A8-9C23-D65652AC71DB}" type="slidenum">
              <a:rPr lang="en-US" altLang="en-US" smtClean="0">
                <a:latin typeface="Calibri" panose="020F0502020204030204" pitchFamily="34" charset="0"/>
              </a:rPr>
              <a:pPr/>
              <a:t>68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246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Ser 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E58F694-028E-48B4-9AEC-40971A1F7DE2}" type="slidenum">
              <a:rPr lang="en-US" altLang="en-US" smtClean="0">
                <a:latin typeface="Calibri" panose="020F0502020204030204" pitchFamily="34" charset="0"/>
              </a:rPr>
              <a:pPr/>
              <a:t>69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88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Ser 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BDFB3E-4F32-4CD6-BAD2-E4E19D859799}" type="slidenum">
              <a:rPr lang="en-US" altLang="en-US" smtClean="0">
                <a:latin typeface="Calibri" panose="020F0502020204030204" pitchFamily="34" charset="0"/>
              </a:rPr>
              <a:pPr/>
              <a:t>70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766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mtClean="0"/>
              <a:t>Ser 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A20FA-4E3B-4FBA-A258-009A31C2CCBF}" type="slidenum">
              <a:rPr lang="en-US" altLang="en-US" smtClean="0">
                <a:latin typeface="Calibri" panose="020F0502020204030204" pitchFamily="34" charset="0"/>
              </a:rPr>
              <a:pPr/>
              <a:t>71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381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1/5/19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1/5/19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1/5/19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1/5/19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1/5/19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1/5/19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1/5/19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1/5/19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1/5/19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1/5/19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1/5/19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1/5/19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1/5/19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edia.pearsonschool.com/realidades/mp3s/level1/ch02/L1_c2a_act_4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hyperlink" Target="https://www.youtube.com/watch?v=ERRMgF8d6Xw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gif"/><Relationship Id="rId3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w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Warmup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Escucha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listening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http://media.pearsonschool.com/realidades/mp3s/level1/ch02/L1_c2a_act_4.</a:t>
            </a:r>
            <a:r>
              <a:rPr lang="en-US" dirty="0" smtClean="0">
                <a:hlinkClick r:id="rId2"/>
              </a:rPr>
              <a:t>mp3</a:t>
            </a: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err="1" smtClean="0"/>
              <a:t>Quien</a:t>
            </a:r>
            <a:r>
              <a:rPr lang="en-US" dirty="0" smtClean="0"/>
              <a:t> </a:t>
            </a:r>
            <a:r>
              <a:rPr lang="en-US" dirty="0" err="1" smtClean="0"/>
              <a:t>habla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clases</a:t>
            </a:r>
            <a:r>
              <a:rPr lang="en-US" dirty="0" smtClean="0"/>
              <a:t>? Who talks about classes?</a:t>
            </a:r>
          </a:p>
          <a:p>
            <a:pPr marL="457200" indent="-457200">
              <a:buAutoNum type="arabicPeriod"/>
            </a:pP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estudia</a:t>
            </a:r>
            <a:r>
              <a:rPr lang="en-US" dirty="0" smtClean="0"/>
              <a:t> </a:t>
            </a:r>
            <a:r>
              <a:rPr lang="en-US" dirty="0" err="1" smtClean="0"/>
              <a:t>Tomás</a:t>
            </a:r>
            <a:r>
              <a:rPr lang="en-US" dirty="0" smtClean="0"/>
              <a:t>?</a:t>
            </a:r>
          </a:p>
          <a:p>
            <a:pPr marL="457200" indent="-457200">
              <a:buAutoNum type="arabicPeriod"/>
            </a:pP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haciendo</a:t>
            </a:r>
            <a:r>
              <a:rPr lang="en-US" dirty="0" smtClean="0"/>
              <a:t> Ana? What is </a:t>
            </a:r>
            <a:r>
              <a:rPr lang="en-US" dirty="0"/>
              <a:t>A</a:t>
            </a:r>
            <a:r>
              <a:rPr lang="en-US" dirty="0" smtClean="0"/>
              <a:t>na doing?</a:t>
            </a:r>
          </a:p>
          <a:p>
            <a:pPr marL="457200" indent="-457200">
              <a:buAutoNum type="arabicPeriod"/>
            </a:pP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haciendo</a:t>
            </a:r>
            <a:r>
              <a:rPr lang="en-US" dirty="0"/>
              <a:t> </a:t>
            </a:r>
            <a:r>
              <a:rPr lang="en-US" dirty="0" smtClean="0"/>
              <a:t>María? </a:t>
            </a:r>
            <a:endParaRPr lang="en-US" dirty="0"/>
          </a:p>
          <a:p>
            <a:pPr marL="457200" indent="-457200"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15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488" y="508231"/>
            <a:ext cx="8534400" cy="1507067"/>
          </a:xfrm>
        </p:spPr>
        <p:txBody>
          <a:bodyPr/>
          <a:lstStyle/>
          <a:p>
            <a:pPr algn="ctr"/>
            <a:r>
              <a:rPr lang="en-US" u="sng" dirty="0" err="1" smtClean="0">
                <a:solidFill>
                  <a:srgbClr val="000090"/>
                </a:solidFill>
              </a:rPr>
              <a:t>Pon</a:t>
            </a:r>
            <a:r>
              <a:rPr lang="en-US" u="sng" dirty="0" smtClean="0">
                <a:solidFill>
                  <a:srgbClr val="000090"/>
                </a:solidFill>
              </a:rPr>
              <a:t> </a:t>
            </a:r>
            <a:r>
              <a:rPr lang="en-US" u="sng" dirty="0" err="1" smtClean="0">
                <a:solidFill>
                  <a:srgbClr val="000090"/>
                </a:solidFill>
              </a:rPr>
              <a:t>las</a:t>
            </a:r>
            <a:r>
              <a:rPr lang="en-US" u="sng" dirty="0" smtClean="0">
                <a:solidFill>
                  <a:srgbClr val="000090"/>
                </a:solidFill>
              </a:rPr>
              <a:t> </a:t>
            </a:r>
            <a:r>
              <a:rPr lang="en-US" u="sng" dirty="0" err="1" smtClean="0">
                <a:solidFill>
                  <a:srgbClr val="000090"/>
                </a:solidFill>
              </a:rPr>
              <a:t>palabras</a:t>
            </a:r>
            <a:r>
              <a:rPr lang="en-US" u="sng" dirty="0" smtClean="0">
                <a:solidFill>
                  <a:srgbClr val="000090"/>
                </a:solidFill>
              </a:rPr>
              <a:t> en </a:t>
            </a:r>
            <a:r>
              <a:rPr lang="en-US" u="sng" dirty="0" err="1" smtClean="0">
                <a:solidFill>
                  <a:srgbClr val="000090"/>
                </a:solidFill>
              </a:rPr>
              <a:t>orden</a:t>
            </a:r>
            <a:r>
              <a:rPr lang="en-US" u="sng" dirty="0" smtClean="0">
                <a:solidFill>
                  <a:srgbClr val="000090"/>
                </a:solidFill>
              </a:rPr>
              <a:t/>
            </a:r>
            <a:br>
              <a:rPr lang="en-US" u="sng" dirty="0" smtClean="0">
                <a:solidFill>
                  <a:srgbClr val="000090"/>
                </a:solidFill>
              </a:rPr>
            </a:br>
            <a:r>
              <a:rPr lang="en-US" u="sng" dirty="0" smtClean="0">
                <a:solidFill>
                  <a:srgbClr val="000090"/>
                </a:solidFill>
              </a:rPr>
              <a:t>put the words in order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23346" y="1617306"/>
            <a:ext cx="2464482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2.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Yo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45973" y="2707035"/>
            <a:ext cx="1708505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soy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83902" y="1816277"/>
            <a:ext cx="2870298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Menos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05228" y="3193251"/>
            <a:ext cx="2415507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Atletica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236781" y="1694115"/>
            <a:ext cx="3052938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Mi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amiga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462965" y="3406124"/>
            <a:ext cx="2415507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que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 clas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3" y="3489015"/>
            <a:ext cx="5397500" cy="2908300"/>
          </a:xfrm>
          <a:prstGeom prst="rect">
            <a:avLst/>
          </a:prstGeom>
        </p:spPr>
      </p:pic>
      <p:pic>
        <p:nvPicPr>
          <p:cNvPr id="4" name="Picture 3" descr="descrip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354347"/>
            <a:ext cx="5486400" cy="299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9396" y="472829"/>
            <a:ext cx="970259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Mi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clase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de ______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es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mas _________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que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mi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clase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de ______. 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9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8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 clas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3" y="3489015"/>
            <a:ext cx="5397500" cy="2908300"/>
          </a:xfrm>
          <a:prstGeom prst="rect">
            <a:avLst/>
          </a:prstGeom>
        </p:spPr>
      </p:pic>
      <p:pic>
        <p:nvPicPr>
          <p:cNvPr id="4" name="Picture 3" descr="descrip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354347"/>
            <a:ext cx="5486400" cy="299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9396" y="472829"/>
            <a:ext cx="970259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Mi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clase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de ______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es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menos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_________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que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mi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clase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de ______. 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9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26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0"/>
            <a:ext cx="476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825" y="4943656"/>
            <a:ext cx="25703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</a:t>
            </a:r>
            <a:r>
              <a:rPr lang="en-US" dirty="0" smtClean="0">
                <a:hlinkClick r:id="rId3"/>
              </a:rPr>
              <a:t>ERRMgF8d6Xw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2578" y="0"/>
            <a:ext cx="8534400" cy="1507067"/>
          </a:xfrm>
        </p:spPr>
        <p:txBody>
          <a:bodyPr>
            <a:noAutofit/>
          </a:bodyPr>
          <a:lstStyle/>
          <a:p>
            <a:pPr algn="ctr"/>
            <a:r>
              <a:rPr lang="es-ES_tradnl" sz="6600" dirty="0" smtClean="0"/>
              <a:t>DOL</a:t>
            </a:r>
            <a:endParaRPr lang="es-ES_tradnl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24" y="1562562"/>
            <a:ext cx="11029615" cy="3678303"/>
          </a:xfrm>
        </p:spPr>
        <p:txBody>
          <a:bodyPr>
            <a:normAutofit/>
          </a:bodyPr>
          <a:lstStyle/>
          <a:p>
            <a:pPr algn="ctr"/>
            <a:endParaRPr lang="es-ES_tradnl" sz="3600" dirty="0" smtClean="0"/>
          </a:p>
          <a:p>
            <a:pPr algn="ctr"/>
            <a:endParaRPr lang="es-ES_tradnl" sz="3600" dirty="0"/>
          </a:p>
          <a:p>
            <a:pPr marL="0" indent="0" algn="ctr">
              <a:buNone/>
            </a:pPr>
            <a:r>
              <a:rPr lang="es-ES_tradnl" sz="3600" dirty="0" smtClean="0"/>
              <a:t>LOOK AT YOUR CLASS SCHEDULE AND WRITE 5 COMPARISONS ABOUT YOUR CLASSES USING MAS QUE OR MENOS QUE.</a:t>
            </a:r>
          </a:p>
          <a:p>
            <a:pPr algn="ctr"/>
            <a:endParaRPr lang="es-ES_tradnl" sz="3600" dirty="0"/>
          </a:p>
          <a:p>
            <a:pPr algn="ctr"/>
            <a:endParaRPr lang="es-ES_tradnl" sz="3600" dirty="0"/>
          </a:p>
          <a:p>
            <a:pPr algn="ctr"/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203141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5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2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71" y="3225800"/>
            <a:ext cx="10058402" cy="12192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Ponlas</a:t>
            </a:r>
            <a:r>
              <a:rPr lang="en-US" dirty="0" smtClean="0"/>
              <a:t> en </a:t>
            </a:r>
            <a:r>
              <a:rPr lang="en-US" dirty="0" err="1" smtClean="0"/>
              <a:t>orden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Put the Spanish words in order to translate the English sentences.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Sube</a:t>
            </a:r>
            <a:r>
              <a:rPr lang="en-US" dirty="0" smtClean="0"/>
              <a:t> la </a:t>
            </a:r>
            <a:r>
              <a:rPr lang="en-US" dirty="0" err="1" smtClean="0"/>
              <a:t>mano</a:t>
            </a:r>
            <a:r>
              <a:rPr lang="en-US" dirty="0" smtClean="0"/>
              <a:t> </a:t>
            </a:r>
            <a:r>
              <a:rPr lang="en-US" dirty="0" err="1" smtClean="0"/>
              <a:t>cuando</a:t>
            </a:r>
            <a:r>
              <a:rPr lang="en-US" dirty="0" smtClean="0"/>
              <a:t> </a:t>
            </a:r>
            <a:r>
              <a:rPr lang="en-US" dirty="0" err="1" smtClean="0"/>
              <a:t>terminas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Raise your hand when you are done.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5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BIENVENIDOS A NUESTRA CLASE </a:t>
            </a:r>
            <a:br>
              <a:rPr lang="es-ES_tradnl" dirty="0" smtClean="0"/>
            </a:br>
            <a:r>
              <a:rPr lang="es-ES_tradnl" dirty="0" smtClean="0"/>
              <a:t>ESPAÑOL 1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HOY ES MARTES, EL  DE ENERO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411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5350933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s-ES_tradnl" sz="6600" b="1" dirty="0" smtClean="0"/>
              <a:t>OBJETIVO Y DOL </a:t>
            </a:r>
            <a:endParaRPr lang="es-ES_tradnl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036" y="907143"/>
            <a:ext cx="3762000" cy="31371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/>
              <a:t>OBJ: LLWBAT use comparison vocabulary to create descriptive comparisons. </a:t>
            </a:r>
            <a:endParaRPr lang="es-ES_trad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852855"/>
            <a:ext cx="4934479" cy="361526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_tradnl" sz="3600" dirty="0" smtClean="0"/>
              <a:t>DOL: </a:t>
            </a:r>
            <a:r>
              <a:rPr lang="es-ES_tradnl" sz="3600" dirty="0" err="1" smtClean="0"/>
              <a:t>Given</a:t>
            </a:r>
            <a:r>
              <a:rPr lang="es-ES_tradnl" sz="3600" dirty="0" smtClean="0"/>
              <a:t> 5 </a:t>
            </a:r>
            <a:r>
              <a:rPr lang="es-ES_tradnl" sz="3600" dirty="0" err="1" smtClean="0"/>
              <a:t>comparison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sentence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stems</a:t>
            </a:r>
            <a:r>
              <a:rPr lang="es-ES_tradnl" sz="3600" dirty="0" smtClean="0"/>
              <a:t>, 100% of </a:t>
            </a:r>
            <a:r>
              <a:rPr lang="en-US" sz="3600" dirty="0" smtClean="0"/>
              <a:t>LLW create a logical description correctly 4/5 times.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08133" y="50807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D3B45"/>
                </a:solidFill>
                <a:latin typeface="LatoWeb"/>
              </a:rPr>
              <a:t>NL.4.1a Recognize basic vocabulary in both the native language and their own language to make comparisons</a:t>
            </a:r>
            <a:endParaRPr lang="es-ES_trad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6" y="3935757"/>
            <a:ext cx="38100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BIENVENIDOS A NUESTRA CLASE </a:t>
            </a:r>
            <a:br>
              <a:rPr lang="es-ES_tradnl" dirty="0" smtClean="0"/>
            </a:br>
            <a:r>
              <a:rPr lang="es-ES_tradnl" dirty="0" smtClean="0"/>
              <a:t>ESPAÑOL 1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HOY ES LUNES, EL  DE ENERO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209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221" y="509693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s-ES_tradnl" sz="4000" dirty="0" smtClean="0"/>
              <a:t>MAKING COMPARISONS </a:t>
            </a:r>
            <a:endParaRPr lang="es-ES_tradnl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747026"/>
              </p:ext>
            </p:extLst>
          </p:nvPr>
        </p:nvGraphicFramePr>
        <p:xfrm>
          <a:off x="507749" y="560973"/>
          <a:ext cx="1102995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4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14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MÁS …</a:t>
                      </a:r>
                      <a:r>
                        <a:rPr lang="es-ES_tradnl" sz="2400" baseline="0" dirty="0" smtClean="0"/>
                        <a:t> QUE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MORE…</a:t>
                      </a:r>
                      <a:r>
                        <a:rPr lang="es-ES_tradnl" sz="2400" baseline="0" dirty="0" smtClean="0"/>
                        <a:t> THAN</a:t>
                      </a:r>
                      <a:endParaRPr lang="es-ES_trad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MENOS …. QUE 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LESS… THAN</a:t>
                      </a:r>
                      <a:endParaRPr lang="es-ES_trad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sz="2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2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MEJOR</a:t>
                      </a:r>
                      <a:r>
                        <a:rPr lang="es-ES_tradnl" sz="2400" baseline="0" dirty="0" smtClean="0"/>
                        <a:t> QUE 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BETTER</a:t>
                      </a:r>
                      <a:r>
                        <a:rPr lang="es-ES_tradnl" sz="2400" baseline="0" dirty="0" smtClean="0"/>
                        <a:t> THAN</a:t>
                      </a:r>
                      <a:endParaRPr lang="es-ES_trad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PEOR</a:t>
                      </a:r>
                      <a:r>
                        <a:rPr lang="es-ES_tradnl" sz="2400" baseline="0" dirty="0" smtClean="0"/>
                        <a:t> QUE 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WORSE THAN</a:t>
                      </a:r>
                      <a:endParaRPr lang="es-ES_trad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MAYOR</a:t>
                      </a:r>
                      <a:r>
                        <a:rPr lang="es-ES_tradnl" sz="2400" baseline="0" dirty="0" smtClean="0"/>
                        <a:t> QUE 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OLDER</a:t>
                      </a:r>
                      <a:r>
                        <a:rPr lang="es-ES_tradnl" sz="2400" baseline="0" dirty="0" smtClean="0"/>
                        <a:t> THAN</a:t>
                      </a:r>
                      <a:endParaRPr lang="es-ES_trad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MENOR</a:t>
                      </a:r>
                      <a:r>
                        <a:rPr lang="es-ES_tradnl" sz="2400" baseline="0" dirty="0" smtClean="0"/>
                        <a:t> QUE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YOUNGER</a:t>
                      </a:r>
                      <a:r>
                        <a:rPr lang="es-ES_tradnl" sz="2400" baseline="0" dirty="0" smtClean="0"/>
                        <a:t> THAN </a:t>
                      </a:r>
                      <a:endParaRPr lang="es-ES_trad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5-Point Star 2"/>
          <p:cNvSpPr/>
          <p:nvPr/>
        </p:nvSpPr>
        <p:spPr>
          <a:xfrm rot="20121179">
            <a:off x="9418598" y="4171487"/>
            <a:ext cx="2310064" cy="231006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20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0" y="5111129"/>
            <a:ext cx="11029615" cy="1497507"/>
          </a:xfrm>
        </p:spPr>
        <p:txBody>
          <a:bodyPr/>
          <a:lstStyle/>
          <a:p>
            <a:r>
              <a:rPr lang="es-ES_tradnl" sz="4800" b="1" dirty="0" smtClean="0">
                <a:solidFill>
                  <a:srgbClr val="000090"/>
                </a:solidFill>
              </a:rPr>
              <a:t>Ejemplos:</a:t>
            </a:r>
            <a:r>
              <a:rPr lang="es-ES_tradnl" dirty="0" smtClean="0">
                <a:solidFill>
                  <a:srgbClr val="000090"/>
                </a:solidFill>
              </a:rPr>
              <a:t> </a:t>
            </a:r>
            <a:endParaRPr lang="es-ES_tradnl" dirty="0">
              <a:solidFill>
                <a:srgbClr val="00009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1335" y="472450"/>
            <a:ext cx="8290666" cy="600556"/>
          </a:xfrm>
        </p:spPr>
        <p:txBody>
          <a:bodyPr>
            <a:noAutofit/>
          </a:bodyPr>
          <a:lstStyle/>
          <a:p>
            <a:r>
              <a:rPr lang="es-ES_tradnl" sz="2400" dirty="0" smtClean="0"/>
              <a:t>MI PROFESOR ES MAYOR QUE  YO. </a:t>
            </a:r>
          </a:p>
          <a:p>
            <a:r>
              <a:rPr lang="es-ES_tradnl" sz="2400" dirty="0" smtClean="0"/>
              <a:t>LOS PROFESORES SON MAYORES QUE LOS ESTUDIANTES</a:t>
            </a:r>
            <a:endParaRPr lang="es-ES_tradnl" sz="2400" dirty="0"/>
          </a:p>
          <a:p>
            <a:r>
              <a:rPr lang="es-ES_tradnl" sz="2400" dirty="0" smtClean="0">
                <a:solidFill>
                  <a:schemeClr val="tx1"/>
                </a:solidFill>
              </a:rPr>
              <a:t>La clase de ingles es mejor que la clase de ciencias sociales </a:t>
            </a:r>
          </a:p>
          <a:p>
            <a:r>
              <a:rPr lang="es-ES_tradnl" sz="2400" dirty="0" smtClean="0">
                <a:solidFill>
                  <a:schemeClr val="tx1"/>
                </a:solidFill>
              </a:rPr>
              <a:t>Los deportes son mejores que las clases. </a:t>
            </a:r>
            <a:endParaRPr lang="es-ES_tradnl" sz="2400" b="1" dirty="0" smtClean="0">
              <a:solidFill>
                <a:schemeClr val="tx1"/>
              </a:solidFill>
            </a:endParaRPr>
          </a:p>
          <a:p>
            <a:r>
              <a:rPr lang="es-ES_tradnl" sz="2400" b="1" dirty="0" smtClean="0">
                <a:solidFill>
                  <a:schemeClr val="tx1"/>
                </a:solidFill>
              </a:rPr>
              <a:t>Mi amigo es menor que yo. </a:t>
            </a:r>
          </a:p>
          <a:p>
            <a:r>
              <a:rPr lang="es-ES_tradnl" sz="2400" b="1" dirty="0" smtClean="0">
                <a:solidFill>
                  <a:schemeClr val="tx1"/>
                </a:solidFill>
              </a:rPr>
              <a:t>Mis amigos son menores que mis profesores </a:t>
            </a:r>
            <a:endParaRPr lang="es-ES_tradnl" sz="2400" dirty="0" smtClean="0">
              <a:solidFill>
                <a:schemeClr val="bg1"/>
              </a:solidFill>
            </a:endParaRPr>
          </a:p>
          <a:p>
            <a:r>
              <a:rPr lang="es-ES_tradnl" sz="2400" b="1" dirty="0" smtClean="0">
                <a:solidFill>
                  <a:schemeClr val="accent2"/>
                </a:solidFill>
              </a:rPr>
              <a:t>El invierno es peor que el verano </a:t>
            </a:r>
          </a:p>
          <a:p>
            <a:r>
              <a:rPr lang="es-ES_tradnl" sz="2400" b="1" dirty="0" smtClean="0">
                <a:solidFill>
                  <a:schemeClr val="accent2"/>
                </a:solidFill>
              </a:rPr>
              <a:t>Las mañanas son peores que las noches </a:t>
            </a:r>
            <a:endParaRPr lang="es-ES_tradnl" sz="2400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5306" y="4780547"/>
            <a:ext cx="83703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000090"/>
                </a:solidFill>
              </a:rPr>
              <a:t>mejor, peor, mayor and menor </a:t>
            </a:r>
            <a:r>
              <a:rPr lang="es-ES_tradnl" sz="2400" b="1" dirty="0" err="1">
                <a:solidFill>
                  <a:srgbClr val="000090"/>
                </a:solidFill>
              </a:rPr>
              <a:t>all</a:t>
            </a:r>
            <a:r>
              <a:rPr lang="es-ES_tradnl" sz="2400" b="1" dirty="0">
                <a:solidFill>
                  <a:srgbClr val="000090"/>
                </a:solidFill>
              </a:rPr>
              <a:t> </a:t>
            </a:r>
            <a:r>
              <a:rPr lang="es-ES_tradnl" sz="2400" b="1" dirty="0" err="1">
                <a:solidFill>
                  <a:srgbClr val="000090"/>
                </a:solidFill>
              </a:rPr>
              <a:t>have</a:t>
            </a:r>
            <a:r>
              <a:rPr lang="es-ES_tradnl" sz="2400" b="1" dirty="0">
                <a:solidFill>
                  <a:srgbClr val="000090"/>
                </a:solidFill>
              </a:rPr>
              <a:t> </a:t>
            </a:r>
            <a:r>
              <a:rPr lang="es-ES_tradnl" sz="2400" b="1" dirty="0" err="1">
                <a:solidFill>
                  <a:srgbClr val="000090"/>
                </a:solidFill>
              </a:rPr>
              <a:t>plurals</a:t>
            </a:r>
            <a:r>
              <a:rPr lang="es-ES_tradnl" sz="2400" b="1" dirty="0">
                <a:solidFill>
                  <a:srgbClr val="000090"/>
                </a:solidFill>
              </a:rPr>
              <a:t> </a:t>
            </a:r>
            <a:r>
              <a:rPr lang="es-ES_tradnl" sz="2400" b="1" dirty="0" err="1">
                <a:solidFill>
                  <a:srgbClr val="000090"/>
                </a:solidFill>
              </a:rPr>
              <a:t>when</a:t>
            </a:r>
            <a:r>
              <a:rPr lang="es-ES_tradnl" sz="2400" b="1" dirty="0">
                <a:solidFill>
                  <a:srgbClr val="000090"/>
                </a:solidFill>
              </a:rPr>
              <a:t> </a:t>
            </a:r>
            <a:r>
              <a:rPr lang="es-ES_tradnl" sz="2400" b="1" dirty="0" err="1">
                <a:solidFill>
                  <a:srgbClr val="000090"/>
                </a:solidFill>
              </a:rPr>
              <a:t>you</a:t>
            </a:r>
            <a:r>
              <a:rPr lang="es-ES_tradnl" sz="2400" b="1" dirty="0">
                <a:solidFill>
                  <a:srgbClr val="000090"/>
                </a:solidFill>
              </a:rPr>
              <a:t> are </a:t>
            </a:r>
            <a:r>
              <a:rPr lang="es-ES_tradnl" sz="2400" b="1" dirty="0" err="1">
                <a:solidFill>
                  <a:srgbClr val="000090"/>
                </a:solidFill>
              </a:rPr>
              <a:t>describing</a:t>
            </a:r>
            <a:r>
              <a:rPr lang="es-ES_tradnl" sz="2400" b="1" dirty="0">
                <a:solidFill>
                  <a:srgbClr val="000090"/>
                </a:solidFill>
              </a:rPr>
              <a:t> more </a:t>
            </a:r>
            <a:r>
              <a:rPr lang="es-ES_tradnl" sz="2400" b="1" dirty="0" err="1">
                <a:solidFill>
                  <a:srgbClr val="000090"/>
                </a:solidFill>
              </a:rPr>
              <a:t>than</a:t>
            </a:r>
            <a:r>
              <a:rPr lang="es-ES_tradnl" sz="2400" b="1" dirty="0">
                <a:solidFill>
                  <a:srgbClr val="000090"/>
                </a:solidFill>
              </a:rPr>
              <a:t> </a:t>
            </a:r>
            <a:r>
              <a:rPr lang="es-ES_tradnl" sz="2400" b="1" dirty="0" err="1">
                <a:solidFill>
                  <a:srgbClr val="000090"/>
                </a:solidFill>
              </a:rPr>
              <a:t>one</a:t>
            </a:r>
            <a:r>
              <a:rPr lang="es-ES_tradnl" sz="2400" b="1" dirty="0">
                <a:solidFill>
                  <a:srgbClr val="000090"/>
                </a:solidFill>
              </a:rPr>
              <a:t> </a:t>
            </a:r>
            <a:r>
              <a:rPr lang="es-ES_tradnl" sz="2400" b="1" dirty="0" err="1">
                <a:solidFill>
                  <a:srgbClr val="000090"/>
                </a:solidFill>
              </a:rPr>
              <a:t>thing</a:t>
            </a:r>
            <a:r>
              <a:rPr lang="es-ES_tradnl" sz="2400" b="1" dirty="0">
                <a:solidFill>
                  <a:srgbClr val="000090"/>
                </a:solidFill>
              </a:rPr>
              <a:t>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000090"/>
                </a:solidFill>
              </a:rPr>
              <a:t>Mejores </a:t>
            </a:r>
            <a:r>
              <a:rPr lang="es-ES_tradnl" sz="2400" b="1" dirty="0" smtClean="0">
                <a:solidFill>
                  <a:srgbClr val="000090"/>
                </a:solidFill>
              </a:rPr>
              <a:t>      •Mayores		 </a:t>
            </a:r>
            <a:endParaRPr lang="es-ES_tradnl" sz="2400" b="1" dirty="0">
              <a:solidFill>
                <a:srgbClr val="00009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000090"/>
                </a:solidFill>
              </a:rPr>
              <a:t>Peores        • Menores</a:t>
            </a:r>
            <a:endParaRPr lang="es-ES_tradnl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mparisons of inequality in  span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3349"/>
            <a:ext cx="12164112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602" y="2400300"/>
            <a:ext cx="1809750" cy="933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602" y="4991100"/>
            <a:ext cx="1847248" cy="9693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0734" y="2318087"/>
            <a:ext cx="169545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itannic Bold" panose="020B0903060703020204" pitchFamily="34" charset="0"/>
              </a:rPr>
              <a:t>verb</a:t>
            </a:r>
            <a:endParaRPr lang="en-US" sz="60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2436" y="4780955"/>
            <a:ext cx="23320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itannic Bold" panose="020B0903060703020204" pitchFamily="34" charset="0"/>
              </a:rPr>
              <a:t>verb</a:t>
            </a:r>
          </a:p>
        </p:txBody>
      </p:sp>
      <p:sp>
        <p:nvSpPr>
          <p:cNvPr id="6" name="5-Point Star 5"/>
          <p:cNvSpPr/>
          <p:nvPr/>
        </p:nvSpPr>
        <p:spPr>
          <a:xfrm rot="20440012">
            <a:off x="9960273" y="-231593"/>
            <a:ext cx="2286000" cy="21498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angle 11"/>
          <p:cNvSpPr/>
          <p:nvPr/>
        </p:nvSpPr>
        <p:spPr>
          <a:xfrm>
            <a:off x="3752850" y="4702356"/>
            <a:ext cx="5353050" cy="148889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angle 9"/>
          <p:cNvSpPr/>
          <p:nvPr/>
        </p:nvSpPr>
        <p:spPr>
          <a:xfrm>
            <a:off x="3845505" y="5107409"/>
            <a:ext cx="2872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Mejor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 /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5352" y="2400300"/>
            <a:ext cx="4323748" cy="125990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angle 8"/>
          <p:cNvSpPr/>
          <p:nvPr/>
        </p:nvSpPr>
        <p:spPr>
          <a:xfrm>
            <a:off x="3613561" y="2562809"/>
            <a:ext cx="24963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2">
                    <a:lumMod val="50000"/>
                  </a:schemeClr>
                </a:solidFill>
                <a:effectLst/>
                <a:latin typeface="Corbel" panose="020B0503020204020204" pitchFamily="34" charset="0"/>
              </a:rPr>
              <a:t>Mayor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/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1029" y="4991100"/>
            <a:ext cx="16514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  <a:lumOff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peor</a:t>
            </a:r>
            <a:endParaRPr lang="en-US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lumMod val="50000"/>
                  <a:lumOff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48279" y="2553404"/>
            <a:ext cx="2505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w Cen MT Condensed" panose="020B0606020104020203" pitchFamily="34" charset="0"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w Cen MT Condensed" panose="020B0606020104020203" pitchFamily="34" charset="0"/>
              </a:rPr>
              <a:t>menor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w Cen MT Condensed" panose="020B06060201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1950" y="1885950"/>
            <a:ext cx="1733550" cy="6674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angle 14"/>
          <p:cNvSpPr/>
          <p:nvPr/>
        </p:nvSpPr>
        <p:spPr>
          <a:xfrm>
            <a:off x="525211" y="4439955"/>
            <a:ext cx="1380391" cy="6674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69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069" y="2445657"/>
            <a:ext cx="10058402" cy="12192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Saquen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pizarras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favor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</a:t>
            </a:r>
            <a:br>
              <a:rPr lang="en-US" dirty="0" smtClean="0">
                <a:sym typeface="Wingding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4800" dirty="0" smtClean="0"/>
              <a:t>EJEMPLO</a:t>
            </a:r>
            <a:endParaRPr lang="es-ES_tradnl" sz="4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83" y="2693867"/>
            <a:ext cx="3485905" cy="244013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02" y="2782158"/>
            <a:ext cx="4926438" cy="246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4143" y="1669142"/>
            <a:ext cx="722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Honey Boo Boo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menor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el Anchor Man.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0"/>
            <a:ext cx="952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0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5" y="1849586"/>
            <a:ext cx="5266357" cy="363378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40" y="2223966"/>
            <a:ext cx="4957417" cy="3016899"/>
          </a:xfrm>
        </p:spPr>
      </p:pic>
    </p:spTree>
    <p:extLst>
      <p:ext uri="{BB962C8B-B14F-4D97-AF65-F5344CB8AC3E}">
        <p14:creationId xmlns:p14="http://schemas.microsoft.com/office/powerpoint/2010/main" val="47765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1" y="1823357"/>
            <a:ext cx="5261429" cy="3946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14" y="1814284"/>
            <a:ext cx="6068786" cy="40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816769"/>
            <a:ext cx="11029615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400" b="1" dirty="0" err="1" smtClean="0">
                <a:solidFill>
                  <a:srgbClr val="000090"/>
                </a:solidFill>
              </a:rPr>
              <a:t>Create</a:t>
            </a:r>
            <a:r>
              <a:rPr lang="es-ES_tradnl" sz="2400" b="1" dirty="0" smtClean="0">
                <a:solidFill>
                  <a:srgbClr val="000090"/>
                </a:solidFill>
              </a:rPr>
              <a:t> 5 </a:t>
            </a:r>
            <a:r>
              <a:rPr lang="es-ES_tradnl" sz="2400" b="1" dirty="0" err="1" smtClean="0">
                <a:solidFill>
                  <a:srgbClr val="000090"/>
                </a:solidFill>
              </a:rPr>
              <a:t>comparisons</a:t>
            </a:r>
            <a:r>
              <a:rPr lang="es-ES_tradnl" sz="2400" b="1" dirty="0" smtClean="0">
                <a:solidFill>
                  <a:srgbClr val="000090"/>
                </a:solidFill>
              </a:rPr>
              <a:t> </a:t>
            </a:r>
            <a:r>
              <a:rPr lang="es-ES_tradnl" sz="2400" b="1" dirty="0" err="1" smtClean="0">
                <a:solidFill>
                  <a:srgbClr val="000090"/>
                </a:solidFill>
              </a:rPr>
              <a:t>using</a:t>
            </a:r>
            <a:r>
              <a:rPr lang="es-ES_tradnl" sz="2400" b="1" dirty="0" smtClean="0">
                <a:solidFill>
                  <a:srgbClr val="000090"/>
                </a:solidFill>
              </a:rPr>
              <a:t> </a:t>
            </a:r>
            <a:r>
              <a:rPr lang="es-ES_tradnl" sz="2400" b="1" dirty="0" err="1" smtClean="0">
                <a:solidFill>
                  <a:srgbClr val="000090"/>
                </a:solidFill>
              </a:rPr>
              <a:t>the</a:t>
            </a:r>
            <a:r>
              <a:rPr lang="es-ES_tradnl" sz="2400" b="1" dirty="0" smtClean="0">
                <a:solidFill>
                  <a:srgbClr val="000090"/>
                </a:solidFill>
              </a:rPr>
              <a:t> </a:t>
            </a:r>
            <a:r>
              <a:rPr lang="es-ES_tradnl" sz="2400" b="1" dirty="0" err="1" smtClean="0">
                <a:solidFill>
                  <a:srgbClr val="000090"/>
                </a:solidFill>
              </a:rPr>
              <a:t>phrases</a:t>
            </a:r>
            <a:r>
              <a:rPr lang="es-ES_tradnl" sz="2400" b="1" dirty="0" smtClean="0">
                <a:solidFill>
                  <a:srgbClr val="000090"/>
                </a:solidFill>
              </a:rPr>
              <a:t>:</a:t>
            </a:r>
          </a:p>
          <a:p>
            <a:pPr marL="0" indent="0">
              <a:buNone/>
            </a:pPr>
            <a:r>
              <a:rPr lang="es-ES_tradnl" b="1" dirty="0" smtClean="0">
                <a:solidFill>
                  <a:srgbClr val="000090"/>
                </a:solidFill>
              </a:rPr>
              <a:t>Mejor que</a:t>
            </a:r>
          </a:p>
          <a:p>
            <a:pPr marL="0" indent="0">
              <a:buNone/>
            </a:pPr>
            <a:r>
              <a:rPr lang="es-ES_tradnl" b="1" dirty="0" smtClean="0">
                <a:solidFill>
                  <a:srgbClr val="000090"/>
                </a:solidFill>
              </a:rPr>
              <a:t>Peor que</a:t>
            </a:r>
          </a:p>
          <a:p>
            <a:pPr marL="0" indent="0">
              <a:buNone/>
            </a:pPr>
            <a:r>
              <a:rPr lang="es-ES_tradnl" sz="2400" b="1" dirty="0" smtClean="0">
                <a:solidFill>
                  <a:srgbClr val="000090"/>
                </a:solidFill>
              </a:rPr>
              <a:t>Menor que</a:t>
            </a:r>
          </a:p>
          <a:p>
            <a:pPr marL="0" indent="0">
              <a:buNone/>
            </a:pPr>
            <a:r>
              <a:rPr lang="es-ES_tradnl" b="1" dirty="0" smtClean="0">
                <a:solidFill>
                  <a:srgbClr val="000090"/>
                </a:solidFill>
              </a:rPr>
              <a:t>And</a:t>
            </a:r>
          </a:p>
          <a:p>
            <a:pPr marL="0" indent="0">
              <a:buNone/>
            </a:pPr>
            <a:r>
              <a:rPr lang="es-ES_tradnl" sz="2400" b="1" dirty="0" smtClean="0">
                <a:solidFill>
                  <a:srgbClr val="000090"/>
                </a:solidFill>
              </a:rPr>
              <a:t>Mayor que</a:t>
            </a:r>
          </a:p>
          <a:p>
            <a:pPr marL="0" indent="0">
              <a:buNone/>
            </a:pPr>
            <a:endParaRPr lang="es-ES_tradnl" sz="2400" b="1" dirty="0" smtClean="0">
              <a:solidFill>
                <a:srgbClr val="00009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6547" y="473250"/>
            <a:ext cx="1555234" cy="9233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DOL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04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1640" y="362858"/>
            <a:ext cx="2926217" cy="5624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Verbal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2" y="1026885"/>
            <a:ext cx="11484428" cy="5105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Practica</a:t>
            </a:r>
            <a:r>
              <a:rPr lang="en-US" dirty="0"/>
              <a:t> con Google </a:t>
            </a:r>
            <a:r>
              <a:rPr lang="en-US" dirty="0" smtClean="0"/>
              <a:t>Voice. Call </a:t>
            </a:r>
            <a:r>
              <a:rPr lang="en-US" dirty="0"/>
              <a:t>my Google Voice number and leave a </a:t>
            </a:r>
            <a:r>
              <a:rPr lang="en-US" dirty="0" smtClean="0"/>
              <a:t>message. </a:t>
            </a:r>
            <a:r>
              <a:rPr lang="en-US" dirty="0"/>
              <a:t>You will be graded on you pronunciation and grammatical accuracy.  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My </a:t>
            </a:r>
            <a:r>
              <a:rPr lang="en-US" dirty="0"/>
              <a:t>Google Voice number is </a:t>
            </a:r>
            <a:r>
              <a:rPr lang="en-US" b="1" dirty="0"/>
              <a:t>(719) 247-1878</a:t>
            </a:r>
            <a:r>
              <a:rPr lang="en-US" b="1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After the tone leave the following information in complete sentences:</a:t>
            </a:r>
          </a:p>
          <a:p>
            <a:pPr lvl="0"/>
            <a:r>
              <a:rPr lang="en-US" dirty="0"/>
              <a:t>Your </a:t>
            </a:r>
            <a:r>
              <a:rPr lang="en-US" dirty="0" smtClean="0"/>
              <a:t>name, class period and the date.</a:t>
            </a:r>
            <a:endParaRPr lang="en-US" dirty="0"/>
          </a:p>
          <a:p>
            <a:pPr lvl="0"/>
            <a:r>
              <a:rPr lang="en-US" dirty="0"/>
              <a:t>Your responses to the following questions:</a:t>
            </a:r>
          </a:p>
          <a:p>
            <a:pPr lvl="1"/>
            <a:r>
              <a:rPr lang="en-US" dirty="0" err="1"/>
              <a:t>Cual</a:t>
            </a:r>
            <a:r>
              <a:rPr lang="en-US" dirty="0"/>
              <a:t> </a:t>
            </a:r>
            <a:r>
              <a:rPr lang="en-US" dirty="0" err="1"/>
              <a:t>clase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favorita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Por</a:t>
            </a:r>
            <a:r>
              <a:rPr lang="en-US" dirty="0"/>
              <a:t> </a:t>
            </a:r>
            <a:r>
              <a:rPr lang="en-US" dirty="0" err="1"/>
              <a:t>que</a:t>
            </a:r>
            <a:r>
              <a:rPr lang="en-US" dirty="0" smtClean="0"/>
              <a:t>? </a:t>
            </a:r>
          </a:p>
          <a:p>
            <a:pPr lvl="1"/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mejor</a:t>
            </a:r>
            <a:r>
              <a:rPr lang="en-US" dirty="0" smtClean="0"/>
              <a:t> o </a:t>
            </a:r>
            <a:r>
              <a:rPr lang="en-US" dirty="0" err="1" smtClean="0"/>
              <a:t>peor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otra</a:t>
            </a:r>
            <a:r>
              <a:rPr lang="en-US" dirty="0" smtClean="0"/>
              <a:t> </a:t>
            </a:r>
            <a:r>
              <a:rPr lang="en-US" dirty="0" err="1" smtClean="0"/>
              <a:t>clase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 err="1"/>
              <a:t>Que</a:t>
            </a:r>
            <a:r>
              <a:rPr lang="en-US" dirty="0"/>
              <a:t> </a:t>
            </a:r>
            <a:r>
              <a:rPr lang="en-US" dirty="0" err="1"/>
              <a:t>necesitas</a:t>
            </a:r>
            <a:r>
              <a:rPr lang="en-US" dirty="0"/>
              <a:t> para </a:t>
            </a:r>
            <a:r>
              <a:rPr lang="en-US" dirty="0" err="1"/>
              <a:t>esta</a:t>
            </a:r>
            <a:r>
              <a:rPr lang="en-US" dirty="0"/>
              <a:t> </a:t>
            </a:r>
            <a:r>
              <a:rPr lang="en-US" dirty="0" err="1"/>
              <a:t>clase</a:t>
            </a:r>
            <a:r>
              <a:rPr lang="en-US" dirty="0"/>
              <a:t>?</a:t>
            </a:r>
          </a:p>
          <a:p>
            <a:pPr lvl="1"/>
            <a:r>
              <a:rPr lang="en-US" dirty="0" err="1" smtClean="0"/>
              <a:t>Donde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la </a:t>
            </a:r>
            <a:r>
              <a:rPr lang="en-US" dirty="0" err="1" smtClean="0"/>
              <a:t>clase</a:t>
            </a:r>
            <a:r>
              <a:rPr lang="en-US" dirty="0" smtClean="0"/>
              <a:t>? </a:t>
            </a:r>
            <a:r>
              <a:rPr lang="en-US" dirty="0" err="1" smtClean="0"/>
              <a:t>Esta</a:t>
            </a:r>
            <a:r>
              <a:rPr lang="en-US" dirty="0" smtClean="0"/>
              <a:t> al </a:t>
            </a:r>
            <a:r>
              <a:rPr lang="en-US" dirty="0" err="1" smtClean="0"/>
              <a:t>lado</a:t>
            </a:r>
            <a:r>
              <a:rPr lang="en-US" dirty="0" smtClean="0"/>
              <a:t> de _____.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4285" y="5182745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s-ES_tradnl" sz="6600" b="1" dirty="0" smtClean="0"/>
              <a:t>OBJETIVO Y DOL </a:t>
            </a:r>
            <a:endParaRPr lang="es-ES_tradnl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1063" y="1433286"/>
            <a:ext cx="4609578" cy="4293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OBJ: LLWBAT use comparison vocabulary to create descriptive comparisons. </a:t>
            </a:r>
            <a:endParaRPr lang="es-ES_tradnl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3013" y="1520225"/>
            <a:ext cx="4934479" cy="3615266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DOL: </a:t>
            </a:r>
            <a:r>
              <a:rPr lang="es-ES_tradnl" sz="3200" dirty="0" err="1" smtClean="0"/>
              <a:t>Given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their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class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schedule</a:t>
            </a:r>
            <a:r>
              <a:rPr lang="es-ES_tradnl" sz="3200" dirty="0" smtClean="0"/>
              <a:t>, 100% of </a:t>
            </a:r>
            <a:r>
              <a:rPr lang="en-US" sz="3200" dirty="0" smtClean="0"/>
              <a:t>LLW make 5 comparisons</a:t>
            </a:r>
            <a:r>
              <a:rPr lang="es-ES_tradnl" sz="3200" dirty="0"/>
              <a:t> </a:t>
            </a:r>
            <a:r>
              <a:rPr lang="es-ES_tradnl" sz="3200" dirty="0" err="1" smtClean="0"/>
              <a:t>about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their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classes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using</a:t>
            </a:r>
            <a:r>
              <a:rPr lang="es-ES_tradnl" sz="3200" dirty="0" smtClean="0"/>
              <a:t> mas que </a:t>
            </a:r>
            <a:r>
              <a:rPr lang="es-ES_tradnl" sz="3200" dirty="0" err="1" smtClean="0"/>
              <a:t>or</a:t>
            </a:r>
            <a:r>
              <a:rPr lang="es-ES_tradnl" sz="3200" dirty="0" smtClean="0"/>
              <a:t> menos que </a:t>
            </a:r>
            <a:r>
              <a:rPr lang="es-ES_tradnl" sz="3200" dirty="0" err="1" smtClean="0"/>
              <a:t>with</a:t>
            </a:r>
            <a:r>
              <a:rPr lang="es-ES_tradnl" sz="3200" dirty="0" smtClean="0"/>
              <a:t> 100% </a:t>
            </a:r>
            <a:r>
              <a:rPr lang="es-ES_tradnl" sz="3200" dirty="0" err="1" smtClean="0"/>
              <a:t>accuracy</a:t>
            </a:r>
            <a:r>
              <a:rPr lang="es-ES_tradnl" sz="3200" dirty="0" smtClean="0"/>
              <a:t>.</a:t>
            </a:r>
            <a:endParaRPr lang="es-ES_tradnl" sz="3200" dirty="0"/>
          </a:p>
          <a:p>
            <a:endParaRPr lang="en-US" sz="32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5830413" y="52766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D3B45"/>
                </a:solidFill>
                <a:latin typeface="LatoWeb"/>
              </a:rPr>
              <a:t>NL.4.1a Recognize basic vocabulary in both the native language and their own language to make comparisons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6384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64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66668" y="995984"/>
            <a:ext cx="10562141" cy="5692350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600" b="1" dirty="0" smtClean="0"/>
              <a:t>1. Esther – </a:t>
            </a:r>
            <a:r>
              <a:rPr lang="es-ES_tradnl" sz="2600" b="1" dirty="0" err="1" smtClean="0"/>
              <a:t>pronoun</a:t>
            </a:r>
            <a:r>
              <a:rPr lang="es-ES_tradnl" sz="2600" b="1" dirty="0" smtClean="0"/>
              <a:t>?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Tu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Ella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Ud.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El</a:t>
            </a:r>
          </a:p>
          <a:p>
            <a:r>
              <a:rPr lang="es-ES_tradnl" sz="2600" b="1" dirty="0" smtClean="0"/>
              <a:t>2. tu y yo – </a:t>
            </a:r>
            <a:r>
              <a:rPr lang="es-ES_tradnl" sz="2600" b="1" dirty="0" err="1" smtClean="0"/>
              <a:t>pronoun</a:t>
            </a:r>
            <a:r>
              <a:rPr lang="es-ES_tradnl" sz="2600" b="1" dirty="0" smtClean="0"/>
              <a:t>?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/>
              <a:t>Tu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Ustedes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Nosotros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ellos</a:t>
            </a:r>
            <a:endParaRPr lang="es-ES_tradnl" sz="2400" b="1" dirty="0"/>
          </a:p>
          <a:p>
            <a:r>
              <a:rPr lang="es-ES_tradnl" sz="2600" b="1" dirty="0"/>
              <a:t>3</a:t>
            </a:r>
            <a:r>
              <a:rPr lang="es-ES_tradnl" sz="2600" b="1" dirty="0" smtClean="0"/>
              <a:t>. dibujo mas que tu…</a:t>
            </a:r>
            <a:r>
              <a:rPr lang="es-ES_tradnl" sz="2600" b="1" dirty="0" err="1" smtClean="0"/>
              <a:t>means</a:t>
            </a:r>
            <a:r>
              <a:rPr lang="es-ES_tradnl" sz="2600" b="1" dirty="0" smtClean="0"/>
              <a:t>?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err="1" smtClean="0"/>
              <a:t>You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draw</a:t>
            </a:r>
            <a:r>
              <a:rPr lang="es-ES_tradnl" sz="2400" b="1" dirty="0" smtClean="0"/>
              <a:t> more </a:t>
            </a:r>
            <a:r>
              <a:rPr lang="es-ES_tradnl" sz="2400" b="1" dirty="0" err="1" smtClean="0"/>
              <a:t>than</a:t>
            </a:r>
            <a:r>
              <a:rPr lang="es-ES_tradnl" sz="2400" b="1" dirty="0" smtClean="0"/>
              <a:t> me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I </a:t>
            </a:r>
            <a:r>
              <a:rPr lang="es-ES_tradnl" sz="2400" b="1" dirty="0" err="1" smtClean="0"/>
              <a:t>draw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less</a:t>
            </a:r>
            <a:r>
              <a:rPr lang="es-ES_tradnl" sz="2400" b="1" dirty="0" smtClean="0"/>
              <a:t> tan </a:t>
            </a:r>
            <a:r>
              <a:rPr lang="es-ES_tradnl" sz="2400" b="1" dirty="0" err="1" smtClean="0"/>
              <a:t>you</a:t>
            </a:r>
            <a:endParaRPr lang="es-ES_tradnl" sz="2400" b="1" dirty="0" smtClean="0"/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I </a:t>
            </a:r>
            <a:r>
              <a:rPr lang="es-ES_tradnl" sz="2400" b="1" dirty="0" err="1" smtClean="0"/>
              <a:t>draw</a:t>
            </a:r>
            <a:r>
              <a:rPr lang="es-ES_tradnl" sz="2400" b="1" dirty="0" smtClean="0"/>
              <a:t> more </a:t>
            </a:r>
            <a:r>
              <a:rPr lang="es-ES_tradnl" sz="2400" b="1" dirty="0" err="1" smtClean="0"/>
              <a:t>than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you</a:t>
            </a:r>
            <a:endParaRPr lang="es-ES_tradnl" sz="2400" b="1" dirty="0" smtClean="0"/>
          </a:p>
          <a:p>
            <a:pPr marL="457200" lvl="1" indent="0">
              <a:buNone/>
            </a:pPr>
            <a:endParaRPr lang="es-ES_tradnl" sz="2400" b="1" dirty="0"/>
          </a:p>
          <a:p>
            <a:pPr marL="457200" lvl="1" indent="0">
              <a:buNone/>
            </a:pPr>
            <a:endParaRPr lang="es-ES_tradnl" sz="2600" b="1" dirty="0"/>
          </a:p>
          <a:p>
            <a:pPr marL="0" indent="0">
              <a:buNone/>
            </a:pPr>
            <a:r>
              <a:rPr lang="es-ES_tradnl" sz="2600" b="1" dirty="0" smtClean="0"/>
              <a:t>4. </a:t>
            </a:r>
            <a:r>
              <a:rPr lang="es-ES_tradnl" sz="2600" b="1" dirty="0" err="1" smtClean="0"/>
              <a:t>The</a:t>
            </a:r>
            <a:r>
              <a:rPr lang="es-ES_tradnl" sz="2600" b="1" dirty="0" smtClean="0"/>
              <a:t> </a:t>
            </a:r>
            <a:r>
              <a:rPr lang="es-ES_tradnl" sz="2600" b="1" dirty="0" err="1" smtClean="0"/>
              <a:t>ruler</a:t>
            </a:r>
            <a:r>
              <a:rPr lang="es-ES_tradnl" sz="2600" b="1" dirty="0" smtClean="0"/>
              <a:t> </a:t>
            </a:r>
            <a:r>
              <a:rPr lang="es-ES_tradnl" sz="2600" b="1" dirty="0" err="1" smtClean="0"/>
              <a:t>costs</a:t>
            </a:r>
            <a:r>
              <a:rPr lang="es-ES_tradnl" sz="2600" b="1" dirty="0" smtClean="0"/>
              <a:t> more </a:t>
            </a:r>
            <a:r>
              <a:rPr lang="es-ES_tradnl" sz="2600" b="1" dirty="0" err="1" smtClean="0"/>
              <a:t>than</a:t>
            </a:r>
            <a:r>
              <a:rPr lang="es-ES_tradnl" sz="2600" b="1" dirty="0" smtClean="0"/>
              <a:t> </a:t>
            </a:r>
            <a:r>
              <a:rPr lang="es-ES_tradnl" sz="2600" b="1" dirty="0" err="1" smtClean="0"/>
              <a:t>the</a:t>
            </a:r>
            <a:r>
              <a:rPr lang="es-ES_tradnl" sz="2600" b="1" dirty="0" smtClean="0"/>
              <a:t> tape…</a:t>
            </a:r>
            <a:r>
              <a:rPr lang="es-ES_tradnl" sz="2600" b="1" dirty="0" err="1" smtClean="0"/>
              <a:t>translate</a:t>
            </a:r>
            <a:r>
              <a:rPr lang="es-ES_tradnl" sz="2600" b="1" dirty="0" smtClean="0"/>
              <a:t> 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La cinta cuesta mas que la regla</a:t>
            </a:r>
            <a:endParaRPr lang="es-ES_tradnl" sz="2400" b="1" dirty="0"/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La regla cuesta mas que el lápiz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La regla cuesta menos que la cinta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La reglas cuesta mas que la cinta</a:t>
            </a:r>
          </a:p>
          <a:p>
            <a:pPr marL="457200" lvl="1" indent="0">
              <a:buNone/>
            </a:pPr>
            <a:endParaRPr lang="es-ES_tradnl" sz="2600" b="1" dirty="0" smtClean="0"/>
          </a:p>
          <a:p>
            <a:r>
              <a:rPr lang="es-ES_tradnl" sz="2600" b="1" dirty="0" smtClean="0"/>
              <a:t>5. </a:t>
            </a:r>
            <a:r>
              <a:rPr lang="es-ES_tradnl" sz="2600" b="1" dirty="0" err="1" smtClean="0"/>
              <a:t>You</a:t>
            </a:r>
            <a:r>
              <a:rPr lang="es-ES_tradnl" sz="2600" b="1" dirty="0" smtClean="0"/>
              <a:t> are so </a:t>
            </a:r>
            <a:r>
              <a:rPr lang="es-ES_tradnl" sz="2600" b="1" dirty="0" err="1" smtClean="0"/>
              <a:t>cool</a:t>
            </a:r>
            <a:r>
              <a:rPr lang="es-ES_tradnl" sz="2600" b="1" dirty="0" smtClean="0"/>
              <a:t>.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Soy bien padre (</a:t>
            </a:r>
            <a:r>
              <a:rPr lang="es-ES_tradnl" sz="2400" b="1" dirty="0" err="1" smtClean="0"/>
              <a:t>mex</a:t>
            </a:r>
            <a:r>
              <a:rPr lang="es-ES_tradnl" sz="2400" b="1" dirty="0" smtClean="0"/>
              <a:t>)</a:t>
            </a:r>
            <a:endParaRPr lang="es-ES_tradnl" sz="2400" b="1" dirty="0"/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/>
              <a:t>E</a:t>
            </a:r>
            <a:r>
              <a:rPr lang="es-ES_tradnl" sz="2400" b="1" dirty="0" smtClean="0"/>
              <a:t>s muy suave (</a:t>
            </a:r>
            <a:r>
              <a:rPr lang="es-ES_tradnl" sz="2400" b="1" dirty="0" err="1" smtClean="0"/>
              <a:t>mex</a:t>
            </a:r>
            <a:r>
              <a:rPr lang="es-ES_tradnl" sz="2400" b="1" dirty="0" smtClean="0"/>
              <a:t>)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Somos rey bacán (col)</a:t>
            </a:r>
          </a:p>
          <a:p>
            <a:pPr marL="971550" lvl="1" indent="-514350">
              <a:buFont typeface="+mj-lt"/>
              <a:buAutoNum type="romanLcPeriod"/>
            </a:pPr>
            <a:r>
              <a:rPr lang="es-ES_tradnl" sz="2400" b="1" dirty="0" smtClean="0"/>
              <a:t>Eres súper chévere (</a:t>
            </a:r>
            <a:r>
              <a:rPr lang="es-ES_tradnl" sz="2400" b="1" dirty="0" err="1" smtClean="0"/>
              <a:t>Amer</a:t>
            </a:r>
            <a:r>
              <a:rPr lang="es-ES_tradnl" sz="2400" b="1" dirty="0" smtClean="0"/>
              <a:t>)</a:t>
            </a:r>
          </a:p>
          <a:p>
            <a:pPr marL="971550" lvl="1" indent="-514350">
              <a:buFont typeface="+mj-lt"/>
              <a:buAutoNum type="romanLcPeriod"/>
            </a:pPr>
            <a:endParaRPr lang="es-ES_tradnl" sz="2400" b="1" dirty="0"/>
          </a:p>
          <a:p>
            <a:pPr marL="457200" lvl="1" indent="0">
              <a:buNone/>
            </a:pPr>
            <a:endParaRPr lang="es-ES_tradnl" sz="2400" b="1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0067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6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4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8" dur="indefinite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6" dur="indefinite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0" dur="indefinite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4" dur="indefinite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8" dur="indefinite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2" dur="indefinite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6" dur="indefinite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0" dur="indefinite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4" dur="indefinite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8" dur="indefinite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BIENVENIDOS A NUESTRA CLASE </a:t>
            </a:r>
            <a:br>
              <a:rPr lang="es-ES_tradnl" dirty="0" smtClean="0"/>
            </a:br>
            <a:r>
              <a:rPr lang="es-ES_tradnl" dirty="0" smtClean="0"/>
              <a:t>ESPAÑOL 1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HOY ES MIERCOLES, EL  DE ENERO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790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are we preparing our students for? via Spanishplans http://spanishplans.org/2013/04/04/language-acquisition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50" y="161426"/>
            <a:ext cx="7120436" cy="650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93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-AR VERB BATTLESHIP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354284" cy="1007290"/>
          </a:xfrm>
        </p:spPr>
        <p:txBody>
          <a:bodyPr/>
          <a:lstStyle/>
          <a:p>
            <a:r>
              <a:rPr lang="en-US" dirty="0" smtClean="0"/>
              <a:t>TRASHQUETBOL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37" y="-148903"/>
            <a:ext cx="9141257" cy="6855944"/>
          </a:xfrm>
        </p:spPr>
      </p:pic>
      <p:sp>
        <p:nvSpPr>
          <p:cNvPr id="6" name="TextBox 5"/>
          <p:cNvSpPr txBox="1"/>
          <p:nvPr/>
        </p:nvSpPr>
        <p:spPr>
          <a:xfrm>
            <a:off x="127000" y="948690"/>
            <a:ext cx="342940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AYUDAR (TU)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USAR (NOSOTROS)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ENSENAR (YO)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ESTUDIAR (JUAN)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CAMINAR (TU Y YO)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DIBUJAR (USTEDES)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ACTIVAR (TU)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BAILAR (NOSOTROS)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PINTAR (YO)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HABLAR (TU)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PENSAR (NOSOTROS)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NECESITAR (ELLA)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TRABAJAR (TU Y JUANA)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CORTAR (NOSOTROS)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PREGUNTAR (ELLAS)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CONTESTAR (PATTY)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SACAR (YO)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TOMAR (USTEDES)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NADAR (TU)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ESTAR (NOSOTROS)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9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dirty="0" smtClean="0"/>
              <a:t>HABLAR</a:t>
            </a:r>
            <a:endParaRPr lang="es-ES_tradnl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275" y="1524000"/>
            <a:ext cx="10359339" cy="4822209"/>
          </a:xfrm>
        </p:spPr>
        <p:txBody>
          <a:bodyPr>
            <a:normAutofit lnSpcReduction="10000"/>
          </a:bodyPr>
          <a:lstStyle/>
          <a:p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your</a:t>
            </a:r>
            <a:r>
              <a:rPr lang="es-ES_tradnl" dirty="0" smtClean="0"/>
              <a:t> </a:t>
            </a:r>
            <a:r>
              <a:rPr lang="es-ES_tradnl" dirty="0" err="1" smtClean="0"/>
              <a:t>partner</a:t>
            </a:r>
            <a:r>
              <a:rPr lang="es-ES_tradnl" dirty="0" smtClean="0"/>
              <a:t>- </a:t>
            </a:r>
            <a:r>
              <a:rPr lang="es-ES_tradnl" dirty="0" err="1" smtClean="0"/>
              <a:t>tear</a:t>
            </a:r>
            <a:r>
              <a:rPr lang="es-ES_tradnl" dirty="0" smtClean="0"/>
              <a:t> a </a:t>
            </a:r>
            <a:r>
              <a:rPr lang="es-ES_tradnl" dirty="0" err="1" smtClean="0"/>
              <a:t>piece</a:t>
            </a:r>
            <a:r>
              <a:rPr lang="es-ES_tradnl" dirty="0" smtClean="0"/>
              <a:t> of </a:t>
            </a:r>
            <a:r>
              <a:rPr lang="es-ES_tradnl" dirty="0" err="1" smtClean="0"/>
              <a:t>paper</a:t>
            </a:r>
            <a:r>
              <a:rPr lang="es-ES_tradnl" dirty="0" smtClean="0"/>
              <a:t> </a:t>
            </a:r>
            <a:r>
              <a:rPr lang="es-ES_tradnl" dirty="0" err="1" smtClean="0"/>
              <a:t>into</a:t>
            </a:r>
            <a:r>
              <a:rPr lang="es-ES_tradnl" dirty="0" smtClean="0"/>
              <a:t> 5 </a:t>
            </a:r>
            <a:r>
              <a:rPr lang="es-ES_tradnl" dirty="0" err="1" smtClean="0"/>
              <a:t>pieces</a:t>
            </a:r>
            <a:r>
              <a:rPr lang="es-ES_tradnl" dirty="0" smtClean="0"/>
              <a:t>. </a:t>
            </a:r>
          </a:p>
          <a:p>
            <a:pPr lvl="1"/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papers</a:t>
            </a:r>
            <a:r>
              <a:rPr lang="es-ES_tradnl" dirty="0" smtClean="0"/>
              <a:t>- </a:t>
            </a:r>
            <a:r>
              <a:rPr lang="es-ES_tradnl" dirty="0" err="1" smtClean="0"/>
              <a:t>write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5 </a:t>
            </a:r>
            <a:r>
              <a:rPr lang="es-ES_tradnl" dirty="0" err="1" smtClean="0"/>
              <a:t>groups</a:t>
            </a:r>
            <a:r>
              <a:rPr lang="es-ES_tradnl" dirty="0" smtClean="0"/>
              <a:t> of </a:t>
            </a:r>
            <a:r>
              <a:rPr lang="es-ES_tradnl" dirty="0" err="1" smtClean="0"/>
              <a:t>subject</a:t>
            </a:r>
            <a:r>
              <a:rPr lang="es-ES_tradnl" dirty="0" smtClean="0"/>
              <a:t> </a:t>
            </a:r>
            <a:r>
              <a:rPr lang="es-ES_tradnl" dirty="0" err="1" smtClean="0"/>
              <a:t>pronouns</a:t>
            </a:r>
            <a:r>
              <a:rPr lang="es-ES_tradnl" dirty="0" smtClean="0"/>
              <a:t> </a:t>
            </a:r>
          </a:p>
          <a:p>
            <a:pPr lvl="2"/>
            <a:r>
              <a:rPr lang="es-ES_tradnl" dirty="0" smtClean="0"/>
              <a:t>YO</a:t>
            </a:r>
          </a:p>
          <a:p>
            <a:pPr lvl="2"/>
            <a:r>
              <a:rPr lang="es-ES_tradnl" dirty="0" smtClean="0"/>
              <a:t>TU </a:t>
            </a:r>
          </a:p>
          <a:p>
            <a:pPr lvl="2"/>
            <a:r>
              <a:rPr lang="es-ES_tradnl" dirty="0" smtClean="0"/>
              <a:t>EL, ELLA, USTED </a:t>
            </a:r>
          </a:p>
          <a:p>
            <a:pPr lvl="2"/>
            <a:r>
              <a:rPr lang="es-ES_tradnl" dirty="0" smtClean="0"/>
              <a:t>NOSOTROS </a:t>
            </a:r>
          </a:p>
          <a:p>
            <a:pPr lvl="2"/>
            <a:r>
              <a:rPr lang="es-ES_tradnl" dirty="0" smtClean="0"/>
              <a:t>ELLOS, ELLAS, USTEDES </a:t>
            </a:r>
          </a:p>
          <a:p>
            <a:r>
              <a:rPr lang="es-ES_tradnl" dirty="0" smtClean="0"/>
              <a:t>I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say</a:t>
            </a:r>
            <a:r>
              <a:rPr lang="es-ES_tradnl" dirty="0" smtClean="0"/>
              <a:t> a </a:t>
            </a:r>
            <a:r>
              <a:rPr lang="es-ES_tradnl" dirty="0" err="1" smtClean="0"/>
              <a:t>verb</a:t>
            </a:r>
            <a:r>
              <a:rPr lang="es-ES_tradnl" dirty="0"/>
              <a:t> </a:t>
            </a:r>
            <a:r>
              <a:rPr lang="es-ES_tradnl" dirty="0" smtClean="0"/>
              <a:t>and </a:t>
            </a:r>
            <a:r>
              <a:rPr lang="es-ES_tradnl" dirty="0" err="1" smtClean="0"/>
              <a:t>you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flip</a:t>
            </a:r>
            <a:r>
              <a:rPr lang="es-ES_tradnl" dirty="0" smtClean="0"/>
              <a:t> </a:t>
            </a:r>
            <a:r>
              <a:rPr lang="es-ES_tradnl" dirty="0" err="1" smtClean="0"/>
              <a:t>over</a:t>
            </a:r>
            <a:r>
              <a:rPr lang="es-ES_tradnl" dirty="0" smtClean="0"/>
              <a:t> a </a:t>
            </a:r>
            <a:r>
              <a:rPr lang="es-ES_tradnl" dirty="0" err="1" smtClean="0"/>
              <a:t>subject</a:t>
            </a:r>
            <a:r>
              <a:rPr lang="es-ES_tradnl" dirty="0" smtClean="0"/>
              <a:t> </a:t>
            </a:r>
            <a:r>
              <a:rPr lang="es-ES_tradnl" dirty="0" err="1" smtClean="0"/>
              <a:t>pronoun</a:t>
            </a:r>
            <a:r>
              <a:rPr lang="es-ES_tradnl" dirty="0" smtClean="0"/>
              <a:t> </a:t>
            </a:r>
            <a:r>
              <a:rPr lang="es-ES_tradnl" dirty="0" err="1" smtClean="0"/>
              <a:t>paper</a:t>
            </a:r>
            <a:endParaRPr lang="es-ES_tradnl" dirty="0" smtClean="0"/>
          </a:p>
          <a:p>
            <a:r>
              <a:rPr lang="es-ES_tradnl" dirty="0" err="1" smtClean="0"/>
              <a:t>Based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verb</a:t>
            </a:r>
            <a:r>
              <a:rPr lang="es-ES_tradnl" dirty="0" smtClean="0"/>
              <a:t> and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subject</a:t>
            </a:r>
            <a:r>
              <a:rPr lang="es-ES_tradnl" dirty="0" smtClean="0"/>
              <a:t> </a:t>
            </a:r>
            <a:r>
              <a:rPr lang="es-ES_tradnl" dirty="0" err="1" smtClean="0"/>
              <a:t>pronoun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 smtClean="0"/>
              <a:t> </a:t>
            </a:r>
            <a:r>
              <a:rPr lang="es-ES_tradnl" dirty="0" err="1" smtClean="0"/>
              <a:t>have</a:t>
            </a:r>
            <a:r>
              <a:rPr lang="es-ES_tradnl" dirty="0" smtClean="0"/>
              <a:t>, </a:t>
            </a:r>
            <a:r>
              <a:rPr lang="es-ES_tradnl" dirty="0" err="1" smtClean="0"/>
              <a:t>you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conjugate</a:t>
            </a:r>
            <a:r>
              <a:rPr lang="es-ES_tradnl" dirty="0" smtClean="0"/>
              <a:t> </a:t>
            </a:r>
            <a:r>
              <a:rPr lang="es-ES_tradnl" dirty="0" err="1" smtClean="0"/>
              <a:t>it</a:t>
            </a:r>
            <a:r>
              <a:rPr lang="es-ES_tradnl" dirty="0" smtClean="0"/>
              <a:t> </a:t>
            </a:r>
            <a:r>
              <a:rPr lang="es-ES_tradnl" dirty="0" err="1" smtClean="0"/>
              <a:t>correctly</a:t>
            </a:r>
            <a:r>
              <a:rPr lang="es-ES_tradnl" dirty="0" smtClean="0"/>
              <a:t> </a:t>
            </a:r>
            <a:r>
              <a:rPr lang="es-ES_tradnl" dirty="0" err="1" smtClean="0"/>
              <a:t>before</a:t>
            </a:r>
            <a:r>
              <a:rPr lang="es-ES_tradnl" dirty="0" smtClean="0"/>
              <a:t> </a:t>
            </a:r>
            <a:r>
              <a:rPr lang="es-ES_tradnl" dirty="0" err="1" smtClean="0"/>
              <a:t>your</a:t>
            </a:r>
            <a:r>
              <a:rPr lang="es-ES_tradnl" dirty="0" smtClean="0"/>
              <a:t> </a:t>
            </a:r>
            <a:r>
              <a:rPr lang="es-ES_tradnl" dirty="0" err="1" smtClean="0"/>
              <a:t>partner</a:t>
            </a:r>
            <a:r>
              <a:rPr lang="es-ES_tradnl" dirty="0" smtClean="0"/>
              <a:t>. </a:t>
            </a:r>
          </a:p>
          <a:p>
            <a:r>
              <a:rPr lang="es-ES_tradnl" dirty="0" err="1" smtClean="0"/>
              <a:t>Keep</a:t>
            </a:r>
            <a:r>
              <a:rPr lang="es-ES_tradnl" dirty="0" smtClean="0"/>
              <a:t> </a:t>
            </a:r>
            <a:r>
              <a:rPr lang="es-ES_tradnl" dirty="0" err="1" smtClean="0"/>
              <a:t>track</a:t>
            </a:r>
            <a:r>
              <a:rPr lang="es-ES_tradnl" dirty="0" smtClean="0"/>
              <a:t> of </a:t>
            </a:r>
            <a:r>
              <a:rPr lang="es-ES_tradnl" dirty="0" err="1" smtClean="0"/>
              <a:t>your</a:t>
            </a:r>
            <a:r>
              <a:rPr lang="es-ES_tradnl" dirty="0" smtClean="0"/>
              <a:t> </a:t>
            </a:r>
            <a:r>
              <a:rPr lang="es-ES_tradnl" dirty="0" err="1" smtClean="0"/>
              <a:t>points</a:t>
            </a:r>
            <a:r>
              <a:rPr lang="es-ES_tradnl" dirty="0" smtClean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11520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404" y="4055334"/>
            <a:ext cx="4212596" cy="2802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DOL: ESCRIBE UNA CUENTA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642" y="1716314"/>
            <a:ext cx="7298643" cy="42291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WRITE A STORY IN THE PRESENT TENSE.  USE YOUR VOCAB PACKETS AND WORDS WE’VE LEARNED.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POR EJEMPLO,</a:t>
            </a:r>
          </a:p>
          <a:p>
            <a:pPr marL="0" indent="0">
              <a:buNone/>
            </a:pPr>
            <a:r>
              <a:rPr lang="en-US" dirty="0" smtClean="0"/>
              <a:t>A PEPE LE GUSTA NADAR.  PEPE CORRE AL GIMNASIO TODOS LOS DIAS Y NADA POR HORAS Y HORAS.  PEPE ES DEPORTISTA Y PIENSO QUE ÉL NADA MEJOR QUE TODO EL MUNDO.  DESPUES DE MUCHA PRACTICA, PEPE GANA LOS OLIMPICOS. EL FIN.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 your story on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500" y="1716314"/>
            <a:ext cx="10618786" cy="42291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Tape it up. Read through through the stories and vote for your favorite 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6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33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6" y="281093"/>
            <a:ext cx="11716794" cy="3703078"/>
          </a:xfrm>
        </p:spPr>
        <p:txBody>
          <a:bodyPr>
            <a:noAutofit/>
          </a:bodyPr>
          <a:lstStyle/>
          <a:p>
            <a:r>
              <a:rPr lang="en-US" sz="5400" dirty="0" smtClean="0"/>
              <a:t>COMPARISONS: MAS QUE+/MENOS QUE-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500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641" y="968104"/>
            <a:ext cx="9857514" cy="521861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 </a:t>
            </a:r>
            <a:r>
              <a:rPr lang="en-US" dirty="0" err="1" smtClean="0">
                <a:solidFill>
                  <a:schemeClr val="tx1"/>
                </a:solidFill>
              </a:rPr>
              <a:t>te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gusta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hacer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Me </a:t>
            </a:r>
            <a:r>
              <a:rPr lang="en-US" dirty="0" err="1" smtClean="0">
                <a:solidFill>
                  <a:schemeClr val="tx1"/>
                </a:solidFill>
              </a:rPr>
              <a:t>gusta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ir</a:t>
            </a:r>
            <a:r>
              <a:rPr lang="en-US" dirty="0" smtClean="0">
                <a:solidFill>
                  <a:schemeClr val="tx1"/>
                </a:solidFill>
              </a:rPr>
              <a:t> a la </a:t>
            </a:r>
            <a:r>
              <a:rPr lang="en-US" dirty="0" err="1" smtClean="0">
                <a:solidFill>
                  <a:schemeClr val="tx1"/>
                </a:solidFill>
              </a:rPr>
              <a:t>escuela</a:t>
            </a:r>
            <a:r>
              <a:rPr lang="en-US" dirty="0" smtClean="0">
                <a:solidFill>
                  <a:schemeClr val="tx1"/>
                </a:solidFill>
              </a:rPr>
              <a:t>!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Hace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frio</a:t>
            </a:r>
            <a:r>
              <a:rPr lang="en-US" dirty="0" smtClean="0">
                <a:solidFill>
                  <a:schemeClr val="tx1"/>
                </a:solidFill>
              </a:rPr>
              <a:t> hoy?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No, </a:t>
            </a:r>
            <a:r>
              <a:rPr lang="en-US" dirty="0" err="1" smtClean="0">
                <a:solidFill>
                  <a:schemeClr val="tx1"/>
                </a:solidFill>
              </a:rPr>
              <a:t>hace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calor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Me </a:t>
            </a:r>
            <a:r>
              <a:rPr lang="en-US" dirty="0" err="1" smtClean="0">
                <a:solidFill>
                  <a:schemeClr val="tx1"/>
                </a:solidFill>
              </a:rPr>
              <a:t>gusta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tu</a:t>
            </a:r>
            <a:r>
              <a:rPr lang="en-US" dirty="0" smtClean="0">
                <a:solidFill>
                  <a:schemeClr val="tx1"/>
                </a:solidFill>
              </a:rPr>
              <a:t>…..mochila </a:t>
            </a:r>
            <a:r>
              <a:rPr lang="en-US" dirty="0" err="1" smtClean="0">
                <a:solidFill>
                  <a:schemeClr val="tx1"/>
                </a:solidFill>
              </a:rPr>
              <a:t>roja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camisa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blanca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pelo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rizado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Oh gracias, a mi me </a:t>
            </a:r>
            <a:r>
              <a:rPr lang="en-US" dirty="0" err="1" smtClean="0">
                <a:solidFill>
                  <a:schemeClr val="tx1"/>
                </a:solidFill>
              </a:rPr>
              <a:t>gusta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tu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Que </a:t>
            </a:r>
            <a:r>
              <a:rPr lang="en-US" dirty="0" err="1" smtClean="0">
                <a:solidFill>
                  <a:schemeClr val="tx1"/>
                </a:solidFill>
              </a:rPr>
              <a:t>clase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tienes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en</a:t>
            </a:r>
            <a:r>
              <a:rPr lang="en-US" dirty="0" smtClean="0">
                <a:solidFill>
                  <a:schemeClr val="tx1"/>
                </a:solidFill>
              </a:rPr>
              <a:t> la </a:t>
            </a:r>
            <a:r>
              <a:rPr lang="en-US" dirty="0" err="1" smtClean="0">
                <a:solidFill>
                  <a:schemeClr val="tx1"/>
                </a:solidFill>
              </a:rPr>
              <a:t>primera</a:t>
            </a:r>
            <a:r>
              <a:rPr lang="en-US" dirty="0" smtClean="0">
                <a:solidFill>
                  <a:schemeClr val="tx1"/>
                </a:solidFill>
              </a:rPr>
              <a:t> hora?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Tengo</a:t>
            </a:r>
            <a:r>
              <a:rPr lang="en-US" dirty="0" smtClean="0">
                <a:solidFill>
                  <a:schemeClr val="tx1"/>
                </a:solidFill>
              </a:rPr>
              <a:t> la </a:t>
            </a:r>
            <a:r>
              <a:rPr lang="en-US" dirty="0" err="1" smtClean="0">
                <a:solidFill>
                  <a:schemeClr val="tx1"/>
                </a:solidFill>
              </a:rPr>
              <a:t>clase</a:t>
            </a:r>
            <a:r>
              <a:rPr lang="en-US" dirty="0" smtClean="0">
                <a:solidFill>
                  <a:schemeClr val="tx1"/>
                </a:solidFill>
              </a:rPr>
              <a:t> de…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Quien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tu</a:t>
            </a:r>
            <a:r>
              <a:rPr lang="en-US" dirty="0" smtClean="0">
                <a:solidFill>
                  <a:schemeClr val="tx1"/>
                </a:solidFill>
              </a:rPr>
              <a:t> maestro de </a:t>
            </a:r>
            <a:r>
              <a:rPr lang="en-US" dirty="0" err="1" smtClean="0">
                <a:solidFill>
                  <a:schemeClr val="tx1"/>
                </a:solidFill>
              </a:rPr>
              <a:t>matematicas</a:t>
            </a:r>
            <a:r>
              <a:rPr lang="en-US" dirty="0" smtClean="0">
                <a:solidFill>
                  <a:schemeClr val="tx1"/>
                </a:solidFill>
              </a:rPr>
              <a:t>?	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Mi</a:t>
            </a:r>
            <a:r>
              <a:rPr lang="en-US" dirty="0" smtClean="0">
                <a:solidFill>
                  <a:schemeClr val="tx1"/>
                </a:solidFill>
              </a:rPr>
              <a:t> maestro </a:t>
            </a:r>
            <a:r>
              <a:rPr lang="en-US" dirty="0" err="1" smtClean="0">
                <a:solidFill>
                  <a:schemeClr val="tx1"/>
                </a:solidFill>
              </a:rPr>
              <a:t>es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Donde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esta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tu</a:t>
            </a:r>
            <a:r>
              <a:rPr lang="en-US" dirty="0" smtClean="0">
                <a:solidFill>
                  <a:schemeClr val="tx1"/>
                </a:solidFill>
              </a:rPr>
              <a:t> casa/el </a:t>
            </a:r>
            <a:r>
              <a:rPr lang="en-US" dirty="0" err="1" smtClean="0">
                <a:solidFill>
                  <a:schemeClr val="tx1"/>
                </a:solidFill>
              </a:rPr>
              <a:t>bano</a:t>
            </a:r>
            <a:r>
              <a:rPr lang="en-US" dirty="0" smtClean="0">
                <a:solidFill>
                  <a:schemeClr val="tx1"/>
                </a:solidFill>
              </a:rPr>
              <a:t>/el </a:t>
            </a:r>
            <a:r>
              <a:rPr lang="en-US" dirty="0" err="1" smtClean="0">
                <a:solidFill>
                  <a:schemeClr val="tx1"/>
                </a:solidFill>
              </a:rPr>
              <a:t>gimnasio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Mi</a:t>
            </a:r>
            <a:r>
              <a:rPr lang="en-US" dirty="0" smtClean="0">
                <a:solidFill>
                  <a:schemeClr val="tx1"/>
                </a:solidFill>
              </a:rPr>
              <a:t> casa </a:t>
            </a:r>
            <a:r>
              <a:rPr lang="en-US" dirty="0" err="1" smtClean="0">
                <a:solidFill>
                  <a:schemeClr val="tx1"/>
                </a:solidFill>
              </a:rPr>
              <a:t>esta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cerca</a:t>
            </a:r>
            <a:r>
              <a:rPr lang="en-US" dirty="0" smtClean="0">
                <a:solidFill>
                  <a:schemeClr val="tx1"/>
                </a:solidFill>
              </a:rPr>
              <a:t> de….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Que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gusta</a:t>
            </a:r>
            <a:r>
              <a:rPr lang="en-US" dirty="0" smtClean="0">
                <a:solidFill>
                  <a:schemeClr val="tx1"/>
                </a:solidFill>
              </a:rPr>
              <a:t> mas Jordan o Nike?</a:t>
            </a:r>
          </a:p>
        </p:txBody>
      </p:sp>
      <p:sp>
        <p:nvSpPr>
          <p:cNvPr id="4" name="Rectangle 3"/>
          <p:cNvSpPr/>
          <p:nvPr/>
        </p:nvSpPr>
        <p:spPr>
          <a:xfrm>
            <a:off x="4483003" y="224135"/>
            <a:ext cx="732582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 MINUTOS </a:t>
            </a:r>
          </a:p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– NO INGLES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</a:t>
            </a: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&lt;&lt; CONVO STARTERS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2732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BIENVENIDOS A NUESTRA CLASE </a:t>
            </a:r>
            <a:br>
              <a:rPr lang="es-ES_tradnl" dirty="0" smtClean="0"/>
            </a:br>
            <a:r>
              <a:rPr lang="es-ES_tradnl" dirty="0" smtClean="0"/>
              <a:t>ESPAÑOL 1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HOY ES JUEVES, EL  DE ENERO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3633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034784" y="1264692"/>
            <a:ext cx="4876800" cy="4663440"/>
          </a:xfrm>
        </p:spPr>
        <p:txBody>
          <a:bodyPr>
            <a:noAutofit/>
          </a:bodyPr>
          <a:lstStyle/>
          <a:p>
            <a:r>
              <a:rPr lang="es-ES_tradnl" sz="4000" dirty="0" smtClean="0"/>
              <a:t>LLW </a:t>
            </a:r>
            <a:r>
              <a:rPr lang="es-ES_tradnl" sz="4000" dirty="0" err="1" smtClean="0"/>
              <a:t>differentiate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between</a:t>
            </a:r>
            <a:r>
              <a:rPr lang="es-ES_tradnl" sz="4000" dirty="0" smtClean="0"/>
              <a:t> ser and estar in 5 </a:t>
            </a:r>
            <a:r>
              <a:rPr lang="es-ES_tradnl" sz="4000" dirty="0" err="1" smtClean="0"/>
              <a:t>sentences</a:t>
            </a:r>
            <a:r>
              <a:rPr lang="es-ES_tradnl" sz="4000" dirty="0" smtClean="0"/>
              <a:t> and </a:t>
            </a:r>
            <a:r>
              <a:rPr lang="es-ES_tradnl" sz="4000" dirty="0" err="1" smtClean="0"/>
              <a:t>conjugate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them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with</a:t>
            </a:r>
            <a:r>
              <a:rPr lang="es-ES_tradnl" sz="4000" dirty="0" smtClean="0"/>
              <a:t> 100% </a:t>
            </a:r>
            <a:r>
              <a:rPr lang="es-ES_tradnl" sz="4000" dirty="0" err="1" smtClean="0"/>
              <a:t>accuracy</a:t>
            </a:r>
            <a:r>
              <a:rPr lang="es-ES_tradnl" sz="4000" dirty="0" smtClean="0"/>
              <a:t>.   </a:t>
            </a:r>
            <a:endParaRPr lang="es-ES_trad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LLWBAT </a:t>
            </a:r>
            <a:r>
              <a:rPr lang="en-US" sz="4000" dirty="0" smtClean="0"/>
              <a:t>differentiate between </a:t>
            </a:r>
            <a:r>
              <a:rPr lang="en-US" sz="4000" dirty="0" err="1" smtClean="0"/>
              <a:t>ser</a:t>
            </a:r>
            <a:r>
              <a:rPr lang="en-US" sz="4000" dirty="0" smtClean="0"/>
              <a:t> and </a:t>
            </a:r>
            <a:r>
              <a:rPr lang="en-US" sz="4000" dirty="0" err="1" smtClean="0"/>
              <a:t>estar</a:t>
            </a:r>
            <a:r>
              <a:rPr lang="en-US" sz="4000" dirty="0" smtClean="0"/>
              <a:t> and conjugate them in sentences. [NL.1.1c</a:t>
            </a:r>
            <a:r>
              <a:rPr lang="en-US" sz="4000" dirty="0"/>
              <a:t>]</a:t>
            </a:r>
            <a:endParaRPr lang="es-ES_tradnl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OBJETIVO Y DOL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9080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87" t="2014" r="5287" b="5520"/>
          <a:stretch/>
        </p:blipFill>
        <p:spPr>
          <a:xfrm>
            <a:off x="3709850" y="1685108"/>
            <a:ext cx="5683851" cy="50966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_tradnl" dirty="0" err="1" smtClean="0"/>
              <a:t>On</a:t>
            </a:r>
            <a:r>
              <a:rPr lang="es-ES_tradnl" dirty="0" smtClean="0"/>
              <a:t> a </a:t>
            </a:r>
            <a:r>
              <a:rPr lang="es-ES_tradnl" dirty="0" err="1" smtClean="0"/>
              <a:t>whiteboard</a:t>
            </a:r>
            <a:r>
              <a:rPr lang="es-ES_tradnl" dirty="0" smtClean="0"/>
              <a:t>: </a:t>
            </a:r>
            <a:r>
              <a:rPr lang="es-ES_tradnl" dirty="0" err="1" smtClean="0"/>
              <a:t>Which</a:t>
            </a:r>
            <a:r>
              <a:rPr lang="es-ES_tradnl" dirty="0" smtClean="0"/>
              <a:t> IB </a:t>
            </a:r>
            <a:r>
              <a:rPr lang="es-ES_tradnl" dirty="0" err="1" smtClean="0"/>
              <a:t>learner</a:t>
            </a:r>
            <a:r>
              <a:rPr lang="es-ES_tradnl" dirty="0" smtClean="0"/>
              <a:t> </a:t>
            </a:r>
            <a:r>
              <a:rPr lang="es-ES_tradnl" dirty="0" err="1" smtClean="0"/>
              <a:t>profile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 smtClean="0"/>
              <a:t> </a:t>
            </a:r>
            <a:r>
              <a:rPr lang="es-ES_tradnl" dirty="0" err="1" smtClean="0"/>
              <a:t>today</a:t>
            </a:r>
            <a:r>
              <a:rPr lang="es-ES_tradnl" dirty="0" smtClean="0"/>
              <a:t>? </a:t>
            </a:r>
            <a:br>
              <a:rPr lang="es-ES_tradnl" dirty="0" smtClean="0"/>
            </a:br>
            <a:r>
              <a:rPr lang="es-ES_tradnl" dirty="0" err="1" smtClean="0"/>
              <a:t>How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 smtClean="0"/>
              <a:t> do </a:t>
            </a:r>
            <a:r>
              <a:rPr lang="es-ES_tradnl" dirty="0" err="1" smtClean="0"/>
              <a:t>that</a:t>
            </a:r>
            <a:r>
              <a:rPr lang="es-ES_tradnl" dirty="0" smtClean="0"/>
              <a:t>?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946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0054" y="102358"/>
            <a:ext cx="6755642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9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936054"/>
              </p:ext>
            </p:extLst>
          </p:nvPr>
        </p:nvGraphicFramePr>
        <p:xfrm>
          <a:off x="1641569" y="1890196"/>
          <a:ext cx="9996488" cy="2873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82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982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61537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SER:</a:t>
                      </a:r>
                      <a:r>
                        <a:rPr lang="es-ES_tradnl" sz="2400" baseline="0" dirty="0" smtClean="0"/>
                        <a:t> 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1537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YO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NOSOTROS </a:t>
                      </a:r>
                      <a:endParaRPr lang="es-ES_tradnl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1537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TÚ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1865"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ÉL</a:t>
                      </a:r>
                    </a:p>
                    <a:p>
                      <a:r>
                        <a:rPr lang="es-ES_tradnl" sz="2400" dirty="0" smtClean="0"/>
                        <a:t>ELLA</a:t>
                      </a:r>
                    </a:p>
                    <a:p>
                      <a:r>
                        <a:rPr lang="es-ES_tradnl" sz="2400" dirty="0" smtClean="0"/>
                        <a:t>USTED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/>
                        <a:t>ELLOS</a:t>
                      </a:r>
                    </a:p>
                    <a:p>
                      <a:r>
                        <a:rPr lang="es-ES_tradnl" sz="2400" dirty="0" smtClean="0"/>
                        <a:t>ELLAS</a:t>
                      </a:r>
                    </a:p>
                    <a:p>
                      <a:r>
                        <a:rPr lang="es-ES_tradnl" sz="2400" dirty="0" smtClean="0"/>
                        <a:t>USTEDES</a:t>
                      </a:r>
                      <a:endParaRPr lang="es-ES_tradnl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1564" y="373039"/>
            <a:ext cx="10058402" cy="1219200"/>
          </a:xfrm>
        </p:spPr>
        <p:txBody>
          <a:bodyPr>
            <a:normAutofit/>
          </a:bodyPr>
          <a:lstStyle/>
          <a:p>
            <a:pPr algn="ctr"/>
            <a:r>
              <a:rPr lang="es-ES_tradnl" sz="6000" dirty="0" smtClean="0"/>
              <a:t>REPASO: SER &amp; ESTAR </a:t>
            </a:r>
            <a:endParaRPr lang="es-ES_tradnl" sz="6000" dirty="0"/>
          </a:p>
        </p:txBody>
      </p:sp>
    </p:spTree>
    <p:extLst>
      <p:ext uri="{BB962C8B-B14F-4D97-AF65-F5344CB8AC3E}">
        <p14:creationId xmlns:p14="http://schemas.microsoft.com/office/powerpoint/2010/main" val="28138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De donde + ser </a:t>
            </a:r>
          </a:p>
          <a:p>
            <a:pPr lvl="1"/>
            <a:r>
              <a:rPr lang="es-ES_tradnl" dirty="0" err="1"/>
              <a:t>F</a:t>
            </a:r>
            <a:r>
              <a:rPr lang="es-ES_tradnl" dirty="0" err="1" smtClean="0"/>
              <a:t>rom</a:t>
            </a:r>
            <a:r>
              <a:rPr lang="es-ES_tradnl" dirty="0" smtClean="0"/>
              <a:t> </a:t>
            </a:r>
            <a:r>
              <a:rPr lang="es-ES_tradnl" dirty="0" err="1" smtClean="0"/>
              <a:t>where</a:t>
            </a:r>
            <a:r>
              <a:rPr lang="es-ES_tradnl" dirty="0" smtClean="0"/>
              <a:t> ___________</a:t>
            </a:r>
          </a:p>
          <a:p>
            <a:pPr lvl="1"/>
            <a:endParaRPr lang="es-ES_tradnl" dirty="0"/>
          </a:p>
          <a:p>
            <a:r>
              <a:rPr lang="es-ES_tradnl" dirty="0" smtClean="0"/>
              <a:t>Soy de + lugar (place) </a:t>
            </a:r>
          </a:p>
          <a:p>
            <a:endParaRPr lang="es-ES_tradnl" dirty="0"/>
          </a:p>
          <a:p>
            <a:pPr marL="402336" lvl="1" indent="0">
              <a:buNone/>
            </a:pPr>
            <a:r>
              <a:rPr lang="es-ES_tradnl" dirty="0" smtClean="0"/>
              <a:t>Eres de ____________</a:t>
            </a:r>
          </a:p>
          <a:p>
            <a:pPr marL="402336" lvl="1" indent="0">
              <a:buNone/>
            </a:pPr>
            <a:r>
              <a:rPr lang="es-ES_tradnl" dirty="0" smtClean="0"/>
              <a:t>Es de ______________</a:t>
            </a:r>
          </a:p>
          <a:p>
            <a:pPr marL="402336" lvl="1" indent="0">
              <a:buNone/>
            </a:pPr>
            <a:r>
              <a:rPr lang="es-ES_tradnl" dirty="0" smtClean="0"/>
              <a:t>Somos de ______________</a:t>
            </a:r>
          </a:p>
          <a:p>
            <a:pPr marL="402336" lvl="1" indent="0">
              <a:buNone/>
            </a:pPr>
            <a:r>
              <a:rPr lang="es-ES_tradnl" dirty="0" smtClean="0"/>
              <a:t>Son de _________________</a:t>
            </a:r>
            <a:endParaRPr lang="es-ES_trad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ORIGIN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814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812" y="-213814"/>
            <a:ext cx="10058402" cy="1219200"/>
          </a:xfrm>
        </p:spPr>
        <p:txBody>
          <a:bodyPr/>
          <a:lstStyle/>
          <a:p>
            <a:r>
              <a:rPr lang="es-ES_tradnl" dirty="0" smtClean="0"/>
              <a:t>ACTIVIDAD 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285" t="18229" r="22635" b="8594"/>
          <a:stretch/>
        </p:blipFill>
        <p:spPr>
          <a:xfrm>
            <a:off x="3398293" y="0"/>
            <a:ext cx="8979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9892835"/>
              </p:ext>
            </p:extLst>
          </p:nvPr>
        </p:nvGraphicFramePr>
        <p:xfrm>
          <a:off x="1914525" y="274638"/>
          <a:ext cx="9996488" cy="6527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82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982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97831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Estar-</a:t>
                      </a:r>
                      <a:r>
                        <a:rPr lang="es-ES_tradnl" sz="4000" baseline="0" dirty="0" smtClean="0"/>
                        <a:t> TO BE 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err="1" smtClean="0"/>
                        <a:t>Present</a:t>
                      </a:r>
                      <a:r>
                        <a:rPr lang="es-ES_tradnl" sz="4000" dirty="0" smtClean="0"/>
                        <a:t> tense </a:t>
                      </a:r>
                      <a:r>
                        <a:rPr lang="es-ES_tradnl" sz="4000" dirty="0" err="1" smtClean="0"/>
                        <a:t>conjugation</a:t>
                      </a:r>
                      <a:r>
                        <a:rPr lang="es-ES_tradnl" sz="4000" dirty="0" smtClean="0"/>
                        <a:t> </a:t>
                      </a:r>
                      <a:endParaRPr lang="es-ES_tradnl" sz="4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05590">
                <a:tc>
                  <a:txBody>
                    <a:bodyPr/>
                    <a:lstStyle/>
                    <a:p>
                      <a:r>
                        <a:rPr lang="es-ES_tradnl" sz="3600" dirty="0" smtClean="0"/>
                        <a:t>YO</a:t>
                      </a:r>
                      <a:endParaRPr lang="es-ES_tradn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3600" dirty="0" smtClean="0"/>
                        <a:t>NOSOTROS</a:t>
                      </a:r>
                      <a:endParaRPr lang="es-ES_tradnl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05590">
                <a:tc>
                  <a:txBody>
                    <a:bodyPr/>
                    <a:lstStyle/>
                    <a:p>
                      <a:r>
                        <a:rPr lang="es-ES_tradnl" sz="3600" dirty="0" smtClean="0"/>
                        <a:t>Tú</a:t>
                      </a:r>
                      <a:endParaRPr lang="es-ES_tradn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3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18055">
                <a:tc>
                  <a:txBody>
                    <a:bodyPr/>
                    <a:lstStyle/>
                    <a:p>
                      <a:r>
                        <a:rPr lang="es-ES_tradnl" sz="3600" dirty="0" smtClean="0"/>
                        <a:t>Él</a:t>
                      </a:r>
                    </a:p>
                    <a:p>
                      <a:r>
                        <a:rPr lang="es-ES_tradnl" sz="3600" dirty="0" smtClean="0"/>
                        <a:t>Ella</a:t>
                      </a:r>
                    </a:p>
                    <a:p>
                      <a:r>
                        <a:rPr lang="es-ES_tradnl" sz="3600" baseline="0" dirty="0" smtClean="0"/>
                        <a:t>Usted </a:t>
                      </a:r>
                      <a:endParaRPr lang="es-ES_tradn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3600" dirty="0" smtClean="0"/>
                        <a:t>Ellos </a:t>
                      </a:r>
                    </a:p>
                    <a:p>
                      <a:r>
                        <a:rPr lang="es-ES_tradnl" sz="3600" dirty="0" smtClean="0"/>
                        <a:t>Ellas </a:t>
                      </a:r>
                    </a:p>
                    <a:p>
                      <a:r>
                        <a:rPr lang="es-ES_tradnl" sz="3600" dirty="0" smtClean="0"/>
                        <a:t>Ustedes </a:t>
                      </a:r>
                      <a:endParaRPr lang="es-ES_tradnl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15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034784" y="1143000"/>
            <a:ext cx="4876800" cy="5715000"/>
          </a:xfrm>
        </p:spPr>
        <p:txBody>
          <a:bodyPr>
            <a:normAutofit fontScale="92500"/>
          </a:bodyPr>
          <a:lstStyle/>
          <a:p>
            <a:r>
              <a:rPr lang="es-ES_tradnl" dirty="0" smtClean="0"/>
              <a:t>Estoy bien- I am </a:t>
            </a:r>
            <a:r>
              <a:rPr lang="es-ES_tradnl" dirty="0" err="1" smtClean="0"/>
              <a:t>good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Estoy mal- I am </a:t>
            </a:r>
            <a:r>
              <a:rPr lang="es-ES_tradnl" dirty="0" err="1" smtClean="0"/>
              <a:t>bad</a:t>
            </a:r>
            <a:endParaRPr lang="es-ES_tradnl" dirty="0" smtClean="0"/>
          </a:p>
          <a:p>
            <a:r>
              <a:rPr lang="es-ES_tradnl" dirty="0" smtClean="0"/>
              <a:t>Estoy enamorado- I am in </a:t>
            </a:r>
            <a:r>
              <a:rPr lang="es-ES_tradnl" dirty="0" err="1" smtClean="0"/>
              <a:t>love</a:t>
            </a:r>
            <a:endParaRPr lang="es-ES_tradnl" dirty="0"/>
          </a:p>
          <a:p>
            <a:r>
              <a:rPr lang="es-ES_tradnl" dirty="0" smtClean="0"/>
              <a:t>Estoy confundido- I am </a:t>
            </a:r>
            <a:r>
              <a:rPr lang="es-ES_tradnl" dirty="0" err="1" smtClean="0"/>
              <a:t>confused</a:t>
            </a:r>
            <a:endParaRPr lang="es-ES_tradnl" dirty="0" smtClean="0"/>
          </a:p>
          <a:p>
            <a:r>
              <a:rPr lang="es-ES_tradnl" dirty="0" smtClean="0"/>
              <a:t>Estoy enfadado- I am </a:t>
            </a:r>
            <a:r>
              <a:rPr lang="es-ES_tradnl" dirty="0" err="1" smtClean="0"/>
              <a:t>angry</a:t>
            </a:r>
            <a:endParaRPr lang="es-ES_tradnl" dirty="0" smtClean="0"/>
          </a:p>
          <a:p>
            <a:r>
              <a:rPr lang="es-ES_tradnl" dirty="0" smtClean="0"/>
              <a:t>Estoy cansado- I am </a:t>
            </a:r>
            <a:r>
              <a:rPr lang="es-ES_tradnl" dirty="0" err="1" smtClean="0"/>
              <a:t>tired</a:t>
            </a:r>
            <a:endParaRPr lang="es-ES_tradnl" dirty="0" smtClean="0"/>
          </a:p>
          <a:p>
            <a:r>
              <a:rPr lang="es-ES_tradnl" dirty="0" smtClean="0"/>
              <a:t>Estoy estresado- I am </a:t>
            </a:r>
            <a:r>
              <a:rPr lang="es-ES_tradnl" dirty="0" err="1" smtClean="0"/>
              <a:t>stressed</a:t>
            </a:r>
            <a:endParaRPr lang="es-ES_tradnl" dirty="0" smtClean="0"/>
          </a:p>
          <a:p>
            <a:r>
              <a:rPr lang="es-ES_tradnl" dirty="0" smtClean="0"/>
              <a:t>Estoy sorprendido- I am </a:t>
            </a:r>
            <a:r>
              <a:rPr lang="es-ES_tradnl" dirty="0" err="1" smtClean="0"/>
              <a:t>surprised</a:t>
            </a:r>
            <a:endParaRPr lang="es-ES_tradnl" dirty="0" smtClean="0"/>
          </a:p>
          <a:p>
            <a:r>
              <a:rPr lang="es-ES_tradnl" dirty="0" smtClean="0"/>
              <a:t>Estoy triste- I am </a:t>
            </a:r>
            <a:r>
              <a:rPr lang="es-ES_tradnl" dirty="0" err="1" smtClean="0"/>
              <a:t>sad</a:t>
            </a:r>
            <a:r>
              <a:rPr lang="es-ES_tradnl" dirty="0" smtClean="0"/>
              <a:t> </a:t>
            </a:r>
          </a:p>
          <a:p>
            <a:r>
              <a:rPr lang="es-ES_tradnl" dirty="0" smtClean="0"/>
              <a:t>Estoy relajado- I am </a:t>
            </a:r>
            <a:r>
              <a:rPr lang="es-ES_tradnl" dirty="0" err="1" smtClean="0"/>
              <a:t>relaxed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4144" y="0"/>
            <a:ext cx="9997440" cy="1143000"/>
          </a:xfrm>
        </p:spPr>
        <p:txBody>
          <a:bodyPr>
            <a:normAutofit/>
          </a:bodyPr>
          <a:lstStyle/>
          <a:p>
            <a:r>
              <a:rPr lang="es-ES_tradnl" dirty="0" smtClean="0"/>
              <a:t>ESTAR + EMOTIONS … ¿Como estas?</a:t>
            </a:r>
            <a:endParaRPr lang="es-ES_tradnl" dirty="0"/>
          </a:p>
        </p:txBody>
      </p:sp>
      <p:pic>
        <p:nvPicPr>
          <p:cNvPr id="4098" name="Picture 2" descr="¿Cómo Estás? Exprésate en español! Spanish: 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44" y="1028089"/>
            <a:ext cx="4705020" cy="54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 rot="20344269">
            <a:off x="-325642" y="377643"/>
            <a:ext cx="2520431" cy="219829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61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4000" dirty="0" smtClean="0"/>
              <a:t>MAKING COMPARISONS </a:t>
            </a:r>
            <a:endParaRPr lang="es-ES_tradnl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984239"/>
              </p:ext>
            </p:extLst>
          </p:nvPr>
        </p:nvGraphicFramePr>
        <p:xfrm>
          <a:off x="684212" y="1844340"/>
          <a:ext cx="11029950" cy="2397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4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14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7883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7883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MÁS …</a:t>
                      </a:r>
                      <a:r>
                        <a:rPr lang="es-ES_tradnl" sz="4000" baseline="0" dirty="0" smtClean="0"/>
                        <a:t> QUE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MORE…</a:t>
                      </a:r>
                      <a:r>
                        <a:rPr lang="es-ES_tradnl" sz="4000" baseline="0" dirty="0" smtClean="0"/>
                        <a:t> THAN</a:t>
                      </a:r>
                      <a:endParaRPr lang="es-ES_tradnl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7883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MENOS …. QUE 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LESS… THAN</a:t>
                      </a:r>
                      <a:endParaRPr lang="es-ES_tradnl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7883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5-Point Star 2"/>
          <p:cNvSpPr/>
          <p:nvPr/>
        </p:nvSpPr>
        <p:spPr>
          <a:xfrm rot="20239658">
            <a:off x="-390609" y="-232436"/>
            <a:ext cx="2748799" cy="24865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61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4463" y="-32711"/>
            <a:ext cx="6890711" cy="689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1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Turn</a:t>
            </a:r>
            <a:r>
              <a:rPr lang="es-ES_tradnl" dirty="0" smtClean="0"/>
              <a:t> to </a:t>
            </a:r>
            <a:r>
              <a:rPr lang="es-ES_tradnl" dirty="0" err="1" smtClean="0"/>
              <a:t>your</a:t>
            </a:r>
            <a:r>
              <a:rPr lang="es-ES_tradnl" dirty="0" smtClean="0"/>
              <a:t> </a:t>
            </a:r>
            <a:r>
              <a:rPr lang="es-ES_tradnl" dirty="0" err="1" smtClean="0"/>
              <a:t>partner</a:t>
            </a:r>
            <a:r>
              <a:rPr lang="es-ES_tradnl" dirty="0" smtClean="0"/>
              <a:t> and pose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question</a:t>
            </a:r>
            <a:r>
              <a:rPr lang="es-ES_tradnl" dirty="0" smtClean="0"/>
              <a:t>…   </a:t>
            </a:r>
          </a:p>
          <a:p>
            <a:pPr marL="402336" lvl="1" indent="0">
              <a:buNone/>
            </a:pPr>
            <a:r>
              <a:rPr lang="es-ES_tradnl" dirty="0" smtClean="0"/>
              <a:t>… ¿Como estas? </a:t>
            </a:r>
            <a:endParaRPr lang="es-ES_tradnl" dirty="0"/>
          </a:p>
          <a:p>
            <a:pPr marL="402336" lvl="1" indent="0">
              <a:buNone/>
            </a:pPr>
            <a:endParaRPr lang="es-ES_tradnl" dirty="0" smtClean="0"/>
          </a:p>
          <a:p>
            <a:r>
              <a:rPr lang="es-ES_tradnl" dirty="0" err="1" smtClean="0"/>
              <a:t>Your</a:t>
            </a:r>
            <a:r>
              <a:rPr lang="es-ES_tradnl" dirty="0" smtClean="0"/>
              <a:t> </a:t>
            </a:r>
            <a:r>
              <a:rPr lang="es-ES_tradnl" dirty="0" err="1" smtClean="0"/>
              <a:t>partner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respond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and estar + </a:t>
            </a:r>
            <a:r>
              <a:rPr lang="es-ES_tradnl" dirty="0" err="1" smtClean="0"/>
              <a:t>emotion</a:t>
            </a:r>
            <a:r>
              <a:rPr lang="es-ES_tradnl" dirty="0" smtClean="0"/>
              <a:t> </a:t>
            </a:r>
            <a:r>
              <a:rPr lang="es-ES_tradnl" dirty="0" err="1" smtClean="0"/>
              <a:t>phrase</a:t>
            </a:r>
            <a:r>
              <a:rPr lang="es-ES_tradnl" dirty="0" smtClean="0"/>
              <a:t>. </a:t>
            </a:r>
          </a:p>
          <a:p>
            <a:pPr lvl="1"/>
            <a:r>
              <a:rPr lang="es-ES_tradnl" dirty="0" smtClean="0"/>
              <a:t>…  estoy enfadado </a:t>
            </a:r>
          </a:p>
          <a:p>
            <a:pPr lvl="1"/>
            <a:endParaRPr lang="es-ES_tradnl" dirty="0"/>
          </a:p>
          <a:p>
            <a:r>
              <a:rPr lang="es-ES_tradnl" dirty="0" err="1" smtClean="0"/>
              <a:t>Partner</a:t>
            </a:r>
            <a:r>
              <a:rPr lang="es-ES_tradnl" dirty="0" smtClean="0"/>
              <a:t> </a:t>
            </a:r>
            <a:r>
              <a:rPr lang="es-ES_tradnl" dirty="0" err="1" smtClean="0"/>
              <a:t>should</a:t>
            </a:r>
            <a:r>
              <a:rPr lang="es-ES_tradnl" dirty="0" smtClean="0"/>
              <a:t> </a:t>
            </a:r>
            <a:r>
              <a:rPr lang="es-ES_tradnl" dirty="0" err="1" smtClean="0"/>
              <a:t>justify</a:t>
            </a:r>
            <a:r>
              <a:rPr lang="es-ES_tradnl" dirty="0" smtClean="0"/>
              <a:t> </a:t>
            </a:r>
            <a:r>
              <a:rPr lang="es-ES_tradnl" dirty="0" err="1" smtClean="0"/>
              <a:t>their</a:t>
            </a:r>
            <a:r>
              <a:rPr lang="es-ES_tradnl" dirty="0" smtClean="0"/>
              <a:t> </a:t>
            </a:r>
            <a:r>
              <a:rPr lang="es-ES_tradnl" dirty="0" err="1" smtClean="0"/>
              <a:t>answer</a:t>
            </a:r>
            <a:r>
              <a:rPr lang="es-ES_tradnl" dirty="0" smtClean="0"/>
              <a:t> (</a:t>
            </a:r>
            <a:r>
              <a:rPr lang="es-ES_tradnl" dirty="0" err="1" smtClean="0"/>
              <a:t>english</a:t>
            </a:r>
            <a:r>
              <a:rPr lang="es-ES_tradnl" dirty="0" smtClean="0"/>
              <a:t>) to </a:t>
            </a:r>
            <a:r>
              <a:rPr lang="es-ES_tradnl" dirty="0" err="1" smtClean="0"/>
              <a:t>make</a:t>
            </a:r>
            <a:r>
              <a:rPr lang="es-ES_tradnl" dirty="0" smtClean="0"/>
              <a:t> </a:t>
            </a:r>
            <a:r>
              <a:rPr lang="es-ES_tradnl" dirty="0" err="1" smtClean="0"/>
              <a:t>sure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reason</a:t>
            </a:r>
            <a:r>
              <a:rPr lang="es-ES_tradnl" dirty="0" smtClean="0"/>
              <a:t> and </a:t>
            </a:r>
            <a:r>
              <a:rPr lang="es-ES_tradnl" dirty="0" err="1" smtClean="0"/>
              <a:t>meaning</a:t>
            </a:r>
            <a:r>
              <a:rPr lang="es-ES_tradnl" dirty="0" smtClean="0"/>
              <a:t>  </a:t>
            </a:r>
            <a:r>
              <a:rPr lang="es-ES_tradnl" dirty="0" err="1" smtClean="0"/>
              <a:t>align</a:t>
            </a:r>
            <a:r>
              <a:rPr lang="es-ES_tradnl" dirty="0" smtClean="0"/>
              <a:t>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¿Cómo estás?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492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dirty="0" smtClean="0"/>
              <a:t>DOL1: </a:t>
            </a:r>
            <a:r>
              <a:rPr lang="es-ES_tradnl" dirty="0" err="1" smtClean="0"/>
              <a:t>Write</a:t>
            </a:r>
            <a:r>
              <a:rPr lang="es-ES_tradnl" dirty="0" smtClean="0"/>
              <a:t> a complete </a:t>
            </a:r>
            <a:r>
              <a:rPr lang="es-ES_tradnl" dirty="0" err="1" smtClean="0"/>
              <a:t>sentence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/>
              <a:t> </a:t>
            </a:r>
            <a:r>
              <a:rPr lang="es-ES_tradnl" dirty="0" err="1" smtClean="0"/>
              <a:t>two</a:t>
            </a:r>
            <a:r>
              <a:rPr lang="es-ES_tradnl" dirty="0" smtClean="0"/>
              <a:t> </a:t>
            </a:r>
            <a:r>
              <a:rPr lang="es-ES_tradnl" dirty="0" err="1" smtClean="0"/>
              <a:t>babies</a:t>
            </a:r>
            <a:r>
              <a:rPr lang="es-ES_tradnl" dirty="0" smtClean="0"/>
              <a:t> </a:t>
            </a:r>
            <a:r>
              <a:rPr lang="es-ES_tradnl" dirty="0" err="1" smtClean="0"/>
              <a:t>describing</a:t>
            </a:r>
            <a:r>
              <a:rPr lang="es-ES_tradnl" dirty="0" smtClean="0"/>
              <a:t> </a:t>
            </a:r>
            <a:r>
              <a:rPr lang="es-ES_tradnl" dirty="0" err="1" smtClean="0"/>
              <a:t>their</a:t>
            </a:r>
            <a:r>
              <a:rPr lang="es-ES_tradnl" dirty="0" smtClean="0"/>
              <a:t> </a:t>
            </a:r>
            <a:r>
              <a:rPr lang="es-ES_tradnl" dirty="0" err="1" smtClean="0"/>
              <a:t>feelings</a:t>
            </a:r>
            <a:r>
              <a:rPr lang="es-ES_tradnl" dirty="0" smtClean="0"/>
              <a:t>! </a:t>
            </a:r>
            <a:endParaRPr lang="es-ES_trad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241" y="1905624"/>
            <a:ext cx="2247900" cy="3028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79" y="4553696"/>
            <a:ext cx="3132978" cy="2088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7417">
            <a:off x="7963988" y="1970723"/>
            <a:ext cx="2847473" cy="2135604"/>
          </a:xfrm>
          <a:prstGeom prst="rect">
            <a:avLst/>
          </a:prstGeom>
        </p:spPr>
      </p:pic>
      <p:pic>
        <p:nvPicPr>
          <p:cNvPr id="16" name="Picture 6" descr="Image result for angry bab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88"/>
          <a:stretch/>
        </p:blipFill>
        <p:spPr bwMode="auto">
          <a:xfrm rot="20974854">
            <a:off x="1060885" y="1758347"/>
            <a:ext cx="2859888" cy="294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7424">
            <a:off x="7543734" y="4457530"/>
            <a:ext cx="3214153" cy="214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Respond</a:t>
            </a:r>
            <a:r>
              <a:rPr lang="es-ES_tradnl" dirty="0" smtClean="0"/>
              <a:t> to </a:t>
            </a:r>
            <a:r>
              <a:rPr lang="es-ES_tradnl" dirty="0" err="1" smtClean="0"/>
              <a:t>these</a:t>
            </a:r>
            <a:r>
              <a:rPr lang="es-ES_tradnl" dirty="0" smtClean="0"/>
              <a:t> </a:t>
            </a:r>
            <a:r>
              <a:rPr lang="es-ES_tradnl" dirty="0" err="1" smtClean="0"/>
              <a:t>questions</a:t>
            </a:r>
            <a:r>
              <a:rPr lang="es-ES_tradnl" dirty="0" smtClean="0"/>
              <a:t>! </a:t>
            </a:r>
          </a:p>
          <a:p>
            <a:endParaRPr lang="es-ES_tradnl" dirty="0"/>
          </a:p>
          <a:p>
            <a:r>
              <a:rPr lang="es-ES_tradnl" dirty="0" smtClean="0"/>
              <a:t>¿De donde eres tú? </a:t>
            </a:r>
          </a:p>
          <a:p>
            <a:endParaRPr lang="es-ES_tradnl" dirty="0"/>
          </a:p>
          <a:p>
            <a:r>
              <a:rPr lang="es-ES_tradnl" dirty="0" smtClean="0"/>
              <a:t>¿Como estás? (use </a:t>
            </a:r>
            <a:r>
              <a:rPr lang="es-ES_tradnl" dirty="0" err="1" smtClean="0"/>
              <a:t>two</a:t>
            </a:r>
            <a:r>
              <a:rPr lang="es-ES_tradnl" dirty="0" smtClean="0"/>
              <a:t> </a:t>
            </a:r>
            <a:r>
              <a:rPr lang="es-ES_tradnl" dirty="0" err="1" smtClean="0"/>
              <a:t>expressions</a:t>
            </a:r>
            <a:r>
              <a:rPr lang="es-ES_tradnl" dirty="0" smtClean="0"/>
              <a:t>!)</a:t>
            </a:r>
            <a:endParaRPr lang="es-ES_trad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DOL 2: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2472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00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W</a:t>
            </a:r>
            <a:r>
              <a:rPr lang="en-US" dirty="0" err="1" smtClean="0"/>
              <a:t>armup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ilent </a:t>
            </a:r>
            <a:r>
              <a:rPr lang="en-US" dirty="0"/>
              <a:t>R</a:t>
            </a:r>
            <a:r>
              <a:rPr lang="en-US" dirty="0" smtClean="0"/>
              <a:t>eading</a:t>
            </a:r>
          </a:p>
          <a:p>
            <a:r>
              <a:rPr lang="en-US" dirty="0" err="1" smtClean="0"/>
              <a:t>Escoje</a:t>
            </a:r>
            <a:r>
              <a:rPr lang="en-US" dirty="0" smtClean="0"/>
              <a:t> un </a:t>
            </a:r>
            <a:r>
              <a:rPr lang="en-US" dirty="0" err="1" smtClean="0"/>
              <a:t>libro</a:t>
            </a:r>
            <a:r>
              <a:rPr lang="en-US" dirty="0" smtClean="0"/>
              <a:t> y leer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3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HOY ES VIERNES, EL </a:t>
            </a:r>
            <a:r>
              <a:rPr lang="es-ES_tradnl" dirty="0"/>
              <a:t> </a:t>
            </a:r>
            <a:r>
              <a:rPr lang="es-ES_tradnl" dirty="0" smtClean="0"/>
              <a:t>  DE ENERO</a:t>
            </a:r>
            <a:endParaRPr lang="es-ES_trad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BIENVENIDOS A NUESTRA CLASE </a:t>
            </a:r>
            <a:br>
              <a:rPr lang="es-ES_tradnl" dirty="0" smtClean="0"/>
            </a:br>
            <a:r>
              <a:rPr lang="es-ES_tradnl" dirty="0" smtClean="0"/>
              <a:t>Español 1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273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034784" y="1264692"/>
            <a:ext cx="4876800" cy="4663440"/>
          </a:xfrm>
        </p:spPr>
        <p:txBody>
          <a:bodyPr>
            <a:noAutofit/>
          </a:bodyPr>
          <a:lstStyle/>
          <a:p>
            <a:r>
              <a:rPr lang="es-ES_tradnl" sz="4000" dirty="0" smtClean="0"/>
              <a:t>LLW </a:t>
            </a:r>
            <a:r>
              <a:rPr lang="es-ES_tradnl" sz="4000" dirty="0" err="1" smtClean="0"/>
              <a:t>differentiate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between</a:t>
            </a:r>
            <a:r>
              <a:rPr lang="es-ES_tradnl" sz="4000" dirty="0" smtClean="0"/>
              <a:t> ser and estar </a:t>
            </a:r>
            <a:r>
              <a:rPr lang="es-ES_tradnl" sz="4000" smtClean="0"/>
              <a:t>in 9 </a:t>
            </a:r>
            <a:r>
              <a:rPr lang="es-ES_tradnl" sz="4000" dirty="0" err="1" smtClean="0"/>
              <a:t>sentences</a:t>
            </a:r>
            <a:r>
              <a:rPr lang="es-ES_tradnl" sz="4000" dirty="0" smtClean="0"/>
              <a:t> and </a:t>
            </a:r>
            <a:r>
              <a:rPr lang="es-ES_tradnl" sz="4000" dirty="0" err="1" smtClean="0"/>
              <a:t>conjugate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them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with</a:t>
            </a:r>
            <a:r>
              <a:rPr lang="es-ES_tradnl" sz="4000" dirty="0" smtClean="0"/>
              <a:t> 100% </a:t>
            </a:r>
            <a:r>
              <a:rPr lang="es-ES_tradnl" sz="4000" dirty="0" err="1" smtClean="0"/>
              <a:t>accuracy</a:t>
            </a:r>
            <a:r>
              <a:rPr lang="es-ES_tradnl" sz="4000" dirty="0" smtClean="0"/>
              <a:t>.   </a:t>
            </a:r>
            <a:endParaRPr lang="es-ES_trad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LLWBAT </a:t>
            </a:r>
            <a:r>
              <a:rPr lang="en-US" sz="4000" dirty="0" smtClean="0"/>
              <a:t>differentiate between </a:t>
            </a:r>
            <a:r>
              <a:rPr lang="en-US" sz="4000" dirty="0" err="1" smtClean="0"/>
              <a:t>ser</a:t>
            </a:r>
            <a:r>
              <a:rPr lang="en-US" sz="4000" dirty="0" smtClean="0"/>
              <a:t> and </a:t>
            </a:r>
            <a:r>
              <a:rPr lang="en-US" sz="4000" dirty="0" err="1" smtClean="0"/>
              <a:t>estar</a:t>
            </a:r>
            <a:r>
              <a:rPr lang="en-US" sz="4000" dirty="0" smtClean="0"/>
              <a:t> and conjugate them in sentences. [NL.1.1c</a:t>
            </a:r>
            <a:r>
              <a:rPr lang="en-US" sz="4000" dirty="0"/>
              <a:t>]</a:t>
            </a:r>
            <a:endParaRPr lang="es-ES_tradnl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OBJETIVO Y DOL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254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1045828"/>
              </p:ext>
            </p:extLst>
          </p:nvPr>
        </p:nvGraphicFramePr>
        <p:xfrm>
          <a:off x="1915001" y="1081586"/>
          <a:ext cx="9996488" cy="5049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82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982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04967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TIME</a:t>
                      </a:r>
                      <a:r>
                        <a:rPr lang="es-ES_tradnl" baseline="0" dirty="0" smtClean="0"/>
                        <a:t>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ACTIVITY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967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5 MINUTES</a:t>
                      </a:r>
                      <a:r>
                        <a:rPr lang="es-ES_tradnl" baseline="0" dirty="0" smtClean="0"/>
                        <a:t>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DO NOW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4967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5 MINUTES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ESTAR</a:t>
                      </a:r>
                      <a:r>
                        <a:rPr lang="es-ES_tradnl" baseline="0" dirty="0" smtClean="0"/>
                        <a:t> + EMOTIONS CFU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4967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5 MINUTES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ESTAR</a:t>
                      </a:r>
                      <a:r>
                        <a:rPr lang="es-ES_tradnl" baseline="0" dirty="0" smtClean="0"/>
                        <a:t> SENTENCES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4967">
                <a:tc>
                  <a:txBody>
                    <a:bodyPr/>
                    <a:lstStyle/>
                    <a:p>
                      <a:r>
                        <a:rPr lang="es-ES_tradnl" baseline="0" dirty="0" smtClean="0"/>
                        <a:t>20 </a:t>
                      </a:r>
                      <a:r>
                        <a:rPr lang="es-ES_tradnl" dirty="0" smtClean="0"/>
                        <a:t>MINUTES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SER / ESTAR INTERACTIVE</a:t>
                      </a:r>
                      <a:r>
                        <a:rPr lang="es-ES_tradnl" baseline="0" dirty="0" smtClean="0"/>
                        <a:t> NOTEBOOK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4967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5 MINUTES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GUIDED SER V ESTAR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4967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5 MINUTES</a:t>
                      </a:r>
                      <a:r>
                        <a:rPr lang="es-ES_tradnl" baseline="0" dirty="0" smtClean="0"/>
                        <a:t>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SER / ESTAR CFU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4967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10</a:t>
                      </a:r>
                      <a:r>
                        <a:rPr lang="es-ES_tradnl" baseline="0" dirty="0" smtClean="0"/>
                        <a:t> MINUTES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INDEPENDENT</a:t>
                      </a:r>
                      <a:r>
                        <a:rPr lang="es-ES_tradnl" baseline="0" dirty="0" smtClean="0"/>
                        <a:t> PRACTICE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04967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10 MINUTES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STORY</a:t>
                      </a:r>
                      <a:r>
                        <a:rPr lang="es-ES_tradnl" baseline="0" dirty="0" smtClean="0"/>
                        <a:t> CREATION (SER V. ESTAR)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04967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5 MINUTES</a:t>
                      </a:r>
                      <a:r>
                        <a:rPr lang="es-ES_tradnl" baseline="0" dirty="0" smtClean="0"/>
                        <a:t>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DOL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14049" y="272143"/>
            <a:ext cx="9997440" cy="765900"/>
          </a:xfrm>
        </p:spPr>
        <p:txBody>
          <a:bodyPr/>
          <a:lstStyle/>
          <a:p>
            <a:r>
              <a:rPr lang="es-ES_tradnl" dirty="0" smtClean="0"/>
              <a:t>AGENDA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75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4454" y="36969"/>
            <a:ext cx="4749421" cy="678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84" y="623455"/>
            <a:ext cx="8985731" cy="561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14525" y="1447798"/>
          <a:ext cx="9996488" cy="4348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82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982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14272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YO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NOSOTROS</a:t>
                      </a:r>
                      <a:endParaRPr lang="es-ES_tradnl" sz="4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4272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TU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4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4272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EL</a:t>
                      </a:r>
                    </a:p>
                    <a:p>
                      <a:r>
                        <a:rPr lang="es-ES_tradnl" sz="4000" dirty="0" smtClean="0"/>
                        <a:t>ELLA</a:t>
                      </a:r>
                    </a:p>
                    <a:p>
                      <a:r>
                        <a:rPr lang="es-ES_tradnl" sz="4000" dirty="0" smtClean="0"/>
                        <a:t>USTED</a:t>
                      </a:r>
                      <a:r>
                        <a:rPr lang="es-ES_tradnl" sz="4000" baseline="0" dirty="0" smtClean="0"/>
                        <a:t> 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ELLOS</a:t>
                      </a:r>
                    </a:p>
                    <a:p>
                      <a:r>
                        <a:rPr lang="es-ES_tradnl" sz="4000" dirty="0" smtClean="0"/>
                        <a:t>ELLAS</a:t>
                      </a:r>
                    </a:p>
                    <a:p>
                      <a:r>
                        <a:rPr lang="es-ES_tradnl" sz="4000" dirty="0" smtClean="0"/>
                        <a:t>USTEDES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1355" y="272143"/>
            <a:ext cx="1765074" cy="889000"/>
          </a:xfrm>
        </p:spPr>
        <p:txBody>
          <a:bodyPr/>
          <a:lstStyle/>
          <a:p>
            <a:r>
              <a:rPr lang="es-ES_tradnl" dirty="0" smtClean="0"/>
              <a:t>SER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311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14525" y="1447798"/>
          <a:ext cx="9996488" cy="4348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82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982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14272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YO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NOSOTROS</a:t>
                      </a:r>
                      <a:endParaRPr lang="es-ES_tradnl" sz="4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4272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TU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4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4272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EL</a:t>
                      </a:r>
                    </a:p>
                    <a:p>
                      <a:r>
                        <a:rPr lang="es-ES_tradnl" sz="4000" dirty="0" smtClean="0"/>
                        <a:t>ELLA</a:t>
                      </a:r>
                    </a:p>
                    <a:p>
                      <a:r>
                        <a:rPr lang="es-ES_tradnl" sz="4000" dirty="0" smtClean="0"/>
                        <a:t>USTED</a:t>
                      </a:r>
                      <a:r>
                        <a:rPr lang="es-ES_tradnl" sz="4000" baseline="0" dirty="0" smtClean="0"/>
                        <a:t> 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ELLOS</a:t>
                      </a:r>
                    </a:p>
                    <a:p>
                      <a:r>
                        <a:rPr lang="es-ES_tradnl" sz="4000" dirty="0" smtClean="0"/>
                        <a:t>ELLAS</a:t>
                      </a:r>
                    </a:p>
                    <a:p>
                      <a:r>
                        <a:rPr lang="es-ES_tradnl" sz="4000" dirty="0" smtClean="0"/>
                        <a:t>USTEDES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7212" y="381000"/>
            <a:ext cx="1819502" cy="889000"/>
          </a:xfrm>
        </p:spPr>
        <p:txBody>
          <a:bodyPr/>
          <a:lstStyle/>
          <a:p>
            <a:r>
              <a:rPr lang="es-ES_tradnl" dirty="0" smtClean="0"/>
              <a:t>ESTAR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1793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_tradnl" dirty="0" smtClean="0"/>
              <a:t>ESTAR- TO BE </a:t>
            </a:r>
          </a:p>
          <a:p>
            <a:r>
              <a:rPr lang="es-ES_tradnl" dirty="0" smtClean="0"/>
              <a:t>P  </a:t>
            </a:r>
            <a:r>
              <a:rPr lang="es-ES_tradnl" dirty="0" err="1" smtClean="0">
                <a:solidFill>
                  <a:srgbClr val="FF0000"/>
                </a:solidFill>
              </a:rPr>
              <a:t>osition</a:t>
            </a:r>
            <a:r>
              <a:rPr lang="es-ES_tradnl" dirty="0" smtClean="0"/>
              <a:t> </a:t>
            </a:r>
          </a:p>
          <a:p>
            <a:r>
              <a:rPr lang="es-ES_tradnl" dirty="0" smtClean="0"/>
              <a:t>L  </a:t>
            </a:r>
            <a:r>
              <a:rPr lang="es-ES_tradnl" dirty="0" err="1" smtClean="0">
                <a:solidFill>
                  <a:srgbClr val="FF0000"/>
                </a:solidFill>
              </a:rPr>
              <a:t>ocation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</a:p>
          <a:p>
            <a:r>
              <a:rPr lang="es-ES_tradnl" dirty="0" smtClean="0"/>
              <a:t>A  </a:t>
            </a:r>
            <a:r>
              <a:rPr lang="es-ES_tradnl" dirty="0" err="1" smtClean="0"/>
              <a:t>ction</a:t>
            </a:r>
            <a:r>
              <a:rPr lang="es-ES_tradnl" dirty="0" smtClean="0"/>
              <a:t> </a:t>
            </a:r>
          </a:p>
          <a:p>
            <a:r>
              <a:rPr lang="es-ES_tradnl" dirty="0" smtClean="0"/>
              <a:t>C  </a:t>
            </a:r>
            <a:r>
              <a:rPr lang="es-ES_tradnl" dirty="0" err="1" smtClean="0"/>
              <a:t>ondition</a:t>
            </a:r>
            <a:endParaRPr lang="es-ES_tradnl" dirty="0" smtClean="0"/>
          </a:p>
          <a:p>
            <a:r>
              <a:rPr lang="es-ES_tradnl" dirty="0" smtClean="0"/>
              <a:t>E   </a:t>
            </a:r>
            <a:r>
              <a:rPr lang="es-ES_tradnl" dirty="0" err="1" smtClean="0">
                <a:solidFill>
                  <a:srgbClr val="FF0000"/>
                </a:solidFill>
              </a:rPr>
              <a:t>motion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 smtClean="0"/>
              <a:t>SER- TO BE </a:t>
            </a:r>
          </a:p>
          <a:p>
            <a:r>
              <a:rPr lang="es-ES_tradnl" dirty="0" smtClean="0"/>
              <a:t>D  </a:t>
            </a:r>
            <a:r>
              <a:rPr lang="es-ES_tradnl" dirty="0" smtClean="0">
                <a:solidFill>
                  <a:srgbClr val="FF0000"/>
                </a:solidFill>
              </a:rPr>
              <a:t>ate/ </a:t>
            </a:r>
            <a:r>
              <a:rPr lang="es-ES_tradnl" dirty="0" err="1" smtClean="0">
                <a:solidFill>
                  <a:srgbClr val="FF0000"/>
                </a:solidFill>
              </a:rPr>
              <a:t>Description</a:t>
            </a:r>
            <a:endParaRPr lang="es-ES_tradnl" dirty="0" smtClean="0">
              <a:solidFill>
                <a:srgbClr val="FF0000"/>
              </a:solidFill>
            </a:endParaRPr>
          </a:p>
          <a:p>
            <a:r>
              <a:rPr lang="es-ES_tradnl" dirty="0" smtClean="0"/>
              <a:t>O  </a:t>
            </a:r>
            <a:r>
              <a:rPr lang="es-ES_tradnl" dirty="0" err="1" smtClean="0"/>
              <a:t>ccupation</a:t>
            </a:r>
            <a:r>
              <a:rPr lang="es-ES_tradnl" dirty="0" smtClean="0"/>
              <a:t> </a:t>
            </a:r>
          </a:p>
          <a:p>
            <a:r>
              <a:rPr lang="es-ES_tradnl" dirty="0" smtClean="0"/>
              <a:t>C  </a:t>
            </a:r>
            <a:r>
              <a:rPr lang="es-ES_tradnl" dirty="0" err="1" smtClean="0">
                <a:solidFill>
                  <a:srgbClr val="FF0000"/>
                </a:solidFill>
              </a:rPr>
              <a:t>haracteristic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</a:p>
          <a:p>
            <a:r>
              <a:rPr lang="es-ES_tradnl" dirty="0" smtClean="0"/>
              <a:t>T  </a:t>
            </a:r>
            <a:r>
              <a:rPr lang="es-ES_tradnl" dirty="0" err="1" smtClean="0">
                <a:solidFill>
                  <a:srgbClr val="FF0000"/>
                </a:solidFill>
              </a:rPr>
              <a:t>ime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</a:p>
          <a:p>
            <a:r>
              <a:rPr lang="es-ES_tradnl" dirty="0" smtClean="0"/>
              <a:t>O </a:t>
            </a:r>
            <a:r>
              <a:rPr lang="es-ES_tradnl" dirty="0" err="1" smtClean="0">
                <a:solidFill>
                  <a:srgbClr val="FF0000"/>
                </a:solidFill>
              </a:rPr>
              <a:t>rigin</a:t>
            </a:r>
            <a:endParaRPr lang="es-ES_tradnl" dirty="0" smtClean="0">
              <a:solidFill>
                <a:srgbClr val="FF0000"/>
              </a:solidFill>
            </a:endParaRPr>
          </a:p>
          <a:p>
            <a:r>
              <a:rPr lang="es-ES_tradnl" dirty="0" smtClean="0"/>
              <a:t>R </a:t>
            </a:r>
            <a:r>
              <a:rPr lang="es-ES_tradnl" dirty="0" err="1" smtClean="0"/>
              <a:t>elationship</a:t>
            </a:r>
            <a:r>
              <a:rPr lang="es-ES_tradnl" dirty="0" smtClean="0"/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7200" dirty="0" smtClean="0"/>
              <a:t>SER VS. ESTAR </a:t>
            </a:r>
            <a:endParaRPr lang="es-ES_tradnl" sz="7200" dirty="0"/>
          </a:p>
        </p:txBody>
      </p:sp>
    </p:spTree>
    <p:extLst>
      <p:ext uri="{BB962C8B-B14F-4D97-AF65-F5344CB8AC3E}">
        <p14:creationId xmlns:p14="http://schemas.microsoft.com/office/powerpoint/2010/main" val="18180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</a:t>
            </a:r>
            <a:r>
              <a:rPr lang="en-US" dirty="0" err="1" smtClean="0"/>
              <a:t>s</a:t>
            </a:r>
            <a:r>
              <a:rPr lang="en-US" dirty="0" smtClean="0"/>
              <a:t> or </a:t>
            </a:r>
            <a:r>
              <a:rPr lang="en-US" dirty="0" err="1" smtClean="0"/>
              <a:t>está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Create 2 cards</a:t>
            </a:r>
          </a:p>
          <a:p>
            <a:r>
              <a:rPr lang="en-US" dirty="0" smtClean="0"/>
              <a:t>Put up the correct version of ‘is’ for each sentence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8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She is tall and thin.</a:t>
            </a:r>
            <a:endParaRPr lang="en-US" dirty="0"/>
          </a:p>
        </p:txBody>
      </p:sp>
      <p:pic>
        <p:nvPicPr>
          <p:cNvPr id="14339" name="Picture 2" descr="http://3.bp.blogspot.com/-G9L89YRs-SI/TWCUy-scbII/AAAAAAAAA6c/wzGNMWNTkyM/s1600/00060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887" y="482600"/>
            <a:ext cx="27527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1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       My neighbor is               						creepy.</a:t>
            </a:r>
            <a:endParaRPr lang="en-US" dirty="0"/>
          </a:p>
        </p:txBody>
      </p:sp>
      <p:pic>
        <p:nvPicPr>
          <p:cNvPr id="16387" name="Picture 2" descr="http://www.keloland.com/ClassLibrary/Page/Images/Data/12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500" y="1852749"/>
            <a:ext cx="39671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5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   He is sick today.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86000"/>
            <a:ext cx="1016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 is a rambunctious monkey.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428" y="1505856"/>
            <a:ext cx="4426858" cy="4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 food </a:t>
            </a:r>
            <a:r>
              <a:rPr lang="en-US" dirty="0" smtClean="0"/>
              <a:t>here </a:t>
            </a:r>
            <a:r>
              <a:rPr lang="en-US" dirty="0" smtClean="0"/>
              <a:t>is </a:t>
            </a:r>
            <a:r>
              <a:rPr lang="en-US" dirty="0" smtClean="0"/>
              <a:t>so </a:t>
            </a:r>
            <a:r>
              <a:rPr lang="en-US" dirty="0" smtClean="0"/>
              <a:t>salty!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57" y="1844522"/>
            <a:ext cx="5887357" cy="39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Wow! She is so pretty today!</a:t>
            </a:r>
            <a:endParaRPr lang="en-US" dirty="0"/>
          </a:p>
        </p:txBody>
      </p:sp>
      <p:pic>
        <p:nvPicPr>
          <p:cNvPr id="22531" name="Picture 1" descr="C:\Users\kgates\AppData\Local\Microsoft\Windows\Temporary Internet Files\Content.IE5\DPP903UZ\MP90044647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95600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0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8" r="-4147" b="64214"/>
          <a:stretch/>
        </p:blipFill>
        <p:spPr>
          <a:xfrm>
            <a:off x="0" y="542791"/>
            <a:ext cx="3976576" cy="6149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79" t="65570" b="2995"/>
          <a:stretch/>
        </p:blipFill>
        <p:spPr>
          <a:xfrm>
            <a:off x="8307523" y="542792"/>
            <a:ext cx="3884477" cy="6149492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 rot="20252052">
            <a:off x="4684296" y="-2642"/>
            <a:ext cx="2438400" cy="248916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676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 car is red with white stripes.</a:t>
            </a:r>
            <a:endParaRPr lang="en-US" dirty="0"/>
          </a:p>
        </p:txBody>
      </p:sp>
      <p:pic>
        <p:nvPicPr>
          <p:cNvPr id="24579" name="Picture 2" descr="http://www.comparestoreprices.co.uk/images/unbranded/d/unbranded-dodge-viper-srt10-coupe-2006--red-white-strip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3" y="22606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4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Elena is my cousin. </a:t>
            </a:r>
            <a:endParaRPr lang="en-US" dirty="0"/>
          </a:p>
        </p:txBody>
      </p:sp>
      <p:pic>
        <p:nvPicPr>
          <p:cNvPr id="26627" name="Picture 1" descr="C:\Users\kgates\AppData\Local\Microsoft\Windows\Temporary Internet Files\Content.IE5\R2RUWWDB\MP910216393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124200"/>
            <a:ext cx="29686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That test is super hard!</a:t>
            </a:r>
            <a:endParaRPr lang="en-US" dirty="0"/>
          </a:p>
        </p:txBody>
      </p:sp>
      <p:pic>
        <p:nvPicPr>
          <p:cNvPr id="28675" name="Picture 2" descr="C:\Users\kgates\AppData\Local\Microsoft\Windows\Temporary Internet Files\Content.IE5\8VAAYPOB\MP900439390[2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90800"/>
            <a:ext cx="42227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:\Users\kgates\AppData\Local\Microsoft\Windows\Temporary Internet Files\Content.IE5\R2RUWWDB\MC90007882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2590801"/>
            <a:ext cx="25812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85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My dog is shy. </a:t>
            </a:r>
            <a:endParaRPr lang="en-US" dirty="0"/>
          </a:p>
        </p:txBody>
      </p:sp>
      <p:pic>
        <p:nvPicPr>
          <p:cNvPr id="30723" name="Picture 2" descr="http://images.dogsandpuppies.co.uk/shyd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3238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n-US" dirty="0" smtClean="0"/>
              <a:t>He </a:t>
            </a:r>
            <a:r>
              <a:rPr lang="es-ES_tradnl" altLang="en-US" dirty="0" err="1" smtClean="0"/>
              <a:t>is</a:t>
            </a:r>
            <a:r>
              <a:rPr lang="es-ES_tradnl" altLang="en-US" dirty="0" smtClean="0"/>
              <a:t> so </a:t>
            </a:r>
            <a:r>
              <a:rPr lang="es-ES_tradnl" altLang="en-US" dirty="0" err="1" smtClean="0"/>
              <a:t>sad</a:t>
            </a:r>
            <a:r>
              <a:rPr lang="es-ES_tradnl" altLang="en-US" dirty="0" smtClean="0"/>
              <a:t>! </a:t>
            </a:r>
          </a:p>
        </p:txBody>
      </p:sp>
      <p:pic>
        <p:nvPicPr>
          <p:cNvPr id="3277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2401" y="1600200"/>
            <a:ext cx="6646863" cy="4419600"/>
          </a:xfrm>
        </p:spPr>
      </p:pic>
    </p:spTree>
    <p:extLst>
      <p:ext uri="{BB962C8B-B14F-4D97-AF65-F5344CB8AC3E}">
        <p14:creationId xmlns:p14="http://schemas.microsoft.com/office/powerpoint/2010/main" val="419272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This is the best soup ever!</a:t>
            </a:r>
            <a:endParaRPr lang="en-US" dirty="0"/>
          </a:p>
        </p:txBody>
      </p:sp>
      <p:pic>
        <p:nvPicPr>
          <p:cNvPr id="34819" name="Picture 3" descr="http://www.wellnessonline.com/images/soup-bowl-corbis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20488175">
            <a:off x="7323015" y="2590800"/>
            <a:ext cx="34756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Mmmmm</a:t>
            </a:r>
            <a:r>
              <a:rPr lang="en-US" sz="5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346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Chocolate cake is delicious</a:t>
            </a:r>
            <a:endParaRPr lang="en-US" dirty="0"/>
          </a:p>
        </p:txBody>
      </p:sp>
      <p:pic>
        <p:nvPicPr>
          <p:cNvPr id="36867" name="Picture 4" descr="http://www.hersheys.com/Image.ashx?type=r&amp;id=184&amp;s=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43200"/>
            <a:ext cx="48720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76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n-US" dirty="0" err="1" smtClean="0"/>
              <a:t>She</a:t>
            </a:r>
            <a:r>
              <a:rPr lang="es-ES_tradnl" altLang="en-US" dirty="0" smtClean="0"/>
              <a:t> </a:t>
            </a:r>
            <a:r>
              <a:rPr lang="es-ES_tradnl" altLang="en-US" dirty="0" err="1" smtClean="0"/>
              <a:t>is</a:t>
            </a:r>
            <a:r>
              <a:rPr lang="es-ES_tradnl" altLang="en-US" dirty="0" smtClean="0"/>
              <a:t> </a:t>
            </a:r>
            <a:r>
              <a:rPr lang="es-ES_tradnl" altLang="en-US" dirty="0" err="1" smtClean="0"/>
              <a:t>yelling</a:t>
            </a:r>
            <a:endParaRPr lang="es-ES_tradnl" altLang="en-US" dirty="0" smtClean="0"/>
          </a:p>
        </p:txBody>
      </p:sp>
      <p:pic>
        <p:nvPicPr>
          <p:cNvPr id="3891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4900" y="1600201"/>
            <a:ext cx="2362200" cy="4525963"/>
          </a:xfrm>
        </p:spPr>
      </p:pic>
    </p:spTree>
    <p:extLst>
      <p:ext uri="{BB962C8B-B14F-4D97-AF65-F5344CB8AC3E}">
        <p14:creationId xmlns:p14="http://schemas.microsoft.com/office/powerpoint/2010/main" val="202587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Sour Patch candy is yummy.</a:t>
            </a:r>
            <a:endParaRPr lang="en-US" dirty="0"/>
          </a:p>
        </p:txBody>
      </p:sp>
      <p:pic>
        <p:nvPicPr>
          <p:cNvPr id="40963" name="Picture 2" descr="http://www.studentsoftheworld.info/sites/society/img/32834_SourPatchKid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DC"/>
              </a:clrFrom>
              <a:clrTo>
                <a:srgbClr val="FEFF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2514600"/>
            <a:ext cx="43338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1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He’s tired today. He was up all night.</a:t>
            </a:r>
            <a:endParaRPr lang="en-US" dirty="0"/>
          </a:p>
        </p:txBody>
      </p:sp>
      <p:pic>
        <p:nvPicPr>
          <p:cNvPr id="45059" name="Picture 1" descr="C:\Users\kgates\AppData\Local\Microsoft\Windows\Temporary Internet Files\Content.IE5\Q4DEZO00\MP90043168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46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mparisons of inequality in  span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" y="742950"/>
            <a:ext cx="12164112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602" y="2406315"/>
            <a:ext cx="1760922" cy="892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602" y="4991100"/>
            <a:ext cx="1847248" cy="9693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602" y="2282840"/>
            <a:ext cx="16954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itannic Bold" panose="020B0903060703020204" pitchFamily="34" charset="0"/>
              </a:rPr>
              <a:t>verb</a:t>
            </a:r>
            <a:endParaRPr lang="en-US" sz="60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2436" y="4780955"/>
            <a:ext cx="23320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itannic Bold" panose="020B0903060703020204" pitchFamily="34" charset="0"/>
              </a:rPr>
              <a:t>verb</a:t>
            </a:r>
          </a:p>
        </p:txBody>
      </p:sp>
      <p:sp>
        <p:nvSpPr>
          <p:cNvPr id="6" name="5-Point Star 5"/>
          <p:cNvSpPr/>
          <p:nvPr/>
        </p:nvSpPr>
        <p:spPr>
          <a:xfrm rot="20440012">
            <a:off x="9960273" y="-231593"/>
            <a:ext cx="2286000" cy="21498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5935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Mr.  </a:t>
            </a:r>
            <a:r>
              <a:rPr lang="en-US" dirty="0" err="1" smtClean="0"/>
              <a:t>Hausenfeffer</a:t>
            </a:r>
            <a:r>
              <a:rPr lang="en-US" dirty="0" smtClean="0"/>
              <a:t> is intelligent. </a:t>
            </a:r>
            <a:endParaRPr lang="en-US" dirty="0"/>
          </a:p>
        </p:txBody>
      </p:sp>
      <p:pic>
        <p:nvPicPr>
          <p:cNvPr id="49155" name="Picture 1" descr="C:\Users\kgates\AppData\Local\Microsoft\Windows\Temporary Internet Files\Content.IE5\8VAAYPOB\MC900441515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3132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n-US" smtClean="0"/>
              <a:t>He is running. </a:t>
            </a:r>
          </a:p>
        </p:txBody>
      </p:sp>
      <p:pic>
        <p:nvPicPr>
          <p:cNvPr id="5120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957388"/>
            <a:ext cx="4267200" cy="4267200"/>
          </a:xfrm>
        </p:spPr>
      </p:pic>
    </p:spTree>
    <p:extLst>
      <p:ext uri="{BB962C8B-B14F-4D97-AF65-F5344CB8AC3E}">
        <p14:creationId xmlns:p14="http://schemas.microsoft.com/office/powerpoint/2010/main" val="29699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n-US" smtClean="0"/>
              <a:t>The pencil is on the table </a:t>
            </a:r>
          </a:p>
        </p:txBody>
      </p:sp>
      <p:pic>
        <p:nvPicPr>
          <p:cNvPr id="5325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209801"/>
            <a:ext cx="3568700" cy="3509963"/>
          </a:xfrm>
        </p:spPr>
      </p:pic>
    </p:spTree>
    <p:extLst>
      <p:ext uri="{BB962C8B-B14F-4D97-AF65-F5344CB8AC3E}">
        <p14:creationId xmlns:p14="http://schemas.microsoft.com/office/powerpoint/2010/main" val="27908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n-US" smtClean="0"/>
              <a:t>She is my girlfriend</a:t>
            </a:r>
          </a:p>
        </p:txBody>
      </p:sp>
      <p:pic>
        <p:nvPicPr>
          <p:cNvPr id="55299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5725" y="2438400"/>
            <a:ext cx="4400550" cy="3652838"/>
          </a:xfrm>
        </p:spPr>
      </p:pic>
    </p:spTree>
    <p:extLst>
      <p:ext uri="{BB962C8B-B14F-4D97-AF65-F5344CB8AC3E}">
        <p14:creationId xmlns:p14="http://schemas.microsoft.com/office/powerpoint/2010/main" val="309639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ES_tradnl" dirty="0" smtClean="0"/>
              <a:t>Ser- </a:t>
            </a:r>
            <a:r>
              <a:rPr lang="es-ES_tradnl" dirty="0" err="1" smtClean="0"/>
              <a:t>Characteristics</a:t>
            </a:r>
            <a:r>
              <a:rPr lang="es-ES_tradnl" dirty="0" smtClean="0"/>
              <a:t> </a:t>
            </a:r>
          </a:p>
          <a:p>
            <a:pPr marL="82296" indent="0">
              <a:buNone/>
            </a:pPr>
            <a:endParaRPr lang="es-ES_tradnl" dirty="0" smtClean="0"/>
          </a:p>
          <a:p>
            <a:r>
              <a:rPr lang="es-ES_tradnl" dirty="0" smtClean="0"/>
              <a:t>Estar- </a:t>
            </a:r>
            <a:r>
              <a:rPr lang="es-ES_tradnl" dirty="0" err="1" smtClean="0"/>
              <a:t>Emotion</a:t>
            </a:r>
            <a:endParaRPr lang="es-ES_tradnl" dirty="0" smtClean="0"/>
          </a:p>
          <a:p>
            <a:endParaRPr lang="es-ES_tradnl" dirty="0"/>
          </a:p>
          <a:p>
            <a:r>
              <a:rPr lang="es-ES_tradnl" dirty="0" smtClean="0"/>
              <a:t>Ser- </a:t>
            </a:r>
            <a:r>
              <a:rPr lang="es-ES_tradnl" dirty="0" err="1" smtClean="0"/>
              <a:t>relationships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Estar- </a:t>
            </a:r>
            <a:r>
              <a:rPr lang="es-ES_tradnl" dirty="0" err="1" smtClean="0"/>
              <a:t>action</a:t>
            </a:r>
            <a:r>
              <a:rPr lang="es-ES_tradnl" dirty="0" smtClean="0"/>
              <a:t> </a:t>
            </a:r>
          </a:p>
          <a:p>
            <a:endParaRPr lang="es-ES_tradnl" dirty="0"/>
          </a:p>
          <a:p>
            <a:r>
              <a:rPr lang="es-ES_tradnl" dirty="0" smtClean="0"/>
              <a:t>Ser- time </a:t>
            </a:r>
          </a:p>
          <a:p>
            <a:endParaRPr lang="es-ES_tradnl" dirty="0"/>
          </a:p>
          <a:p>
            <a:r>
              <a:rPr lang="es-ES_tradnl" dirty="0" smtClean="0"/>
              <a:t>Estar- position </a:t>
            </a:r>
            <a:endParaRPr lang="es-ES_trad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5212" y="33401"/>
            <a:ext cx="1005840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4400" dirty="0"/>
              <a:t>Do </a:t>
            </a:r>
            <a:r>
              <a:rPr lang="es-ES_tradnl" sz="4400" dirty="0" err="1"/>
              <a:t>the</a:t>
            </a:r>
            <a:r>
              <a:rPr lang="es-ES_tradnl" sz="4400" dirty="0"/>
              <a:t> </a:t>
            </a:r>
            <a:r>
              <a:rPr lang="es-ES_tradnl" sz="4400" dirty="0" err="1"/>
              <a:t>following</a:t>
            </a:r>
            <a:r>
              <a:rPr lang="es-ES_tradnl" sz="4400" dirty="0"/>
              <a:t> </a:t>
            </a:r>
            <a:r>
              <a:rPr lang="es-ES_tradnl" sz="4400" dirty="0" err="1"/>
              <a:t>things</a:t>
            </a:r>
            <a:r>
              <a:rPr lang="es-ES_tradnl" sz="4400" dirty="0"/>
              <a:t> </a:t>
            </a:r>
            <a:r>
              <a:rPr lang="es-ES_tradnl" sz="4400" dirty="0" err="1"/>
              <a:t>fall</a:t>
            </a:r>
            <a:r>
              <a:rPr lang="es-ES_tradnl" sz="4400" dirty="0"/>
              <a:t> </a:t>
            </a:r>
            <a:r>
              <a:rPr lang="es-ES_tradnl" sz="4400" dirty="0" err="1"/>
              <a:t>under</a:t>
            </a:r>
            <a:r>
              <a:rPr lang="es-ES_tradnl" sz="4400" dirty="0"/>
              <a:t> ser </a:t>
            </a:r>
            <a:r>
              <a:rPr lang="es-ES_tradnl" sz="4400" dirty="0" err="1"/>
              <a:t>or</a:t>
            </a:r>
            <a:r>
              <a:rPr lang="es-ES_tradnl" sz="4400" dirty="0"/>
              <a:t> estar?? </a:t>
            </a:r>
            <a:r>
              <a:rPr lang="es-ES_tradnl" sz="4400" dirty="0" err="1" smtClean="0"/>
              <a:t>Why</a:t>
            </a:r>
            <a:r>
              <a:rPr lang="es-ES_tradnl" sz="4400" dirty="0" smtClean="0"/>
              <a:t>? </a:t>
            </a:r>
            <a:endParaRPr lang="es-ES_tradnl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23080" y="817173"/>
            <a:ext cx="6108556" cy="5334000"/>
          </a:xfrm>
        </p:spPr>
        <p:txBody>
          <a:bodyPr>
            <a:noAutofit/>
          </a:bodyPr>
          <a:lstStyle/>
          <a:p>
            <a:r>
              <a:rPr lang="es-ES_tradnl" sz="1800" dirty="0" smtClean="0"/>
              <a:t>He </a:t>
            </a:r>
            <a:r>
              <a:rPr lang="es-ES_tradnl" sz="1800" dirty="0" err="1" smtClean="0"/>
              <a:t>is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hardworking</a:t>
            </a:r>
            <a:r>
              <a:rPr lang="es-ES_tradnl" sz="1800" dirty="0" smtClean="0"/>
              <a:t> </a:t>
            </a:r>
          </a:p>
          <a:p>
            <a:pPr lvl="1"/>
            <a:r>
              <a:rPr lang="es-ES_tradnl" sz="1800" dirty="0" smtClean="0"/>
              <a:t>El </a:t>
            </a:r>
            <a:r>
              <a:rPr lang="es-ES_tradnl" sz="1800" dirty="0" smtClean="0">
                <a:solidFill>
                  <a:srgbClr val="FF0000"/>
                </a:solidFill>
              </a:rPr>
              <a:t>es</a:t>
            </a:r>
            <a:r>
              <a:rPr lang="es-ES_tradnl" sz="1800" dirty="0" smtClean="0"/>
              <a:t> trabajador </a:t>
            </a:r>
            <a:endParaRPr lang="es-ES_tradnl" sz="1800" dirty="0"/>
          </a:p>
          <a:p>
            <a:r>
              <a:rPr lang="es-ES_tradnl" sz="1800" dirty="0" smtClean="0"/>
              <a:t>I am </a:t>
            </a:r>
            <a:r>
              <a:rPr lang="es-ES_tradnl" sz="1800" dirty="0" err="1" smtClean="0"/>
              <a:t>angry</a:t>
            </a:r>
            <a:r>
              <a:rPr lang="es-ES_tradnl" sz="1800" dirty="0" smtClean="0"/>
              <a:t> </a:t>
            </a:r>
          </a:p>
          <a:p>
            <a:pPr lvl="1"/>
            <a:r>
              <a:rPr lang="es-ES_tradnl" sz="1800" dirty="0" smtClean="0">
                <a:solidFill>
                  <a:srgbClr val="FF0000"/>
                </a:solidFill>
              </a:rPr>
              <a:t>Estoy</a:t>
            </a:r>
            <a:r>
              <a:rPr lang="es-ES_tradnl" sz="1800" dirty="0" smtClean="0"/>
              <a:t> enojado.</a:t>
            </a:r>
          </a:p>
          <a:p>
            <a:r>
              <a:rPr lang="es-ES_tradnl" sz="1800" dirty="0" err="1" smtClean="0"/>
              <a:t>We</a:t>
            </a:r>
            <a:r>
              <a:rPr lang="es-ES_tradnl" sz="1800" dirty="0" smtClean="0"/>
              <a:t> are </a:t>
            </a:r>
            <a:r>
              <a:rPr lang="es-ES_tradnl" sz="1800" dirty="0" err="1" smtClean="0"/>
              <a:t>friends</a:t>
            </a:r>
            <a:r>
              <a:rPr lang="es-ES_tradnl" sz="1800" dirty="0" smtClean="0"/>
              <a:t> </a:t>
            </a:r>
          </a:p>
          <a:p>
            <a:pPr lvl="1"/>
            <a:r>
              <a:rPr lang="es-ES_tradnl" sz="1800" dirty="0" smtClean="0">
                <a:solidFill>
                  <a:srgbClr val="FF0000"/>
                </a:solidFill>
              </a:rPr>
              <a:t>Somos</a:t>
            </a:r>
            <a:r>
              <a:rPr lang="es-ES_tradnl" sz="1800" dirty="0" smtClean="0"/>
              <a:t> amigos.</a:t>
            </a:r>
            <a:endParaRPr lang="es-ES_tradnl" sz="1800" dirty="0"/>
          </a:p>
          <a:p>
            <a:r>
              <a:rPr lang="es-ES_tradnl" sz="1800" dirty="0" err="1" smtClean="0"/>
              <a:t>They</a:t>
            </a:r>
            <a:r>
              <a:rPr lang="es-ES_tradnl" sz="1800" dirty="0" smtClean="0"/>
              <a:t> are </a:t>
            </a:r>
            <a:r>
              <a:rPr lang="es-ES_tradnl" sz="1800" dirty="0" err="1" smtClean="0"/>
              <a:t>running</a:t>
            </a:r>
            <a:r>
              <a:rPr lang="es-ES_tradnl" sz="1800" dirty="0" smtClean="0"/>
              <a:t>. </a:t>
            </a:r>
          </a:p>
          <a:p>
            <a:pPr lvl="1"/>
            <a:r>
              <a:rPr lang="es-ES_tradnl" sz="1800" dirty="0" smtClean="0">
                <a:solidFill>
                  <a:srgbClr val="FF0000"/>
                </a:solidFill>
              </a:rPr>
              <a:t>Están</a:t>
            </a:r>
            <a:r>
              <a:rPr lang="es-ES_tradnl" sz="1800" dirty="0" smtClean="0"/>
              <a:t> corriendo </a:t>
            </a:r>
            <a:endParaRPr lang="es-ES_tradnl" sz="1800" dirty="0"/>
          </a:p>
          <a:p>
            <a:r>
              <a:rPr lang="es-ES_tradnl" sz="1800" dirty="0" err="1" smtClean="0"/>
              <a:t>It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is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three</a:t>
            </a:r>
            <a:r>
              <a:rPr lang="es-ES_tradnl" sz="1800" dirty="0" smtClean="0"/>
              <a:t> in </a:t>
            </a:r>
            <a:r>
              <a:rPr lang="es-ES_tradnl" sz="1800" dirty="0" err="1" smtClean="0"/>
              <a:t>the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afternoon</a:t>
            </a:r>
            <a:r>
              <a:rPr lang="es-ES_tradnl" sz="1800" dirty="0" smtClean="0"/>
              <a:t> </a:t>
            </a:r>
          </a:p>
          <a:p>
            <a:pPr lvl="1"/>
            <a:r>
              <a:rPr lang="es-ES_tradnl" sz="1800" dirty="0" smtClean="0">
                <a:solidFill>
                  <a:srgbClr val="FF0000"/>
                </a:solidFill>
              </a:rPr>
              <a:t>Son</a:t>
            </a:r>
            <a:r>
              <a:rPr lang="es-ES_tradnl" sz="1800" dirty="0" smtClean="0"/>
              <a:t> las tres de la tarde </a:t>
            </a:r>
            <a:endParaRPr lang="es-ES_tradnl" sz="1800" dirty="0"/>
          </a:p>
          <a:p>
            <a:r>
              <a:rPr lang="es-ES_tradnl" sz="1800" dirty="0" err="1" smtClean="0"/>
              <a:t>It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is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next</a:t>
            </a:r>
            <a:r>
              <a:rPr lang="es-ES_tradnl" sz="1800" dirty="0" smtClean="0"/>
              <a:t> to </a:t>
            </a:r>
            <a:r>
              <a:rPr lang="es-ES_tradnl" sz="1800" dirty="0" err="1" smtClean="0"/>
              <a:t>the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window</a:t>
            </a:r>
            <a:endParaRPr lang="es-ES_tradnl" sz="1800" dirty="0" smtClean="0"/>
          </a:p>
          <a:p>
            <a:pPr lvl="1"/>
            <a:r>
              <a:rPr lang="es-ES_tradnl" sz="1800" dirty="0" smtClean="0">
                <a:solidFill>
                  <a:srgbClr val="FF0000"/>
                </a:solidFill>
              </a:rPr>
              <a:t>Está</a:t>
            </a:r>
            <a:r>
              <a:rPr lang="es-ES_tradnl" sz="1800" dirty="0" smtClean="0"/>
              <a:t> a lado de la ventana </a:t>
            </a:r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31475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615" y="-331846"/>
            <a:ext cx="11273050" cy="1737565"/>
          </a:xfrm>
        </p:spPr>
        <p:txBody>
          <a:bodyPr>
            <a:normAutofit/>
          </a:bodyPr>
          <a:lstStyle/>
          <a:p>
            <a:r>
              <a:rPr lang="en-US" dirty="0" smtClean="0"/>
              <a:t>WHY ARE THE FOLLOWING SENTENCES SER OR ESTAR. REFERENCE DOCTOR AND PLACE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209" y="1478291"/>
            <a:ext cx="10754436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 smtClean="0"/>
              <a:t>Mi</a:t>
            </a:r>
            <a:r>
              <a:rPr lang="en-US" sz="2800" dirty="0" smtClean="0"/>
              <a:t> </a:t>
            </a:r>
            <a:r>
              <a:rPr lang="en-US" sz="2800" dirty="0" err="1" smtClean="0"/>
              <a:t>familia</a:t>
            </a:r>
            <a:r>
              <a:rPr lang="en-US" sz="2800" dirty="0" smtClean="0"/>
              <a:t> y </a:t>
            </a:r>
            <a:r>
              <a:rPr lang="en-US" sz="2800" dirty="0" err="1" smtClean="0"/>
              <a:t>yo</a:t>
            </a:r>
            <a:r>
              <a:rPr lang="en-US" sz="2800" dirty="0" smtClean="0"/>
              <a:t> </a:t>
            </a:r>
            <a:r>
              <a:rPr lang="en-US" sz="2800" dirty="0" err="1" smtClean="0"/>
              <a:t>somos</a:t>
            </a:r>
            <a:r>
              <a:rPr lang="en-US" sz="2800" dirty="0" smtClean="0"/>
              <a:t> </a:t>
            </a:r>
            <a:r>
              <a:rPr lang="en-US" sz="2800" dirty="0" err="1" smtClean="0"/>
              <a:t>bajos</a:t>
            </a:r>
            <a:r>
              <a:rPr lang="en-US" sz="2800" dirty="0" smtClean="0"/>
              <a:t>. 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Mi padre </a:t>
            </a:r>
            <a:r>
              <a:rPr lang="en-US" sz="2800" dirty="0" err="1" smtClean="0"/>
              <a:t>está</a:t>
            </a:r>
            <a:r>
              <a:rPr lang="en-US" sz="2800" dirty="0" smtClean="0"/>
              <a:t> en America Central.</a:t>
            </a:r>
          </a:p>
          <a:p>
            <a:pPr marL="342900" indent="-342900">
              <a:buAutoNum type="arabicPeriod"/>
            </a:pP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err="1" smtClean="0"/>
              <a:t>Mis</a:t>
            </a:r>
            <a:r>
              <a:rPr lang="en-US" sz="2800" dirty="0" smtClean="0"/>
              <a:t> </a:t>
            </a:r>
            <a:r>
              <a:rPr lang="en-US" sz="2800" dirty="0" err="1" smtClean="0"/>
              <a:t>hermanas</a:t>
            </a:r>
            <a:r>
              <a:rPr lang="en-US" sz="2800" dirty="0" smtClean="0"/>
              <a:t> y </a:t>
            </a:r>
            <a:r>
              <a:rPr lang="en-US" sz="2800" dirty="0" err="1" smtClean="0"/>
              <a:t>yo</a:t>
            </a:r>
            <a:r>
              <a:rPr lang="en-US" sz="2800" dirty="0" smtClean="0"/>
              <a:t> </a:t>
            </a:r>
            <a:r>
              <a:rPr lang="en-US" sz="2800" dirty="0" err="1" smtClean="0"/>
              <a:t>somos</a:t>
            </a:r>
            <a:r>
              <a:rPr lang="en-US" sz="2800" dirty="0" smtClean="0"/>
              <a:t> de Uruguay. 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Hoy </a:t>
            </a:r>
            <a:r>
              <a:rPr lang="en-US" sz="2800" dirty="0" err="1" smtClean="0"/>
              <a:t>yo</a:t>
            </a:r>
            <a:r>
              <a:rPr lang="en-US" sz="2800" dirty="0" smtClean="0"/>
              <a:t> </a:t>
            </a:r>
            <a:r>
              <a:rPr lang="en-US" sz="2800" dirty="0" err="1" smtClean="0"/>
              <a:t>estoy</a:t>
            </a:r>
            <a:r>
              <a:rPr lang="en-US" sz="2800" dirty="0" smtClean="0"/>
              <a:t> un </a:t>
            </a:r>
            <a:r>
              <a:rPr lang="en-US" sz="2800" dirty="0" err="1" smtClean="0"/>
              <a:t>poco</a:t>
            </a:r>
            <a:r>
              <a:rPr lang="en-US" sz="2800" dirty="0" smtClean="0"/>
              <a:t> </a:t>
            </a:r>
            <a:r>
              <a:rPr lang="en-US" sz="2800" dirty="0" err="1" smtClean="0"/>
              <a:t>enfermo</a:t>
            </a:r>
            <a:r>
              <a:rPr lang="en-US" sz="2800" dirty="0" smtClean="0"/>
              <a:t>.</a:t>
            </a:r>
          </a:p>
          <a:p>
            <a:pPr marL="342900" indent="-342900">
              <a:buAutoNum type="arabicPeriod"/>
            </a:pP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err="1" smtClean="0"/>
              <a:t>Todos</a:t>
            </a:r>
            <a:r>
              <a:rPr lang="en-US" sz="2800" dirty="0" smtClean="0"/>
              <a:t> </a:t>
            </a:r>
            <a:r>
              <a:rPr lang="en-US" sz="2800" dirty="0" err="1" smtClean="0"/>
              <a:t>están</a:t>
            </a:r>
            <a:r>
              <a:rPr lang="en-US" sz="2800" dirty="0" smtClean="0"/>
              <a:t> </a:t>
            </a:r>
            <a:r>
              <a:rPr lang="en-US" sz="2800" dirty="0" err="1" smtClean="0"/>
              <a:t>cansados</a:t>
            </a:r>
            <a:r>
              <a:rPr lang="en-US" sz="2800" dirty="0" smtClean="0"/>
              <a:t> </a:t>
            </a:r>
            <a:r>
              <a:rPr lang="en-US" sz="2800" dirty="0" err="1" smtClean="0"/>
              <a:t>esta</a:t>
            </a:r>
            <a:r>
              <a:rPr lang="en-US" sz="2800" dirty="0" smtClean="0"/>
              <a:t> manana. 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La </a:t>
            </a:r>
            <a:r>
              <a:rPr lang="en-US" sz="2800" dirty="0" err="1" smtClean="0"/>
              <a:t>clase</a:t>
            </a:r>
            <a:r>
              <a:rPr lang="en-US" sz="2800" dirty="0" smtClean="0"/>
              <a:t> de </a:t>
            </a:r>
            <a:r>
              <a:rPr lang="en-US" sz="2800" dirty="0" err="1" smtClean="0"/>
              <a:t>espanol</a:t>
            </a:r>
            <a:r>
              <a:rPr lang="en-US" sz="2800" dirty="0" smtClean="0"/>
              <a:t> </a:t>
            </a:r>
            <a:r>
              <a:rPr lang="en-US" sz="2800" dirty="0" err="1" smtClean="0"/>
              <a:t>es</a:t>
            </a:r>
            <a:r>
              <a:rPr lang="en-US" sz="2800" dirty="0" smtClean="0"/>
              <a:t> </a:t>
            </a:r>
            <a:r>
              <a:rPr lang="en-US" sz="2800" dirty="0" err="1" smtClean="0"/>
              <a:t>muy</a:t>
            </a:r>
            <a:r>
              <a:rPr lang="en-US" sz="2800" dirty="0" smtClean="0"/>
              <a:t> </a:t>
            </a:r>
            <a:r>
              <a:rPr lang="en-US" sz="2800" dirty="0" err="1" smtClean="0"/>
              <a:t>facil</a:t>
            </a:r>
            <a:r>
              <a:rPr lang="en-US" sz="2800" dirty="0" smtClean="0"/>
              <a:t>. </a:t>
            </a:r>
          </a:p>
          <a:p>
            <a:pPr marL="342900" indent="-342900">
              <a:buAutoNum type="arabicPeriod"/>
            </a:pP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smtClean="0"/>
              <a:t>Rafael y Laura son </a:t>
            </a:r>
            <a:r>
              <a:rPr lang="en-US" sz="2800" dirty="0" err="1" smtClean="0"/>
              <a:t>profesores</a:t>
            </a:r>
            <a:r>
              <a:rPr lang="en-US" sz="2800" dirty="0" smtClean="0"/>
              <a:t> de </a:t>
            </a:r>
            <a:r>
              <a:rPr lang="en-US" sz="2800" dirty="0" err="1" smtClean="0"/>
              <a:t>historia</a:t>
            </a:r>
            <a:r>
              <a:rPr lang="en-US" sz="2800" dirty="0" smtClean="0"/>
              <a:t>.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Sandra </a:t>
            </a:r>
            <a:r>
              <a:rPr lang="en-US" sz="2800" dirty="0" err="1" smtClean="0"/>
              <a:t>es</a:t>
            </a:r>
            <a:r>
              <a:rPr lang="en-US" sz="2800" dirty="0" smtClean="0"/>
              <a:t> mi </a:t>
            </a:r>
            <a:r>
              <a:rPr lang="en-US" sz="2800" dirty="0" err="1" smtClean="0"/>
              <a:t>tía</a:t>
            </a:r>
            <a:r>
              <a:rPr lang="en-US" sz="28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30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¿Cómo están los estudiantes?</a:t>
            </a:r>
          </a:p>
          <a:p>
            <a:r>
              <a:rPr lang="es-ES" dirty="0" smtClean="0"/>
              <a:t>¿</a:t>
            </a:r>
            <a:r>
              <a:rPr lang="es-ES" dirty="0"/>
              <a:t>Cómo son los estudiantes</a:t>
            </a:r>
            <a:r>
              <a:rPr lang="es-ES" dirty="0" smtClean="0"/>
              <a:t>? (características)</a:t>
            </a:r>
          </a:p>
          <a:p>
            <a:r>
              <a:rPr lang="es-ES" dirty="0" smtClean="0"/>
              <a:t>¿De </a:t>
            </a:r>
            <a:r>
              <a:rPr lang="es-ES" dirty="0"/>
              <a:t>dónde </a:t>
            </a:r>
            <a:r>
              <a:rPr lang="es-ES" dirty="0" smtClean="0"/>
              <a:t>son?</a:t>
            </a:r>
            <a:endParaRPr lang="es-ES" dirty="0"/>
          </a:p>
          <a:p>
            <a:r>
              <a:rPr lang="es-ES" dirty="0" smtClean="0"/>
              <a:t>¿</a:t>
            </a:r>
            <a:r>
              <a:rPr lang="es-ES" dirty="0"/>
              <a:t>Dónde </a:t>
            </a:r>
            <a:r>
              <a:rPr lang="es-ES" dirty="0" smtClean="0"/>
              <a:t>están? ¿En que clase están?</a:t>
            </a:r>
          </a:p>
          <a:p>
            <a:r>
              <a:rPr lang="es-ES" dirty="0" smtClean="0"/>
              <a:t>¿</a:t>
            </a:r>
            <a:r>
              <a:rPr lang="es-ES" dirty="0"/>
              <a:t>Qué hora es?  ¿Qué día es</a:t>
            </a:r>
            <a:r>
              <a:rPr lang="es-ES" dirty="0" smtClean="0"/>
              <a:t>?</a:t>
            </a:r>
            <a:endParaRPr lang="es-E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0962" y="2210905"/>
            <a:ext cx="5135424" cy="34173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EN PAREJA … UNA HISTORIA</a:t>
            </a:r>
            <a:br>
              <a:rPr lang="es-ES_tradnl" dirty="0" smtClean="0"/>
            </a:br>
            <a:r>
              <a:rPr lang="es-ES_tradnl" dirty="0" smtClean="0"/>
              <a:t>WITH A PARTNER</a:t>
            </a:r>
            <a:r>
              <a:rPr lang="mr-IN" dirty="0" smtClean="0"/>
              <a:t>…</a:t>
            </a:r>
            <a:r>
              <a:rPr lang="en-US" dirty="0" smtClean="0"/>
              <a:t>MAKE A STORY</a:t>
            </a:r>
            <a:r>
              <a:rPr lang="es-ES_tradnl" dirty="0" smtClean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016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1476232" y="767687"/>
            <a:ext cx="9482920" cy="5440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altLang="en-US" sz="4000" b="1" dirty="0"/>
              <a:t>Mi madre __</a:t>
            </a:r>
            <a:r>
              <a:rPr lang="es-ES_tradnl" altLang="en-US" sz="4000" b="1" u="sng" dirty="0"/>
              <a:t>1._ </a:t>
            </a:r>
            <a:r>
              <a:rPr lang="es-ES_tradnl" altLang="en-US" sz="4000" b="1" dirty="0"/>
              <a:t>una persona muy inteligente. Ella _</a:t>
            </a:r>
            <a:r>
              <a:rPr lang="es-ES_tradnl" altLang="en-US" sz="4000" b="1" u="sng" dirty="0"/>
              <a:t>2._ </a:t>
            </a:r>
            <a:r>
              <a:rPr lang="es-ES_tradnl" altLang="en-US" sz="4000" b="1" dirty="0"/>
              <a:t>simpática y </a:t>
            </a:r>
            <a:r>
              <a:rPr lang="es-ES_tradnl" altLang="en-US" sz="4000" b="1" dirty="0" smtClean="0"/>
              <a:t>graciosa </a:t>
            </a:r>
            <a:r>
              <a:rPr lang="es-ES_tradnl" altLang="en-US" sz="4000" b="1" dirty="0"/>
              <a:t>también. Ella </a:t>
            </a:r>
            <a:r>
              <a:rPr lang="es-ES_tradnl" altLang="en-US" sz="4000" b="1" u="sng" dirty="0"/>
              <a:t>3._</a:t>
            </a:r>
            <a:r>
              <a:rPr lang="es-ES_tradnl" altLang="en-US" sz="4000" b="1" dirty="0"/>
              <a:t> de México pero nuestra casa _</a:t>
            </a:r>
            <a:r>
              <a:rPr lang="es-ES_tradnl" altLang="en-US" sz="4000" b="1" u="sng" dirty="0"/>
              <a:t>4._ </a:t>
            </a:r>
            <a:r>
              <a:rPr lang="es-ES_tradnl" altLang="en-US" sz="4000" b="1" dirty="0"/>
              <a:t>en California. Hoy mi mamá _</a:t>
            </a:r>
            <a:r>
              <a:rPr lang="es-ES_tradnl" altLang="en-US" sz="4000" b="1" u="sng" dirty="0"/>
              <a:t>5._ </a:t>
            </a:r>
            <a:r>
              <a:rPr lang="es-ES_tradnl" altLang="en-US" sz="4000" b="1" dirty="0"/>
              <a:t>en el hospital. No _</a:t>
            </a:r>
            <a:r>
              <a:rPr lang="es-ES_tradnl" altLang="en-US" sz="4000" b="1" u="sng" dirty="0"/>
              <a:t>6._</a:t>
            </a:r>
            <a:r>
              <a:rPr lang="es-ES_tradnl" altLang="en-US" sz="4000" b="1" dirty="0"/>
              <a:t>enferma. Ella _</a:t>
            </a:r>
            <a:r>
              <a:rPr lang="es-ES_tradnl" altLang="en-US" sz="4000" b="1" u="sng" dirty="0"/>
              <a:t>7. </a:t>
            </a:r>
            <a:r>
              <a:rPr lang="es-ES_tradnl" altLang="en-US" sz="4000" b="1" dirty="0"/>
              <a:t>medica. Mi mama _</a:t>
            </a:r>
            <a:r>
              <a:rPr lang="es-ES_tradnl" altLang="en-US" sz="4000" b="1" u="sng" dirty="0"/>
              <a:t>8._ </a:t>
            </a:r>
            <a:r>
              <a:rPr lang="es-ES_tradnl" altLang="en-US" sz="4000" b="1" dirty="0" smtClean="0"/>
              <a:t>feliz </a:t>
            </a:r>
            <a:r>
              <a:rPr lang="es-ES_tradnl" altLang="en-US" sz="4000" b="1" dirty="0"/>
              <a:t>cuando trabaja porque su trabajo _</a:t>
            </a:r>
            <a:r>
              <a:rPr lang="es-ES_tradnl" altLang="en-US" sz="4000" b="1" u="sng" dirty="0"/>
              <a:t>9._ </a:t>
            </a:r>
            <a:r>
              <a:rPr lang="es-ES_tradnl" altLang="en-US" sz="4000" b="1" dirty="0"/>
              <a:t>muy importante. </a:t>
            </a:r>
            <a:endParaRPr lang="es-ES_tradnl" altLang="en-US" sz="4000" b="1" u="sng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814286" cy="816428"/>
          </a:xfrm>
        </p:spPr>
        <p:txBody>
          <a:bodyPr>
            <a:normAutofit/>
          </a:bodyPr>
          <a:lstStyle/>
          <a:p>
            <a:r>
              <a:rPr lang="es-ES_tradnl" sz="4400" dirty="0" smtClean="0"/>
              <a:t>DOL</a:t>
            </a:r>
            <a:endParaRPr lang="es-ES_tradnl" sz="4400" dirty="0"/>
          </a:p>
        </p:txBody>
      </p:sp>
    </p:spTree>
    <p:extLst>
      <p:ext uri="{BB962C8B-B14F-4D97-AF65-F5344CB8AC3E}">
        <p14:creationId xmlns:p14="http://schemas.microsoft.com/office/powerpoint/2010/main" val="283184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</a:t>
            </a:r>
            <a:r>
              <a:rPr lang="en-US" dirty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Estar</a:t>
            </a:r>
            <a:r>
              <a:rPr lang="en-US" dirty="0" smtClean="0"/>
              <a:t> board 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631" y="326803"/>
            <a:ext cx="8534400" cy="1507067"/>
          </a:xfrm>
        </p:spPr>
        <p:txBody>
          <a:bodyPr/>
          <a:lstStyle/>
          <a:p>
            <a:pPr algn="ctr"/>
            <a:r>
              <a:rPr lang="en-US" u="sng" dirty="0" err="1" smtClean="0">
                <a:solidFill>
                  <a:srgbClr val="000090"/>
                </a:solidFill>
              </a:rPr>
              <a:t>Pon</a:t>
            </a:r>
            <a:r>
              <a:rPr lang="en-US" u="sng" dirty="0" smtClean="0">
                <a:solidFill>
                  <a:srgbClr val="000090"/>
                </a:solidFill>
              </a:rPr>
              <a:t> </a:t>
            </a:r>
            <a:r>
              <a:rPr lang="en-US" u="sng" dirty="0" err="1" smtClean="0">
                <a:solidFill>
                  <a:srgbClr val="000090"/>
                </a:solidFill>
              </a:rPr>
              <a:t>las</a:t>
            </a:r>
            <a:r>
              <a:rPr lang="en-US" u="sng" dirty="0" smtClean="0">
                <a:solidFill>
                  <a:srgbClr val="000090"/>
                </a:solidFill>
              </a:rPr>
              <a:t> </a:t>
            </a:r>
            <a:r>
              <a:rPr lang="en-US" u="sng" dirty="0" err="1" smtClean="0">
                <a:solidFill>
                  <a:srgbClr val="000090"/>
                </a:solidFill>
              </a:rPr>
              <a:t>palabras</a:t>
            </a:r>
            <a:r>
              <a:rPr lang="en-US" u="sng" dirty="0" smtClean="0">
                <a:solidFill>
                  <a:srgbClr val="000090"/>
                </a:solidFill>
              </a:rPr>
              <a:t> en </a:t>
            </a:r>
            <a:r>
              <a:rPr lang="en-US" u="sng" dirty="0" err="1" smtClean="0">
                <a:solidFill>
                  <a:srgbClr val="000090"/>
                </a:solidFill>
              </a:rPr>
              <a:t>orden</a:t>
            </a:r>
            <a:r>
              <a:rPr lang="en-US" u="sng" dirty="0" smtClean="0">
                <a:solidFill>
                  <a:srgbClr val="000090"/>
                </a:solidFill>
              </a:rPr>
              <a:t/>
            </a:r>
            <a:br>
              <a:rPr lang="en-US" u="sng" dirty="0" smtClean="0">
                <a:solidFill>
                  <a:srgbClr val="000090"/>
                </a:solidFill>
              </a:rPr>
            </a:br>
            <a:r>
              <a:rPr lang="en-US" u="sng" dirty="0" smtClean="0">
                <a:solidFill>
                  <a:srgbClr val="000090"/>
                </a:solidFill>
              </a:rPr>
              <a:t>put the words in order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98946" y="5261138"/>
            <a:ext cx="6954976" cy="10368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mi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clase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technologia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8395" y="1692898"/>
            <a:ext cx="3350289" cy="9225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1. Me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gusta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710953" y="2781408"/>
            <a:ext cx="3747755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matematicas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65038" y="1693240"/>
            <a:ext cx="1753864" cy="99392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que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69410" y="3522543"/>
            <a:ext cx="1888055" cy="103927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mas </a:t>
            </a:r>
          </a:p>
        </p:txBody>
      </p:sp>
    </p:spTree>
    <p:extLst>
      <p:ext uri="{BB962C8B-B14F-4D97-AF65-F5344CB8AC3E}">
        <p14:creationId xmlns:p14="http://schemas.microsoft.com/office/powerpoint/2010/main" val="27153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523</TotalTime>
  <Words>1725</Words>
  <Application>Microsoft Macintosh PowerPoint</Application>
  <PresentationFormat>Custom</PresentationFormat>
  <Paragraphs>428</Paragraphs>
  <Slides>88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Nature Illustration 16x9</vt:lpstr>
      <vt:lpstr>Warmup – Escucha – listening practice</vt:lpstr>
      <vt:lpstr>BIENVENIDOS A NUESTRA CLASE  ESPAÑOL 1</vt:lpstr>
      <vt:lpstr>OBJETIVO Y DOL </vt:lpstr>
      <vt:lpstr>COMPARISONS: MAS QUE+/MENOS QUE-</vt:lpstr>
      <vt:lpstr>MAKING COMPARISONS </vt:lpstr>
      <vt:lpstr>PowerPoint Presentation</vt:lpstr>
      <vt:lpstr>PowerPoint Presentation</vt:lpstr>
      <vt:lpstr>PowerPoint Presentation</vt:lpstr>
      <vt:lpstr>Pon las palabras en orden put the words in order</vt:lpstr>
      <vt:lpstr>Pon las palabras en orden put the words in order</vt:lpstr>
      <vt:lpstr>PowerPoint Presentation</vt:lpstr>
      <vt:lpstr>PowerPoint Presentation</vt:lpstr>
      <vt:lpstr>PowerPoint Presentation</vt:lpstr>
      <vt:lpstr>DOL</vt:lpstr>
      <vt:lpstr>PowerPoint Presentation</vt:lpstr>
      <vt:lpstr>PowerPoint Presentation</vt:lpstr>
      <vt:lpstr>Ponlas en orden Put the Spanish words in order to translate the English sentences.  Sube la mano cuando terminas Raise your hand when you are done.</vt:lpstr>
      <vt:lpstr>BIENVENIDOS A NUESTRA CLASE  ESPAÑOL 1</vt:lpstr>
      <vt:lpstr>OBJETIVO Y DOL </vt:lpstr>
      <vt:lpstr>MAKING COMPARISONS </vt:lpstr>
      <vt:lpstr>Ejemplos: </vt:lpstr>
      <vt:lpstr>PowerPoint Presentation</vt:lpstr>
      <vt:lpstr>Saquen sus pizarras por favor   </vt:lpstr>
      <vt:lpstr>EJEMPLO</vt:lpstr>
      <vt:lpstr>PowerPoint Presentation</vt:lpstr>
      <vt:lpstr>PowerPoint Presentation</vt:lpstr>
      <vt:lpstr>PowerPoint Presentation</vt:lpstr>
      <vt:lpstr>PowerPoint Presentation</vt:lpstr>
      <vt:lpstr>Verbal practice</vt:lpstr>
      <vt:lpstr>PowerPoint Presentation</vt:lpstr>
      <vt:lpstr>PowerPoint Presentation</vt:lpstr>
      <vt:lpstr>BIENVENIDOS A NUESTRA CLASE  ESPAÑOL 1</vt:lpstr>
      <vt:lpstr>PowerPoint Presentation</vt:lpstr>
      <vt:lpstr>-AR VERB BATTLESHIP</vt:lpstr>
      <vt:lpstr>TRASHQUETBOL</vt:lpstr>
      <vt:lpstr>HABLAR</vt:lpstr>
      <vt:lpstr>DOL: ESCRIBE UNA CUENTA</vt:lpstr>
      <vt:lpstr>Put your story on display</vt:lpstr>
      <vt:lpstr>PowerPoint Presentation</vt:lpstr>
      <vt:lpstr>PowerPoint Presentation</vt:lpstr>
      <vt:lpstr>BIENVENIDOS A NUESTRA CLASE  ESPAÑOL 1</vt:lpstr>
      <vt:lpstr>OBJETIVO Y DOL </vt:lpstr>
      <vt:lpstr>On a whiteboard: Which IB learner profile will you today?  How will you do that? </vt:lpstr>
      <vt:lpstr>PowerPoint Presentation</vt:lpstr>
      <vt:lpstr>REPASO: SER &amp; ESTAR </vt:lpstr>
      <vt:lpstr>ORIGIN </vt:lpstr>
      <vt:lpstr>ACTIVIDAD </vt:lpstr>
      <vt:lpstr>PowerPoint Presentation</vt:lpstr>
      <vt:lpstr>ESTAR + EMOTIONS … ¿Como estas?</vt:lpstr>
      <vt:lpstr>PowerPoint Presentation</vt:lpstr>
      <vt:lpstr>¿Cómo estás? </vt:lpstr>
      <vt:lpstr>DOL1: Write a complete sentence for two babies describing their feelings! </vt:lpstr>
      <vt:lpstr>DOL 2: </vt:lpstr>
      <vt:lpstr>PowerPoint Presentation</vt:lpstr>
      <vt:lpstr>Warmup</vt:lpstr>
      <vt:lpstr>BIENVENIDOS A NUESTRA CLASE  Español 1 </vt:lpstr>
      <vt:lpstr>OBJETIVO Y DOL </vt:lpstr>
      <vt:lpstr>AGENDA </vt:lpstr>
      <vt:lpstr>PowerPoint Presentation</vt:lpstr>
      <vt:lpstr>SER </vt:lpstr>
      <vt:lpstr>ESTAR </vt:lpstr>
      <vt:lpstr>SER VS. ESTAR </vt:lpstr>
      <vt:lpstr>es or está</vt:lpstr>
      <vt:lpstr>                                  She is tall and thin.</vt:lpstr>
      <vt:lpstr>                                           My neighbor is                     creepy.</vt:lpstr>
      <vt:lpstr>                              He is sick today.</vt:lpstr>
      <vt:lpstr>   He is a rambunctious monkey.</vt:lpstr>
      <vt:lpstr>      The food here is so salty!</vt:lpstr>
      <vt:lpstr>    Wow! She is so pretty today!</vt:lpstr>
      <vt:lpstr>    The car is red with white stripes.</vt:lpstr>
      <vt:lpstr>    Elena is my cousin. </vt:lpstr>
      <vt:lpstr>   That test is super hard!</vt:lpstr>
      <vt:lpstr>       My dog is shy. </vt:lpstr>
      <vt:lpstr>He is so sad! </vt:lpstr>
      <vt:lpstr>   This is the best soup ever!</vt:lpstr>
      <vt:lpstr>    Chocolate cake is delicious</vt:lpstr>
      <vt:lpstr>She is yelling</vt:lpstr>
      <vt:lpstr>   Sour Patch candy is yummy.</vt:lpstr>
      <vt:lpstr>    He’s tired today. He was up all night.</vt:lpstr>
      <vt:lpstr>     Mr.  Hausenfeffer is intelligent. </vt:lpstr>
      <vt:lpstr>He is running. </vt:lpstr>
      <vt:lpstr>The pencil is on the table </vt:lpstr>
      <vt:lpstr>She is my girlfriend</vt:lpstr>
      <vt:lpstr>Do the following things fall under ser or estar?? Why? </vt:lpstr>
      <vt:lpstr>WHY ARE THE FOLLOWING SENTENCES SER OR ESTAR. REFERENCE DOCTOR AND PLACE</vt:lpstr>
      <vt:lpstr>EN PAREJA … UNA HISTORIA WITH A PARTNER…MAKE A STORY </vt:lpstr>
      <vt:lpstr>DOL</vt:lpstr>
      <vt:lpstr>Ser vs Estar board game</vt:lpstr>
    </vt:vector>
  </TitlesOfParts>
  <Company>Harrison School District #2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Bienvenidos a nuestra clase  Español 1</dc:title>
  <dc:creator>Butler, Madison</dc:creator>
  <cp:lastModifiedBy>Deb DeAlba</cp:lastModifiedBy>
  <cp:revision>52</cp:revision>
  <dcterms:created xsi:type="dcterms:W3CDTF">2018-01-20T19:59:54Z</dcterms:created>
  <dcterms:modified xsi:type="dcterms:W3CDTF">2019-01-06T06:44:19Z</dcterms:modified>
</cp:coreProperties>
</file>