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94" r:id="rId2"/>
    <p:sldId id="598" r:id="rId3"/>
    <p:sldId id="565" r:id="rId4"/>
    <p:sldId id="566" r:id="rId5"/>
    <p:sldId id="567" r:id="rId6"/>
    <p:sldId id="568" r:id="rId7"/>
    <p:sldId id="569" r:id="rId8"/>
    <p:sldId id="599" r:id="rId9"/>
    <p:sldId id="570" r:id="rId10"/>
    <p:sldId id="571" r:id="rId11"/>
    <p:sldId id="572" r:id="rId12"/>
    <p:sldId id="573" r:id="rId13"/>
    <p:sldId id="600" r:id="rId14"/>
    <p:sldId id="574" r:id="rId15"/>
    <p:sldId id="601" r:id="rId16"/>
    <p:sldId id="575" r:id="rId17"/>
    <p:sldId id="576" r:id="rId18"/>
    <p:sldId id="577" r:id="rId19"/>
    <p:sldId id="584" r:id="rId20"/>
    <p:sldId id="596" r:id="rId21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8373F-C192-4C91-A75D-F7E682D7AFF2}" type="datetimeFigureOut">
              <a:rPr lang="es-ES_tradnl" smtClean="0"/>
              <a:t>10/01/2019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9340-9FF9-4F35-A220-18F9CEFF05F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5280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47EE9-9224-458D-B9F1-1DB1B54C03CB}" type="datetimeFigureOut">
              <a:rPr lang="es-ES_tradnl" smtClean="0"/>
              <a:t>10/01/2019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D9DA7-28CD-4B5D-87A7-B0A616EF8BB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248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05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" name="Shape 642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2520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Shape 715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Shape 716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3086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Shape 732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Shape 733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1134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" name="Shape 642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4175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3754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Shape 628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0877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5" name="Shape 635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9955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Shape 649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0" name="Shape 650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1742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Shape 664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6492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Shape 681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2" name="Shape 682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2971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" name="Shape 642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5063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08025"/>
            <a:ext cx="6299200" cy="35448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9" name="Shape 699"/>
          <p:cNvSpPr txBox="1">
            <a:spLocks noGrp="1"/>
          </p:cNvSpPr>
          <p:nvPr>
            <p:ph type="body" idx="1"/>
          </p:nvPr>
        </p:nvSpPr>
        <p:spPr>
          <a:xfrm>
            <a:off x="685800" y="4489387"/>
            <a:ext cx="5486400" cy="42531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370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11320333" y="6241345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880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566" y="438309"/>
            <a:ext cx="7286081" cy="164979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^ CLICK ENABLE EDITING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SAVE THIS FILE TO YOUR DESKTOP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YOU WILL EDIT THE SLIDES WITH QUESTIONS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1" y="952501"/>
            <a:ext cx="9540088" cy="2680127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Bienvenidos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nuestra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clase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err="1" smtClean="0">
                <a:solidFill>
                  <a:schemeClr val="tx1"/>
                </a:solidFill>
              </a:rPr>
              <a:t>Español</a:t>
            </a:r>
            <a:r>
              <a:rPr lang="en-US" b="1" dirty="0" smtClean="0">
                <a:solidFill>
                  <a:schemeClr val="tx1"/>
                </a:solidFill>
              </a:rPr>
              <a:t> 1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8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Shape 652"/>
          <p:cNvSpPr txBox="1">
            <a:spLocks noGrp="1"/>
          </p:cNvSpPr>
          <p:nvPr>
            <p:ph type="title"/>
          </p:nvPr>
        </p:nvSpPr>
        <p:spPr>
          <a:xfrm>
            <a:off x="1835700" y="77338"/>
            <a:ext cx="8520600" cy="5727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x-none"/>
              <a:t>Possessive Adjectives</a:t>
            </a:r>
          </a:p>
        </p:txBody>
      </p:sp>
      <p:sp>
        <p:nvSpPr>
          <p:cNvPr id="653" name="Shape 653"/>
          <p:cNvSpPr txBox="1">
            <a:spLocks noGrp="1"/>
          </p:cNvSpPr>
          <p:nvPr>
            <p:ph type="body" idx="1"/>
          </p:nvPr>
        </p:nvSpPr>
        <p:spPr>
          <a:xfrm>
            <a:off x="889575" y="1253575"/>
            <a:ext cx="8520600" cy="34164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None/>
            </a:pPr>
            <a:r>
              <a:rPr lang="x-none" sz="3200" dirty="0" err="1"/>
              <a:t>What</a:t>
            </a:r>
            <a:r>
              <a:rPr lang="x-none" sz="3200" dirty="0"/>
              <a:t> are </a:t>
            </a:r>
            <a:r>
              <a:rPr lang="x-none" sz="3200" dirty="0" err="1"/>
              <a:t>they</a:t>
            </a:r>
            <a:r>
              <a:rPr lang="x-none" sz="3200" dirty="0"/>
              <a:t>?</a:t>
            </a:r>
          </a:p>
          <a:p>
            <a:pPr>
              <a:buNone/>
            </a:pPr>
            <a:endParaRPr dirty="0"/>
          </a:p>
          <a:p>
            <a:pPr>
              <a:buNone/>
            </a:pPr>
            <a:r>
              <a:rPr lang="x-none" dirty="0"/>
              <a:t> </a:t>
            </a:r>
          </a:p>
        </p:txBody>
      </p:sp>
      <p:sp>
        <p:nvSpPr>
          <p:cNvPr id="654" name="Shape 654"/>
          <p:cNvSpPr/>
          <p:nvPr/>
        </p:nvSpPr>
        <p:spPr>
          <a:xfrm>
            <a:off x="4266450" y="1180798"/>
            <a:ext cx="6534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They are words (adjectives) use to indicate possession; </a:t>
            </a:r>
            <a:r>
              <a:rPr lang="x-none" sz="2400" b="1">
                <a:latin typeface="Oswald"/>
                <a:ea typeface="Oswald"/>
                <a:cs typeface="Oswald"/>
                <a:sym typeface="Oswald"/>
              </a:rPr>
              <a:t>WHO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something belongs to.  </a:t>
            </a:r>
          </a:p>
        </p:txBody>
      </p:sp>
      <p:sp>
        <p:nvSpPr>
          <p:cNvPr id="655" name="Shape 655"/>
          <p:cNvSpPr/>
          <p:nvPr/>
        </p:nvSpPr>
        <p:spPr>
          <a:xfrm>
            <a:off x="1650600" y="2507375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My</a:t>
            </a:r>
          </a:p>
        </p:txBody>
      </p:sp>
      <p:sp>
        <p:nvSpPr>
          <p:cNvPr id="656" name="Shape 656"/>
          <p:cNvSpPr/>
          <p:nvPr/>
        </p:nvSpPr>
        <p:spPr>
          <a:xfrm>
            <a:off x="1650600" y="3384900"/>
            <a:ext cx="11805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Your</a:t>
            </a:r>
          </a:p>
        </p:txBody>
      </p:sp>
      <p:sp>
        <p:nvSpPr>
          <p:cNvPr id="657" name="Shape 657"/>
          <p:cNvSpPr/>
          <p:nvPr/>
        </p:nvSpPr>
        <p:spPr>
          <a:xfrm>
            <a:off x="1650600" y="4262425"/>
            <a:ext cx="5775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His/Her/ Your(formal &amp; plural)/their</a:t>
            </a:r>
          </a:p>
        </p:txBody>
      </p:sp>
      <p:sp>
        <p:nvSpPr>
          <p:cNvPr id="658" name="Shape 658"/>
          <p:cNvSpPr/>
          <p:nvPr/>
        </p:nvSpPr>
        <p:spPr>
          <a:xfrm>
            <a:off x="1650600" y="5139950"/>
            <a:ext cx="9417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Our</a:t>
            </a:r>
          </a:p>
        </p:txBody>
      </p:sp>
      <p:sp>
        <p:nvSpPr>
          <p:cNvPr id="659" name="Shape 659"/>
          <p:cNvSpPr/>
          <p:nvPr/>
        </p:nvSpPr>
        <p:spPr>
          <a:xfrm>
            <a:off x="3013775" y="2507375"/>
            <a:ext cx="3766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Mi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(Singular)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/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Mis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 (plural)  </a:t>
            </a:r>
          </a:p>
        </p:txBody>
      </p:sp>
      <p:sp>
        <p:nvSpPr>
          <p:cNvPr id="660" name="Shape 660"/>
          <p:cNvSpPr/>
          <p:nvPr/>
        </p:nvSpPr>
        <p:spPr>
          <a:xfrm>
            <a:off x="3266775" y="3384900"/>
            <a:ext cx="3766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Tu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(Singular)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/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Tus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 (plural)  </a:t>
            </a:r>
          </a:p>
        </p:txBody>
      </p:sp>
      <p:sp>
        <p:nvSpPr>
          <p:cNvPr id="661" name="Shape 661"/>
          <p:cNvSpPr/>
          <p:nvPr/>
        </p:nvSpPr>
        <p:spPr>
          <a:xfrm>
            <a:off x="7533900" y="4262425"/>
            <a:ext cx="3134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Su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(Singular)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/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Sus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 (plural)  </a:t>
            </a:r>
          </a:p>
        </p:txBody>
      </p:sp>
      <p:sp>
        <p:nvSpPr>
          <p:cNvPr id="662" name="Shape 662"/>
          <p:cNvSpPr/>
          <p:nvPr/>
        </p:nvSpPr>
        <p:spPr>
          <a:xfrm>
            <a:off x="2655450" y="5139950"/>
            <a:ext cx="77010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Nuestro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/</a:t>
            </a:r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Nuestra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(Singular)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/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Nuestros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/</a:t>
            </a:r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Nuestras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 (plural)  </a:t>
            </a:r>
          </a:p>
        </p:txBody>
      </p:sp>
    </p:spTree>
    <p:extLst>
      <p:ext uri="{BB962C8B-B14F-4D97-AF65-F5344CB8AC3E}">
        <p14:creationId xmlns:p14="http://schemas.microsoft.com/office/powerpoint/2010/main" val="28056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Shape 667"/>
          <p:cNvSpPr txBox="1">
            <a:spLocks noGrp="1"/>
          </p:cNvSpPr>
          <p:nvPr>
            <p:ph type="title"/>
          </p:nvPr>
        </p:nvSpPr>
        <p:spPr>
          <a:xfrm>
            <a:off x="1835700" y="1302275"/>
            <a:ext cx="8520600" cy="5727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x-none"/>
              <a:t>Possessive Adjectives</a:t>
            </a:r>
          </a:p>
        </p:txBody>
      </p:sp>
      <p:sp>
        <p:nvSpPr>
          <p:cNvPr id="668" name="Shape 668"/>
          <p:cNvSpPr txBox="1">
            <a:spLocks noGrp="1"/>
          </p:cNvSpPr>
          <p:nvPr>
            <p:ph type="body" idx="1"/>
          </p:nvPr>
        </p:nvSpPr>
        <p:spPr>
          <a:xfrm>
            <a:off x="1835700" y="2009725"/>
            <a:ext cx="8520600" cy="34164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None/>
            </a:pPr>
            <a:r>
              <a:rPr lang="x-none"/>
              <a:t>What are they?</a:t>
            </a:r>
          </a:p>
          <a:p>
            <a:pPr>
              <a:buNone/>
            </a:pPr>
            <a:endParaRPr/>
          </a:p>
          <a:p>
            <a:pPr>
              <a:buNone/>
            </a:pPr>
            <a:r>
              <a:rPr lang="x-none"/>
              <a:t> </a:t>
            </a:r>
          </a:p>
        </p:txBody>
      </p:sp>
      <p:sp>
        <p:nvSpPr>
          <p:cNvPr id="669" name="Shape 669"/>
          <p:cNvSpPr/>
          <p:nvPr/>
        </p:nvSpPr>
        <p:spPr>
          <a:xfrm>
            <a:off x="3013775" y="2507375"/>
            <a:ext cx="1630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Mi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(Singular)</a:t>
            </a:r>
          </a:p>
        </p:txBody>
      </p:sp>
      <p:sp>
        <p:nvSpPr>
          <p:cNvPr id="670" name="Shape 670"/>
          <p:cNvSpPr/>
          <p:nvPr/>
        </p:nvSpPr>
        <p:spPr>
          <a:xfrm>
            <a:off x="1889500" y="2507375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My</a:t>
            </a:r>
          </a:p>
        </p:txBody>
      </p:sp>
      <p:sp>
        <p:nvSpPr>
          <p:cNvPr id="671" name="Shape 671"/>
          <p:cNvSpPr/>
          <p:nvPr/>
        </p:nvSpPr>
        <p:spPr>
          <a:xfrm>
            <a:off x="4754200" y="2507375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980000"/>
                </a:solidFill>
                <a:latin typeface="Oswald"/>
                <a:ea typeface="Oswald"/>
                <a:cs typeface="Oswald"/>
                <a:sym typeface="Oswald"/>
              </a:rPr>
              <a:t>Ex.=</a:t>
            </a:r>
          </a:p>
        </p:txBody>
      </p:sp>
      <p:sp>
        <p:nvSpPr>
          <p:cNvPr id="672" name="Shape 672"/>
          <p:cNvSpPr/>
          <p:nvPr/>
        </p:nvSpPr>
        <p:spPr>
          <a:xfrm>
            <a:off x="5721525" y="2507375"/>
            <a:ext cx="15504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My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book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673" name="Shape 673"/>
          <p:cNvSpPr/>
          <p:nvPr/>
        </p:nvSpPr>
        <p:spPr>
          <a:xfrm>
            <a:off x="7382150" y="2507375"/>
            <a:ext cx="423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=</a:t>
            </a:r>
          </a:p>
        </p:txBody>
      </p:sp>
      <p:sp>
        <p:nvSpPr>
          <p:cNvPr id="674" name="Shape 674"/>
          <p:cNvSpPr/>
          <p:nvPr/>
        </p:nvSpPr>
        <p:spPr>
          <a:xfrm>
            <a:off x="7993050" y="2507375"/>
            <a:ext cx="1630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Mi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libro</a:t>
            </a:r>
          </a:p>
        </p:txBody>
      </p:sp>
      <p:sp>
        <p:nvSpPr>
          <p:cNvPr id="675" name="Shape 675"/>
          <p:cNvSpPr/>
          <p:nvPr/>
        </p:nvSpPr>
        <p:spPr>
          <a:xfrm>
            <a:off x="3013775" y="3705025"/>
            <a:ext cx="1630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Mis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(Plural)</a:t>
            </a:r>
          </a:p>
        </p:txBody>
      </p:sp>
      <p:sp>
        <p:nvSpPr>
          <p:cNvPr id="676" name="Shape 676"/>
          <p:cNvSpPr/>
          <p:nvPr/>
        </p:nvSpPr>
        <p:spPr>
          <a:xfrm>
            <a:off x="4754200" y="3705025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980000"/>
                </a:solidFill>
                <a:latin typeface="Oswald"/>
                <a:ea typeface="Oswald"/>
                <a:cs typeface="Oswald"/>
                <a:sym typeface="Oswald"/>
              </a:rPr>
              <a:t>Ex.=</a:t>
            </a:r>
          </a:p>
        </p:txBody>
      </p:sp>
      <p:sp>
        <p:nvSpPr>
          <p:cNvPr id="677" name="Shape 677"/>
          <p:cNvSpPr/>
          <p:nvPr/>
        </p:nvSpPr>
        <p:spPr>
          <a:xfrm>
            <a:off x="5733137" y="3705025"/>
            <a:ext cx="17190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My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books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678" name="Shape 678"/>
          <p:cNvSpPr/>
          <p:nvPr/>
        </p:nvSpPr>
        <p:spPr>
          <a:xfrm>
            <a:off x="8119700" y="3705025"/>
            <a:ext cx="17190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Mis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libros</a:t>
            </a:r>
          </a:p>
        </p:txBody>
      </p:sp>
      <p:sp>
        <p:nvSpPr>
          <p:cNvPr id="679" name="Shape 679"/>
          <p:cNvSpPr/>
          <p:nvPr/>
        </p:nvSpPr>
        <p:spPr>
          <a:xfrm>
            <a:off x="7573975" y="3705025"/>
            <a:ext cx="423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80898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Shape 684"/>
          <p:cNvSpPr txBox="1">
            <a:spLocks noGrp="1"/>
          </p:cNvSpPr>
          <p:nvPr>
            <p:ph type="title"/>
          </p:nvPr>
        </p:nvSpPr>
        <p:spPr>
          <a:xfrm>
            <a:off x="1835700" y="1302275"/>
            <a:ext cx="8520600" cy="5727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x-none"/>
              <a:t>Possessive Adjectives</a:t>
            </a:r>
          </a:p>
        </p:txBody>
      </p:sp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1835700" y="2009725"/>
            <a:ext cx="8520600" cy="34164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None/>
            </a:pPr>
            <a:r>
              <a:rPr lang="x-none"/>
              <a:t>What are they?</a:t>
            </a:r>
          </a:p>
          <a:p>
            <a:pPr>
              <a:buNone/>
            </a:pPr>
            <a:endParaRPr/>
          </a:p>
          <a:p>
            <a:pPr>
              <a:buNone/>
            </a:pPr>
            <a:r>
              <a:rPr lang="x-none"/>
              <a:t> </a:t>
            </a:r>
          </a:p>
        </p:txBody>
      </p:sp>
      <p:sp>
        <p:nvSpPr>
          <p:cNvPr id="686" name="Shape 686"/>
          <p:cNvSpPr/>
          <p:nvPr/>
        </p:nvSpPr>
        <p:spPr>
          <a:xfrm>
            <a:off x="3013775" y="2507375"/>
            <a:ext cx="1630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Tu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(Singular)</a:t>
            </a:r>
          </a:p>
        </p:txBody>
      </p:sp>
      <p:sp>
        <p:nvSpPr>
          <p:cNvPr id="687" name="Shape 687"/>
          <p:cNvSpPr/>
          <p:nvPr/>
        </p:nvSpPr>
        <p:spPr>
          <a:xfrm>
            <a:off x="1712890" y="2507375"/>
            <a:ext cx="119061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 dirty="0" err="1">
                <a:latin typeface="Oswald"/>
                <a:ea typeface="Oswald"/>
                <a:cs typeface="Oswald"/>
                <a:sym typeface="Oswald"/>
              </a:rPr>
              <a:t>Your</a:t>
            </a:r>
            <a:endParaRPr lang="x-none" sz="3000" b="1"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88" name="Shape 688"/>
          <p:cNvSpPr/>
          <p:nvPr/>
        </p:nvSpPr>
        <p:spPr>
          <a:xfrm>
            <a:off x="4754237" y="2507375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980000"/>
                </a:solidFill>
                <a:latin typeface="Oswald"/>
                <a:ea typeface="Oswald"/>
                <a:cs typeface="Oswald"/>
                <a:sym typeface="Oswald"/>
              </a:rPr>
              <a:t>Ex.=</a:t>
            </a:r>
          </a:p>
        </p:txBody>
      </p:sp>
      <p:sp>
        <p:nvSpPr>
          <p:cNvPr id="689" name="Shape 689"/>
          <p:cNvSpPr/>
          <p:nvPr/>
        </p:nvSpPr>
        <p:spPr>
          <a:xfrm>
            <a:off x="5721625" y="2507375"/>
            <a:ext cx="18525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Your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book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690" name="Shape 690"/>
          <p:cNvSpPr/>
          <p:nvPr/>
        </p:nvSpPr>
        <p:spPr>
          <a:xfrm>
            <a:off x="7684400" y="2507375"/>
            <a:ext cx="423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=</a:t>
            </a:r>
          </a:p>
        </p:txBody>
      </p:sp>
      <p:sp>
        <p:nvSpPr>
          <p:cNvPr id="691" name="Shape 691"/>
          <p:cNvSpPr/>
          <p:nvPr/>
        </p:nvSpPr>
        <p:spPr>
          <a:xfrm>
            <a:off x="8302900" y="2507375"/>
            <a:ext cx="18525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Tu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libro</a:t>
            </a:r>
          </a:p>
        </p:txBody>
      </p:sp>
      <p:sp>
        <p:nvSpPr>
          <p:cNvPr id="692" name="Shape 692"/>
          <p:cNvSpPr/>
          <p:nvPr/>
        </p:nvSpPr>
        <p:spPr>
          <a:xfrm>
            <a:off x="3013775" y="3705025"/>
            <a:ext cx="1630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Tus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(Plural)</a:t>
            </a:r>
          </a:p>
        </p:txBody>
      </p:sp>
      <p:sp>
        <p:nvSpPr>
          <p:cNvPr id="693" name="Shape 693"/>
          <p:cNvSpPr/>
          <p:nvPr/>
        </p:nvSpPr>
        <p:spPr>
          <a:xfrm>
            <a:off x="4754200" y="3705025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980000"/>
                </a:solidFill>
                <a:latin typeface="Oswald"/>
                <a:ea typeface="Oswald"/>
                <a:cs typeface="Oswald"/>
                <a:sym typeface="Oswald"/>
              </a:rPr>
              <a:t>Ex.=</a:t>
            </a:r>
          </a:p>
        </p:txBody>
      </p:sp>
      <p:sp>
        <p:nvSpPr>
          <p:cNvPr id="694" name="Shape 694"/>
          <p:cNvSpPr/>
          <p:nvPr/>
        </p:nvSpPr>
        <p:spPr>
          <a:xfrm>
            <a:off x="5733151" y="3705025"/>
            <a:ext cx="1951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Your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books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695" name="Shape 695"/>
          <p:cNvSpPr/>
          <p:nvPr/>
        </p:nvSpPr>
        <p:spPr>
          <a:xfrm>
            <a:off x="8436400" y="3705025"/>
            <a:ext cx="18525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Tus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libros</a:t>
            </a:r>
          </a:p>
        </p:txBody>
      </p:sp>
      <p:sp>
        <p:nvSpPr>
          <p:cNvPr id="696" name="Shape 696"/>
          <p:cNvSpPr/>
          <p:nvPr/>
        </p:nvSpPr>
        <p:spPr>
          <a:xfrm>
            <a:off x="7848425" y="3705025"/>
            <a:ext cx="423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08047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 txBox="1">
            <a:spLocks noGrp="1"/>
          </p:cNvSpPr>
          <p:nvPr>
            <p:ph type="subTitle" idx="1"/>
          </p:nvPr>
        </p:nvSpPr>
        <p:spPr>
          <a:xfrm>
            <a:off x="1867704" y="2162381"/>
            <a:ext cx="7890445" cy="152251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My pen = [       ]  </a:t>
            </a:r>
            <a:r>
              <a:rPr lang="en-US" sz="3600" dirty="0" err="1" smtClean="0">
                <a:solidFill>
                  <a:schemeClr val="bg1"/>
                </a:solidFill>
              </a:rPr>
              <a:t>boligrafo</a:t>
            </a:r>
            <a:endParaRPr lang="en-US" sz="36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Your ruler = [       ] </a:t>
            </a:r>
            <a:r>
              <a:rPr lang="en-US" sz="3600" dirty="0" err="1" smtClean="0">
                <a:solidFill>
                  <a:schemeClr val="bg1"/>
                </a:solidFill>
              </a:rPr>
              <a:t>regla</a:t>
            </a:r>
            <a:endParaRPr lang="en-US" sz="36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US" sz="3600" dirty="0" smtClean="0">
              <a:solidFill>
                <a:schemeClr val="bg1"/>
              </a:solidFill>
            </a:endParaRPr>
          </a:p>
        </p:txBody>
      </p:sp>
      <p:pic>
        <p:nvPicPr>
          <p:cNvPr id="646" name="Shape 6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3437" y="857250"/>
            <a:ext cx="9045124" cy="899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17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>
            <a:spLocks noGrp="1"/>
          </p:cNvSpPr>
          <p:nvPr>
            <p:ph type="title"/>
          </p:nvPr>
        </p:nvSpPr>
        <p:spPr>
          <a:xfrm>
            <a:off x="1524000" y="718538"/>
            <a:ext cx="8520600" cy="5727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x-none" dirty="0" err="1"/>
              <a:t>Possessive</a:t>
            </a:r>
            <a:r>
              <a:rPr lang="x-none" dirty="0"/>
              <a:t> </a:t>
            </a:r>
            <a:r>
              <a:rPr lang="x-none" dirty="0" err="1"/>
              <a:t>Adjectives</a:t>
            </a:r>
            <a:endParaRPr lang="x-none" dirty="0"/>
          </a:p>
        </p:txBody>
      </p:sp>
      <p:sp>
        <p:nvSpPr>
          <p:cNvPr id="702" name="Shape 702"/>
          <p:cNvSpPr txBox="1">
            <a:spLocks noGrp="1"/>
          </p:cNvSpPr>
          <p:nvPr>
            <p:ph type="body" idx="1"/>
          </p:nvPr>
        </p:nvSpPr>
        <p:spPr>
          <a:xfrm>
            <a:off x="1221150" y="1656375"/>
            <a:ext cx="8520600" cy="34164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None/>
            </a:pPr>
            <a:r>
              <a:rPr lang="x-none" dirty="0" err="1"/>
              <a:t>What</a:t>
            </a:r>
            <a:r>
              <a:rPr lang="x-none" dirty="0"/>
              <a:t> are </a:t>
            </a:r>
            <a:r>
              <a:rPr lang="x-none" dirty="0" err="1"/>
              <a:t>they</a:t>
            </a:r>
            <a:r>
              <a:rPr lang="x-none" dirty="0"/>
              <a:t>?</a:t>
            </a:r>
          </a:p>
          <a:p>
            <a:pPr>
              <a:buNone/>
            </a:pPr>
            <a:endParaRPr dirty="0"/>
          </a:p>
          <a:p>
            <a:pPr>
              <a:buNone/>
            </a:pPr>
            <a:r>
              <a:rPr lang="x-none" dirty="0"/>
              <a:t> </a:t>
            </a:r>
          </a:p>
        </p:txBody>
      </p:sp>
      <p:sp>
        <p:nvSpPr>
          <p:cNvPr id="703" name="Shape 703"/>
          <p:cNvSpPr/>
          <p:nvPr/>
        </p:nvSpPr>
        <p:spPr>
          <a:xfrm>
            <a:off x="1524000" y="2739250"/>
            <a:ext cx="1630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Su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(Singular)</a:t>
            </a:r>
          </a:p>
        </p:txBody>
      </p:sp>
      <p:sp>
        <p:nvSpPr>
          <p:cNvPr id="704" name="Shape 704"/>
          <p:cNvSpPr/>
          <p:nvPr/>
        </p:nvSpPr>
        <p:spPr>
          <a:xfrm>
            <a:off x="3519700" y="1874975"/>
            <a:ext cx="5816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 dirty="0" err="1">
                <a:latin typeface="Oswald"/>
                <a:ea typeface="Oswald"/>
                <a:cs typeface="Oswald"/>
                <a:sym typeface="Oswald"/>
              </a:rPr>
              <a:t>His</a:t>
            </a:r>
            <a:r>
              <a:rPr lang="x-none" sz="3000" b="1" dirty="0">
                <a:latin typeface="Oswald"/>
                <a:ea typeface="Oswald"/>
                <a:cs typeface="Oswald"/>
                <a:sym typeface="Oswald"/>
              </a:rPr>
              <a:t>/</a:t>
            </a:r>
            <a:r>
              <a:rPr lang="x-none" sz="3000" b="1" dirty="0" err="1">
                <a:latin typeface="Oswald"/>
                <a:ea typeface="Oswald"/>
                <a:cs typeface="Oswald"/>
                <a:sym typeface="Oswald"/>
              </a:rPr>
              <a:t>Her</a:t>
            </a:r>
            <a:r>
              <a:rPr lang="x-none" sz="3000" b="1" dirty="0">
                <a:latin typeface="Oswald"/>
                <a:ea typeface="Oswald"/>
                <a:cs typeface="Oswald"/>
                <a:sym typeface="Oswald"/>
              </a:rPr>
              <a:t>/ </a:t>
            </a:r>
            <a:r>
              <a:rPr lang="x-none" sz="3000" b="1" dirty="0" err="1">
                <a:latin typeface="Oswald"/>
                <a:ea typeface="Oswald"/>
                <a:cs typeface="Oswald"/>
                <a:sym typeface="Oswald"/>
              </a:rPr>
              <a:t>Your</a:t>
            </a:r>
            <a:r>
              <a:rPr lang="x-none" sz="3000" b="1" dirty="0">
                <a:latin typeface="Oswald"/>
                <a:ea typeface="Oswald"/>
                <a:cs typeface="Oswald"/>
                <a:sym typeface="Oswald"/>
              </a:rPr>
              <a:t>(formal &amp; plural)/</a:t>
            </a:r>
            <a:r>
              <a:rPr lang="x-none" sz="3000" b="1" dirty="0" err="1">
                <a:latin typeface="Oswald"/>
                <a:ea typeface="Oswald"/>
                <a:cs typeface="Oswald"/>
                <a:sym typeface="Oswald"/>
              </a:rPr>
              <a:t>their</a:t>
            </a:r>
            <a:endParaRPr lang="x-none" sz="3000" b="1"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05" name="Shape 705"/>
          <p:cNvSpPr/>
          <p:nvPr/>
        </p:nvSpPr>
        <p:spPr>
          <a:xfrm>
            <a:off x="3266737" y="2739250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980000"/>
                </a:solidFill>
                <a:latin typeface="Oswald"/>
                <a:ea typeface="Oswald"/>
                <a:cs typeface="Oswald"/>
                <a:sym typeface="Oswald"/>
              </a:rPr>
              <a:t>Ex.=</a:t>
            </a:r>
          </a:p>
        </p:txBody>
      </p:sp>
      <p:sp>
        <p:nvSpPr>
          <p:cNvPr id="706" name="Shape 706"/>
          <p:cNvSpPr/>
          <p:nvPr/>
        </p:nvSpPr>
        <p:spPr>
          <a:xfrm>
            <a:off x="4206050" y="2739250"/>
            <a:ext cx="4077900" cy="13083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His/Her/Your (formal)/ Their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table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707" name="Shape 707"/>
          <p:cNvSpPr/>
          <p:nvPr/>
        </p:nvSpPr>
        <p:spPr>
          <a:xfrm>
            <a:off x="8337775" y="2739250"/>
            <a:ext cx="423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=</a:t>
            </a:r>
          </a:p>
        </p:txBody>
      </p:sp>
      <p:sp>
        <p:nvSpPr>
          <p:cNvPr id="708" name="Shape 708"/>
          <p:cNvSpPr/>
          <p:nvPr/>
        </p:nvSpPr>
        <p:spPr>
          <a:xfrm>
            <a:off x="8815500" y="2739250"/>
            <a:ext cx="18525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Su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mesa</a:t>
            </a:r>
          </a:p>
        </p:txBody>
      </p:sp>
      <p:sp>
        <p:nvSpPr>
          <p:cNvPr id="709" name="Shape 709"/>
          <p:cNvSpPr/>
          <p:nvPr/>
        </p:nvSpPr>
        <p:spPr>
          <a:xfrm>
            <a:off x="1524000" y="4418625"/>
            <a:ext cx="1630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Sus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(Plural)</a:t>
            </a:r>
          </a:p>
        </p:txBody>
      </p:sp>
      <p:sp>
        <p:nvSpPr>
          <p:cNvPr id="710" name="Shape 710"/>
          <p:cNvSpPr/>
          <p:nvPr/>
        </p:nvSpPr>
        <p:spPr>
          <a:xfrm>
            <a:off x="3266750" y="4418625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980000"/>
                </a:solidFill>
                <a:latin typeface="Oswald"/>
                <a:ea typeface="Oswald"/>
                <a:cs typeface="Oswald"/>
                <a:sym typeface="Oswald"/>
              </a:rPr>
              <a:t>Ex.=</a:t>
            </a:r>
          </a:p>
        </p:txBody>
      </p:sp>
      <p:sp>
        <p:nvSpPr>
          <p:cNvPr id="711" name="Shape 711"/>
          <p:cNvSpPr/>
          <p:nvPr/>
        </p:nvSpPr>
        <p:spPr>
          <a:xfrm>
            <a:off x="4236400" y="4418625"/>
            <a:ext cx="3921000" cy="13083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His/Her/Your (formal plural)/their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tables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712" name="Shape 712"/>
          <p:cNvSpPr/>
          <p:nvPr/>
        </p:nvSpPr>
        <p:spPr>
          <a:xfrm>
            <a:off x="8761650" y="4517000"/>
            <a:ext cx="18525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Sus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mesas</a:t>
            </a:r>
          </a:p>
        </p:txBody>
      </p:sp>
      <p:sp>
        <p:nvSpPr>
          <p:cNvPr id="713" name="Shape 713"/>
          <p:cNvSpPr/>
          <p:nvPr/>
        </p:nvSpPr>
        <p:spPr>
          <a:xfrm>
            <a:off x="8247575" y="4517000"/>
            <a:ext cx="423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14896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 txBox="1">
            <a:spLocks noGrp="1"/>
          </p:cNvSpPr>
          <p:nvPr>
            <p:ph type="subTitle" idx="1"/>
          </p:nvPr>
        </p:nvSpPr>
        <p:spPr>
          <a:xfrm>
            <a:off x="1867704" y="2162381"/>
            <a:ext cx="7801500" cy="3474143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His school = [      ] </a:t>
            </a:r>
            <a:r>
              <a:rPr lang="en-US" sz="4000" dirty="0" err="1" smtClean="0">
                <a:solidFill>
                  <a:schemeClr val="bg1"/>
                </a:solidFill>
              </a:rPr>
              <a:t>escuela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Her pencil = [      ] </a:t>
            </a:r>
            <a:r>
              <a:rPr lang="en-US" sz="4000" dirty="0" err="1" smtClean="0">
                <a:solidFill>
                  <a:schemeClr val="bg1"/>
                </a:solidFill>
              </a:rPr>
              <a:t>lapiz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Their books = [     ] </a:t>
            </a:r>
            <a:r>
              <a:rPr lang="en-US" sz="4000" dirty="0" err="1" smtClean="0">
                <a:solidFill>
                  <a:schemeClr val="bg1"/>
                </a:solidFill>
              </a:rPr>
              <a:t>libros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US" sz="4000" dirty="0" smtClean="0">
              <a:solidFill>
                <a:schemeClr val="bg1"/>
              </a:solidFill>
            </a:endParaRPr>
          </a:p>
        </p:txBody>
      </p:sp>
      <p:pic>
        <p:nvPicPr>
          <p:cNvPr id="646" name="Shape 6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3437" y="857250"/>
            <a:ext cx="9045124" cy="899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01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title"/>
          </p:nvPr>
        </p:nvSpPr>
        <p:spPr>
          <a:xfrm>
            <a:off x="1835700" y="1302275"/>
            <a:ext cx="8520600" cy="5727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x-none"/>
              <a:t>Possessive Adjectives</a:t>
            </a:r>
          </a:p>
        </p:txBody>
      </p:sp>
      <p:sp>
        <p:nvSpPr>
          <p:cNvPr id="719" name="Shape 719"/>
          <p:cNvSpPr txBox="1">
            <a:spLocks noGrp="1"/>
          </p:cNvSpPr>
          <p:nvPr>
            <p:ph type="body" idx="1"/>
          </p:nvPr>
        </p:nvSpPr>
        <p:spPr>
          <a:xfrm>
            <a:off x="1835700" y="2009725"/>
            <a:ext cx="8520600" cy="34164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None/>
            </a:pPr>
            <a:r>
              <a:rPr lang="x-none"/>
              <a:t>What are they?</a:t>
            </a:r>
          </a:p>
          <a:p>
            <a:pPr>
              <a:buNone/>
            </a:pPr>
            <a:endParaRPr/>
          </a:p>
          <a:p>
            <a:pPr>
              <a:buNone/>
            </a:pPr>
            <a:r>
              <a:rPr lang="x-none"/>
              <a:t> </a:t>
            </a:r>
          </a:p>
        </p:txBody>
      </p:sp>
      <p:sp>
        <p:nvSpPr>
          <p:cNvPr id="720" name="Shape 720"/>
          <p:cNvSpPr/>
          <p:nvPr/>
        </p:nvSpPr>
        <p:spPr>
          <a:xfrm>
            <a:off x="2441450" y="2507375"/>
            <a:ext cx="25758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Nuestro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(Singular)</a:t>
            </a:r>
          </a:p>
        </p:txBody>
      </p:sp>
      <p:sp>
        <p:nvSpPr>
          <p:cNvPr id="721" name="Shape 721"/>
          <p:cNvSpPr/>
          <p:nvPr/>
        </p:nvSpPr>
        <p:spPr>
          <a:xfrm>
            <a:off x="1390918" y="2507375"/>
            <a:ext cx="1050532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 dirty="0" err="1">
                <a:latin typeface="Oswald"/>
                <a:ea typeface="Oswald"/>
                <a:cs typeface="Oswald"/>
                <a:sym typeface="Oswald"/>
              </a:rPr>
              <a:t>Our</a:t>
            </a:r>
            <a:endParaRPr lang="x-none" sz="3000" b="1"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22" name="Shape 722"/>
          <p:cNvSpPr/>
          <p:nvPr/>
        </p:nvSpPr>
        <p:spPr>
          <a:xfrm>
            <a:off x="5059400" y="2507375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980000"/>
                </a:solidFill>
                <a:latin typeface="Oswald"/>
                <a:ea typeface="Oswald"/>
                <a:cs typeface="Oswald"/>
                <a:sym typeface="Oswald"/>
              </a:rPr>
              <a:t>Ex.=</a:t>
            </a:r>
          </a:p>
        </p:txBody>
      </p:sp>
      <p:sp>
        <p:nvSpPr>
          <p:cNvPr id="723" name="Shape 723"/>
          <p:cNvSpPr/>
          <p:nvPr/>
        </p:nvSpPr>
        <p:spPr>
          <a:xfrm>
            <a:off x="5958675" y="2507375"/>
            <a:ext cx="18525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Our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book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724" name="Shape 724"/>
          <p:cNvSpPr/>
          <p:nvPr/>
        </p:nvSpPr>
        <p:spPr>
          <a:xfrm>
            <a:off x="7895500" y="2507375"/>
            <a:ext cx="423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=</a:t>
            </a:r>
          </a:p>
        </p:txBody>
      </p:sp>
      <p:sp>
        <p:nvSpPr>
          <p:cNvPr id="725" name="Shape 725"/>
          <p:cNvSpPr/>
          <p:nvPr/>
        </p:nvSpPr>
        <p:spPr>
          <a:xfrm>
            <a:off x="8403725" y="2418875"/>
            <a:ext cx="2217900" cy="992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Nuestro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libro</a:t>
            </a:r>
          </a:p>
        </p:txBody>
      </p:sp>
      <p:sp>
        <p:nvSpPr>
          <p:cNvPr id="726" name="Shape 726"/>
          <p:cNvSpPr/>
          <p:nvPr/>
        </p:nvSpPr>
        <p:spPr>
          <a:xfrm>
            <a:off x="2118225" y="3705025"/>
            <a:ext cx="25758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Nuestra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(Singular)</a:t>
            </a:r>
          </a:p>
        </p:txBody>
      </p:sp>
      <p:sp>
        <p:nvSpPr>
          <p:cNvPr id="727" name="Shape 727"/>
          <p:cNvSpPr/>
          <p:nvPr/>
        </p:nvSpPr>
        <p:spPr>
          <a:xfrm>
            <a:off x="4694025" y="3705025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980000"/>
                </a:solidFill>
                <a:latin typeface="Oswald"/>
                <a:ea typeface="Oswald"/>
                <a:cs typeface="Oswald"/>
                <a:sym typeface="Oswald"/>
              </a:rPr>
              <a:t>Ex.=</a:t>
            </a:r>
          </a:p>
        </p:txBody>
      </p:sp>
      <p:sp>
        <p:nvSpPr>
          <p:cNvPr id="728" name="Shape 728"/>
          <p:cNvSpPr/>
          <p:nvPr/>
        </p:nvSpPr>
        <p:spPr>
          <a:xfrm>
            <a:off x="5551114" y="3705025"/>
            <a:ext cx="1951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Our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table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729" name="Shape 729"/>
          <p:cNvSpPr/>
          <p:nvPr/>
        </p:nvSpPr>
        <p:spPr>
          <a:xfrm>
            <a:off x="7926225" y="3616525"/>
            <a:ext cx="2695500" cy="992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Nuestra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mesa</a:t>
            </a:r>
          </a:p>
        </p:txBody>
      </p:sp>
      <p:sp>
        <p:nvSpPr>
          <p:cNvPr id="730" name="Shape 730"/>
          <p:cNvSpPr/>
          <p:nvPr/>
        </p:nvSpPr>
        <p:spPr>
          <a:xfrm>
            <a:off x="7502325" y="3705025"/>
            <a:ext cx="423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01288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Shape 735"/>
          <p:cNvSpPr txBox="1">
            <a:spLocks noGrp="1"/>
          </p:cNvSpPr>
          <p:nvPr>
            <p:ph type="title"/>
          </p:nvPr>
        </p:nvSpPr>
        <p:spPr>
          <a:xfrm>
            <a:off x="1835700" y="1302275"/>
            <a:ext cx="8520600" cy="5727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x-none"/>
              <a:t>Possessive Adjectives</a:t>
            </a:r>
          </a:p>
        </p:txBody>
      </p:sp>
      <p:sp>
        <p:nvSpPr>
          <p:cNvPr id="736" name="Shape 736"/>
          <p:cNvSpPr txBox="1">
            <a:spLocks noGrp="1"/>
          </p:cNvSpPr>
          <p:nvPr>
            <p:ph type="body" idx="1"/>
          </p:nvPr>
        </p:nvSpPr>
        <p:spPr>
          <a:xfrm>
            <a:off x="1835700" y="2009725"/>
            <a:ext cx="8520600" cy="34164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None/>
            </a:pPr>
            <a:r>
              <a:rPr lang="x-none"/>
              <a:t>What are they?</a:t>
            </a:r>
          </a:p>
          <a:p>
            <a:pPr>
              <a:buNone/>
            </a:pPr>
            <a:endParaRPr/>
          </a:p>
          <a:p>
            <a:pPr>
              <a:buNone/>
            </a:pPr>
            <a:r>
              <a:rPr lang="x-none"/>
              <a:t> </a:t>
            </a:r>
          </a:p>
        </p:txBody>
      </p:sp>
      <p:sp>
        <p:nvSpPr>
          <p:cNvPr id="737" name="Shape 737"/>
          <p:cNvSpPr/>
          <p:nvPr/>
        </p:nvSpPr>
        <p:spPr>
          <a:xfrm>
            <a:off x="1584350" y="3513750"/>
            <a:ext cx="2328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Nuestros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(Plural)</a:t>
            </a:r>
          </a:p>
        </p:txBody>
      </p:sp>
      <p:sp>
        <p:nvSpPr>
          <p:cNvPr id="738" name="Shape 738"/>
          <p:cNvSpPr/>
          <p:nvPr/>
        </p:nvSpPr>
        <p:spPr>
          <a:xfrm>
            <a:off x="1584350" y="2507375"/>
            <a:ext cx="1068698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Our</a:t>
            </a:r>
          </a:p>
        </p:txBody>
      </p:sp>
      <p:sp>
        <p:nvSpPr>
          <p:cNvPr id="739" name="Shape 739"/>
          <p:cNvSpPr/>
          <p:nvPr/>
        </p:nvSpPr>
        <p:spPr>
          <a:xfrm>
            <a:off x="4047550" y="3513750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980000"/>
                </a:solidFill>
                <a:latin typeface="Oswald"/>
                <a:ea typeface="Oswald"/>
                <a:cs typeface="Oswald"/>
                <a:sym typeface="Oswald"/>
              </a:rPr>
              <a:t>Ex.=</a:t>
            </a:r>
          </a:p>
        </p:txBody>
      </p:sp>
      <p:sp>
        <p:nvSpPr>
          <p:cNvPr id="740" name="Shape 740"/>
          <p:cNvSpPr/>
          <p:nvPr/>
        </p:nvSpPr>
        <p:spPr>
          <a:xfrm>
            <a:off x="4993487" y="3513750"/>
            <a:ext cx="18525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Our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books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741" name="Shape 741"/>
          <p:cNvSpPr/>
          <p:nvPr/>
        </p:nvSpPr>
        <p:spPr>
          <a:xfrm>
            <a:off x="6990150" y="3513750"/>
            <a:ext cx="423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=</a:t>
            </a:r>
          </a:p>
        </p:txBody>
      </p:sp>
      <p:sp>
        <p:nvSpPr>
          <p:cNvPr id="742" name="Shape 742"/>
          <p:cNvSpPr/>
          <p:nvPr/>
        </p:nvSpPr>
        <p:spPr>
          <a:xfrm>
            <a:off x="7672950" y="3425250"/>
            <a:ext cx="2606400" cy="992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Nuestros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libros</a:t>
            </a:r>
          </a:p>
        </p:txBody>
      </p:sp>
      <p:sp>
        <p:nvSpPr>
          <p:cNvPr id="743" name="Shape 743"/>
          <p:cNvSpPr/>
          <p:nvPr/>
        </p:nvSpPr>
        <p:spPr>
          <a:xfrm>
            <a:off x="1584350" y="4520125"/>
            <a:ext cx="2328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Nuestras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>
                <a:latin typeface="Oswald"/>
                <a:ea typeface="Oswald"/>
                <a:cs typeface="Oswald"/>
                <a:sym typeface="Oswald"/>
              </a:rPr>
              <a:t>(Plural)</a:t>
            </a:r>
          </a:p>
        </p:txBody>
      </p:sp>
      <p:sp>
        <p:nvSpPr>
          <p:cNvPr id="744" name="Shape 744"/>
          <p:cNvSpPr/>
          <p:nvPr/>
        </p:nvSpPr>
        <p:spPr>
          <a:xfrm>
            <a:off x="4047550" y="4520125"/>
            <a:ext cx="8571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980000"/>
                </a:solidFill>
                <a:latin typeface="Oswald"/>
                <a:ea typeface="Oswald"/>
                <a:cs typeface="Oswald"/>
                <a:sym typeface="Oswald"/>
              </a:rPr>
              <a:t>Ex.=</a:t>
            </a:r>
          </a:p>
        </p:txBody>
      </p:sp>
      <p:sp>
        <p:nvSpPr>
          <p:cNvPr id="745" name="Shape 745"/>
          <p:cNvSpPr/>
          <p:nvPr/>
        </p:nvSpPr>
        <p:spPr>
          <a:xfrm>
            <a:off x="5038939" y="4520125"/>
            <a:ext cx="19512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Our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tables</a:t>
            </a:r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 </a:t>
            </a:r>
          </a:p>
        </p:txBody>
      </p:sp>
      <p:sp>
        <p:nvSpPr>
          <p:cNvPr id="746" name="Shape 746"/>
          <p:cNvSpPr/>
          <p:nvPr/>
        </p:nvSpPr>
        <p:spPr>
          <a:xfrm>
            <a:off x="7742800" y="4520125"/>
            <a:ext cx="2695500" cy="992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solidFill>
                  <a:srgbClr val="0000FF"/>
                </a:solidFill>
                <a:latin typeface="Oswald"/>
                <a:ea typeface="Oswald"/>
                <a:cs typeface="Oswald"/>
                <a:sym typeface="Oswald"/>
              </a:rPr>
              <a:t>Nuestras</a:t>
            </a:r>
            <a:r>
              <a:rPr lang="x-none" sz="24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x-none" sz="3000">
                <a:latin typeface="Oswald"/>
                <a:ea typeface="Oswald"/>
                <a:cs typeface="Oswald"/>
                <a:sym typeface="Oswald"/>
              </a:rPr>
              <a:t>mesas</a:t>
            </a:r>
          </a:p>
        </p:txBody>
      </p:sp>
      <p:sp>
        <p:nvSpPr>
          <p:cNvPr id="747" name="Shape 747"/>
          <p:cNvSpPr/>
          <p:nvPr/>
        </p:nvSpPr>
        <p:spPr>
          <a:xfrm>
            <a:off x="7154525" y="4520125"/>
            <a:ext cx="423900" cy="8151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x-none" sz="3000" b="1">
                <a:latin typeface="Oswald"/>
                <a:ea typeface="Oswald"/>
                <a:cs typeface="Oswald"/>
                <a:sym typeface="Oswald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33557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 txBox="1">
            <a:spLocks noGrp="1"/>
          </p:cNvSpPr>
          <p:nvPr>
            <p:ph type="subTitle" idx="1"/>
          </p:nvPr>
        </p:nvSpPr>
        <p:spPr>
          <a:xfrm>
            <a:off x="393745" y="2080495"/>
            <a:ext cx="8750857" cy="4197476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Our friend =   [       ] amigo</a:t>
            </a:r>
          </a:p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Our female friend = [       ] </a:t>
            </a:r>
            <a:r>
              <a:rPr lang="en-US" sz="3600" dirty="0" err="1" smtClean="0">
                <a:solidFill>
                  <a:schemeClr val="bg1"/>
                </a:solidFill>
              </a:rPr>
              <a:t>amiga</a:t>
            </a:r>
            <a:endParaRPr lang="en-US" sz="36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Our friends =   [       ]  amigos</a:t>
            </a:r>
            <a:endParaRPr lang="en-US" sz="36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Our lady friends =  [        ]  </a:t>
            </a:r>
            <a:r>
              <a:rPr lang="en-US" sz="3600" dirty="0" err="1" smtClean="0">
                <a:solidFill>
                  <a:schemeClr val="bg1"/>
                </a:solidFill>
              </a:rPr>
              <a:t>amigas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pic>
        <p:nvPicPr>
          <p:cNvPr id="646" name="Shape 6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3437" y="857250"/>
            <a:ext cx="9045124" cy="899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733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6459538" cy="1507067"/>
          </a:xfrm>
        </p:spPr>
        <p:txBody>
          <a:bodyPr>
            <a:noAutofit/>
          </a:bodyPr>
          <a:lstStyle/>
          <a:p>
            <a:r>
              <a:rPr lang="es-ES_tradnl" sz="3200" b="1" dirty="0" smtClean="0"/>
              <a:t>DOL: Complete </a:t>
            </a:r>
            <a:r>
              <a:rPr lang="es-ES_tradnl" sz="3200" b="1" dirty="0" err="1" smtClean="0"/>
              <a:t>with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correct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possesive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adjective</a:t>
            </a:r>
            <a:r>
              <a:rPr lang="es-ES_tradnl" sz="3200" b="1" dirty="0"/>
              <a:t> </a:t>
            </a:r>
            <a:r>
              <a:rPr lang="es-ES_tradnl" sz="3200" b="1" dirty="0" smtClean="0"/>
              <a:t/>
            </a:r>
            <a:br>
              <a:rPr lang="es-ES_tradnl" sz="3200" b="1" dirty="0" smtClean="0"/>
            </a:br>
            <a:r>
              <a:rPr lang="es-ES_tradnl" sz="3200" b="1" dirty="0" smtClean="0"/>
              <a:t>Modelo: tú</a:t>
            </a:r>
            <a:br>
              <a:rPr lang="es-ES_tradnl" sz="3200" b="1" dirty="0" smtClean="0"/>
            </a:br>
            <a:r>
              <a:rPr lang="es-ES_tradnl" sz="3200" b="1" dirty="0"/>
              <a:t>	</a:t>
            </a:r>
            <a:r>
              <a:rPr lang="es-ES_tradnl" sz="3200" b="1" dirty="0" smtClean="0"/>
              <a:t>__</a:t>
            </a:r>
            <a:r>
              <a:rPr lang="es-ES_tradnl" sz="3200" b="1" i="1" u="sng" dirty="0" smtClean="0"/>
              <a:t>tu</a:t>
            </a:r>
            <a:r>
              <a:rPr lang="es-ES_tradnl" sz="3200" b="1" dirty="0" smtClean="0"/>
              <a:t>__ libro </a:t>
            </a:r>
            <a:br>
              <a:rPr lang="es-ES_tradnl" sz="3200" b="1" dirty="0" smtClean="0"/>
            </a:br>
            <a:r>
              <a:rPr lang="es-ES_tradnl" sz="3200" b="1" dirty="0"/>
              <a:t>	</a:t>
            </a:r>
            <a:r>
              <a:rPr lang="es-ES_tradnl" sz="3200" b="1" dirty="0" smtClean="0"/>
              <a:t>__</a:t>
            </a:r>
            <a:r>
              <a:rPr lang="es-ES_tradnl" sz="3200" b="1" i="1" u="sng" dirty="0" smtClean="0"/>
              <a:t>tus</a:t>
            </a:r>
            <a:r>
              <a:rPr lang="es-ES_tradnl" sz="3200" b="1" dirty="0" smtClean="0"/>
              <a:t>_ carpetas </a:t>
            </a:r>
            <a:endParaRPr lang="es-ES_tradnl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312" y="1439333"/>
            <a:ext cx="7450138" cy="4942417"/>
          </a:xfrm>
        </p:spPr>
        <p:txBody>
          <a:bodyPr>
            <a:normAutofit/>
          </a:bodyPr>
          <a:lstStyle/>
          <a:p>
            <a:r>
              <a:rPr lang="es-ES_tradnl" b="1" dirty="0" smtClean="0">
                <a:solidFill>
                  <a:schemeClr val="bg1"/>
                </a:solidFill>
              </a:rPr>
              <a:t>1. yo 					2.  tú</a:t>
            </a:r>
          </a:p>
          <a:p>
            <a:pPr lvl="1"/>
            <a:r>
              <a:rPr lang="es-ES_tradnl" b="1" dirty="0" smtClean="0">
                <a:solidFill>
                  <a:schemeClr val="bg1"/>
                </a:solidFill>
              </a:rPr>
              <a:t>[ 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mochila			</a:t>
            </a:r>
            <a:r>
              <a:rPr lang="es-ES_tradnl" b="1" dirty="0" smtClean="0">
                <a:solidFill>
                  <a:schemeClr val="bg1"/>
                </a:solidFill>
              </a:rPr>
              <a:t>[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bolígrafo </a:t>
            </a:r>
          </a:p>
          <a:p>
            <a:pPr lvl="1"/>
            <a:r>
              <a:rPr lang="es-ES_tradnl" b="1" dirty="0" smtClean="0">
                <a:solidFill>
                  <a:schemeClr val="bg1"/>
                </a:solidFill>
              </a:rPr>
              <a:t>[ 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lápiz			</a:t>
            </a:r>
            <a:r>
              <a:rPr lang="es-ES_tradnl" b="1" dirty="0" smtClean="0">
                <a:solidFill>
                  <a:schemeClr val="bg1"/>
                </a:solidFill>
              </a:rPr>
              <a:t>[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pegamento </a:t>
            </a:r>
          </a:p>
          <a:p>
            <a:pPr lvl="1"/>
            <a:r>
              <a:rPr lang="es-ES_tradnl" b="1" dirty="0" smtClean="0">
                <a:solidFill>
                  <a:schemeClr val="bg1"/>
                </a:solidFill>
              </a:rPr>
              <a:t>[      ]  papeles</a:t>
            </a:r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             [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clases </a:t>
            </a:r>
          </a:p>
          <a:p>
            <a:pPr lvl="1"/>
            <a:r>
              <a:rPr lang="es-ES_tradnl" b="1" dirty="0" smtClean="0">
                <a:solidFill>
                  <a:schemeClr val="bg1"/>
                </a:solidFill>
              </a:rPr>
              <a:t>[ 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borradores 		</a:t>
            </a:r>
            <a:r>
              <a:rPr lang="es-ES_tradnl" b="1" dirty="0" smtClean="0">
                <a:solidFill>
                  <a:schemeClr val="bg1"/>
                </a:solidFill>
              </a:rPr>
              <a:t>[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relojes </a:t>
            </a:r>
          </a:p>
          <a:p>
            <a:pPr lvl="1"/>
            <a:endParaRPr lang="es-ES_tradnl" b="1" dirty="0">
              <a:solidFill>
                <a:schemeClr val="bg1"/>
              </a:solidFill>
            </a:endParaRPr>
          </a:p>
          <a:p>
            <a:r>
              <a:rPr lang="es-ES_tradnl" b="1" dirty="0" smtClean="0">
                <a:solidFill>
                  <a:schemeClr val="bg1"/>
                </a:solidFill>
              </a:rPr>
              <a:t>3. él/ ella/ usted 			4. nosotros</a:t>
            </a:r>
          </a:p>
          <a:p>
            <a:pPr lvl="1"/>
            <a:r>
              <a:rPr lang="es-ES_tradnl" b="1" dirty="0" smtClean="0">
                <a:solidFill>
                  <a:schemeClr val="bg1"/>
                </a:solidFill>
              </a:rPr>
              <a:t>ellos/ellas/ustedes</a:t>
            </a:r>
          </a:p>
          <a:p>
            <a:pPr lvl="1"/>
            <a:r>
              <a:rPr lang="es-ES_tradnl" b="1" dirty="0" smtClean="0">
                <a:solidFill>
                  <a:schemeClr val="bg1"/>
                </a:solidFill>
              </a:rPr>
              <a:t>[  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libro			      </a:t>
            </a:r>
            <a:r>
              <a:rPr lang="es-ES_tradnl" b="1" dirty="0" smtClean="0">
                <a:solidFill>
                  <a:schemeClr val="bg1"/>
                </a:solidFill>
              </a:rPr>
              <a:t>[        ] </a:t>
            </a:r>
            <a:r>
              <a:rPr lang="es-ES_tradnl" b="1" dirty="0" smtClean="0">
                <a:solidFill>
                  <a:schemeClr val="bg1"/>
                </a:solidFill>
              </a:rPr>
              <a:t>maestra</a:t>
            </a:r>
          </a:p>
          <a:p>
            <a:pPr lvl="1"/>
            <a:r>
              <a:rPr lang="es-ES_tradnl" b="1" dirty="0" smtClean="0">
                <a:solidFill>
                  <a:schemeClr val="bg1"/>
                </a:solidFill>
              </a:rPr>
              <a:t>[   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mapa			    </a:t>
            </a:r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 [   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almuerzo </a:t>
            </a:r>
          </a:p>
          <a:p>
            <a:pPr lvl="1"/>
            <a:r>
              <a:rPr lang="es-ES_tradnl" b="1" dirty="0" smtClean="0">
                <a:solidFill>
                  <a:schemeClr val="bg1"/>
                </a:solidFill>
              </a:rPr>
              <a:t>[   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computadoras 	</a:t>
            </a:r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    </a:t>
            </a:r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[    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horarios </a:t>
            </a:r>
          </a:p>
          <a:p>
            <a:pPr lvl="1"/>
            <a:r>
              <a:rPr lang="es-ES_tradnl" b="1" dirty="0" smtClean="0">
                <a:solidFill>
                  <a:schemeClr val="bg1"/>
                </a:solidFill>
              </a:rPr>
              <a:t>[        ] 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calculadoras 	</a:t>
            </a:r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     </a:t>
            </a:r>
            <a:r>
              <a:rPr lang="es-ES_tradnl" b="1" dirty="0" smtClean="0">
                <a:solidFill>
                  <a:schemeClr val="bg1"/>
                </a:solidFill>
              </a:rPr>
              <a:t>[         ]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mochilas </a:t>
            </a:r>
            <a:endParaRPr lang="es-ES_trad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0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_tradnl" sz="3600" b="1" dirty="0"/>
              <a:t>DOL</a:t>
            </a:r>
            <a:r>
              <a:rPr lang="es-ES_tradnl" sz="3600" b="1" dirty="0" smtClean="0"/>
              <a:t>: </a:t>
            </a:r>
            <a:r>
              <a:rPr lang="es-ES_tradnl" sz="3600" b="1" dirty="0" err="1" smtClean="0"/>
              <a:t>Given</a:t>
            </a:r>
            <a:r>
              <a:rPr lang="es-ES_tradnl" sz="3600" b="1" dirty="0" smtClean="0"/>
              <a:t> 16 </a:t>
            </a:r>
            <a:r>
              <a:rPr lang="es-ES_tradnl" sz="3600" b="1" dirty="0" err="1" smtClean="0"/>
              <a:t>objects</a:t>
            </a:r>
            <a:r>
              <a:rPr lang="es-ES_tradnl" sz="3600" b="1" dirty="0" smtClean="0"/>
              <a:t> and </a:t>
            </a:r>
            <a:r>
              <a:rPr lang="es-ES_tradnl" sz="3600" b="1" dirty="0" err="1" smtClean="0"/>
              <a:t>owners</a:t>
            </a:r>
            <a:r>
              <a:rPr lang="es-ES_tradnl" sz="3600" b="1" dirty="0" smtClean="0"/>
              <a:t>, 100% of </a:t>
            </a:r>
            <a:r>
              <a:rPr lang="es-ES_tradnl" sz="3600" b="1" dirty="0"/>
              <a:t>LLW use posesivos </a:t>
            </a:r>
            <a:r>
              <a:rPr lang="es-ES_tradnl" sz="3600" b="1" dirty="0" err="1"/>
              <a:t>to</a:t>
            </a:r>
            <a:r>
              <a:rPr lang="es-ES_tradnl" sz="3600" b="1" dirty="0"/>
              <a:t> describe </a:t>
            </a:r>
            <a:r>
              <a:rPr lang="es-ES_tradnl" sz="3600" b="1" dirty="0" err="1" smtClean="0"/>
              <a:t>ownership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with</a:t>
            </a:r>
            <a:r>
              <a:rPr lang="es-ES_tradnl" sz="3600" b="1" dirty="0" smtClean="0"/>
              <a:t> 87% </a:t>
            </a:r>
            <a:r>
              <a:rPr lang="es-ES_tradnl" sz="3600" b="1" dirty="0" err="1"/>
              <a:t>accuracy</a:t>
            </a:r>
            <a:r>
              <a:rPr lang="es-ES_tradnl" sz="3600" b="1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4000" b="1" dirty="0"/>
              <a:t>OBJ</a:t>
            </a:r>
            <a:r>
              <a:rPr lang="es-ES_tradnl" sz="4000" b="1" dirty="0" smtClean="0"/>
              <a:t>: LLWBAT use posesivos </a:t>
            </a:r>
            <a:r>
              <a:rPr lang="es-ES_tradnl" sz="4000" b="1" dirty="0" err="1" smtClean="0"/>
              <a:t>to</a:t>
            </a:r>
            <a:r>
              <a:rPr lang="es-ES_tradnl" sz="4000" b="1" dirty="0" smtClean="0"/>
              <a:t> describe </a:t>
            </a:r>
            <a:r>
              <a:rPr lang="es-ES_tradnl" sz="4000" b="1" dirty="0" err="1" smtClean="0"/>
              <a:t>ownership</a:t>
            </a:r>
            <a:r>
              <a:rPr lang="es-ES_tradnl" sz="4000" b="1" dirty="0"/>
              <a:t>.</a:t>
            </a:r>
            <a:r>
              <a:rPr lang="es-ES_tradnl" sz="4000" b="1" dirty="0" smtClean="0"/>
              <a:t> </a:t>
            </a:r>
          </a:p>
          <a:p>
            <a:pPr marL="0" indent="0">
              <a:buNone/>
            </a:pPr>
            <a:r>
              <a:rPr lang="es-ES_tradnl" sz="4000" b="1" dirty="0" smtClean="0"/>
              <a:t>NL1.3a</a:t>
            </a:r>
            <a:endParaRPr lang="es-ES_tradnl" sz="40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600" dirty="0"/>
              <a:t>OBJETIVO Y DOL </a:t>
            </a:r>
          </a:p>
        </p:txBody>
      </p:sp>
    </p:spTree>
    <p:extLst>
      <p:ext uri="{BB962C8B-B14F-4D97-AF65-F5344CB8AC3E}">
        <p14:creationId xmlns:p14="http://schemas.microsoft.com/office/powerpoint/2010/main" val="412302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68" y="587827"/>
            <a:ext cx="8534401" cy="669789"/>
          </a:xfrm>
        </p:spPr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35 </a:t>
            </a:r>
            <a:r>
              <a:rPr lang="en-US" dirty="0" err="1" smtClean="0"/>
              <a:t>realidades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5470" y="1817914"/>
            <a:ext cx="9818324" cy="1498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Tomorrow please bring an object for </a:t>
            </a:r>
            <a:r>
              <a:rPr lang="en-US" sz="3200" smtClean="0"/>
              <a:t>show n’ </a:t>
            </a:r>
            <a:r>
              <a:rPr lang="en-US" sz="3200" dirty="0" smtClean="0"/>
              <a:t>tell.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24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" name="Shape 6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5544" y="880044"/>
            <a:ext cx="6638459" cy="5143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757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267547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4800" dirty="0" err="1" smtClean="0"/>
              <a:t>Possesive</a:t>
            </a:r>
            <a:r>
              <a:rPr lang="es-ES_tradnl" sz="4800" dirty="0" smtClean="0"/>
              <a:t> </a:t>
            </a:r>
            <a:r>
              <a:rPr lang="es-ES_tradnl" sz="4800" dirty="0" err="1" smtClean="0"/>
              <a:t>Adjectives</a:t>
            </a:r>
            <a:r>
              <a:rPr lang="es-ES_tradnl" sz="4800" dirty="0" smtClean="0"/>
              <a:t> </a:t>
            </a:r>
            <a:endParaRPr lang="es-ES_tradnl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8646" y="953512"/>
            <a:ext cx="6787080" cy="46270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0137" y="5680902"/>
            <a:ext cx="5731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NOTA CLAVE** </a:t>
            </a:r>
            <a:r>
              <a:rPr lang="es-ES_tradnl" b="1" dirty="0" err="1" smtClean="0"/>
              <a:t>Gender</a:t>
            </a:r>
            <a:r>
              <a:rPr lang="es-ES_tradnl" b="1" dirty="0" smtClean="0"/>
              <a:t> and </a:t>
            </a:r>
            <a:r>
              <a:rPr lang="es-ES_tradnl" b="1" dirty="0" err="1" smtClean="0"/>
              <a:t>plurality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changed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based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noun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not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subject</a:t>
            </a:r>
            <a:r>
              <a:rPr lang="es-ES_tradnl" b="1" dirty="0" smtClean="0"/>
              <a:t> of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sentence</a:t>
            </a:r>
            <a:r>
              <a:rPr lang="es-ES_tradnl" b="1" dirty="0" smtClean="0"/>
              <a:t>. </a:t>
            </a:r>
            <a:endParaRPr lang="es-ES_tradnl" b="1" dirty="0"/>
          </a:p>
        </p:txBody>
      </p:sp>
      <p:sp>
        <p:nvSpPr>
          <p:cNvPr id="5" name="5-Point Star 4"/>
          <p:cNvSpPr/>
          <p:nvPr/>
        </p:nvSpPr>
        <p:spPr>
          <a:xfrm rot="20385325">
            <a:off x="15947" y="665"/>
            <a:ext cx="2609850" cy="26860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673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5" y="4855821"/>
            <a:ext cx="11953615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6600" dirty="0" smtClean="0"/>
              <a:t>-</a:t>
            </a:r>
            <a:r>
              <a:rPr lang="es-ES_tradnl" sz="6600" dirty="0" err="1" smtClean="0"/>
              <a:t>Matching</a:t>
            </a:r>
            <a:r>
              <a:rPr lang="es-ES_tradnl" sz="6600" dirty="0" smtClean="0"/>
              <a:t>-</a:t>
            </a:r>
            <a:br>
              <a:rPr lang="es-ES_tradnl" sz="6600" dirty="0" smtClean="0"/>
            </a:br>
            <a:r>
              <a:rPr lang="es-ES_tradnl" sz="6600" dirty="0" err="1" smtClean="0"/>
              <a:t>Type</a:t>
            </a:r>
            <a:r>
              <a:rPr lang="es-ES_tradnl" sz="6600" dirty="0" smtClean="0"/>
              <a:t> in </a:t>
            </a:r>
            <a:r>
              <a:rPr lang="es-ES_tradnl" sz="6600" dirty="0" err="1" smtClean="0"/>
              <a:t>the</a:t>
            </a:r>
            <a:r>
              <a:rPr lang="es-ES_tradnl" sz="6600" dirty="0" smtClean="0"/>
              <a:t> </a:t>
            </a:r>
            <a:r>
              <a:rPr lang="es-ES_tradnl" sz="6600" dirty="0" err="1" smtClean="0"/>
              <a:t>correct</a:t>
            </a:r>
            <a:r>
              <a:rPr lang="es-ES_tradnl" sz="6600" dirty="0" smtClean="0"/>
              <a:t> </a:t>
            </a:r>
            <a:r>
              <a:rPr lang="es-ES_tradnl" sz="6600" dirty="0" err="1" smtClean="0"/>
              <a:t>letter</a:t>
            </a:r>
            <a:r>
              <a:rPr lang="es-ES_tradnl" dirty="0" smtClean="0"/>
              <a:t> 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s-ES_tradnl" sz="3200" dirty="0" smtClean="0"/>
              <a:t>1. </a:t>
            </a:r>
            <a:r>
              <a:rPr lang="es-ES_tradnl" sz="3200" dirty="0" smtClean="0"/>
              <a:t>Mine</a:t>
            </a:r>
            <a:endParaRPr lang="es-ES_tradnl" sz="3200" dirty="0" smtClean="0"/>
          </a:p>
          <a:p>
            <a:pPr marL="45720" indent="0">
              <a:buNone/>
            </a:pPr>
            <a:r>
              <a:rPr lang="es-ES_tradnl" sz="3200" dirty="0" smtClean="0"/>
              <a:t>2. </a:t>
            </a:r>
            <a:r>
              <a:rPr lang="es-ES_tradnl" sz="3200" dirty="0" err="1" smtClean="0"/>
              <a:t>Your</a:t>
            </a:r>
            <a:r>
              <a:rPr lang="es-ES_tradnl" sz="3200" dirty="0" smtClean="0"/>
              <a:t> </a:t>
            </a:r>
            <a:endParaRPr lang="es-ES_tradnl" sz="3200" dirty="0" smtClean="0"/>
          </a:p>
          <a:p>
            <a:pPr marL="45720" indent="0">
              <a:buNone/>
            </a:pPr>
            <a:r>
              <a:rPr lang="es-ES_tradnl" sz="3200" dirty="0" smtClean="0"/>
              <a:t>3. </a:t>
            </a:r>
            <a:r>
              <a:rPr lang="es-ES_tradnl" sz="3200" dirty="0" err="1" smtClean="0"/>
              <a:t>His</a:t>
            </a:r>
            <a:r>
              <a:rPr lang="es-ES_tradnl" sz="3200" dirty="0" smtClean="0"/>
              <a:t>/ </a:t>
            </a:r>
            <a:r>
              <a:rPr lang="es-ES_tradnl" sz="3200" dirty="0" err="1" smtClean="0"/>
              <a:t>Hers</a:t>
            </a:r>
            <a:r>
              <a:rPr lang="es-ES_tradnl" sz="3200" dirty="0" smtClean="0"/>
              <a:t> </a:t>
            </a:r>
            <a:r>
              <a:rPr lang="es-ES_tradnl" sz="3200" dirty="0" smtClean="0"/>
              <a:t>(plural) </a:t>
            </a:r>
          </a:p>
          <a:p>
            <a:pPr marL="45720" indent="0">
              <a:buNone/>
            </a:pPr>
            <a:r>
              <a:rPr lang="es-ES_tradnl" sz="3200" dirty="0" smtClean="0"/>
              <a:t>4. </a:t>
            </a:r>
            <a:r>
              <a:rPr lang="es-ES_tradnl" sz="3200" dirty="0" err="1" smtClean="0"/>
              <a:t>Theirs</a:t>
            </a:r>
            <a:r>
              <a:rPr lang="es-ES_tradnl" sz="3200" dirty="0" smtClean="0"/>
              <a:t> </a:t>
            </a:r>
            <a:endParaRPr lang="es-ES_tradnl" sz="3200" dirty="0" smtClean="0"/>
          </a:p>
          <a:p>
            <a:pPr marL="45720" indent="0">
              <a:buNone/>
            </a:pPr>
            <a:r>
              <a:rPr lang="es-ES_tradnl" sz="3200" dirty="0"/>
              <a:t>5</a:t>
            </a:r>
            <a:r>
              <a:rPr lang="es-ES_tradnl" sz="3200" dirty="0" smtClean="0"/>
              <a:t>. </a:t>
            </a:r>
            <a:r>
              <a:rPr lang="es-ES_tradnl" sz="3200" dirty="0" err="1" smtClean="0"/>
              <a:t>Our</a:t>
            </a:r>
            <a:endParaRPr lang="es-ES_tradnl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A. Sus </a:t>
            </a:r>
          </a:p>
          <a:p>
            <a:r>
              <a:rPr lang="es-ES_tradnl" sz="3600" dirty="0" smtClean="0"/>
              <a:t>B.  Tu </a:t>
            </a:r>
          </a:p>
          <a:p>
            <a:r>
              <a:rPr lang="es-ES_tradnl" sz="3600" dirty="0" smtClean="0"/>
              <a:t>C. Nuestro </a:t>
            </a:r>
          </a:p>
          <a:p>
            <a:r>
              <a:rPr lang="es-ES_tradnl" sz="3600" dirty="0" smtClean="0"/>
              <a:t>D. Mi </a:t>
            </a:r>
          </a:p>
          <a:p>
            <a:r>
              <a:rPr lang="es-ES_tradnl" sz="3600" dirty="0" smtClean="0"/>
              <a:t>E. Su </a:t>
            </a:r>
          </a:p>
        </p:txBody>
      </p:sp>
    </p:spTree>
    <p:extLst>
      <p:ext uri="{BB962C8B-B14F-4D97-AF65-F5344CB8AC3E}">
        <p14:creationId xmlns:p14="http://schemas.microsoft.com/office/powerpoint/2010/main" val="18193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2700" y="71671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ES_tradnl" sz="4800" dirty="0" smtClean="0"/>
              <a:t>Rules </a:t>
            </a:r>
            <a:r>
              <a:rPr lang="es-ES_tradnl" sz="4800" dirty="0" err="1" smtClean="0"/>
              <a:t>for</a:t>
            </a:r>
            <a:r>
              <a:rPr lang="es-ES_tradnl" sz="4800" dirty="0" smtClean="0"/>
              <a:t> </a:t>
            </a:r>
            <a:r>
              <a:rPr lang="es-ES_tradnl" sz="4800" dirty="0" err="1"/>
              <a:t>P</a:t>
            </a:r>
            <a:r>
              <a:rPr lang="es-ES_tradnl" sz="4800" dirty="0" err="1" smtClean="0"/>
              <a:t>ossesive</a:t>
            </a:r>
            <a:r>
              <a:rPr lang="es-ES_tradnl" sz="4800" dirty="0" smtClean="0"/>
              <a:t> </a:t>
            </a:r>
            <a:r>
              <a:rPr lang="es-ES_tradnl" sz="4800" dirty="0" err="1"/>
              <a:t>A</a:t>
            </a:r>
            <a:r>
              <a:rPr lang="es-ES_tradnl" sz="4800" dirty="0" err="1" smtClean="0"/>
              <a:t>djectives</a:t>
            </a:r>
            <a:r>
              <a:rPr lang="es-ES_tradnl" sz="4800" dirty="0" smtClean="0"/>
              <a:t> </a:t>
            </a:r>
            <a:endParaRPr lang="es-ES_tradnl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859714"/>
            <a:ext cx="10725150" cy="4998286"/>
          </a:xfrm>
        </p:spPr>
        <p:txBody>
          <a:bodyPr>
            <a:normAutofit fontScale="85000" lnSpcReduction="20000"/>
          </a:bodyPr>
          <a:lstStyle/>
          <a:p>
            <a:r>
              <a:rPr lang="es-ES_tradnl" sz="3000" b="1" dirty="0" err="1" smtClean="0">
                <a:solidFill>
                  <a:schemeClr val="bg1"/>
                </a:solidFill>
              </a:rPr>
              <a:t>Adjectives</a:t>
            </a:r>
            <a:r>
              <a:rPr lang="es-ES_tradnl" sz="3000" b="1" dirty="0" smtClean="0">
                <a:solidFill>
                  <a:schemeClr val="bg1"/>
                </a:solidFill>
              </a:rPr>
              <a:t> in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spanish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change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based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on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the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gender</a:t>
            </a:r>
            <a:r>
              <a:rPr lang="es-ES_tradnl" sz="3000" b="1" dirty="0" smtClean="0">
                <a:solidFill>
                  <a:schemeClr val="bg1"/>
                </a:solidFill>
              </a:rPr>
              <a:t> and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number</a:t>
            </a:r>
            <a:r>
              <a:rPr lang="es-ES_tradnl" sz="3000" b="1" dirty="0" smtClean="0">
                <a:solidFill>
                  <a:schemeClr val="bg1"/>
                </a:solidFill>
              </a:rPr>
              <a:t> of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things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they</a:t>
            </a:r>
            <a:r>
              <a:rPr lang="es-ES_tradnl" sz="3000" b="1" dirty="0" smtClean="0">
                <a:solidFill>
                  <a:schemeClr val="bg1"/>
                </a:solidFill>
              </a:rPr>
              <a:t> describe </a:t>
            </a:r>
          </a:p>
          <a:p>
            <a:pPr lvl="1"/>
            <a:r>
              <a:rPr lang="es-ES_tradnl" sz="2600" b="1" dirty="0" smtClean="0">
                <a:solidFill>
                  <a:schemeClr val="bg1"/>
                </a:solidFill>
              </a:rPr>
              <a:t>Los pantalones amarillos  </a:t>
            </a:r>
          </a:p>
          <a:p>
            <a:pPr lvl="1"/>
            <a:r>
              <a:rPr lang="es-ES_tradnl" sz="2600" b="1" dirty="0" smtClean="0">
                <a:solidFill>
                  <a:schemeClr val="bg1"/>
                </a:solidFill>
              </a:rPr>
              <a:t>La camisa amarilla </a:t>
            </a:r>
          </a:p>
          <a:p>
            <a:r>
              <a:rPr lang="es-ES_tradnl" sz="3000" b="1" dirty="0" err="1" smtClean="0">
                <a:solidFill>
                  <a:schemeClr val="bg1"/>
                </a:solidFill>
              </a:rPr>
              <a:t>Unlike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other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adjectives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that</a:t>
            </a:r>
            <a:r>
              <a:rPr lang="es-ES_tradnl" sz="3000" b="1" dirty="0" smtClean="0">
                <a:solidFill>
                  <a:schemeClr val="bg1"/>
                </a:solidFill>
              </a:rPr>
              <a:t> come _________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the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noun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they</a:t>
            </a:r>
            <a:r>
              <a:rPr lang="es-ES_tradnl" sz="3000" b="1" dirty="0" smtClean="0">
                <a:solidFill>
                  <a:schemeClr val="bg1"/>
                </a:solidFill>
              </a:rPr>
              <a:t> describe,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possesive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adjectives</a:t>
            </a:r>
            <a:r>
              <a:rPr lang="es-ES_tradnl" sz="3000" b="1" dirty="0" smtClean="0">
                <a:solidFill>
                  <a:schemeClr val="bg1"/>
                </a:solidFill>
              </a:rPr>
              <a:t> come ________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before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the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noun</a:t>
            </a:r>
            <a:r>
              <a:rPr lang="es-ES_tradnl" sz="3000" b="1" dirty="0" smtClean="0">
                <a:solidFill>
                  <a:schemeClr val="bg1"/>
                </a:solidFill>
              </a:rPr>
              <a:t> </a:t>
            </a:r>
            <a:r>
              <a:rPr lang="es-ES_tradnl" sz="3000" b="1" dirty="0" err="1" smtClean="0">
                <a:solidFill>
                  <a:schemeClr val="bg1"/>
                </a:solidFill>
              </a:rPr>
              <a:t>they</a:t>
            </a:r>
            <a:r>
              <a:rPr lang="es-ES_tradnl" sz="3000" b="1" dirty="0" smtClean="0">
                <a:solidFill>
                  <a:schemeClr val="bg1"/>
                </a:solidFill>
              </a:rPr>
              <a:t> describe </a:t>
            </a:r>
          </a:p>
          <a:p>
            <a:pPr lvl="1"/>
            <a:r>
              <a:rPr lang="es-ES_tradnl" sz="2600" b="1" dirty="0" smtClean="0">
                <a:solidFill>
                  <a:schemeClr val="bg1"/>
                </a:solidFill>
              </a:rPr>
              <a:t>Mi cuaderno  (</a:t>
            </a:r>
            <a:r>
              <a:rPr lang="es-ES_tradnl" sz="2600" b="1" dirty="0" err="1" smtClean="0">
                <a:solidFill>
                  <a:schemeClr val="bg1"/>
                </a:solidFill>
              </a:rPr>
              <a:t>my</a:t>
            </a:r>
            <a:r>
              <a:rPr lang="es-ES_tradnl" sz="2600" b="1" dirty="0" smtClean="0">
                <a:solidFill>
                  <a:schemeClr val="bg1"/>
                </a:solidFill>
              </a:rPr>
              <a:t> notebook) </a:t>
            </a:r>
          </a:p>
          <a:p>
            <a:pPr lvl="1"/>
            <a:r>
              <a:rPr lang="es-ES_tradnl" sz="2600" b="1" dirty="0" smtClean="0">
                <a:solidFill>
                  <a:schemeClr val="bg1"/>
                </a:solidFill>
              </a:rPr>
              <a:t>Nuestra maestra (</a:t>
            </a:r>
            <a:r>
              <a:rPr lang="es-ES_tradnl" sz="2600" b="1" dirty="0" err="1" smtClean="0">
                <a:solidFill>
                  <a:schemeClr val="bg1"/>
                </a:solidFill>
              </a:rPr>
              <a:t>our</a:t>
            </a:r>
            <a:r>
              <a:rPr lang="es-ES_tradnl" sz="2600" b="1" dirty="0" smtClean="0">
                <a:solidFill>
                  <a:schemeClr val="bg1"/>
                </a:solidFill>
              </a:rPr>
              <a:t> </a:t>
            </a:r>
            <a:r>
              <a:rPr lang="es-ES_tradnl" sz="2600" b="1" dirty="0" err="1" smtClean="0">
                <a:solidFill>
                  <a:schemeClr val="bg1"/>
                </a:solidFill>
              </a:rPr>
              <a:t>teacher</a:t>
            </a:r>
            <a:r>
              <a:rPr lang="es-ES_tradnl" sz="2600" b="1" dirty="0" smtClean="0">
                <a:solidFill>
                  <a:schemeClr val="bg1"/>
                </a:solidFill>
              </a:rPr>
              <a:t>) </a:t>
            </a:r>
          </a:p>
          <a:p>
            <a:pPr lvl="1"/>
            <a:r>
              <a:rPr lang="es-ES_tradnl" sz="2600" b="1" dirty="0" smtClean="0">
                <a:solidFill>
                  <a:schemeClr val="bg1"/>
                </a:solidFill>
              </a:rPr>
              <a:t>Nuestros libros  (</a:t>
            </a:r>
            <a:r>
              <a:rPr lang="es-ES_tradnl" sz="2600" b="1" dirty="0" err="1" smtClean="0">
                <a:solidFill>
                  <a:schemeClr val="bg1"/>
                </a:solidFill>
              </a:rPr>
              <a:t>our</a:t>
            </a:r>
            <a:r>
              <a:rPr lang="es-ES_tradnl" sz="2600" b="1" dirty="0" smtClean="0">
                <a:solidFill>
                  <a:schemeClr val="bg1"/>
                </a:solidFill>
              </a:rPr>
              <a:t> </a:t>
            </a:r>
            <a:r>
              <a:rPr lang="es-ES_tradnl" sz="2600" b="1" dirty="0" err="1" smtClean="0">
                <a:solidFill>
                  <a:schemeClr val="bg1"/>
                </a:solidFill>
              </a:rPr>
              <a:t>books</a:t>
            </a:r>
            <a:r>
              <a:rPr lang="es-ES_tradnl" sz="2600" b="1" dirty="0" smtClean="0">
                <a:solidFill>
                  <a:schemeClr val="bg1"/>
                </a:solidFill>
              </a:rPr>
              <a:t>) </a:t>
            </a:r>
          </a:p>
          <a:p>
            <a:pPr lvl="2"/>
            <a:r>
              <a:rPr lang="es-ES_tradnl" sz="2600" b="1" dirty="0">
                <a:solidFill>
                  <a:schemeClr val="bg1"/>
                </a:solidFill>
              </a:rPr>
              <a:t>*note </a:t>
            </a:r>
            <a:r>
              <a:rPr lang="es-ES_tradnl" sz="2600" b="1" dirty="0" err="1">
                <a:solidFill>
                  <a:schemeClr val="bg1"/>
                </a:solidFill>
              </a:rPr>
              <a:t>the</a:t>
            </a:r>
            <a:r>
              <a:rPr lang="es-ES_tradnl" sz="2600" b="1" dirty="0">
                <a:solidFill>
                  <a:schemeClr val="bg1"/>
                </a:solidFill>
              </a:rPr>
              <a:t> </a:t>
            </a:r>
            <a:r>
              <a:rPr lang="es-ES_tradnl" sz="2600" b="1" dirty="0" err="1">
                <a:solidFill>
                  <a:schemeClr val="bg1"/>
                </a:solidFill>
              </a:rPr>
              <a:t>possesive</a:t>
            </a:r>
            <a:r>
              <a:rPr lang="es-ES_tradnl" sz="2600" b="1" dirty="0">
                <a:solidFill>
                  <a:schemeClr val="bg1"/>
                </a:solidFill>
              </a:rPr>
              <a:t> </a:t>
            </a:r>
            <a:r>
              <a:rPr lang="es-ES_tradnl" sz="2600" b="1" dirty="0" err="1">
                <a:solidFill>
                  <a:schemeClr val="bg1"/>
                </a:solidFill>
              </a:rPr>
              <a:t>adjective</a:t>
            </a:r>
            <a:r>
              <a:rPr lang="es-ES_tradnl" sz="2600" b="1" dirty="0">
                <a:solidFill>
                  <a:schemeClr val="bg1"/>
                </a:solidFill>
              </a:rPr>
              <a:t> </a:t>
            </a:r>
            <a:r>
              <a:rPr lang="es-ES_tradnl" sz="2600" b="1" dirty="0" err="1">
                <a:solidFill>
                  <a:schemeClr val="bg1"/>
                </a:solidFill>
              </a:rPr>
              <a:t>changes</a:t>
            </a:r>
            <a:r>
              <a:rPr lang="es-ES_tradnl" sz="2600" b="1" dirty="0">
                <a:solidFill>
                  <a:schemeClr val="bg1"/>
                </a:solidFill>
              </a:rPr>
              <a:t> </a:t>
            </a:r>
            <a:r>
              <a:rPr lang="es-ES_tradnl" sz="2600" b="1" dirty="0" err="1">
                <a:solidFill>
                  <a:schemeClr val="bg1"/>
                </a:solidFill>
              </a:rPr>
              <a:t>gender</a:t>
            </a:r>
            <a:r>
              <a:rPr lang="es-ES_tradnl" sz="2600" b="1" dirty="0">
                <a:solidFill>
                  <a:schemeClr val="bg1"/>
                </a:solidFill>
              </a:rPr>
              <a:t> and </a:t>
            </a:r>
            <a:r>
              <a:rPr lang="es-ES_tradnl" sz="2600" b="1" dirty="0" err="1">
                <a:solidFill>
                  <a:schemeClr val="bg1"/>
                </a:solidFill>
              </a:rPr>
              <a:t>number</a:t>
            </a:r>
            <a:r>
              <a:rPr lang="es-ES_tradnl" sz="2600" b="1" dirty="0">
                <a:solidFill>
                  <a:schemeClr val="bg1"/>
                </a:solidFill>
              </a:rPr>
              <a:t> to match </a:t>
            </a:r>
            <a:r>
              <a:rPr lang="es-ES_tradnl" sz="2600" b="1" dirty="0" err="1">
                <a:solidFill>
                  <a:schemeClr val="bg1"/>
                </a:solidFill>
              </a:rPr>
              <a:t>the</a:t>
            </a:r>
            <a:r>
              <a:rPr lang="es-ES_tradnl" sz="2600" b="1" dirty="0">
                <a:solidFill>
                  <a:schemeClr val="bg1"/>
                </a:solidFill>
              </a:rPr>
              <a:t> </a:t>
            </a:r>
            <a:r>
              <a:rPr lang="es-ES_tradnl" sz="2600" b="1" dirty="0" err="1">
                <a:solidFill>
                  <a:schemeClr val="bg1"/>
                </a:solidFill>
              </a:rPr>
              <a:t>noun</a:t>
            </a:r>
            <a:endParaRPr lang="es-ES_tradnl" sz="2600" b="1" dirty="0">
              <a:solidFill>
                <a:schemeClr val="bg1"/>
              </a:solidFill>
            </a:endParaRPr>
          </a:p>
          <a:p>
            <a:pPr lvl="2"/>
            <a:endParaRPr lang="es-ES_tradnl" sz="2200" dirty="0" smtClean="0"/>
          </a:p>
        </p:txBody>
      </p:sp>
      <p:sp>
        <p:nvSpPr>
          <p:cNvPr id="4" name="5-Point Star 3"/>
          <p:cNvSpPr/>
          <p:nvPr/>
        </p:nvSpPr>
        <p:spPr>
          <a:xfrm rot="19819187">
            <a:off x="-377700" y="-414477"/>
            <a:ext cx="2839808" cy="26184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862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 txBox="1">
            <a:spLocks noGrp="1"/>
          </p:cNvSpPr>
          <p:nvPr>
            <p:ph type="ctrTitle"/>
          </p:nvPr>
        </p:nvSpPr>
        <p:spPr>
          <a:xfrm>
            <a:off x="2195257" y="1848050"/>
            <a:ext cx="7801500" cy="17301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631" name="Shape 631"/>
          <p:cNvSpPr txBox="1">
            <a:spLocks noGrp="1"/>
          </p:cNvSpPr>
          <p:nvPr>
            <p:ph type="subTitle" idx="1"/>
          </p:nvPr>
        </p:nvSpPr>
        <p:spPr>
          <a:xfrm>
            <a:off x="2195250" y="4032125"/>
            <a:ext cx="7801500" cy="792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pic>
        <p:nvPicPr>
          <p:cNvPr id="632" name="Shape 6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6300" y="1191071"/>
            <a:ext cx="8821900" cy="3178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5-Point Star 4"/>
          <p:cNvSpPr/>
          <p:nvPr/>
        </p:nvSpPr>
        <p:spPr>
          <a:xfrm rot="21289354">
            <a:off x="-123826" y="3376926"/>
            <a:ext cx="3181350" cy="2895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46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3" y="3521122"/>
            <a:ext cx="11187066" cy="2292823"/>
          </a:xfrm>
        </p:spPr>
        <p:txBody>
          <a:bodyPr>
            <a:normAutofit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school</a:t>
            </a:r>
            <a:r>
              <a:rPr lang="es-MX" dirty="0" smtClean="0"/>
              <a:t>						la escuela</a:t>
            </a:r>
            <a:br>
              <a:rPr lang="es-MX" dirty="0" smtClean="0"/>
            </a:br>
            <a:r>
              <a:rPr lang="es-MX" dirty="0" err="1" smtClean="0"/>
              <a:t>Our</a:t>
            </a:r>
            <a:r>
              <a:rPr lang="es-MX" dirty="0" smtClean="0"/>
              <a:t> </a:t>
            </a:r>
            <a:r>
              <a:rPr lang="es-MX" dirty="0" err="1" smtClean="0"/>
              <a:t>school</a:t>
            </a:r>
            <a:r>
              <a:rPr lang="es-MX" dirty="0" smtClean="0"/>
              <a:t>					[        ] escuela</a:t>
            </a:r>
            <a:br>
              <a:rPr lang="es-MX" dirty="0" smtClean="0"/>
            </a:br>
            <a:r>
              <a:rPr lang="es-MX" dirty="0" err="1" smtClean="0"/>
              <a:t>Our</a:t>
            </a:r>
            <a:r>
              <a:rPr lang="es-MX" dirty="0" smtClean="0"/>
              <a:t> </a:t>
            </a:r>
            <a:r>
              <a:rPr lang="es-MX" dirty="0" err="1" smtClean="0"/>
              <a:t>schools</a:t>
            </a:r>
            <a:r>
              <a:rPr lang="es-MX" dirty="0" smtClean="0"/>
              <a:t>				[		   ] escuelas</a:t>
            </a:r>
            <a:endParaRPr lang="es-MX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63908" y="1009427"/>
            <a:ext cx="9931472" cy="211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err="1" smtClean="0"/>
              <a:t>The</a:t>
            </a:r>
            <a:r>
              <a:rPr lang="es-MX" dirty="0" smtClean="0"/>
              <a:t> problema					el problema</a:t>
            </a:r>
          </a:p>
          <a:p>
            <a:r>
              <a:rPr lang="es-MX" dirty="0" err="1" smtClean="0"/>
              <a:t>Our</a:t>
            </a:r>
            <a:r>
              <a:rPr lang="es-MX" dirty="0" smtClean="0"/>
              <a:t> </a:t>
            </a:r>
            <a:r>
              <a:rPr lang="es-MX" dirty="0" err="1" smtClean="0"/>
              <a:t>problem</a:t>
            </a:r>
            <a:r>
              <a:rPr lang="es-MX" dirty="0" smtClean="0"/>
              <a:t>              [           ] problema</a:t>
            </a:r>
            <a:br>
              <a:rPr lang="es-MX" dirty="0" smtClean="0"/>
            </a:br>
            <a:r>
              <a:rPr lang="es-MX" dirty="0" err="1" smtClean="0"/>
              <a:t>Our</a:t>
            </a:r>
            <a:r>
              <a:rPr lang="es-MX" dirty="0" smtClean="0"/>
              <a:t> </a:t>
            </a:r>
            <a:r>
              <a:rPr lang="es-MX" dirty="0" err="1" smtClean="0"/>
              <a:t>problems</a:t>
            </a:r>
            <a:r>
              <a:rPr lang="es-MX" dirty="0" smtClean="0"/>
              <a:t>				[			 ] problemas</a:t>
            </a:r>
            <a:endParaRPr lang="es-MX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770" y="176914"/>
            <a:ext cx="11187066" cy="83251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u="sng" dirty="0" err="1" smtClean="0"/>
              <a:t>Fill</a:t>
            </a:r>
            <a:r>
              <a:rPr lang="es-MX" u="sng" dirty="0" smtClean="0"/>
              <a:t> in </a:t>
            </a:r>
            <a:r>
              <a:rPr lang="es-MX" u="sng" dirty="0" err="1" smtClean="0"/>
              <a:t>the</a:t>
            </a:r>
            <a:r>
              <a:rPr lang="es-MX" u="sng" dirty="0" smtClean="0"/>
              <a:t> </a:t>
            </a:r>
            <a:r>
              <a:rPr lang="es-MX" u="sng" dirty="0" err="1" smtClean="0"/>
              <a:t>brackets</a:t>
            </a:r>
            <a:endParaRPr lang="es-MX" u="sng" dirty="0"/>
          </a:p>
        </p:txBody>
      </p:sp>
    </p:spTree>
    <p:extLst>
      <p:ext uri="{BB962C8B-B14F-4D97-AF65-F5344CB8AC3E}">
        <p14:creationId xmlns:p14="http://schemas.microsoft.com/office/powerpoint/2010/main" val="346424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9" name="Shape 6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8017" y="920440"/>
            <a:ext cx="8077733" cy="55946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5-Point Star 1"/>
          <p:cNvSpPr/>
          <p:nvPr/>
        </p:nvSpPr>
        <p:spPr>
          <a:xfrm rot="19592059">
            <a:off x="133349" y="340454"/>
            <a:ext cx="3181350" cy="2895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4806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12865</TotalTime>
  <Words>512</Words>
  <Application>Microsoft Office PowerPoint</Application>
  <PresentationFormat>Widescreen</PresentationFormat>
  <Paragraphs>147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Oswald</vt:lpstr>
      <vt:lpstr>Wingdings 3</vt:lpstr>
      <vt:lpstr>Slice</vt:lpstr>
      <vt:lpstr>Bienvenidos a nuestra clase  Español 1 </vt:lpstr>
      <vt:lpstr>OBJETIVO Y DOL </vt:lpstr>
      <vt:lpstr>PowerPoint Presentation</vt:lpstr>
      <vt:lpstr>Possesive Adjectives </vt:lpstr>
      <vt:lpstr>-Matching- Type in the correct letter  </vt:lpstr>
      <vt:lpstr>Rules for Possesive Adjectives </vt:lpstr>
      <vt:lpstr>PowerPoint Presentation</vt:lpstr>
      <vt:lpstr>The school      la escuela Our school     [        ] escuela Our schools    [     ] escuelas</vt:lpstr>
      <vt:lpstr>PowerPoint Presentation</vt:lpstr>
      <vt:lpstr>Possessive Adjectives</vt:lpstr>
      <vt:lpstr>Possessive Adjectives</vt:lpstr>
      <vt:lpstr>Possessive Adjectives</vt:lpstr>
      <vt:lpstr>PowerPoint Presentation</vt:lpstr>
      <vt:lpstr>Possessive Adjectives</vt:lpstr>
      <vt:lpstr>PowerPoint Presentation</vt:lpstr>
      <vt:lpstr>Possessive Adjectives</vt:lpstr>
      <vt:lpstr>Possessive Adjectives</vt:lpstr>
      <vt:lpstr>PowerPoint Presentation</vt:lpstr>
      <vt:lpstr>DOL: Complete with the correct possesive adjective  Modelo: tú  __tu__ libro   __tus_ carpetas </vt:lpstr>
      <vt:lpstr>Pg 35 realidades</vt:lpstr>
    </vt:vector>
  </TitlesOfParts>
  <Company>Harrison School District #2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Butler, Madison</dc:creator>
  <cp:lastModifiedBy>DeAlba, Debra</cp:lastModifiedBy>
  <cp:revision>183</cp:revision>
  <cp:lastPrinted>2018-01-11T22:30:43Z</cp:lastPrinted>
  <dcterms:created xsi:type="dcterms:W3CDTF">2017-12-19T03:15:09Z</dcterms:created>
  <dcterms:modified xsi:type="dcterms:W3CDTF">2019-01-10T15:39:54Z</dcterms:modified>
</cp:coreProperties>
</file>