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3"/>
  </p:notesMasterIdLst>
  <p:sldIdLst>
    <p:sldId id="290" r:id="rId2"/>
    <p:sldId id="308" r:id="rId3"/>
    <p:sldId id="256" r:id="rId4"/>
    <p:sldId id="299" r:id="rId5"/>
    <p:sldId id="258" r:id="rId6"/>
    <p:sldId id="292" r:id="rId7"/>
    <p:sldId id="303" r:id="rId8"/>
    <p:sldId id="294" r:id="rId9"/>
    <p:sldId id="297" r:id="rId10"/>
    <p:sldId id="295" r:id="rId11"/>
    <p:sldId id="293" r:id="rId12"/>
    <p:sldId id="296" r:id="rId13"/>
    <p:sldId id="298" r:id="rId14"/>
    <p:sldId id="302" r:id="rId15"/>
    <p:sldId id="304" r:id="rId16"/>
    <p:sldId id="300" r:id="rId17"/>
    <p:sldId id="305" r:id="rId18"/>
    <p:sldId id="301" r:id="rId19"/>
    <p:sldId id="306" r:id="rId20"/>
    <p:sldId id="307" r:id="rId21"/>
    <p:sldId id="257" r:id="rId22"/>
    <p:sldId id="309" r:id="rId23"/>
    <p:sldId id="260" r:id="rId24"/>
    <p:sldId id="261" r:id="rId25"/>
    <p:sldId id="262" r:id="rId26"/>
    <p:sldId id="263" r:id="rId27"/>
    <p:sldId id="264" r:id="rId28"/>
    <p:sldId id="286" r:id="rId29"/>
    <p:sldId id="265"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7" r:id="rId51"/>
    <p:sldId id="289" r:id="rId52"/>
    <p:sldId id="291" r:id="rId53"/>
    <p:sldId id="310" r:id="rId54"/>
    <p:sldId id="311" r:id="rId55"/>
    <p:sldId id="288"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1" autoAdjust="0"/>
    <p:restoredTop sz="94660"/>
  </p:normalViewPr>
  <p:slideViewPr>
    <p:cSldViewPr snapToGrid="0">
      <p:cViewPr varScale="1">
        <p:scale>
          <a:sx n="70" d="100"/>
          <a:sy n="70" d="100"/>
        </p:scale>
        <p:origin x="5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C4951F-344B-44F8-BE88-2949B18B12CE}" type="datetimeFigureOut">
              <a:rPr lang="es-MX" smtClean="0"/>
              <a:t>23/01/2019</a:t>
            </a:fld>
            <a:endParaRPr lang="es-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BB5829-C832-49C2-9F50-73D82BAB345C}" type="slidenum">
              <a:rPr lang="es-MX" smtClean="0"/>
              <a:t>‹#›</a:t>
            </a:fld>
            <a:endParaRPr lang="es-MX"/>
          </a:p>
        </p:txBody>
      </p:sp>
    </p:spTree>
    <p:extLst>
      <p:ext uri="{BB962C8B-B14F-4D97-AF65-F5344CB8AC3E}">
        <p14:creationId xmlns:p14="http://schemas.microsoft.com/office/powerpoint/2010/main" val="2473893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ser</a:t>
            </a:r>
          </a:p>
        </p:txBody>
      </p:sp>
      <p:sp>
        <p:nvSpPr>
          <p:cNvPr id="153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62B8E0A-9958-4A91-821B-DF4A9DE395AA}" type="slidenum">
              <a:rPr lang="en-US" altLang="en-US" smtClean="0">
                <a:latin typeface="Calibri" panose="020F0502020204030204" pitchFamily="34" charset="0"/>
              </a:rPr>
              <a:pPr/>
              <a:t>30</a:t>
            </a:fld>
            <a:endParaRPr lang="en-US" altLang="en-US">
              <a:latin typeface="Calibri" panose="020F0502020204030204" pitchFamily="34" charset="0"/>
            </a:endParaRPr>
          </a:p>
        </p:txBody>
      </p:sp>
    </p:spTree>
    <p:extLst>
      <p:ext uri="{BB962C8B-B14F-4D97-AF65-F5344CB8AC3E}">
        <p14:creationId xmlns:p14="http://schemas.microsoft.com/office/powerpoint/2010/main" val="305099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Ser </a:t>
            </a:r>
          </a:p>
        </p:txBody>
      </p:sp>
      <p:sp>
        <p:nvSpPr>
          <p:cNvPr id="317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D10BB39-E4C6-4F2E-9119-8A5D122BB138}" type="slidenum">
              <a:rPr lang="en-US" altLang="en-US" smtClean="0">
                <a:latin typeface="Calibri" panose="020F0502020204030204" pitchFamily="34" charset="0"/>
              </a:rPr>
              <a:pPr/>
              <a:t>39</a:t>
            </a:fld>
            <a:endParaRPr lang="en-US" altLang="en-US">
              <a:latin typeface="Calibri" panose="020F0502020204030204" pitchFamily="34" charset="0"/>
            </a:endParaRPr>
          </a:p>
        </p:txBody>
      </p:sp>
    </p:spTree>
    <p:extLst>
      <p:ext uri="{BB962C8B-B14F-4D97-AF65-F5344CB8AC3E}">
        <p14:creationId xmlns:p14="http://schemas.microsoft.com/office/powerpoint/2010/main" val="1230673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Estar </a:t>
            </a:r>
          </a:p>
        </p:txBody>
      </p:sp>
      <p:sp>
        <p:nvSpPr>
          <p:cNvPr id="337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B9B9B9-29BA-491D-93CF-DAA9466AB0D9}" type="slidenum">
              <a:rPr lang="en-US" altLang="en-US" smtClean="0">
                <a:latin typeface="Calibri" panose="020F0502020204030204" pitchFamily="34" charset="0"/>
              </a:rPr>
              <a:pPr/>
              <a:t>40</a:t>
            </a:fld>
            <a:endParaRPr lang="en-US" altLang="en-US">
              <a:latin typeface="Calibri" panose="020F0502020204030204" pitchFamily="34" charset="0"/>
            </a:endParaRPr>
          </a:p>
        </p:txBody>
      </p:sp>
    </p:spTree>
    <p:extLst>
      <p:ext uri="{BB962C8B-B14F-4D97-AF65-F5344CB8AC3E}">
        <p14:creationId xmlns:p14="http://schemas.microsoft.com/office/powerpoint/2010/main" val="4196472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Ser </a:t>
            </a:r>
          </a:p>
        </p:txBody>
      </p:sp>
      <p:sp>
        <p:nvSpPr>
          <p:cNvPr id="358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88433E-2FC0-4B4B-B165-167BA12BB1F3}" type="slidenum">
              <a:rPr lang="en-US" altLang="en-US" smtClean="0"/>
              <a:pPr>
                <a:spcBef>
                  <a:spcPct val="0"/>
                </a:spcBef>
              </a:pPr>
              <a:t>41</a:t>
            </a:fld>
            <a:endParaRPr lang="en-US" altLang="en-US"/>
          </a:p>
        </p:txBody>
      </p:sp>
    </p:spTree>
    <p:extLst>
      <p:ext uri="{BB962C8B-B14F-4D97-AF65-F5344CB8AC3E}">
        <p14:creationId xmlns:p14="http://schemas.microsoft.com/office/powerpoint/2010/main" val="800238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Ser </a:t>
            </a:r>
          </a:p>
        </p:txBody>
      </p:sp>
      <p:sp>
        <p:nvSpPr>
          <p:cNvPr id="378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39901C-37F8-4213-BA48-B09C36D54EC3}" type="slidenum">
              <a:rPr lang="en-US" altLang="en-US" smtClean="0">
                <a:latin typeface="Calibri" panose="020F0502020204030204" pitchFamily="34" charset="0"/>
              </a:rPr>
              <a:pPr/>
              <a:t>42</a:t>
            </a:fld>
            <a:endParaRPr lang="en-US" altLang="en-US">
              <a:latin typeface="Calibri" panose="020F0502020204030204" pitchFamily="34" charset="0"/>
            </a:endParaRPr>
          </a:p>
        </p:txBody>
      </p:sp>
    </p:spTree>
    <p:extLst>
      <p:ext uri="{BB962C8B-B14F-4D97-AF65-F5344CB8AC3E}">
        <p14:creationId xmlns:p14="http://schemas.microsoft.com/office/powerpoint/2010/main" val="2898488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Estar </a:t>
            </a:r>
          </a:p>
        </p:txBody>
      </p:sp>
      <p:sp>
        <p:nvSpPr>
          <p:cNvPr id="399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C0C4720-D011-4BA1-8C32-387FFC752807}" type="slidenum">
              <a:rPr lang="en-US" altLang="en-US" smtClean="0">
                <a:latin typeface="Calibri" panose="020F0502020204030204" pitchFamily="34" charset="0"/>
              </a:rPr>
              <a:pPr/>
              <a:t>43</a:t>
            </a:fld>
            <a:endParaRPr lang="en-US" altLang="en-US">
              <a:latin typeface="Calibri" panose="020F0502020204030204" pitchFamily="34" charset="0"/>
            </a:endParaRPr>
          </a:p>
        </p:txBody>
      </p:sp>
    </p:spTree>
    <p:extLst>
      <p:ext uri="{BB962C8B-B14F-4D97-AF65-F5344CB8AC3E}">
        <p14:creationId xmlns:p14="http://schemas.microsoft.com/office/powerpoint/2010/main" val="1964930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Ser </a:t>
            </a:r>
          </a:p>
        </p:txBody>
      </p:sp>
      <p:sp>
        <p:nvSpPr>
          <p:cNvPr id="419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D1180D-E496-43ED-858B-105E550C1D9C}" type="slidenum">
              <a:rPr lang="en-US" altLang="en-US" smtClean="0">
                <a:latin typeface="Calibri" panose="020F0502020204030204" pitchFamily="34" charset="0"/>
              </a:rPr>
              <a:pPr/>
              <a:t>44</a:t>
            </a:fld>
            <a:endParaRPr lang="en-US" altLang="en-US">
              <a:latin typeface="Calibri" panose="020F0502020204030204" pitchFamily="34" charset="0"/>
            </a:endParaRPr>
          </a:p>
        </p:txBody>
      </p:sp>
    </p:spTree>
    <p:extLst>
      <p:ext uri="{BB962C8B-B14F-4D97-AF65-F5344CB8AC3E}">
        <p14:creationId xmlns:p14="http://schemas.microsoft.com/office/powerpoint/2010/main" val="4286148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Estar </a:t>
            </a:r>
          </a:p>
        </p:txBody>
      </p:sp>
      <p:sp>
        <p:nvSpPr>
          <p:cNvPr id="460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48AD2E7-FF1D-47A4-89B5-234A7B6EA1F1}" type="slidenum">
              <a:rPr lang="en-US" altLang="en-US" smtClean="0">
                <a:latin typeface="Calibri" panose="020F0502020204030204" pitchFamily="34" charset="0"/>
              </a:rPr>
              <a:pPr/>
              <a:t>45</a:t>
            </a:fld>
            <a:endParaRPr lang="en-US" altLang="en-US">
              <a:latin typeface="Calibri" panose="020F0502020204030204" pitchFamily="34" charset="0"/>
            </a:endParaRPr>
          </a:p>
        </p:txBody>
      </p:sp>
    </p:spTree>
    <p:extLst>
      <p:ext uri="{BB962C8B-B14F-4D97-AF65-F5344CB8AC3E}">
        <p14:creationId xmlns:p14="http://schemas.microsoft.com/office/powerpoint/2010/main" val="4224954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Ser </a:t>
            </a:r>
          </a:p>
        </p:txBody>
      </p:sp>
      <p:sp>
        <p:nvSpPr>
          <p:cNvPr id="501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4C956C-F2A4-4BA3-89AC-6F6D05180B8F}" type="slidenum">
              <a:rPr lang="en-US" altLang="en-US" smtClean="0">
                <a:latin typeface="Calibri" panose="020F0502020204030204" pitchFamily="34" charset="0"/>
              </a:rPr>
              <a:pPr/>
              <a:t>46</a:t>
            </a:fld>
            <a:endParaRPr lang="en-US" altLang="en-US">
              <a:latin typeface="Calibri" panose="020F0502020204030204" pitchFamily="34" charset="0"/>
            </a:endParaRPr>
          </a:p>
        </p:txBody>
      </p:sp>
    </p:spTree>
    <p:extLst>
      <p:ext uri="{BB962C8B-B14F-4D97-AF65-F5344CB8AC3E}">
        <p14:creationId xmlns:p14="http://schemas.microsoft.com/office/powerpoint/2010/main" val="373164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Estar </a:t>
            </a:r>
          </a:p>
        </p:txBody>
      </p:sp>
      <p:sp>
        <p:nvSpPr>
          <p:cNvPr id="522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58EF732-FC44-4278-8AE8-A840C056ED41}" type="slidenum">
              <a:rPr lang="en-US" altLang="en-US" smtClean="0">
                <a:latin typeface="Calibri" panose="020F0502020204030204" pitchFamily="34" charset="0"/>
              </a:rPr>
              <a:pPr/>
              <a:t>47</a:t>
            </a:fld>
            <a:endParaRPr lang="en-US" altLang="en-US">
              <a:latin typeface="Calibri" panose="020F0502020204030204" pitchFamily="34" charset="0"/>
            </a:endParaRPr>
          </a:p>
        </p:txBody>
      </p:sp>
    </p:spTree>
    <p:extLst>
      <p:ext uri="{BB962C8B-B14F-4D97-AF65-F5344CB8AC3E}">
        <p14:creationId xmlns:p14="http://schemas.microsoft.com/office/powerpoint/2010/main" val="1269844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Estar </a:t>
            </a:r>
          </a:p>
        </p:txBody>
      </p:sp>
      <p:sp>
        <p:nvSpPr>
          <p:cNvPr id="542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7481F8B-F7E0-491D-B4CC-3675C77DC33F}" type="slidenum">
              <a:rPr lang="en-US" altLang="en-US" smtClean="0">
                <a:latin typeface="Calibri" panose="020F0502020204030204" pitchFamily="34" charset="0"/>
              </a:rPr>
              <a:pPr/>
              <a:t>48</a:t>
            </a:fld>
            <a:endParaRPr lang="en-US" altLang="en-US">
              <a:latin typeface="Calibri" panose="020F0502020204030204" pitchFamily="34" charset="0"/>
            </a:endParaRPr>
          </a:p>
        </p:txBody>
      </p:sp>
    </p:spTree>
    <p:extLst>
      <p:ext uri="{BB962C8B-B14F-4D97-AF65-F5344CB8AC3E}">
        <p14:creationId xmlns:p14="http://schemas.microsoft.com/office/powerpoint/2010/main" val="774950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ser</a:t>
            </a:r>
          </a:p>
        </p:txBody>
      </p:sp>
      <p:sp>
        <p:nvSpPr>
          <p:cNvPr id="174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02F0E58-ADDB-4C56-9FEA-0684FC3B0E1E}" type="slidenum">
              <a:rPr lang="en-US" altLang="en-US" smtClean="0">
                <a:latin typeface="Calibri" panose="020F0502020204030204" pitchFamily="34" charset="0"/>
              </a:rPr>
              <a:pPr/>
              <a:t>31</a:t>
            </a:fld>
            <a:endParaRPr lang="en-US" altLang="en-US">
              <a:latin typeface="Calibri" panose="020F0502020204030204" pitchFamily="34" charset="0"/>
            </a:endParaRPr>
          </a:p>
        </p:txBody>
      </p:sp>
    </p:spTree>
    <p:extLst>
      <p:ext uri="{BB962C8B-B14F-4D97-AF65-F5344CB8AC3E}">
        <p14:creationId xmlns:p14="http://schemas.microsoft.com/office/powerpoint/2010/main" val="4238557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ser</a:t>
            </a:r>
          </a:p>
        </p:txBody>
      </p:sp>
      <p:sp>
        <p:nvSpPr>
          <p:cNvPr id="563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29AC50-5AED-4159-8BF3-06581795BE96}" type="slidenum">
              <a:rPr lang="en-US" altLang="en-US" smtClean="0">
                <a:latin typeface="Calibri" panose="020F0502020204030204" pitchFamily="34" charset="0"/>
              </a:rPr>
              <a:pPr/>
              <a:t>49</a:t>
            </a:fld>
            <a:endParaRPr lang="en-US" altLang="en-US">
              <a:latin typeface="Calibri" panose="020F0502020204030204" pitchFamily="34" charset="0"/>
            </a:endParaRPr>
          </a:p>
        </p:txBody>
      </p:sp>
    </p:spTree>
    <p:extLst>
      <p:ext uri="{BB962C8B-B14F-4D97-AF65-F5344CB8AC3E}">
        <p14:creationId xmlns:p14="http://schemas.microsoft.com/office/powerpoint/2010/main" val="3494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Estar </a:t>
            </a:r>
          </a:p>
        </p:txBody>
      </p:sp>
      <p:sp>
        <p:nvSpPr>
          <p:cNvPr id="1946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336725-1017-4786-8F4E-0F9585C9E0C7}" type="slidenum">
              <a:rPr lang="en-US" altLang="en-US" smtClean="0">
                <a:latin typeface="Calibri" panose="020F0502020204030204" pitchFamily="34" charset="0"/>
              </a:rPr>
              <a:pPr/>
              <a:t>32</a:t>
            </a:fld>
            <a:endParaRPr lang="en-US" altLang="en-US">
              <a:latin typeface="Calibri" panose="020F0502020204030204" pitchFamily="34" charset="0"/>
            </a:endParaRPr>
          </a:p>
        </p:txBody>
      </p:sp>
    </p:spTree>
    <p:extLst>
      <p:ext uri="{BB962C8B-B14F-4D97-AF65-F5344CB8AC3E}">
        <p14:creationId xmlns:p14="http://schemas.microsoft.com/office/powerpoint/2010/main" val="392781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Ser </a:t>
            </a:r>
          </a:p>
        </p:txBody>
      </p:sp>
      <p:sp>
        <p:nvSpPr>
          <p:cNvPr id="215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CD05713-553D-4289-A256-4EA1AE847069}" type="slidenum">
              <a:rPr lang="en-US" altLang="en-US" smtClean="0">
                <a:latin typeface="Calibri" panose="020F0502020204030204" pitchFamily="34" charset="0"/>
              </a:rPr>
              <a:pPr/>
              <a:t>33</a:t>
            </a:fld>
            <a:endParaRPr lang="en-US" altLang="en-US">
              <a:latin typeface="Calibri" panose="020F0502020204030204" pitchFamily="34" charset="0"/>
            </a:endParaRPr>
          </a:p>
        </p:txBody>
      </p:sp>
    </p:spTree>
    <p:extLst>
      <p:ext uri="{BB962C8B-B14F-4D97-AF65-F5344CB8AC3E}">
        <p14:creationId xmlns:p14="http://schemas.microsoft.com/office/powerpoint/2010/main" val="605045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Ser </a:t>
            </a:r>
          </a:p>
        </p:txBody>
      </p:sp>
      <p:sp>
        <p:nvSpPr>
          <p:cNvPr id="133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8F71292-27C0-48A8-9C23-D65652AC71DB}" type="slidenum">
              <a:rPr lang="en-US" altLang="en-US" smtClean="0">
                <a:latin typeface="Calibri" panose="020F0502020204030204" pitchFamily="34" charset="0"/>
              </a:rPr>
              <a:pPr/>
              <a:t>34</a:t>
            </a:fld>
            <a:endParaRPr lang="en-US" altLang="en-US">
              <a:latin typeface="Calibri" panose="020F0502020204030204" pitchFamily="34" charset="0"/>
            </a:endParaRPr>
          </a:p>
        </p:txBody>
      </p:sp>
    </p:spTree>
    <p:extLst>
      <p:ext uri="{BB962C8B-B14F-4D97-AF65-F5344CB8AC3E}">
        <p14:creationId xmlns:p14="http://schemas.microsoft.com/office/powerpoint/2010/main" val="416986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Ser </a:t>
            </a:r>
          </a:p>
        </p:txBody>
      </p:sp>
      <p:sp>
        <p:nvSpPr>
          <p:cNvPr id="235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58F694-028E-48B4-9AEC-40971A1F7DE2}" type="slidenum">
              <a:rPr lang="en-US" altLang="en-US" smtClean="0">
                <a:latin typeface="Calibri" panose="020F0502020204030204" pitchFamily="34" charset="0"/>
              </a:rPr>
              <a:pPr/>
              <a:t>35</a:t>
            </a:fld>
            <a:endParaRPr lang="en-US" altLang="en-US">
              <a:latin typeface="Calibri" panose="020F0502020204030204" pitchFamily="34" charset="0"/>
            </a:endParaRPr>
          </a:p>
        </p:txBody>
      </p:sp>
    </p:spTree>
    <p:extLst>
      <p:ext uri="{BB962C8B-B14F-4D97-AF65-F5344CB8AC3E}">
        <p14:creationId xmlns:p14="http://schemas.microsoft.com/office/powerpoint/2010/main" val="3460545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Ser </a:t>
            </a:r>
          </a:p>
        </p:txBody>
      </p:sp>
      <p:sp>
        <p:nvSpPr>
          <p:cNvPr id="256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BDFB3E-4F32-4CD6-BAD2-E4E19D859799}" type="slidenum">
              <a:rPr lang="en-US" altLang="en-US" smtClean="0">
                <a:latin typeface="Calibri" panose="020F0502020204030204" pitchFamily="34" charset="0"/>
              </a:rPr>
              <a:pPr/>
              <a:t>36</a:t>
            </a:fld>
            <a:endParaRPr lang="en-US" altLang="en-US">
              <a:latin typeface="Calibri" panose="020F0502020204030204" pitchFamily="34" charset="0"/>
            </a:endParaRPr>
          </a:p>
        </p:txBody>
      </p:sp>
    </p:spTree>
    <p:extLst>
      <p:ext uri="{BB962C8B-B14F-4D97-AF65-F5344CB8AC3E}">
        <p14:creationId xmlns:p14="http://schemas.microsoft.com/office/powerpoint/2010/main" val="57214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Ser </a:t>
            </a:r>
          </a:p>
        </p:txBody>
      </p:sp>
      <p:sp>
        <p:nvSpPr>
          <p:cNvPr id="276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F4A20FA-4E3B-4FBA-A258-009A31C2CCBF}" type="slidenum">
              <a:rPr lang="en-US" altLang="en-US" smtClean="0">
                <a:latin typeface="Calibri" panose="020F0502020204030204" pitchFamily="34" charset="0"/>
              </a:rPr>
              <a:pPr/>
              <a:t>37</a:t>
            </a:fld>
            <a:endParaRPr lang="en-US" altLang="en-US">
              <a:latin typeface="Calibri" panose="020F0502020204030204" pitchFamily="34" charset="0"/>
            </a:endParaRPr>
          </a:p>
        </p:txBody>
      </p:sp>
    </p:spTree>
    <p:extLst>
      <p:ext uri="{BB962C8B-B14F-4D97-AF65-F5344CB8AC3E}">
        <p14:creationId xmlns:p14="http://schemas.microsoft.com/office/powerpoint/2010/main" val="1233911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Ser </a:t>
            </a:r>
          </a:p>
        </p:txBody>
      </p:sp>
      <p:sp>
        <p:nvSpPr>
          <p:cNvPr id="297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777CD95-E063-4996-8896-BE7D0D81A3E7}" type="slidenum">
              <a:rPr lang="en-US" altLang="en-US" smtClean="0">
                <a:latin typeface="Calibri" panose="020F0502020204030204" pitchFamily="34" charset="0"/>
              </a:rPr>
              <a:pPr/>
              <a:t>38</a:t>
            </a:fld>
            <a:endParaRPr lang="en-US" altLang="en-US">
              <a:latin typeface="Calibri" panose="020F0502020204030204" pitchFamily="34" charset="0"/>
            </a:endParaRPr>
          </a:p>
        </p:txBody>
      </p:sp>
    </p:spTree>
    <p:extLst>
      <p:ext uri="{BB962C8B-B14F-4D97-AF65-F5344CB8AC3E}">
        <p14:creationId xmlns:p14="http://schemas.microsoft.com/office/powerpoint/2010/main" val="2908692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1/23/2019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1/23/2019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1/23/2019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1/23/2019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1/23/2019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1/23/2019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1/23/2019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5726"/>
            <a:ext cx="5181600" cy="5566089"/>
          </a:xfrm>
        </p:spPr>
        <p:txBody>
          <a:bodyPr>
            <a:normAutofit fontScale="90000"/>
          </a:bodyPr>
          <a:lstStyle/>
          <a:p>
            <a:r>
              <a:rPr lang="es-MX" dirty="0" smtClean="0"/>
              <a:t/>
            </a:r>
            <a:br>
              <a:rPr lang="es-MX" dirty="0" smtClean="0"/>
            </a:br>
            <a:r>
              <a:rPr lang="es-MX" dirty="0" smtClean="0"/>
              <a:t>Como estamos como clase?</a:t>
            </a:r>
            <a:br>
              <a:rPr lang="es-MX" dirty="0" smtClean="0"/>
            </a:br>
            <a:r>
              <a:rPr lang="es-MX" dirty="0" smtClean="0"/>
              <a:t/>
            </a:r>
            <a:br>
              <a:rPr lang="es-MX" dirty="0" smtClean="0"/>
            </a:br>
            <a:r>
              <a:rPr lang="es-MX" dirty="0" err="1" smtClean="0"/>
              <a:t>What</a:t>
            </a:r>
            <a:r>
              <a:rPr lang="es-MX" dirty="0" smtClean="0"/>
              <a:t> grade </a:t>
            </a:r>
            <a:r>
              <a:rPr lang="es-MX" dirty="0" err="1" smtClean="0"/>
              <a:t>would</a:t>
            </a:r>
            <a:r>
              <a:rPr lang="es-MX" dirty="0" smtClean="0"/>
              <a:t> </a:t>
            </a:r>
            <a:r>
              <a:rPr lang="es-MX" dirty="0" err="1" smtClean="0"/>
              <a:t>you</a:t>
            </a:r>
            <a:r>
              <a:rPr lang="es-MX" dirty="0" smtClean="0"/>
              <a:t> </a:t>
            </a:r>
            <a:r>
              <a:rPr lang="es-MX" dirty="0" err="1" smtClean="0"/>
              <a:t>give</a:t>
            </a:r>
            <a:r>
              <a:rPr lang="es-MX" dirty="0" smtClean="0"/>
              <a:t> </a:t>
            </a:r>
            <a:r>
              <a:rPr lang="es-MX" dirty="0" err="1" smtClean="0"/>
              <a:t>our</a:t>
            </a:r>
            <a:r>
              <a:rPr lang="es-MX" dirty="0" smtClean="0"/>
              <a:t> </a:t>
            </a:r>
            <a:r>
              <a:rPr lang="es-MX" dirty="0" err="1" smtClean="0"/>
              <a:t>class</a:t>
            </a:r>
            <a:r>
              <a:rPr lang="es-MX" dirty="0" smtClean="0"/>
              <a:t>? (___/15)</a:t>
            </a:r>
            <a:br>
              <a:rPr lang="es-MX" dirty="0" smtClean="0"/>
            </a:br>
            <a:r>
              <a:rPr lang="es-MX" dirty="0" smtClean="0"/>
              <a:t/>
            </a:r>
            <a:br>
              <a:rPr lang="es-MX" dirty="0" smtClean="0"/>
            </a:br>
            <a:r>
              <a:rPr lang="es-MX" dirty="0" err="1" smtClean="0"/>
              <a:t>What</a:t>
            </a:r>
            <a:r>
              <a:rPr lang="es-MX" dirty="0" smtClean="0"/>
              <a:t> grade </a:t>
            </a:r>
            <a:r>
              <a:rPr lang="es-MX" dirty="0" err="1" smtClean="0"/>
              <a:t>would</a:t>
            </a:r>
            <a:r>
              <a:rPr lang="es-MX" dirty="0" smtClean="0"/>
              <a:t> </a:t>
            </a:r>
            <a:r>
              <a:rPr lang="es-MX" dirty="0" err="1" smtClean="0"/>
              <a:t>you</a:t>
            </a:r>
            <a:r>
              <a:rPr lang="es-MX" dirty="0" smtClean="0"/>
              <a:t> </a:t>
            </a:r>
            <a:r>
              <a:rPr lang="es-MX" dirty="0" err="1" smtClean="0"/>
              <a:t>give</a:t>
            </a:r>
            <a:r>
              <a:rPr lang="es-MX" dirty="0" smtClean="0"/>
              <a:t> </a:t>
            </a:r>
            <a:r>
              <a:rPr lang="es-MX" dirty="0" err="1" smtClean="0"/>
              <a:t>yourself</a:t>
            </a:r>
            <a:r>
              <a:rPr lang="es-MX" dirty="0" smtClean="0"/>
              <a:t>?</a:t>
            </a:r>
            <a:endParaRPr lang="es-MX"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23558" y="1081206"/>
            <a:ext cx="8649648" cy="6487236"/>
          </a:xfrm>
          <a:prstGeom prst="rect">
            <a:avLst/>
          </a:prstGeom>
        </p:spPr>
      </p:pic>
    </p:spTree>
    <p:extLst>
      <p:ext uri="{BB962C8B-B14F-4D97-AF65-F5344CB8AC3E}">
        <p14:creationId xmlns:p14="http://schemas.microsoft.com/office/powerpoint/2010/main" val="3210512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463" y="1967530"/>
            <a:ext cx="7800474" cy="3133859"/>
          </a:xfrm>
        </p:spPr>
        <p:txBody>
          <a:bodyPr/>
          <a:lstStyle/>
          <a:p>
            <a:r>
              <a:rPr lang="es-MX" dirty="0" smtClean="0"/>
              <a:t>Define Black.</a:t>
            </a:r>
            <a:br>
              <a:rPr lang="es-MX" dirty="0" smtClean="0"/>
            </a:br>
            <a:r>
              <a:rPr lang="es-MX" dirty="0"/>
              <a:t/>
            </a:r>
            <a:br>
              <a:rPr lang="es-MX" dirty="0"/>
            </a:br>
            <a:r>
              <a:rPr lang="es-MX" dirty="0" smtClean="0"/>
              <a:t>Quien es una persona Negra?</a:t>
            </a:r>
            <a:br>
              <a:rPr lang="es-MX" dirty="0" smtClean="0"/>
            </a:br>
            <a:endParaRPr lang="es-MX"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757" y="1775023"/>
            <a:ext cx="4120449" cy="4120449"/>
          </a:xfrm>
          <a:prstGeom prst="rect">
            <a:avLst/>
          </a:prstGeom>
        </p:spPr>
      </p:pic>
    </p:spTree>
    <p:extLst>
      <p:ext uri="{BB962C8B-B14F-4D97-AF65-F5344CB8AC3E}">
        <p14:creationId xmlns:p14="http://schemas.microsoft.com/office/powerpoint/2010/main" val="929752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may contain: 10 people, including Debra Robbins DeAlba, Kellen DeAlba, Pablo Elias HernÃ¡ndez Islas, Paty De Alba, Gaby DeAlba, Paola DeAlba Rguez and Tuy Rodriguez Calvario, people smiling, suit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210" y="27289"/>
            <a:ext cx="10262101" cy="6830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845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632" y="2215226"/>
            <a:ext cx="11734800" cy="3487742"/>
          </a:xfrm>
          <a:prstGeom prst="rect">
            <a:avLst/>
          </a:prstGeom>
        </p:spPr>
      </p:pic>
    </p:spTree>
    <p:extLst>
      <p:ext uri="{BB962C8B-B14F-4D97-AF65-F5344CB8AC3E}">
        <p14:creationId xmlns:p14="http://schemas.microsoft.com/office/powerpoint/2010/main" val="1952055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9662" y="1636296"/>
            <a:ext cx="5911516" cy="2370222"/>
          </a:xfrm>
        </p:spPr>
        <p:txBody>
          <a:bodyPr>
            <a:normAutofit/>
          </a:bodyPr>
          <a:lstStyle/>
          <a:p>
            <a:pPr algn="ctr"/>
            <a:r>
              <a:rPr lang="es-MX" sz="4800" dirty="0" smtClean="0"/>
              <a:t>Afro-latinos</a:t>
            </a:r>
            <a:endParaRPr lang="es-MX" sz="4800" dirty="0"/>
          </a:p>
        </p:txBody>
      </p:sp>
      <p:sp>
        <p:nvSpPr>
          <p:cNvPr id="3" name="TextBox 2"/>
          <p:cNvSpPr txBox="1"/>
          <p:nvPr/>
        </p:nvSpPr>
        <p:spPr>
          <a:xfrm>
            <a:off x="2919662" y="4331369"/>
            <a:ext cx="6200272" cy="369332"/>
          </a:xfrm>
          <a:prstGeom prst="rect">
            <a:avLst/>
          </a:prstGeom>
          <a:noFill/>
        </p:spPr>
        <p:txBody>
          <a:bodyPr wrap="square" rtlCol="0">
            <a:spAutoFit/>
          </a:bodyPr>
          <a:lstStyle/>
          <a:p>
            <a:r>
              <a:rPr lang="es-MX" dirty="0"/>
              <a:t>https://www.youtube.com/watch?v=joh6vUsHiq0</a:t>
            </a:r>
          </a:p>
        </p:txBody>
      </p:sp>
    </p:spTree>
    <p:extLst>
      <p:ext uri="{BB962C8B-B14F-4D97-AF65-F5344CB8AC3E}">
        <p14:creationId xmlns:p14="http://schemas.microsoft.com/office/powerpoint/2010/main" val="122442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2084" y="0"/>
            <a:ext cx="4539916" cy="448357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uerto rico, puertorican, boricua, borinquen, tain Tank Top | Spreadshirt | ID: 121527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7116" y="3473115"/>
            <a:ext cx="3384884" cy="338488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 cigar smoking woman somewhere in Havana, Cub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0259" y="0"/>
            <a:ext cx="317182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African Americans need to welcome our Puerto Rican Cuban and Dominican Brothers and Sisters because they are black also stop the segregation African Americans and learn about our spanish speaking Caribbean Brothers and sisters als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150"/>
            <a:ext cx="4514850" cy="68008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quot;Children of Hispaniola&quot; ~ A digital Illustration created in response to the racial divide and turmoil caused by 2015 residency/deportation laws established in the Dominican Republic. - Cathy Charl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7221" y="3022967"/>
            <a:ext cx="4247524" cy="4285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038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Image result for orgullo af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8211" y="1034717"/>
            <a:ext cx="5197640" cy="5197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132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275349"/>
            <a:ext cx="9448800" cy="1246248"/>
          </a:xfrm>
        </p:spPr>
        <p:txBody>
          <a:bodyPr/>
          <a:lstStyle/>
          <a:p>
            <a:r>
              <a:rPr lang="es-MX" dirty="0" smtClean="0"/>
              <a:t>Ahora tu – </a:t>
            </a:r>
            <a:r>
              <a:rPr lang="es-MX" dirty="0" err="1" smtClean="0"/>
              <a:t>now</a:t>
            </a:r>
            <a:r>
              <a:rPr lang="es-MX" dirty="0" smtClean="0"/>
              <a:t> </a:t>
            </a:r>
            <a:r>
              <a:rPr lang="es-MX" dirty="0" err="1" smtClean="0"/>
              <a:t>you</a:t>
            </a:r>
            <a:endParaRPr lang="es-MX" dirty="0"/>
          </a:p>
        </p:txBody>
      </p:sp>
      <p:sp>
        <p:nvSpPr>
          <p:cNvPr id="3" name="Subtitle 2"/>
          <p:cNvSpPr>
            <a:spLocks noGrp="1"/>
          </p:cNvSpPr>
          <p:nvPr>
            <p:ph type="subTitle" idx="1"/>
          </p:nvPr>
        </p:nvSpPr>
        <p:spPr>
          <a:xfrm>
            <a:off x="1235242" y="2521597"/>
            <a:ext cx="9721516" cy="1521014"/>
          </a:xfrm>
        </p:spPr>
        <p:txBody>
          <a:bodyPr>
            <a:noAutofit/>
          </a:bodyPr>
          <a:lstStyle/>
          <a:p>
            <a:r>
              <a:rPr lang="es-MX" sz="3600" dirty="0" err="1" smtClean="0"/>
              <a:t>With</a:t>
            </a:r>
            <a:r>
              <a:rPr lang="es-MX" sz="3600" dirty="0" smtClean="0"/>
              <a:t> a </a:t>
            </a:r>
            <a:r>
              <a:rPr lang="es-MX" sz="3600" dirty="0" err="1" smtClean="0"/>
              <a:t>partner</a:t>
            </a:r>
            <a:r>
              <a:rPr lang="es-MX" sz="3600" dirty="0" smtClean="0"/>
              <a:t> </a:t>
            </a:r>
            <a:r>
              <a:rPr lang="es-MX" sz="3600" dirty="0" err="1" smtClean="0"/>
              <a:t>or</a:t>
            </a:r>
            <a:r>
              <a:rPr lang="es-MX" sz="3600" dirty="0" smtClean="0"/>
              <a:t> </a:t>
            </a:r>
            <a:r>
              <a:rPr lang="es-MX" sz="3600" dirty="0" err="1" smtClean="0"/>
              <a:t>alone</a:t>
            </a:r>
            <a:r>
              <a:rPr lang="es-MX" sz="3600" dirty="0" smtClean="0"/>
              <a:t>, </a:t>
            </a:r>
            <a:r>
              <a:rPr lang="es-MX" sz="3600" dirty="0" err="1" smtClean="0"/>
              <a:t>you</a:t>
            </a:r>
            <a:r>
              <a:rPr lang="es-MX" sz="3600" dirty="0" smtClean="0"/>
              <a:t> </a:t>
            </a:r>
            <a:r>
              <a:rPr lang="es-MX" sz="3600" dirty="0" err="1" smtClean="0"/>
              <a:t>will</a:t>
            </a:r>
            <a:r>
              <a:rPr lang="es-MX" sz="3600" dirty="0" smtClean="0"/>
              <a:t> créate a </a:t>
            </a:r>
            <a:r>
              <a:rPr lang="es-MX" sz="3600" dirty="0" err="1" smtClean="0"/>
              <a:t>Biographical</a:t>
            </a:r>
            <a:r>
              <a:rPr lang="es-MX" sz="3600" dirty="0" smtClean="0"/>
              <a:t> </a:t>
            </a:r>
            <a:r>
              <a:rPr lang="es-MX" sz="3600" dirty="0" err="1" smtClean="0"/>
              <a:t>flag</a:t>
            </a:r>
            <a:r>
              <a:rPr lang="es-MX" sz="3600" dirty="0" smtClean="0"/>
              <a:t> </a:t>
            </a:r>
            <a:r>
              <a:rPr lang="es-MX" sz="3600" dirty="0" err="1" smtClean="0"/>
              <a:t>about</a:t>
            </a:r>
            <a:r>
              <a:rPr lang="es-MX" sz="3600" dirty="0" smtClean="0"/>
              <a:t> </a:t>
            </a:r>
            <a:r>
              <a:rPr lang="es-MX" sz="3600" dirty="0" err="1" smtClean="0"/>
              <a:t>an</a:t>
            </a:r>
            <a:r>
              <a:rPr lang="es-MX" sz="3600" dirty="0" smtClean="0"/>
              <a:t> </a:t>
            </a:r>
            <a:r>
              <a:rPr lang="es-MX" sz="3600" dirty="0" err="1" smtClean="0"/>
              <a:t>influential</a:t>
            </a:r>
            <a:r>
              <a:rPr lang="es-MX" sz="3600" dirty="0" smtClean="0"/>
              <a:t> Afro-Latino </a:t>
            </a:r>
            <a:r>
              <a:rPr lang="es-MX" sz="3600" dirty="0" err="1" smtClean="0"/>
              <a:t>person</a:t>
            </a:r>
            <a:r>
              <a:rPr lang="es-MX" sz="3600" dirty="0" smtClean="0"/>
              <a:t>.</a:t>
            </a:r>
          </a:p>
          <a:p>
            <a:r>
              <a:rPr lang="es-MX" sz="3600" dirty="0" smtClean="0"/>
              <a:t>Be </a:t>
            </a:r>
            <a:r>
              <a:rPr lang="es-MX" sz="3600" dirty="0" err="1" smtClean="0"/>
              <a:t>prepared</a:t>
            </a:r>
            <a:r>
              <a:rPr lang="es-MX" sz="3600" dirty="0" smtClean="0"/>
              <a:t> to </a:t>
            </a:r>
            <a:r>
              <a:rPr lang="es-MX" sz="3600" dirty="0" err="1" smtClean="0"/>
              <a:t>present</a:t>
            </a:r>
            <a:r>
              <a:rPr lang="es-MX" sz="3600" dirty="0" smtClean="0"/>
              <a:t> in English.</a:t>
            </a:r>
            <a:endParaRPr lang="es-MX" sz="3600" dirty="0"/>
          </a:p>
        </p:txBody>
      </p:sp>
    </p:spTree>
    <p:extLst>
      <p:ext uri="{BB962C8B-B14F-4D97-AF65-F5344CB8AC3E}">
        <p14:creationId xmlns:p14="http://schemas.microsoft.com/office/powerpoint/2010/main" val="2040118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err="1" smtClean="0"/>
              <a:t>The</a:t>
            </a:r>
            <a:r>
              <a:rPr lang="es-MX" dirty="0" smtClean="0"/>
              <a:t> </a:t>
            </a:r>
            <a:r>
              <a:rPr lang="es-MX" dirty="0" err="1" smtClean="0"/>
              <a:t>list</a:t>
            </a:r>
            <a:r>
              <a:rPr lang="es-MX" dirty="0" smtClean="0"/>
              <a:t> of </a:t>
            </a:r>
            <a:r>
              <a:rPr lang="es-MX" dirty="0" err="1" smtClean="0"/>
              <a:t>people</a:t>
            </a:r>
            <a:r>
              <a:rPr lang="es-MX" dirty="0" smtClean="0"/>
              <a:t> to </a:t>
            </a:r>
            <a:r>
              <a:rPr lang="es-MX" dirty="0" err="1" smtClean="0"/>
              <a:t>present</a:t>
            </a:r>
            <a:r>
              <a:rPr lang="es-MX" dirty="0" smtClean="0"/>
              <a:t> </a:t>
            </a:r>
            <a:r>
              <a:rPr lang="es-MX" dirty="0" err="1" smtClean="0"/>
              <a:t>about</a:t>
            </a:r>
            <a:r>
              <a:rPr lang="es-MX" dirty="0" smtClean="0"/>
              <a:t>. </a:t>
            </a:r>
            <a:r>
              <a:rPr lang="es-MX" dirty="0" err="1" smtClean="0"/>
              <a:t>write</a:t>
            </a:r>
            <a:r>
              <a:rPr lang="es-MX" dirty="0" smtClean="0"/>
              <a:t> </a:t>
            </a:r>
            <a:r>
              <a:rPr lang="es-MX" dirty="0" err="1" smtClean="0"/>
              <a:t>on</a:t>
            </a:r>
            <a:r>
              <a:rPr lang="es-MX" dirty="0" smtClean="0"/>
              <a:t> </a:t>
            </a:r>
            <a:r>
              <a:rPr lang="es-MX" dirty="0" err="1" smtClean="0"/>
              <a:t>cards</a:t>
            </a:r>
            <a:r>
              <a:rPr lang="es-MX" dirty="0" smtClean="0"/>
              <a:t>.</a:t>
            </a:r>
            <a:endParaRPr lang="es-MX" dirty="0"/>
          </a:p>
        </p:txBody>
      </p:sp>
      <p:sp>
        <p:nvSpPr>
          <p:cNvPr id="3" name="Content Placeholder 2"/>
          <p:cNvSpPr>
            <a:spLocks noGrp="1"/>
          </p:cNvSpPr>
          <p:nvPr>
            <p:ph idx="1"/>
          </p:nvPr>
        </p:nvSpPr>
        <p:spPr/>
        <p:txBody>
          <a:bodyPr>
            <a:normAutofit fontScale="25000" lnSpcReduction="20000"/>
          </a:bodyPr>
          <a:lstStyle/>
          <a:p>
            <a:r>
              <a:rPr lang="es-MX" dirty="0"/>
              <a:t>Afro Latinos:</a:t>
            </a:r>
          </a:p>
          <a:p>
            <a:r>
              <a:rPr lang="es-MX" dirty="0"/>
              <a:t> </a:t>
            </a:r>
          </a:p>
          <a:p>
            <a:r>
              <a:rPr lang="es-MX" dirty="0" err="1"/>
              <a:t>Revolutionaries</a:t>
            </a:r>
            <a:r>
              <a:rPr lang="es-MX" dirty="0"/>
              <a:t>:</a:t>
            </a:r>
          </a:p>
          <a:p>
            <a:r>
              <a:rPr lang="es-MX" dirty="0"/>
              <a:t>Yanga </a:t>
            </a:r>
          </a:p>
          <a:p>
            <a:r>
              <a:rPr lang="es-MX" dirty="0"/>
              <a:t>José Morelos</a:t>
            </a:r>
          </a:p>
          <a:p>
            <a:r>
              <a:rPr lang="es-MX" dirty="0"/>
              <a:t>Vicente Guerrero</a:t>
            </a:r>
          </a:p>
          <a:p>
            <a:r>
              <a:rPr lang="es-MX" dirty="0"/>
              <a:t> </a:t>
            </a:r>
          </a:p>
          <a:p>
            <a:r>
              <a:rPr lang="es-MX" dirty="0" err="1"/>
              <a:t>Roots</a:t>
            </a:r>
            <a:r>
              <a:rPr lang="es-MX" dirty="0"/>
              <a:t> </a:t>
            </a:r>
            <a:r>
              <a:rPr lang="es-MX" dirty="0" err="1"/>
              <a:t>musicians</a:t>
            </a:r>
            <a:r>
              <a:rPr lang="es-MX" dirty="0"/>
              <a:t>:</a:t>
            </a:r>
          </a:p>
          <a:p>
            <a:r>
              <a:rPr lang="es-MX" dirty="0"/>
              <a:t>Celia Cruz </a:t>
            </a:r>
          </a:p>
          <a:p>
            <a:r>
              <a:rPr lang="es-MX" dirty="0"/>
              <a:t>Susana Baca</a:t>
            </a:r>
          </a:p>
          <a:p>
            <a:r>
              <a:rPr lang="es-MX" dirty="0"/>
              <a:t>Johnny Pacheco</a:t>
            </a:r>
          </a:p>
          <a:p>
            <a:r>
              <a:rPr lang="es-MX" dirty="0"/>
              <a:t> </a:t>
            </a:r>
          </a:p>
          <a:p>
            <a:r>
              <a:rPr lang="es-MX" dirty="0" err="1"/>
              <a:t>Athletes</a:t>
            </a:r>
            <a:r>
              <a:rPr lang="es-MX" dirty="0"/>
              <a:t>:</a:t>
            </a:r>
          </a:p>
          <a:p>
            <a:r>
              <a:rPr lang="es-MX" dirty="0"/>
              <a:t>Pelé</a:t>
            </a:r>
          </a:p>
          <a:p>
            <a:r>
              <a:rPr lang="es-MX" dirty="0"/>
              <a:t>David Ortiz</a:t>
            </a:r>
          </a:p>
          <a:p>
            <a:r>
              <a:rPr lang="es-MX" dirty="0"/>
              <a:t>Roberto Clemente</a:t>
            </a:r>
          </a:p>
          <a:p>
            <a:r>
              <a:rPr lang="es-MX" dirty="0" err="1"/>
              <a:t>Caterine</a:t>
            </a:r>
            <a:r>
              <a:rPr lang="es-MX" dirty="0"/>
              <a:t> </a:t>
            </a:r>
            <a:r>
              <a:rPr lang="es-MX" dirty="0" err="1"/>
              <a:t>Imbargüen</a:t>
            </a:r>
            <a:endParaRPr lang="es-MX" dirty="0"/>
          </a:p>
          <a:p>
            <a:r>
              <a:rPr lang="es-MX" dirty="0"/>
              <a:t> </a:t>
            </a:r>
          </a:p>
          <a:p>
            <a:r>
              <a:rPr lang="es-MX" dirty="0" err="1"/>
              <a:t>Athletes</a:t>
            </a:r>
            <a:r>
              <a:rPr lang="es-MX" dirty="0"/>
              <a:t>:</a:t>
            </a:r>
          </a:p>
          <a:p>
            <a:r>
              <a:rPr lang="es-MX" dirty="0"/>
              <a:t>Ronaldinho</a:t>
            </a:r>
          </a:p>
          <a:p>
            <a:r>
              <a:rPr lang="es-MX" dirty="0"/>
              <a:t>Alex Rodríguez </a:t>
            </a:r>
          </a:p>
          <a:p>
            <a:r>
              <a:rPr lang="es-MX" dirty="0"/>
              <a:t>Rafaela </a:t>
            </a:r>
            <a:r>
              <a:rPr lang="es-MX" dirty="0" err="1"/>
              <a:t>Lopez</a:t>
            </a:r>
            <a:r>
              <a:rPr lang="es-MX" dirty="0"/>
              <a:t> Silva</a:t>
            </a:r>
          </a:p>
          <a:p>
            <a:r>
              <a:rPr lang="es-MX" dirty="0"/>
              <a:t> </a:t>
            </a:r>
          </a:p>
          <a:p>
            <a:r>
              <a:rPr lang="es-MX" dirty="0"/>
              <a:t>Pop </a:t>
            </a:r>
            <a:r>
              <a:rPr lang="es-MX" dirty="0" err="1"/>
              <a:t>artists</a:t>
            </a:r>
            <a:r>
              <a:rPr lang="es-MX" dirty="0"/>
              <a:t>:</a:t>
            </a:r>
          </a:p>
          <a:p>
            <a:r>
              <a:rPr lang="es-MX" dirty="0" err="1"/>
              <a:t>Belcalis</a:t>
            </a:r>
            <a:r>
              <a:rPr lang="es-MX" dirty="0"/>
              <a:t> </a:t>
            </a:r>
            <a:r>
              <a:rPr lang="es-MX" dirty="0" err="1"/>
              <a:t>Marlenis</a:t>
            </a:r>
            <a:r>
              <a:rPr lang="es-MX" dirty="0"/>
              <a:t> </a:t>
            </a:r>
            <a:r>
              <a:rPr lang="es-MX" dirty="0" err="1"/>
              <a:t>Almánzar</a:t>
            </a:r>
            <a:endParaRPr lang="es-MX" dirty="0"/>
          </a:p>
          <a:p>
            <a:r>
              <a:rPr lang="es-MX" dirty="0" err="1"/>
              <a:t>Mariah</a:t>
            </a:r>
            <a:r>
              <a:rPr lang="es-MX" dirty="0"/>
              <a:t> Carey</a:t>
            </a:r>
          </a:p>
          <a:p>
            <a:r>
              <a:rPr lang="es-MX" dirty="0"/>
              <a:t>Peter Gene Hernandez </a:t>
            </a:r>
          </a:p>
          <a:p>
            <a:r>
              <a:rPr lang="es-MX" dirty="0"/>
              <a:t> </a:t>
            </a:r>
          </a:p>
          <a:p>
            <a:r>
              <a:rPr lang="es-MX" dirty="0" err="1"/>
              <a:t>Activists</a:t>
            </a:r>
            <a:r>
              <a:rPr lang="es-MX" dirty="0"/>
              <a:t>:</a:t>
            </a:r>
          </a:p>
          <a:p>
            <a:r>
              <a:rPr lang="es-MX" dirty="0"/>
              <a:t>Gilberto Gil</a:t>
            </a:r>
          </a:p>
          <a:p>
            <a:r>
              <a:rPr lang="es-MX" dirty="0" err="1"/>
              <a:t>Tego</a:t>
            </a:r>
            <a:r>
              <a:rPr lang="es-MX" dirty="0"/>
              <a:t> </a:t>
            </a:r>
            <a:r>
              <a:rPr lang="es-MX" dirty="0" err="1"/>
              <a:t>Calderon</a:t>
            </a:r>
            <a:endParaRPr lang="es-MX" dirty="0"/>
          </a:p>
          <a:p>
            <a:r>
              <a:rPr lang="es-MX" dirty="0"/>
              <a:t>Argelia Laya</a:t>
            </a:r>
          </a:p>
          <a:p>
            <a:r>
              <a:rPr lang="es-MX" dirty="0"/>
              <a:t> </a:t>
            </a:r>
          </a:p>
          <a:p>
            <a:r>
              <a:rPr lang="es-MX" dirty="0" err="1"/>
              <a:t>Activists</a:t>
            </a:r>
            <a:r>
              <a:rPr lang="es-MX" dirty="0"/>
              <a:t>:</a:t>
            </a:r>
          </a:p>
          <a:p>
            <a:r>
              <a:rPr lang="es-MX" dirty="0" err="1"/>
              <a:t>The</a:t>
            </a:r>
            <a:r>
              <a:rPr lang="es-MX" dirty="0"/>
              <a:t> Mirabel </a:t>
            </a:r>
            <a:r>
              <a:rPr lang="es-MX" dirty="0" err="1"/>
              <a:t>Sisters</a:t>
            </a:r>
            <a:r>
              <a:rPr lang="es-MX" dirty="0"/>
              <a:t> - las 3 mariposas</a:t>
            </a:r>
          </a:p>
          <a:p>
            <a:r>
              <a:rPr lang="es-MX" dirty="0" err="1"/>
              <a:t>Xica</a:t>
            </a:r>
            <a:r>
              <a:rPr lang="es-MX" dirty="0"/>
              <a:t> da Silva</a:t>
            </a:r>
          </a:p>
          <a:p>
            <a:r>
              <a:rPr lang="es-MX" dirty="0"/>
              <a:t>Arturo Alfonso </a:t>
            </a:r>
            <a:r>
              <a:rPr lang="es-MX" dirty="0" err="1"/>
              <a:t>Schomburg</a:t>
            </a:r>
            <a:endParaRPr lang="es-MX" dirty="0"/>
          </a:p>
          <a:p>
            <a:r>
              <a:rPr lang="es-MX" dirty="0"/>
              <a:t> </a:t>
            </a:r>
          </a:p>
          <a:p>
            <a:r>
              <a:rPr lang="es-MX" dirty="0" err="1"/>
              <a:t>Writers</a:t>
            </a:r>
            <a:r>
              <a:rPr lang="es-MX" dirty="0"/>
              <a:t> </a:t>
            </a:r>
            <a:r>
              <a:rPr lang="es-MX" dirty="0" err="1"/>
              <a:t>newscasters</a:t>
            </a:r>
            <a:r>
              <a:rPr lang="es-MX" dirty="0"/>
              <a:t>:</a:t>
            </a:r>
          </a:p>
          <a:p>
            <a:r>
              <a:rPr lang="es-MX" dirty="0" err="1"/>
              <a:t>Ursula</a:t>
            </a:r>
            <a:r>
              <a:rPr lang="es-MX" dirty="0"/>
              <a:t> Burns</a:t>
            </a:r>
          </a:p>
          <a:p>
            <a:r>
              <a:rPr lang="es-MX" dirty="0"/>
              <a:t>John Carlos </a:t>
            </a:r>
          </a:p>
          <a:p>
            <a:r>
              <a:rPr lang="es-MX" dirty="0"/>
              <a:t>Ilia Calderón</a:t>
            </a:r>
          </a:p>
          <a:p>
            <a:r>
              <a:rPr lang="es-MX" dirty="0"/>
              <a:t> </a:t>
            </a:r>
          </a:p>
          <a:p>
            <a:r>
              <a:rPr lang="es-MX" dirty="0" err="1"/>
              <a:t>Politically</a:t>
            </a:r>
            <a:r>
              <a:rPr lang="es-MX" dirty="0"/>
              <a:t> active:</a:t>
            </a:r>
          </a:p>
          <a:p>
            <a:r>
              <a:rPr lang="es-MX" dirty="0" err="1"/>
              <a:t>Gwen</a:t>
            </a:r>
            <a:r>
              <a:rPr lang="es-MX" dirty="0"/>
              <a:t> </a:t>
            </a:r>
            <a:r>
              <a:rPr lang="es-MX" dirty="0" err="1"/>
              <a:t>Ifill</a:t>
            </a:r>
            <a:r>
              <a:rPr lang="es-MX" dirty="0"/>
              <a:t> </a:t>
            </a:r>
          </a:p>
          <a:p>
            <a:r>
              <a:rPr lang="es-MX" dirty="0"/>
              <a:t>Adriano Espaillat</a:t>
            </a:r>
          </a:p>
          <a:p>
            <a:r>
              <a:rPr lang="es-MX" dirty="0"/>
              <a:t>Pedro Campos</a:t>
            </a:r>
          </a:p>
          <a:p>
            <a:endParaRPr lang="es-MX" dirty="0"/>
          </a:p>
        </p:txBody>
      </p:sp>
    </p:spTree>
    <p:extLst>
      <p:ext uri="{BB962C8B-B14F-4D97-AF65-F5344CB8AC3E}">
        <p14:creationId xmlns:p14="http://schemas.microsoft.com/office/powerpoint/2010/main" val="2530792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398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361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799089"/>
            <a:ext cx="8610600" cy="3326364"/>
          </a:xfrm>
        </p:spPr>
        <p:txBody>
          <a:bodyPr>
            <a:normAutofit fontScale="90000"/>
          </a:bodyPr>
          <a:lstStyle/>
          <a:p>
            <a:r>
              <a:rPr lang="es-MX" dirty="0" smtClean="0"/>
              <a:t>ORGANIZE YOUR BINDER</a:t>
            </a:r>
            <a:br>
              <a:rPr lang="es-MX" dirty="0" smtClean="0"/>
            </a:br>
            <a:r>
              <a:rPr lang="es-MX" dirty="0" smtClean="0"/>
              <a:t>ORGANICE TU CARPETA</a:t>
            </a:r>
            <a:br>
              <a:rPr lang="es-MX" dirty="0" smtClean="0"/>
            </a:br>
            <a:r>
              <a:rPr lang="es-MX" dirty="0"/>
              <a:t/>
            </a:r>
            <a:br>
              <a:rPr lang="es-MX" dirty="0"/>
            </a:br>
            <a:r>
              <a:rPr lang="es-MX" dirty="0" smtClean="0"/>
              <a:t/>
            </a:r>
            <a:br>
              <a:rPr lang="es-MX" dirty="0" smtClean="0"/>
            </a:br>
            <a:r>
              <a:rPr lang="es-MX" dirty="0" smtClean="0"/>
              <a:t>MONTHLY BINDER CHECKS 15 PTS</a:t>
            </a:r>
            <a:br>
              <a:rPr lang="es-MX" dirty="0" smtClean="0"/>
            </a:br>
            <a:r>
              <a:rPr lang="es-MX" dirty="0" smtClean="0"/>
              <a:t>-NOTES, HANDOUTS, EXAMS</a:t>
            </a:r>
            <a:br>
              <a:rPr lang="es-MX" dirty="0" smtClean="0"/>
            </a:br>
            <a:r>
              <a:rPr lang="es-MX" dirty="0" smtClean="0"/>
              <a:t>5 UNITS – CURRENTLY IN UNIT 3</a:t>
            </a:r>
            <a:br>
              <a:rPr lang="es-MX" dirty="0" smtClean="0"/>
            </a:br>
            <a:endParaRPr lang="es-MX" dirty="0"/>
          </a:p>
        </p:txBody>
      </p:sp>
    </p:spTree>
    <p:extLst>
      <p:ext uri="{BB962C8B-B14F-4D97-AF65-F5344CB8AC3E}">
        <p14:creationId xmlns:p14="http://schemas.microsoft.com/office/powerpoint/2010/main" val="4208512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795" y="901531"/>
            <a:ext cx="8610600" cy="1293028"/>
          </a:xfrm>
        </p:spPr>
        <p:txBody>
          <a:bodyPr/>
          <a:lstStyle/>
          <a:p>
            <a:r>
              <a:rPr lang="es-MX" dirty="0" smtClean="0"/>
              <a:t>Ser                                estar</a:t>
            </a:r>
            <a:endParaRPr lang="es-MX" dirty="0"/>
          </a:p>
        </p:txBody>
      </p:sp>
      <p:sp>
        <p:nvSpPr>
          <p:cNvPr id="3" name="Content Placeholder 2"/>
          <p:cNvSpPr>
            <a:spLocks noGrp="1"/>
          </p:cNvSpPr>
          <p:nvPr>
            <p:ph sz="half" idx="1"/>
          </p:nvPr>
        </p:nvSpPr>
        <p:spPr/>
        <p:txBody>
          <a:bodyPr>
            <a:normAutofit fontScale="92500"/>
          </a:bodyPr>
          <a:lstStyle/>
          <a:p>
            <a:pPr marL="514350" indent="-514350">
              <a:buFont typeface="+mj-lt"/>
              <a:buAutoNum type="arabicPeriod"/>
            </a:pPr>
            <a:r>
              <a:rPr lang="es-MX" sz="3200" dirty="0" smtClean="0"/>
              <a:t>Yo _____ de los Estados Unidos.</a:t>
            </a:r>
          </a:p>
          <a:p>
            <a:pPr marL="514350" indent="-514350">
              <a:buFont typeface="+mj-lt"/>
              <a:buAutoNum type="arabicPeriod"/>
            </a:pPr>
            <a:endParaRPr lang="es-MX" sz="3200" dirty="0" smtClean="0"/>
          </a:p>
          <a:p>
            <a:pPr marL="514350" indent="-514350">
              <a:buFont typeface="+mj-lt"/>
              <a:buAutoNum type="arabicPeriod"/>
            </a:pPr>
            <a:r>
              <a:rPr lang="es-MX" sz="3200" dirty="0" smtClean="0"/>
              <a:t>Ella ______ una maestra.</a:t>
            </a:r>
          </a:p>
          <a:p>
            <a:pPr marL="514350" indent="-514350">
              <a:buFont typeface="+mj-lt"/>
              <a:buAutoNum type="arabicPeriod"/>
            </a:pPr>
            <a:endParaRPr lang="es-MX" sz="3200" dirty="0"/>
          </a:p>
          <a:p>
            <a:pPr marL="514350" indent="-514350">
              <a:buFont typeface="+mj-lt"/>
              <a:buAutoNum type="arabicPeriod"/>
            </a:pPr>
            <a:r>
              <a:rPr lang="es-MX" sz="3200" dirty="0" smtClean="0"/>
              <a:t>Nosotros ______ estudiantes inteligentes.</a:t>
            </a:r>
            <a:endParaRPr lang="es-MX" sz="3200" dirty="0"/>
          </a:p>
        </p:txBody>
      </p:sp>
      <p:sp>
        <p:nvSpPr>
          <p:cNvPr id="4" name="Content Placeholder 3"/>
          <p:cNvSpPr>
            <a:spLocks noGrp="1"/>
          </p:cNvSpPr>
          <p:nvPr>
            <p:ph sz="half" idx="2"/>
          </p:nvPr>
        </p:nvSpPr>
        <p:spPr/>
        <p:txBody>
          <a:bodyPr>
            <a:normAutofit fontScale="92500"/>
          </a:bodyPr>
          <a:lstStyle/>
          <a:p>
            <a:pPr marL="0" indent="0">
              <a:buNone/>
            </a:pPr>
            <a:r>
              <a:rPr lang="es-MX" sz="3200" dirty="0" smtClean="0"/>
              <a:t>4. Tu ____ en la escuela.</a:t>
            </a:r>
          </a:p>
          <a:p>
            <a:pPr marL="0" indent="0">
              <a:buNone/>
            </a:pPr>
            <a:endParaRPr lang="es-MX" sz="3200" dirty="0"/>
          </a:p>
          <a:p>
            <a:pPr marL="0" indent="0">
              <a:buNone/>
            </a:pPr>
            <a:r>
              <a:rPr lang="es-MX" sz="3200" dirty="0" smtClean="0"/>
              <a:t>5. Ellos _____ cansados.</a:t>
            </a:r>
          </a:p>
          <a:p>
            <a:pPr marL="0" indent="0">
              <a:buNone/>
            </a:pPr>
            <a:endParaRPr lang="es-MX" sz="3200" dirty="0"/>
          </a:p>
          <a:p>
            <a:pPr marL="0" indent="0">
              <a:buNone/>
            </a:pPr>
            <a:r>
              <a:rPr lang="es-MX" sz="3200" dirty="0" smtClean="0"/>
              <a:t>6. Nosotros ________ estudiando español.</a:t>
            </a:r>
            <a:endParaRPr lang="es-MX" sz="3200" dirty="0"/>
          </a:p>
        </p:txBody>
      </p:sp>
    </p:spTree>
    <p:extLst>
      <p:ext uri="{BB962C8B-B14F-4D97-AF65-F5344CB8AC3E}">
        <p14:creationId xmlns:p14="http://schemas.microsoft.com/office/powerpoint/2010/main" val="476093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s-ES_tradnl" dirty="0"/>
              <a:t>HOY ES </a:t>
            </a:r>
            <a:r>
              <a:rPr lang="es-ES_tradnl" dirty="0" smtClean="0"/>
              <a:t>MIERCOLES, </a:t>
            </a:r>
            <a:r>
              <a:rPr lang="es-ES_tradnl" dirty="0"/>
              <a:t>EL  </a:t>
            </a:r>
            <a:r>
              <a:rPr lang="es-ES_tradnl" dirty="0" smtClean="0"/>
              <a:t>VEINTITRES  </a:t>
            </a:r>
            <a:r>
              <a:rPr lang="es-ES_tradnl" dirty="0"/>
              <a:t>DE ENERO</a:t>
            </a:r>
          </a:p>
        </p:txBody>
      </p:sp>
      <p:sp>
        <p:nvSpPr>
          <p:cNvPr id="3" name="Title 2"/>
          <p:cNvSpPr>
            <a:spLocks noGrp="1"/>
          </p:cNvSpPr>
          <p:nvPr>
            <p:ph type="title"/>
          </p:nvPr>
        </p:nvSpPr>
        <p:spPr/>
        <p:txBody>
          <a:bodyPr>
            <a:normAutofit/>
          </a:bodyPr>
          <a:lstStyle/>
          <a:p>
            <a:r>
              <a:rPr lang="es-ES_tradnl" dirty="0"/>
              <a:t>BIENVENIDOS A NUESTRA CLASE </a:t>
            </a:r>
            <a:br>
              <a:rPr lang="es-ES_tradnl" dirty="0"/>
            </a:br>
            <a:r>
              <a:rPr lang="es-ES_tradnl" dirty="0"/>
              <a:t>Español 1 </a:t>
            </a:r>
          </a:p>
        </p:txBody>
      </p:sp>
    </p:spTree>
    <p:extLst>
      <p:ext uri="{BB962C8B-B14F-4D97-AF65-F5344CB8AC3E}">
        <p14:creationId xmlns:p14="http://schemas.microsoft.com/office/powerpoint/2010/main" val="76917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7010721" y="2194560"/>
            <a:ext cx="4876800" cy="4663440"/>
          </a:xfrm>
        </p:spPr>
        <p:txBody>
          <a:bodyPr>
            <a:noAutofit/>
          </a:bodyPr>
          <a:lstStyle/>
          <a:p>
            <a:r>
              <a:rPr lang="es-ES_tradnl" sz="4000" dirty="0"/>
              <a:t>LLW </a:t>
            </a:r>
            <a:r>
              <a:rPr lang="es-ES_tradnl" sz="4000" dirty="0" err="1"/>
              <a:t>differentiate</a:t>
            </a:r>
            <a:r>
              <a:rPr lang="es-ES_tradnl" sz="4000" dirty="0"/>
              <a:t> </a:t>
            </a:r>
            <a:r>
              <a:rPr lang="es-ES_tradnl" sz="4000" dirty="0" err="1"/>
              <a:t>between</a:t>
            </a:r>
            <a:r>
              <a:rPr lang="es-ES_tradnl" sz="4000" dirty="0"/>
              <a:t> ser and estar in 9 </a:t>
            </a:r>
            <a:r>
              <a:rPr lang="es-ES_tradnl" sz="4000" dirty="0" err="1"/>
              <a:t>sentences</a:t>
            </a:r>
            <a:r>
              <a:rPr lang="es-ES_tradnl" sz="4000" dirty="0"/>
              <a:t> and </a:t>
            </a:r>
            <a:r>
              <a:rPr lang="es-ES_tradnl" sz="4000" dirty="0" err="1"/>
              <a:t>conjugate</a:t>
            </a:r>
            <a:r>
              <a:rPr lang="es-ES_tradnl" sz="4000" dirty="0"/>
              <a:t> </a:t>
            </a:r>
            <a:r>
              <a:rPr lang="es-ES_tradnl" sz="4000" dirty="0" err="1"/>
              <a:t>them</a:t>
            </a:r>
            <a:r>
              <a:rPr lang="es-ES_tradnl" sz="4000" dirty="0"/>
              <a:t> </a:t>
            </a:r>
            <a:r>
              <a:rPr lang="es-ES_tradnl" sz="4000" dirty="0" err="1"/>
              <a:t>with</a:t>
            </a:r>
            <a:r>
              <a:rPr lang="es-ES_tradnl" sz="4000" dirty="0"/>
              <a:t> 100% </a:t>
            </a:r>
            <a:r>
              <a:rPr lang="es-ES_tradnl" sz="4000" dirty="0" err="1"/>
              <a:t>accuracy</a:t>
            </a:r>
            <a:r>
              <a:rPr lang="es-ES_tradnl" sz="4000" dirty="0"/>
              <a:t>.   </a:t>
            </a:r>
          </a:p>
        </p:txBody>
      </p:sp>
      <p:sp>
        <p:nvSpPr>
          <p:cNvPr id="3" name="Content Placeholder 2"/>
          <p:cNvSpPr>
            <a:spLocks noGrp="1"/>
          </p:cNvSpPr>
          <p:nvPr>
            <p:ph sz="half" idx="1"/>
          </p:nvPr>
        </p:nvSpPr>
        <p:spPr/>
        <p:txBody>
          <a:bodyPr>
            <a:normAutofit/>
          </a:bodyPr>
          <a:lstStyle/>
          <a:p>
            <a:r>
              <a:rPr lang="en-US" sz="4000" dirty="0"/>
              <a:t>LLWBAT differentiate between </a:t>
            </a:r>
            <a:r>
              <a:rPr lang="en-US" sz="4000" dirty="0" err="1"/>
              <a:t>ser</a:t>
            </a:r>
            <a:r>
              <a:rPr lang="en-US" sz="4000" dirty="0"/>
              <a:t> and </a:t>
            </a:r>
            <a:r>
              <a:rPr lang="en-US" sz="4000" dirty="0" err="1"/>
              <a:t>estar</a:t>
            </a:r>
            <a:r>
              <a:rPr lang="en-US" sz="4000" dirty="0"/>
              <a:t> and conjugate them in sentences. [NL.1.1c]</a:t>
            </a:r>
            <a:endParaRPr lang="es-ES_tradnl" sz="4000" dirty="0"/>
          </a:p>
        </p:txBody>
      </p:sp>
      <p:sp>
        <p:nvSpPr>
          <p:cNvPr id="4" name="Title 3"/>
          <p:cNvSpPr>
            <a:spLocks noGrp="1"/>
          </p:cNvSpPr>
          <p:nvPr>
            <p:ph type="title"/>
          </p:nvPr>
        </p:nvSpPr>
        <p:spPr>
          <a:xfrm>
            <a:off x="-665748" y="618178"/>
            <a:ext cx="8610600" cy="1293028"/>
          </a:xfrm>
        </p:spPr>
        <p:txBody>
          <a:bodyPr/>
          <a:lstStyle/>
          <a:p>
            <a:r>
              <a:rPr lang="es-ES_tradnl" dirty="0"/>
              <a:t>OBJETIVO Y DOL </a:t>
            </a:r>
          </a:p>
        </p:txBody>
      </p:sp>
    </p:spTree>
    <p:extLst>
      <p:ext uri="{BB962C8B-B14F-4D97-AF65-F5344CB8AC3E}">
        <p14:creationId xmlns:p14="http://schemas.microsoft.com/office/powerpoint/2010/main" val="237577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30054" y="102358"/>
            <a:ext cx="6755642" cy="6755642"/>
          </a:xfrm>
          <a:prstGeom prst="rect">
            <a:avLst/>
          </a:prstGeom>
        </p:spPr>
      </p:pic>
    </p:spTree>
    <p:extLst>
      <p:ext uri="{BB962C8B-B14F-4D97-AF65-F5344CB8AC3E}">
        <p14:creationId xmlns:p14="http://schemas.microsoft.com/office/powerpoint/2010/main" val="231150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44454" y="36969"/>
            <a:ext cx="4749421" cy="6783555"/>
          </a:xfrm>
          <a:prstGeom prst="rect">
            <a:avLst/>
          </a:prstGeom>
        </p:spPr>
      </p:pic>
    </p:spTree>
    <p:extLst>
      <p:ext uri="{BB962C8B-B14F-4D97-AF65-F5344CB8AC3E}">
        <p14:creationId xmlns:p14="http://schemas.microsoft.com/office/powerpoint/2010/main" val="122444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14525" y="1447798"/>
          <a:ext cx="9996488" cy="4348784"/>
        </p:xfrm>
        <a:graphic>
          <a:graphicData uri="http://schemas.openxmlformats.org/drawingml/2006/table">
            <a:tbl>
              <a:tblPr firstRow="1" bandRow="1">
                <a:tableStyleId>{5C22544A-7EE6-4342-B048-85BDC9FD1C3A}</a:tableStyleId>
              </a:tblPr>
              <a:tblGrid>
                <a:gridCol w="4998244">
                  <a:extLst>
                    <a:ext uri="{9D8B030D-6E8A-4147-A177-3AD203B41FA5}">
                      <a16:colId xmlns:a16="http://schemas.microsoft.com/office/drawing/2014/main" val="20000"/>
                    </a:ext>
                  </a:extLst>
                </a:gridCol>
                <a:gridCol w="4998244">
                  <a:extLst>
                    <a:ext uri="{9D8B030D-6E8A-4147-A177-3AD203B41FA5}">
                      <a16:colId xmlns:a16="http://schemas.microsoft.com/office/drawing/2014/main" val="20001"/>
                    </a:ext>
                  </a:extLst>
                </a:gridCol>
              </a:tblGrid>
              <a:tr h="1214272">
                <a:tc>
                  <a:txBody>
                    <a:bodyPr/>
                    <a:lstStyle/>
                    <a:p>
                      <a:r>
                        <a:rPr lang="es-ES_tradnl" sz="4000" dirty="0"/>
                        <a:t>YO</a:t>
                      </a:r>
                    </a:p>
                  </a:txBody>
                  <a:tcPr/>
                </a:tc>
                <a:tc>
                  <a:txBody>
                    <a:bodyPr/>
                    <a:lstStyle/>
                    <a:p>
                      <a:r>
                        <a:rPr lang="es-ES_tradnl" sz="4000" dirty="0"/>
                        <a:t>NOSOTROS</a:t>
                      </a:r>
                    </a:p>
                  </a:txBody>
                  <a:tcPr/>
                </a:tc>
                <a:extLst>
                  <a:ext uri="{0D108BD9-81ED-4DB2-BD59-A6C34878D82A}">
                    <a16:rowId xmlns:a16="http://schemas.microsoft.com/office/drawing/2014/main" val="10000"/>
                  </a:ext>
                </a:extLst>
              </a:tr>
              <a:tr h="1214272">
                <a:tc>
                  <a:txBody>
                    <a:bodyPr/>
                    <a:lstStyle/>
                    <a:p>
                      <a:r>
                        <a:rPr lang="es-ES_tradnl" sz="4000" dirty="0"/>
                        <a:t>TU</a:t>
                      </a:r>
                    </a:p>
                  </a:txBody>
                  <a:tcPr/>
                </a:tc>
                <a:tc>
                  <a:txBody>
                    <a:bodyPr/>
                    <a:lstStyle/>
                    <a:p>
                      <a:endParaRPr lang="es-ES_tradnl" sz="4000" dirty="0"/>
                    </a:p>
                  </a:txBody>
                  <a:tcPr/>
                </a:tc>
                <a:extLst>
                  <a:ext uri="{0D108BD9-81ED-4DB2-BD59-A6C34878D82A}">
                    <a16:rowId xmlns:a16="http://schemas.microsoft.com/office/drawing/2014/main" val="10001"/>
                  </a:ext>
                </a:extLst>
              </a:tr>
              <a:tr h="1214272">
                <a:tc>
                  <a:txBody>
                    <a:bodyPr/>
                    <a:lstStyle/>
                    <a:p>
                      <a:r>
                        <a:rPr lang="es-ES_tradnl" sz="4000" dirty="0"/>
                        <a:t>EL</a:t>
                      </a:r>
                    </a:p>
                    <a:p>
                      <a:r>
                        <a:rPr lang="es-ES_tradnl" sz="4000" dirty="0"/>
                        <a:t>ELLA</a:t>
                      </a:r>
                    </a:p>
                    <a:p>
                      <a:r>
                        <a:rPr lang="es-ES_tradnl" sz="4000" dirty="0"/>
                        <a:t>USTED</a:t>
                      </a:r>
                      <a:r>
                        <a:rPr lang="es-ES_tradnl" sz="4000" baseline="0" dirty="0"/>
                        <a:t> </a:t>
                      </a:r>
                      <a:endParaRPr lang="es-ES_tradnl" sz="4000" dirty="0"/>
                    </a:p>
                  </a:txBody>
                  <a:tcPr/>
                </a:tc>
                <a:tc>
                  <a:txBody>
                    <a:bodyPr/>
                    <a:lstStyle/>
                    <a:p>
                      <a:r>
                        <a:rPr lang="es-ES_tradnl" sz="4000" dirty="0"/>
                        <a:t>ELLOS</a:t>
                      </a:r>
                    </a:p>
                    <a:p>
                      <a:r>
                        <a:rPr lang="es-ES_tradnl" sz="4000" dirty="0"/>
                        <a:t>ELLAS</a:t>
                      </a:r>
                    </a:p>
                    <a:p>
                      <a:r>
                        <a:rPr lang="es-ES_tradnl" sz="4000" dirty="0"/>
                        <a:t>USTEDES</a:t>
                      </a:r>
                    </a:p>
                  </a:txBody>
                  <a:tcPr/>
                </a:tc>
                <a:extLst>
                  <a:ext uri="{0D108BD9-81ED-4DB2-BD59-A6C34878D82A}">
                    <a16:rowId xmlns:a16="http://schemas.microsoft.com/office/drawing/2014/main" val="10002"/>
                  </a:ext>
                </a:extLst>
              </a:tr>
            </a:tbl>
          </a:graphicData>
        </a:graphic>
      </p:graphicFrame>
      <p:sp>
        <p:nvSpPr>
          <p:cNvPr id="3" name="Title 2"/>
          <p:cNvSpPr>
            <a:spLocks noGrp="1"/>
          </p:cNvSpPr>
          <p:nvPr>
            <p:ph type="title"/>
          </p:nvPr>
        </p:nvSpPr>
        <p:spPr>
          <a:xfrm>
            <a:off x="321355" y="272143"/>
            <a:ext cx="1765074" cy="889000"/>
          </a:xfrm>
        </p:spPr>
        <p:txBody>
          <a:bodyPr/>
          <a:lstStyle/>
          <a:p>
            <a:r>
              <a:rPr lang="es-ES_tradnl" dirty="0"/>
              <a:t>SER </a:t>
            </a:r>
          </a:p>
        </p:txBody>
      </p:sp>
    </p:spTree>
    <p:extLst>
      <p:ext uri="{BB962C8B-B14F-4D97-AF65-F5344CB8AC3E}">
        <p14:creationId xmlns:p14="http://schemas.microsoft.com/office/powerpoint/2010/main" val="295397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14525" y="1447798"/>
          <a:ext cx="9996488" cy="4348784"/>
        </p:xfrm>
        <a:graphic>
          <a:graphicData uri="http://schemas.openxmlformats.org/drawingml/2006/table">
            <a:tbl>
              <a:tblPr firstRow="1" bandRow="1">
                <a:tableStyleId>{5C22544A-7EE6-4342-B048-85BDC9FD1C3A}</a:tableStyleId>
              </a:tblPr>
              <a:tblGrid>
                <a:gridCol w="4998244">
                  <a:extLst>
                    <a:ext uri="{9D8B030D-6E8A-4147-A177-3AD203B41FA5}">
                      <a16:colId xmlns:a16="http://schemas.microsoft.com/office/drawing/2014/main" val="20000"/>
                    </a:ext>
                  </a:extLst>
                </a:gridCol>
                <a:gridCol w="4998244">
                  <a:extLst>
                    <a:ext uri="{9D8B030D-6E8A-4147-A177-3AD203B41FA5}">
                      <a16:colId xmlns:a16="http://schemas.microsoft.com/office/drawing/2014/main" val="20001"/>
                    </a:ext>
                  </a:extLst>
                </a:gridCol>
              </a:tblGrid>
              <a:tr h="1214272">
                <a:tc>
                  <a:txBody>
                    <a:bodyPr/>
                    <a:lstStyle/>
                    <a:p>
                      <a:r>
                        <a:rPr lang="es-ES_tradnl" sz="4000" dirty="0"/>
                        <a:t>YO</a:t>
                      </a:r>
                    </a:p>
                  </a:txBody>
                  <a:tcPr/>
                </a:tc>
                <a:tc>
                  <a:txBody>
                    <a:bodyPr/>
                    <a:lstStyle/>
                    <a:p>
                      <a:r>
                        <a:rPr lang="es-ES_tradnl" sz="4000" dirty="0"/>
                        <a:t>NOSOTROS</a:t>
                      </a:r>
                    </a:p>
                  </a:txBody>
                  <a:tcPr/>
                </a:tc>
                <a:extLst>
                  <a:ext uri="{0D108BD9-81ED-4DB2-BD59-A6C34878D82A}">
                    <a16:rowId xmlns:a16="http://schemas.microsoft.com/office/drawing/2014/main" val="10000"/>
                  </a:ext>
                </a:extLst>
              </a:tr>
              <a:tr h="1214272">
                <a:tc>
                  <a:txBody>
                    <a:bodyPr/>
                    <a:lstStyle/>
                    <a:p>
                      <a:r>
                        <a:rPr lang="es-ES_tradnl" sz="4000" dirty="0"/>
                        <a:t>TU</a:t>
                      </a:r>
                    </a:p>
                  </a:txBody>
                  <a:tcPr/>
                </a:tc>
                <a:tc>
                  <a:txBody>
                    <a:bodyPr/>
                    <a:lstStyle/>
                    <a:p>
                      <a:endParaRPr lang="es-ES_tradnl" sz="4000" dirty="0"/>
                    </a:p>
                  </a:txBody>
                  <a:tcPr/>
                </a:tc>
                <a:extLst>
                  <a:ext uri="{0D108BD9-81ED-4DB2-BD59-A6C34878D82A}">
                    <a16:rowId xmlns:a16="http://schemas.microsoft.com/office/drawing/2014/main" val="10001"/>
                  </a:ext>
                </a:extLst>
              </a:tr>
              <a:tr h="1214272">
                <a:tc>
                  <a:txBody>
                    <a:bodyPr/>
                    <a:lstStyle/>
                    <a:p>
                      <a:r>
                        <a:rPr lang="es-ES_tradnl" sz="4000" dirty="0"/>
                        <a:t>EL</a:t>
                      </a:r>
                    </a:p>
                    <a:p>
                      <a:r>
                        <a:rPr lang="es-ES_tradnl" sz="4000" dirty="0"/>
                        <a:t>ELLA</a:t>
                      </a:r>
                    </a:p>
                    <a:p>
                      <a:r>
                        <a:rPr lang="es-ES_tradnl" sz="4000" dirty="0"/>
                        <a:t>USTED</a:t>
                      </a:r>
                      <a:r>
                        <a:rPr lang="es-ES_tradnl" sz="4000" baseline="0" dirty="0"/>
                        <a:t> </a:t>
                      </a:r>
                      <a:endParaRPr lang="es-ES_tradnl" sz="4000" dirty="0"/>
                    </a:p>
                  </a:txBody>
                  <a:tcPr/>
                </a:tc>
                <a:tc>
                  <a:txBody>
                    <a:bodyPr/>
                    <a:lstStyle/>
                    <a:p>
                      <a:r>
                        <a:rPr lang="es-ES_tradnl" sz="4000" dirty="0"/>
                        <a:t>ELLOS</a:t>
                      </a:r>
                    </a:p>
                    <a:p>
                      <a:r>
                        <a:rPr lang="es-ES_tradnl" sz="4000" dirty="0"/>
                        <a:t>ELLAS</a:t>
                      </a:r>
                    </a:p>
                    <a:p>
                      <a:r>
                        <a:rPr lang="es-ES_tradnl" sz="4000" dirty="0"/>
                        <a:t>USTEDES</a:t>
                      </a:r>
                    </a:p>
                  </a:txBody>
                  <a:tcPr/>
                </a:tc>
                <a:extLst>
                  <a:ext uri="{0D108BD9-81ED-4DB2-BD59-A6C34878D82A}">
                    <a16:rowId xmlns:a16="http://schemas.microsoft.com/office/drawing/2014/main" val="10002"/>
                  </a:ext>
                </a:extLst>
              </a:tr>
            </a:tbl>
          </a:graphicData>
        </a:graphic>
      </p:graphicFrame>
      <p:sp>
        <p:nvSpPr>
          <p:cNvPr id="3" name="Title 2"/>
          <p:cNvSpPr>
            <a:spLocks noGrp="1"/>
          </p:cNvSpPr>
          <p:nvPr>
            <p:ph type="title"/>
          </p:nvPr>
        </p:nvSpPr>
        <p:spPr>
          <a:xfrm>
            <a:off x="557212" y="381000"/>
            <a:ext cx="1819502" cy="889000"/>
          </a:xfrm>
        </p:spPr>
        <p:txBody>
          <a:bodyPr/>
          <a:lstStyle/>
          <a:p>
            <a:r>
              <a:rPr lang="es-ES_tradnl" dirty="0"/>
              <a:t>ESTAR </a:t>
            </a:r>
          </a:p>
        </p:txBody>
      </p:sp>
    </p:spTree>
    <p:extLst>
      <p:ext uri="{BB962C8B-B14F-4D97-AF65-F5344CB8AC3E}">
        <p14:creationId xmlns:p14="http://schemas.microsoft.com/office/powerpoint/2010/main" val="4644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normAutofit/>
          </a:bodyPr>
          <a:lstStyle/>
          <a:p>
            <a:r>
              <a:rPr lang="es-ES_tradnl" sz="3200" dirty="0"/>
              <a:t>ESTAR- TO BE </a:t>
            </a:r>
          </a:p>
          <a:p>
            <a:r>
              <a:rPr lang="es-ES_tradnl" sz="3200" dirty="0"/>
              <a:t>P  </a:t>
            </a:r>
            <a:r>
              <a:rPr lang="es-ES_tradnl" sz="3200" dirty="0" err="1">
                <a:solidFill>
                  <a:srgbClr val="FF0000"/>
                </a:solidFill>
              </a:rPr>
              <a:t>osition</a:t>
            </a:r>
            <a:r>
              <a:rPr lang="es-ES_tradnl" sz="3200" dirty="0"/>
              <a:t> </a:t>
            </a:r>
          </a:p>
          <a:p>
            <a:r>
              <a:rPr lang="es-ES_tradnl" sz="3200" dirty="0"/>
              <a:t>L  </a:t>
            </a:r>
            <a:r>
              <a:rPr lang="es-ES_tradnl" sz="3200" dirty="0" err="1">
                <a:solidFill>
                  <a:srgbClr val="FF0000"/>
                </a:solidFill>
              </a:rPr>
              <a:t>ocation</a:t>
            </a:r>
            <a:r>
              <a:rPr lang="es-ES_tradnl" sz="3200" dirty="0">
                <a:solidFill>
                  <a:srgbClr val="FF0000"/>
                </a:solidFill>
              </a:rPr>
              <a:t> </a:t>
            </a:r>
          </a:p>
          <a:p>
            <a:r>
              <a:rPr lang="es-ES_tradnl" sz="3200" dirty="0"/>
              <a:t>A  </a:t>
            </a:r>
            <a:r>
              <a:rPr lang="es-ES_tradnl" sz="3200" dirty="0" err="1"/>
              <a:t>ction</a:t>
            </a:r>
            <a:r>
              <a:rPr lang="es-ES_tradnl" sz="3200" dirty="0"/>
              <a:t> </a:t>
            </a:r>
          </a:p>
          <a:p>
            <a:r>
              <a:rPr lang="es-ES_tradnl" sz="3200" dirty="0"/>
              <a:t>C  </a:t>
            </a:r>
            <a:r>
              <a:rPr lang="es-ES_tradnl" sz="3200" dirty="0" err="1"/>
              <a:t>ondition</a:t>
            </a:r>
            <a:endParaRPr lang="es-ES_tradnl" sz="3200" dirty="0"/>
          </a:p>
          <a:p>
            <a:r>
              <a:rPr lang="es-ES_tradnl" sz="3200" dirty="0"/>
              <a:t>E  </a:t>
            </a:r>
            <a:r>
              <a:rPr lang="es-ES_tradnl" sz="3200" dirty="0" err="1" smtClean="0">
                <a:solidFill>
                  <a:srgbClr val="FF0000"/>
                </a:solidFill>
              </a:rPr>
              <a:t>motion</a:t>
            </a:r>
            <a:r>
              <a:rPr lang="es-ES_tradnl" sz="3200" dirty="0" smtClean="0"/>
              <a:t> </a:t>
            </a:r>
            <a:endParaRPr lang="es-ES_tradnl" sz="3200" dirty="0"/>
          </a:p>
        </p:txBody>
      </p:sp>
      <p:sp>
        <p:nvSpPr>
          <p:cNvPr id="3" name="Content Placeholder 2"/>
          <p:cNvSpPr>
            <a:spLocks noGrp="1"/>
          </p:cNvSpPr>
          <p:nvPr>
            <p:ph sz="half" idx="1"/>
          </p:nvPr>
        </p:nvSpPr>
        <p:spPr/>
        <p:txBody>
          <a:bodyPr>
            <a:normAutofit/>
          </a:bodyPr>
          <a:lstStyle/>
          <a:p>
            <a:r>
              <a:rPr lang="es-ES_tradnl" sz="2800" dirty="0"/>
              <a:t>SER- TO BE </a:t>
            </a:r>
          </a:p>
          <a:p>
            <a:r>
              <a:rPr lang="es-ES_tradnl" sz="2800" dirty="0"/>
              <a:t>D  </a:t>
            </a:r>
            <a:r>
              <a:rPr lang="es-ES_tradnl" sz="2800" dirty="0">
                <a:solidFill>
                  <a:srgbClr val="FF0000"/>
                </a:solidFill>
              </a:rPr>
              <a:t>ate/ </a:t>
            </a:r>
            <a:r>
              <a:rPr lang="es-ES_tradnl" sz="2800" dirty="0" err="1">
                <a:solidFill>
                  <a:srgbClr val="FF0000"/>
                </a:solidFill>
              </a:rPr>
              <a:t>Description</a:t>
            </a:r>
            <a:endParaRPr lang="es-ES_tradnl" sz="2800" dirty="0">
              <a:solidFill>
                <a:srgbClr val="FF0000"/>
              </a:solidFill>
            </a:endParaRPr>
          </a:p>
          <a:p>
            <a:r>
              <a:rPr lang="es-ES_tradnl" sz="2800" dirty="0"/>
              <a:t>O  </a:t>
            </a:r>
            <a:r>
              <a:rPr lang="es-ES_tradnl" sz="2800" dirty="0" err="1"/>
              <a:t>ccupation</a:t>
            </a:r>
            <a:r>
              <a:rPr lang="es-ES_tradnl" sz="2800" dirty="0"/>
              <a:t> </a:t>
            </a:r>
          </a:p>
          <a:p>
            <a:r>
              <a:rPr lang="es-ES_tradnl" sz="2800" dirty="0"/>
              <a:t>C  </a:t>
            </a:r>
            <a:r>
              <a:rPr lang="es-ES_tradnl" sz="2800" dirty="0" err="1">
                <a:solidFill>
                  <a:srgbClr val="FF0000"/>
                </a:solidFill>
              </a:rPr>
              <a:t>haracteristic</a:t>
            </a:r>
            <a:r>
              <a:rPr lang="es-ES_tradnl" sz="2800" dirty="0">
                <a:solidFill>
                  <a:srgbClr val="FF0000"/>
                </a:solidFill>
              </a:rPr>
              <a:t> </a:t>
            </a:r>
          </a:p>
          <a:p>
            <a:r>
              <a:rPr lang="es-ES_tradnl" sz="2800" dirty="0"/>
              <a:t>T  </a:t>
            </a:r>
            <a:r>
              <a:rPr lang="es-ES_tradnl" sz="2800" dirty="0" err="1">
                <a:solidFill>
                  <a:srgbClr val="FF0000"/>
                </a:solidFill>
              </a:rPr>
              <a:t>ime</a:t>
            </a:r>
            <a:r>
              <a:rPr lang="es-ES_tradnl" sz="2800" dirty="0">
                <a:solidFill>
                  <a:srgbClr val="FF0000"/>
                </a:solidFill>
              </a:rPr>
              <a:t> </a:t>
            </a:r>
          </a:p>
          <a:p>
            <a:r>
              <a:rPr lang="es-ES_tradnl" sz="2800" dirty="0"/>
              <a:t>O </a:t>
            </a:r>
            <a:r>
              <a:rPr lang="es-ES_tradnl" sz="2800" dirty="0" err="1">
                <a:solidFill>
                  <a:srgbClr val="FF0000"/>
                </a:solidFill>
              </a:rPr>
              <a:t>rigin</a:t>
            </a:r>
            <a:endParaRPr lang="es-ES_tradnl" sz="2800" dirty="0">
              <a:solidFill>
                <a:srgbClr val="FF0000"/>
              </a:solidFill>
            </a:endParaRPr>
          </a:p>
          <a:p>
            <a:r>
              <a:rPr lang="es-ES_tradnl" sz="2800" dirty="0"/>
              <a:t>R </a:t>
            </a:r>
            <a:r>
              <a:rPr lang="es-ES_tradnl" sz="2800" dirty="0" err="1"/>
              <a:t>elationship</a:t>
            </a:r>
            <a:r>
              <a:rPr lang="es-ES_tradnl" sz="2800" dirty="0"/>
              <a:t> </a:t>
            </a:r>
          </a:p>
        </p:txBody>
      </p:sp>
      <p:sp>
        <p:nvSpPr>
          <p:cNvPr id="4" name="Title 3"/>
          <p:cNvSpPr>
            <a:spLocks noGrp="1"/>
          </p:cNvSpPr>
          <p:nvPr>
            <p:ph type="title"/>
          </p:nvPr>
        </p:nvSpPr>
        <p:spPr/>
        <p:txBody>
          <a:bodyPr>
            <a:noAutofit/>
          </a:bodyPr>
          <a:lstStyle/>
          <a:p>
            <a:pPr algn="ctr"/>
            <a:r>
              <a:rPr lang="es-ES_tradnl" sz="7200" dirty="0"/>
              <a:t>SER VS. ESTAR </a:t>
            </a:r>
          </a:p>
        </p:txBody>
      </p:sp>
    </p:spTree>
    <p:extLst>
      <p:ext uri="{BB962C8B-B14F-4D97-AF65-F5344CB8AC3E}">
        <p14:creationId xmlns:p14="http://schemas.microsoft.com/office/powerpoint/2010/main" val="207937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6287441" y="1840437"/>
            <a:ext cx="5334000" cy="4024125"/>
          </a:xfrm>
        </p:spPr>
        <p:txBody>
          <a:bodyPr>
            <a:noAutofit/>
          </a:bodyPr>
          <a:lstStyle/>
          <a:p>
            <a:r>
              <a:rPr lang="es-ES_tradnl" sz="2400" dirty="0"/>
              <a:t>Ser- </a:t>
            </a:r>
            <a:r>
              <a:rPr lang="es-ES_tradnl" sz="2400" dirty="0" err="1"/>
              <a:t>Characteristics</a:t>
            </a:r>
            <a:r>
              <a:rPr lang="es-ES_tradnl" sz="2400" dirty="0"/>
              <a:t> </a:t>
            </a:r>
          </a:p>
          <a:p>
            <a:pPr marL="82296" indent="0">
              <a:buNone/>
            </a:pPr>
            <a:endParaRPr lang="es-ES_tradnl" sz="2400" dirty="0"/>
          </a:p>
          <a:p>
            <a:r>
              <a:rPr lang="es-ES_tradnl" sz="2400" dirty="0"/>
              <a:t>Estar- </a:t>
            </a:r>
            <a:r>
              <a:rPr lang="es-ES_tradnl" sz="2400" dirty="0" err="1"/>
              <a:t>Emotion</a:t>
            </a:r>
            <a:endParaRPr lang="es-ES_tradnl" sz="2400" dirty="0"/>
          </a:p>
          <a:p>
            <a:endParaRPr lang="es-ES_tradnl" sz="2400" dirty="0"/>
          </a:p>
          <a:p>
            <a:r>
              <a:rPr lang="es-ES_tradnl" sz="2400" dirty="0"/>
              <a:t>Ser- </a:t>
            </a:r>
            <a:r>
              <a:rPr lang="es-ES_tradnl" sz="2400" dirty="0" err="1"/>
              <a:t>relationships</a:t>
            </a:r>
            <a:endParaRPr lang="es-ES_tradnl" sz="2400" dirty="0"/>
          </a:p>
          <a:p>
            <a:endParaRPr lang="es-ES_tradnl" sz="2400" dirty="0"/>
          </a:p>
          <a:p>
            <a:r>
              <a:rPr lang="es-ES_tradnl" sz="2400" dirty="0"/>
              <a:t>Estar- </a:t>
            </a:r>
            <a:r>
              <a:rPr lang="es-ES_tradnl" sz="2400" dirty="0" err="1"/>
              <a:t>action</a:t>
            </a:r>
            <a:r>
              <a:rPr lang="es-ES_tradnl" sz="2400" dirty="0"/>
              <a:t> </a:t>
            </a:r>
          </a:p>
          <a:p>
            <a:endParaRPr lang="es-ES_tradnl" sz="2400" dirty="0"/>
          </a:p>
          <a:p>
            <a:r>
              <a:rPr lang="es-ES_tradnl" sz="2400" dirty="0"/>
              <a:t>Ser- time </a:t>
            </a:r>
          </a:p>
          <a:p>
            <a:endParaRPr lang="es-ES_tradnl" sz="2400" dirty="0"/>
          </a:p>
          <a:p>
            <a:r>
              <a:rPr lang="es-ES_tradnl" sz="2400" dirty="0"/>
              <a:t>Estar- position </a:t>
            </a:r>
          </a:p>
        </p:txBody>
      </p:sp>
      <p:sp>
        <p:nvSpPr>
          <p:cNvPr id="4" name="Title 3"/>
          <p:cNvSpPr>
            <a:spLocks noGrp="1"/>
          </p:cNvSpPr>
          <p:nvPr>
            <p:ph type="title"/>
          </p:nvPr>
        </p:nvSpPr>
        <p:spPr>
          <a:xfrm>
            <a:off x="2845885" y="541100"/>
            <a:ext cx="10058402" cy="1219200"/>
          </a:xfrm>
        </p:spPr>
        <p:txBody>
          <a:bodyPr>
            <a:normAutofit fontScale="90000"/>
          </a:bodyPr>
          <a:lstStyle/>
          <a:p>
            <a:pPr algn="ctr"/>
            <a:r>
              <a:rPr lang="es-ES_tradnl" sz="4400" dirty="0"/>
              <a:t>Do </a:t>
            </a:r>
            <a:r>
              <a:rPr lang="es-ES_tradnl" sz="4400" dirty="0" err="1"/>
              <a:t>the</a:t>
            </a:r>
            <a:r>
              <a:rPr lang="es-ES_tradnl" sz="4400" dirty="0"/>
              <a:t> </a:t>
            </a:r>
            <a:r>
              <a:rPr lang="es-ES_tradnl" sz="4400" dirty="0" err="1"/>
              <a:t>following</a:t>
            </a:r>
            <a:r>
              <a:rPr lang="es-ES_tradnl" sz="4400" dirty="0"/>
              <a:t> </a:t>
            </a:r>
            <a:r>
              <a:rPr lang="es-ES_tradnl" sz="4400" dirty="0" err="1"/>
              <a:t>things</a:t>
            </a:r>
            <a:r>
              <a:rPr lang="es-ES_tradnl" sz="4400" dirty="0"/>
              <a:t> </a:t>
            </a:r>
            <a:r>
              <a:rPr lang="es-ES_tradnl" sz="4400" dirty="0" err="1"/>
              <a:t>fall</a:t>
            </a:r>
            <a:r>
              <a:rPr lang="es-ES_tradnl" sz="4400" dirty="0"/>
              <a:t> </a:t>
            </a:r>
            <a:r>
              <a:rPr lang="es-ES_tradnl" sz="4400" dirty="0" err="1"/>
              <a:t>under</a:t>
            </a:r>
            <a:r>
              <a:rPr lang="es-ES_tradnl" sz="4400" dirty="0"/>
              <a:t> ser </a:t>
            </a:r>
            <a:r>
              <a:rPr lang="es-ES_tradnl" sz="4400" dirty="0" err="1"/>
              <a:t>or</a:t>
            </a:r>
            <a:r>
              <a:rPr lang="es-ES_tradnl" sz="4400" dirty="0"/>
              <a:t> </a:t>
            </a:r>
            <a:r>
              <a:rPr lang="es-ES_tradnl" sz="4400" dirty="0" smtClean="0"/>
              <a:t>estar? </a:t>
            </a:r>
            <a:r>
              <a:rPr lang="es-ES_tradnl" sz="4400" dirty="0" err="1"/>
              <a:t>Why</a:t>
            </a:r>
            <a:r>
              <a:rPr lang="es-ES_tradnl" sz="4400" dirty="0"/>
              <a:t>? </a:t>
            </a:r>
            <a:endParaRPr lang="es-ES_tradnl" dirty="0"/>
          </a:p>
        </p:txBody>
      </p:sp>
      <p:sp>
        <p:nvSpPr>
          <p:cNvPr id="5" name="Content Placeholder 4"/>
          <p:cNvSpPr>
            <a:spLocks noGrp="1"/>
          </p:cNvSpPr>
          <p:nvPr>
            <p:ph sz="half" idx="1"/>
          </p:nvPr>
        </p:nvSpPr>
        <p:spPr>
          <a:xfrm>
            <a:off x="447144" y="1787012"/>
            <a:ext cx="6108556" cy="4500785"/>
          </a:xfrm>
        </p:spPr>
        <p:txBody>
          <a:bodyPr>
            <a:noAutofit/>
          </a:bodyPr>
          <a:lstStyle/>
          <a:p>
            <a:r>
              <a:rPr lang="es-ES_tradnl" sz="2400" dirty="0"/>
              <a:t>He </a:t>
            </a:r>
            <a:r>
              <a:rPr lang="es-ES_tradnl" sz="2400" dirty="0" err="1"/>
              <a:t>is</a:t>
            </a:r>
            <a:r>
              <a:rPr lang="es-ES_tradnl" sz="2400" dirty="0"/>
              <a:t> </a:t>
            </a:r>
            <a:r>
              <a:rPr lang="es-ES_tradnl" sz="2400" dirty="0" err="1"/>
              <a:t>hardworking</a:t>
            </a:r>
            <a:r>
              <a:rPr lang="es-ES_tradnl" sz="2400" dirty="0"/>
              <a:t> </a:t>
            </a:r>
          </a:p>
          <a:p>
            <a:pPr lvl="1"/>
            <a:r>
              <a:rPr lang="es-ES_tradnl" sz="2400" dirty="0"/>
              <a:t>El </a:t>
            </a:r>
            <a:r>
              <a:rPr lang="es-ES_tradnl" sz="2400" dirty="0">
                <a:solidFill>
                  <a:srgbClr val="FF0000"/>
                </a:solidFill>
              </a:rPr>
              <a:t>es</a:t>
            </a:r>
            <a:r>
              <a:rPr lang="es-ES_tradnl" sz="2400" dirty="0"/>
              <a:t> trabajador </a:t>
            </a:r>
          </a:p>
          <a:p>
            <a:r>
              <a:rPr lang="es-ES_tradnl" sz="2400" dirty="0"/>
              <a:t>I am </a:t>
            </a:r>
            <a:r>
              <a:rPr lang="es-ES_tradnl" sz="2400" dirty="0" err="1"/>
              <a:t>angry</a:t>
            </a:r>
            <a:r>
              <a:rPr lang="es-ES_tradnl" sz="2400" dirty="0"/>
              <a:t> </a:t>
            </a:r>
          </a:p>
          <a:p>
            <a:pPr lvl="1"/>
            <a:r>
              <a:rPr lang="es-ES_tradnl" sz="2400" dirty="0">
                <a:solidFill>
                  <a:srgbClr val="FF0000"/>
                </a:solidFill>
              </a:rPr>
              <a:t>Estoy</a:t>
            </a:r>
            <a:r>
              <a:rPr lang="es-ES_tradnl" sz="2400" dirty="0"/>
              <a:t> enojado.</a:t>
            </a:r>
          </a:p>
          <a:p>
            <a:r>
              <a:rPr lang="es-ES_tradnl" sz="2400" dirty="0" err="1"/>
              <a:t>We</a:t>
            </a:r>
            <a:r>
              <a:rPr lang="es-ES_tradnl" sz="2400" dirty="0"/>
              <a:t> are </a:t>
            </a:r>
            <a:r>
              <a:rPr lang="es-ES_tradnl" sz="2400" dirty="0" err="1"/>
              <a:t>friends</a:t>
            </a:r>
            <a:r>
              <a:rPr lang="es-ES_tradnl" sz="2400" dirty="0"/>
              <a:t> </a:t>
            </a:r>
          </a:p>
          <a:p>
            <a:pPr lvl="1"/>
            <a:r>
              <a:rPr lang="es-ES_tradnl" sz="2400" dirty="0">
                <a:solidFill>
                  <a:srgbClr val="FF0000"/>
                </a:solidFill>
              </a:rPr>
              <a:t>Somos</a:t>
            </a:r>
            <a:r>
              <a:rPr lang="es-ES_tradnl" sz="2400" dirty="0"/>
              <a:t> amigos.</a:t>
            </a:r>
          </a:p>
          <a:p>
            <a:r>
              <a:rPr lang="es-ES_tradnl" sz="2400" dirty="0" err="1"/>
              <a:t>They</a:t>
            </a:r>
            <a:r>
              <a:rPr lang="es-ES_tradnl" sz="2400" dirty="0"/>
              <a:t> are </a:t>
            </a:r>
            <a:r>
              <a:rPr lang="es-ES_tradnl" sz="2400" dirty="0" err="1"/>
              <a:t>running</a:t>
            </a:r>
            <a:r>
              <a:rPr lang="es-ES_tradnl" sz="2400" dirty="0"/>
              <a:t>. </a:t>
            </a:r>
          </a:p>
          <a:p>
            <a:pPr lvl="1"/>
            <a:r>
              <a:rPr lang="es-ES_tradnl" sz="2400" dirty="0">
                <a:solidFill>
                  <a:srgbClr val="FF0000"/>
                </a:solidFill>
              </a:rPr>
              <a:t>Están</a:t>
            </a:r>
            <a:r>
              <a:rPr lang="es-ES_tradnl" sz="2400" dirty="0"/>
              <a:t> corriendo </a:t>
            </a:r>
          </a:p>
          <a:p>
            <a:r>
              <a:rPr lang="es-ES_tradnl" sz="2400" dirty="0" err="1"/>
              <a:t>It</a:t>
            </a:r>
            <a:r>
              <a:rPr lang="es-ES_tradnl" sz="2400" dirty="0"/>
              <a:t> </a:t>
            </a:r>
            <a:r>
              <a:rPr lang="es-ES_tradnl" sz="2400" dirty="0" err="1"/>
              <a:t>is</a:t>
            </a:r>
            <a:r>
              <a:rPr lang="es-ES_tradnl" sz="2400" dirty="0"/>
              <a:t> </a:t>
            </a:r>
            <a:r>
              <a:rPr lang="es-ES_tradnl" sz="2400" dirty="0" err="1"/>
              <a:t>three</a:t>
            </a:r>
            <a:r>
              <a:rPr lang="es-ES_tradnl" sz="2400" dirty="0"/>
              <a:t> in </a:t>
            </a:r>
            <a:r>
              <a:rPr lang="es-ES_tradnl" sz="2400" dirty="0" err="1"/>
              <a:t>the</a:t>
            </a:r>
            <a:r>
              <a:rPr lang="es-ES_tradnl" sz="2400" dirty="0"/>
              <a:t> </a:t>
            </a:r>
            <a:r>
              <a:rPr lang="es-ES_tradnl" sz="2400" dirty="0" err="1"/>
              <a:t>afternoon</a:t>
            </a:r>
            <a:r>
              <a:rPr lang="es-ES_tradnl" sz="2400" dirty="0"/>
              <a:t> </a:t>
            </a:r>
          </a:p>
          <a:p>
            <a:pPr lvl="1"/>
            <a:r>
              <a:rPr lang="es-ES_tradnl" sz="2400" dirty="0">
                <a:solidFill>
                  <a:srgbClr val="FF0000"/>
                </a:solidFill>
              </a:rPr>
              <a:t>Son</a:t>
            </a:r>
            <a:r>
              <a:rPr lang="es-ES_tradnl" sz="2400" dirty="0"/>
              <a:t> las tres de la tarde </a:t>
            </a:r>
          </a:p>
          <a:p>
            <a:r>
              <a:rPr lang="es-ES_tradnl" sz="2400" dirty="0" err="1"/>
              <a:t>It</a:t>
            </a:r>
            <a:r>
              <a:rPr lang="es-ES_tradnl" sz="2400" dirty="0"/>
              <a:t> </a:t>
            </a:r>
            <a:r>
              <a:rPr lang="es-ES_tradnl" sz="2400" dirty="0" err="1"/>
              <a:t>is</a:t>
            </a:r>
            <a:r>
              <a:rPr lang="es-ES_tradnl" sz="2400" dirty="0"/>
              <a:t> </a:t>
            </a:r>
            <a:r>
              <a:rPr lang="es-ES_tradnl" sz="2400" dirty="0" err="1"/>
              <a:t>next</a:t>
            </a:r>
            <a:r>
              <a:rPr lang="es-ES_tradnl" sz="2400" dirty="0"/>
              <a:t> to </a:t>
            </a:r>
            <a:r>
              <a:rPr lang="es-ES_tradnl" sz="2400" dirty="0" err="1"/>
              <a:t>the</a:t>
            </a:r>
            <a:r>
              <a:rPr lang="es-ES_tradnl" sz="2400" dirty="0"/>
              <a:t> </a:t>
            </a:r>
            <a:r>
              <a:rPr lang="es-ES_tradnl" sz="2400" dirty="0" err="1"/>
              <a:t>window</a:t>
            </a:r>
            <a:endParaRPr lang="es-ES_tradnl" sz="2400" dirty="0"/>
          </a:p>
          <a:p>
            <a:pPr lvl="1"/>
            <a:r>
              <a:rPr lang="es-ES_tradnl" sz="2400" dirty="0">
                <a:solidFill>
                  <a:srgbClr val="FF0000"/>
                </a:solidFill>
              </a:rPr>
              <a:t>Está</a:t>
            </a:r>
            <a:r>
              <a:rPr lang="es-ES_tradnl" sz="2400" dirty="0"/>
              <a:t> a lado de la ventana </a:t>
            </a:r>
          </a:p>
        </p:txBody>
      </p:sp>
    </p:spTree>
    <p:extLst>
      <p:ext uri="{BB962C8B-B14F-4D97-AF65-F5344CB8AC3E}">
        <p14:creationId xmlns:p14="http://schemas.microsoft.com/office/powerpoint/2010/main" val="251220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es</a:t>
            </a:r>
            <a:r>
              <a:rPr lang="en-US" dirty="0"/>
              <a:t> or </a:t>
            </a:r>
            <a:r>
              <a:rPr lang="en-US" dirty="0" err="1"/>
              <a:t>está</a:t>
            </a:r>
            <a:endParaRPr lang="en-US" dirty="0"/>
          </a:p>
        </p:txBody>
      </p:sp>
      <p:sp>
        <p:nvSpPr>
          <p:cNvPr id="3" name="Text Placeholder 2"/>
          <p:cNvSpPr>
            <a:spLocks noGrp="1"/>
          </p:cNvSpPr>
          <p:nvPr>
            <p:ph type="body" idx="1"/>
          </p:nvPr>
        </p:nvSpPr>
        <p:spPr/>
        <p:txBody>
          <a:bodyPr>
            <a:normAutofit/>
          </a:bodyPr>
          <a:lstStyle/>
          <a:p>
            <a:r>
              <a:rPr lang="en-US" dirty="0"/>
              <a:t>Create 2 cards</a:t>
            </a:r>
          </a:p>
          <a:p>
            <a:r>
              <a:rPr lang="en-US" dirty="0"/>
              <a:t>Put up the correct version of ‘is’ for each sentence</a:t>
            </a:r>
          </a:p>
        </p:txBody>
      </p:sp>
    </p:spTree>
    <p:extLst>
      <p:ext uri="{BB962C8B-B14F-4D97-AF65-F5344CB8AC3E}">
        <p14:creationId xmlns:p14="http://schemas.microsoft.com/office/powerpoint/2010/main" val="251535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MX" dirty="0" smtClean="0"/>
              <a:t>Bienvenidos a Nuestra clase </a:t>
            </a:r>
            <a:br>
              <a:rPr lang="es-MX" dirty="0" smtClean="0"/>
            </a:br>
            <a:r>
              <a:rPr lang="es-MX" dirty="0" smtClean="0"/>
              <a:t>español 1</a:t>
            </a:r>
            <a:endParaRPr lang="es-MX" dirty="0"/>
          </a:p>
        </p:txBody>
      </p:sp>
      <p:sp>
        <p:nvSpPr>
          <p:cNvPr id="3" name="Subtitle 2"/>
          <p:cNvSpPr>
            <a:spLocks noGrp="1"/>
          </p:cNvSpPr>
          <p:nvPr>
            <p:ph type="subTitle" idx="1"/>
          </p:nvPr>
        </p:nvSpPr>
        <p:spPr/>
        <p:txBody>
          <a:bodyPr>
            <a:normAutofit/>
          </a:bodyPr>
          <a:lstStyle/>
          <a:p>
            <a:r>
              <a:rPr lang="es-MX" sz="3200" dirty="0" smtClean="0"/>
              <a:t>Hoy es martes, el veintidós de Enero</a:t>
            </a:r>
            <a:endParaRPr lang="es-MX" sz="3200" dirty="0"/>
          </a:p>
        </p:txBody>
      </p:sp>
    </p:spTree>
    <p:extLst>
      <p:ext uri="{BB962C8B-B14F-4D97-AF65-F5344CB8AC3E}">
        <p14:creationId xmlns:p14="http://schemas.microsoft.com/office/powerpoint/2010/main" val="3022221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8547" y="1029068"/>
            <a:ext cx="8610600" cy="1293028"/>
          </a:xfrm>
        </p:spPr>
        <p:txBody>
          <a:bodyPr rtlCol="0">
            <a:normAutofit fontScale="90000"/>
          </a:bodyPr>
          <a:lstStyle/>
          <a:p>
            <a:pPr>
              <a:defRPr/>
            </a:pP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She is tall and thin.</a:t>
            </a:r>
          </a:p>
        </p:txBody>
      </p:sp>
      <p:pic>
        <p:nvPicPr>
          <p:cNvPr id="14339" name="Picture 2" descr="http://3.bp.blogspot.com/-G9L89YRs-SI/TWCUy-scbII/AAAAAAAAA6c/wzGNMWNTkyM/s1600/00060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0887" y="482600"/>
            <a:ext cx="27527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9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defRPr/>
            </a:pP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My neighbor is               						creepy.</a:t>
            </a:r>
          </a:p>
        </p:txBody>
      </p:sp>
      <p:pic>
        <p:nvPicPr>
          <p:cNvPr id="16387" name="Picture 2" descr="http://www.keloland.com/ClassLibrary/Page/Images/Data/120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016" y="2057401"/>
            <a:ext cx="3967163"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56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27158" y="-318469"/>
            <a:ext cx="8610600" cy="1293028"/>
          </a:xfrm>
        </p:spPr>
        <p:txBody>
          <a:bodyPr rtlCol="0">
            <a:normAutofit fontScale="90000"/>
          </a:bodyPr>
          <a:lstStyle/>
          <a:p>
            <a:pPr>
              <a:defRPr/>
            </a:pP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He is sick today.</a:t>
            </a:r>
          </a:p>
        </p:txBody>
      </p:sp>
      <p:pic>
        <p:nvPicPr>
          <p:cNvPr id="3" name="Picture 2"/>
          <p:cNvPicPr>
            <a:picLocks noChangeAspect="1"/>
          </p:cNvPicPr>
          <p:nvPr/>
        </p:nvPicPr>
        <p:blipFill>
          <a:blip r:embed="rId3"/>
          <a:stretch>
            <a:fillRect/>
          </a:stretch>
        </p:blipFill>
        <p:spPr>
          <a:xfrm>
            <a:off x="376989" y="2286000"/>
            <a:ext cx="10160000" cy="4572000"/>
          </a:xfrm>
          <a:prstGeom prst="rect">
            <a:avLst/>
          </a:prstGeom>
        </p:spPr>
      </p:pic>
    </p:spTree>
    <p:extLst>
      <p:ext uri="{BB962C8B-B14F-4D97-AF65-F5344CB8AC3E}">
        <p14:creationId xmlns:p14="http://schemas.microsoft.com/office/powerpoint/2010/main" val="416303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10" y="2426257"/>
            <a:ext cx="6356684" cy="1293028"/>
          </a:xfrm>
        </p:spPr>
        <p:txBody>
          <a:bodyPr rtlCol="0">
            <a:normAutofit fontScale="90000"/>
          </a:bodyPr>
          <a:lstStyle/>
          <a:p>
            <a:pPr>
              <a:defRPr/>
            </a:pPr>
            <a:r>
              <a:rPr lang="en-US" dirty="0"/>
              <a:t/>
            </a:r>
            <a:br>
              <a:rPr lang="en-US" dirty="0"/>
            </a:br>
            <a:r>
              <a:rPr lang="en-US" dirty="0"/>
              <a:t/>
            </a:r>
            <a:br>
              <a:rPr lang="en-US" dirty="0"/>
            </a:br>
            <a:r>
              <a:rPr lang="en-US" dirty="0"/>
              <a:t/>
            </a:r>
            <a:br>
              <a:rPr lang="en-US" dirty="0"/>
            </a:br>
            <a:r>
              <a:rPr lang="en-US" dirty="0"/>
              <a:t>He is a rambunctious monkey.</a:t>
            </a:r>
          </a:p>
        </p:txBody>
      </p:sp>
      <p:pic>
        <p:nvPicPr>
          <p:cNvPr id="5" name="Picture 4"/>
          <p:cNvPicPr>
            <a:picLocks noChangeAspect="1"/>
          </p:cNvPicPr>
          <p:nvPr/>
        </p:nvPicPr>
        <p:blipFill>
          <a:blip r:embed="rId3"/>
          <a:stretch>
            <a:fillRect/>
          </a:stretch>
        </p:blipFill>
        <p:spPr>
          <a:xfrm>
            <a:off x="6912428" y="1505856"/>
            <a:ext cx="4426858" cy="4426858"/>
          </a:xfrm>
          <a:prstGeom prst="rect">
            <a:avLst/>
          </a:prstGeom>
        </p:spPr>
      </p:pic>
    </p:spTree>
    <p:extLst>
      <p:ext uri="{BB962C8B-B14F-4D97-AF65-F5344CB8AC3E}">
        <p14:creationId xmlns:p14="http://schemas.microsoft.com/office/powerpoint/2010/main" val="389933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96478" y="764373"/>
            <a:ext cx="5209722" cy="1293028"/>
          </a:xfrm>
        </p:spPr>
        <p:txBody>
          <a:bodyPr rtlCol="0">
            <a:normAutofit fontScale="90000"/>
          </a:bodyPr>
          <a:lstStyle/>
          <a:p>
            <a:pPr>
              <a:defRPr/>
            </a:pP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The food here is so salty!</a:t>
            </a:r>
          </a:p>
        </p:txBody>
      </p:sp>
      <p:pic>
        <p:nvPicPr>
          <p:cNvPr id="2" name="Picture 1"/>
          <p:cNvPicPr>
            <a:picLocks noChangeAspect="1"/>
          </p:cNvPicPr>
          <p:nvPr/>
        </p:nvPicPr>
        <p:blipFill>
          <a:blip r:embed="rId3"/>
          <a:stretch>
            <a:fillRect/>
          </a:stretch>
        </p:blipFill>
        <p:spPr>
          <a:xfrm>
            <a:off x="409121" y="2590480"/>
            <a:ext cx="5887357" cy="3924905"/>
          </a:xfrm>
          <a:prstGeom prst="rect">
            <a:avLst/>
          </a:prstGeom>
        </p:spPr>
      </p:pic>
    </p:spTree>
    <p:extLst>
      <p:ext uri="{BB962C8B-B14F-4D97-AF65-F5344CB8AC3E}">
        <p14:creationId xmlns:p14="http://schemas.microsoft.com/office/powerpoint/2010/main" val="51576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defRPr/>
            </a:pPr>
            <a:r>
              <a:rPr lang="en-US" dirty="0"/>
              <a:t/>
            </a:r>
            <a:br>
              <a:rPr lang="en-US" dirty="0"/>
            </a:br>
            <a:r>
              <a:rPr lang="en-US" dirty="0"/>
              <a:t/>
            </a:r>
            <a:br>
              <a:rPr lang="en-US" dirty="0"/>
            </a:br>
            <a:r>
              <a:rPr lang="en-US" dirty="0"/>
              <a:t/>
            </a:r>
            <a:br>
              <a:rPr lang="en-US" dirty="0"/>
            </a:br>
            <a:r>
              <a:rPr lang="en-US" dirty="0"/>
              <a:t/>
            </a:r>
            <a:br>
              <a:rPr lang="en-US" dirty="0"/>
            </a:br>
            <a:r>
              <a:rPr lang="en-US" dirty="0"/>
              <a:t>Wow! She is so pretty today!</a:t>
            </a:r>
          </a:p>
        </p:txBody>
      </p:sp>
      <p:pic>
        <p:nvPicPr>
          <p:cNvPr id="22531" name="Picture 1" descr="C:\Users\kgates\AppData\Local\Microsoft\Windows\Temporary Internet Files\Content.IE5\DPP903UZ\MP90044647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95600"/>
            <a:ext cx="2438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512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496920"/>
            <a:ext cx="8610600" cy="1293028"/>
          </a:xfrm>
        </p:spPr>
        <p:txBody>
          <a:bodyPr rtlCol="0">
            <a:normAutofit fontScale="90000"/>
          </a:bodyPr>
          <a:lstStyle/>
          <a:p>
            <a:pPr>
              <a:defRPr/>
            </a:pPr>
            <a:r>
              <a:rPr lang="en-US" dirty="0"/>
              <a:t/>
            </a:r>
            <a:br>
              <a:rPr lang="en-US" dirty="0"/>
            </a:br>
            <a:r>
              <a:rPr lang="en-US" dirty="0"/>
              <a:t/>
            </a:r>
            <a:br>
              <a:rPr lang="en-US" dirty="0"/>
            </a:br>
            <a:r>
              <a:rPr lang="en-US" dirty="0"/>
              <a:t/>
            </a:r>
            <a:br>
              <a:rPr lang="en-US" dirty="0"/>
            </a:br>
            <a:r>
              <a:rPr lang="en-US" dirty="0"/>
              <a:t/>
            </a:r>
            <a:br>
              <a:rPr lang="en-US" dirty="0"/>
            </a:br>
            <a:r>
              <a:rPr lang="en-US" dirty="0"/>
              <a:t>The car is red with white stripes.</a:t>
            </a:r>
          </a:p>
        </p:txBody>
      </p:sp>
      <p:pic>
        <p:nvPicPr>
          <p:cNvPr id="24579" name="Picture 2" descr="http://www.comparestoreprices.co.uk/images/unbranded/d/unbranded-dodge-viper-srt10-coupe-2006--red-white-strip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92" y="2814052"/>
            <a:ext cx="36576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37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1" y="2184099"/>
            <a:ext cx="8610600" cy="1293028"/>
          </a:xfrm>
        </p:spPr>
        <p:txBody>
          <a:bodyPr rtlCol="0">
            <a:normAutofit fontScale="90000"/>
          </a:bodyPr>
          <a:lstStyle/>
          <a:p>
            <a:pPr>
              <a:defRPr/>
            </a:pPr>
            <a:r>
              <a:rPr lang="en-US" dirty="0"/>
              <a:t/>
            </a:r>
            <a:br>
              <a:rPr lang="en-US" dirty="0"/>
            </a:br>
            <a:r>
              <a:rPr lang="en-US" dirty="0"/>
              <a:t/>
            </a:r>
            <a:br>
              <a:rPr lang="en-US" dirty="0"/>
            </a:br>
            <a:r>
              <a:rPr lang="en-US" dirty="0"/>
              <a:t/>
            </a:r>
            <a:br>
              <a:rPr lang="en-US" dirty="0"/>
            </a:br>
            <a:r>
              <a:rPr lang="en-US" dirty="0"/>
              <a:t/>
            </a:r>
            <a:br>
              <a:rPr lang="en-US" dirty="0"/>
            </a:br>
            <a:r>
              <a:rPr lang="en-US" dirty="0"/>
              <a:t>Elena is my cousin. </a:t>
            </a:r>
          </a:p>
        </p:txBody>
      </p:sp>
      <p:pic>
        <p:nvPicPr>
          <p:cNvPr id="26627" name="Picture 1" descr="C:\Users\kgates\AppData\Local\Microsoft\Windows\Temporary Internet Files\Content.IE5\R2RUWWDB\MP91021639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843" y="2570748"/>
            <a:ext cx="2968625" cy="258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67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5916" y="2757488"/>
            <a:ext cx="8610600" cy="1293028"/>
          </a:xfrm>
        </p:spPr>
        <p:txBody>
          <a:bodyPr rtlCol="0">
            <a:normAutofit fontScale="90000"/>
          </a:bodyPr>
          <a:lstStyle/>
          <a:p>
            <a:pPr>
              <a:defRPr/>
            </a:pPr>
            <a:r>
              <a:rPr lang="en-US" dirty="0"/>
              <a:t/>
            </a:r>
            <a:br>
              <a:rPr lang="en-US" dirty="0"/>
            </a:br>
            <a:r>
              <a:rPr lang="en-US" dirty="0"/>
              <a:t/>
            </a:r>
            <a:br>
              <a:rPr lang="en-US" dirty="0"/>
            </a:br>
            <a:r>
              <a:rPr lang="en-US" dirty="0"/>
              <a:t/>
            </a:r>
            <a:br>
              <a:rPr lang="en-US" dirty="0"/>
            </a:br>
            <a:r>
              <a:rPr lang="en-US" dirty="0"/>
              <a:t>That test is super hard!</a:t>
            </a:r>
          </a:p>
        </p:txBody>
      </p:sp>
      <p:pic>
        <p:nvPicPr>
          <p:cNvPr id="28675" name="Picture 2" descr="C:\Users\kgates\AppData\Local\Microsoft\Windows\Temporary Internet Files\Content.IE5\8VAAYPOB\MP90043939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927" y="2757488"/>
            <a:ext cx="42227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4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defRPr/>
            </a:pP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My dog is shy. </a:t>
            </a:r>
          </a:p>
        </p:txBody>
      </p:sp>
      <p:pic>
        <p:nvPicPr>
          <p:cNvPr id="30723" name="Picture 2" descr="http://images.dogsandpuppies.co.uk/shyd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474494"/>
            <a:ext cx="32385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73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48" y="2334125"/>
            <a:ext cx="11069052" cy="3753853"/>
          </a:xfrm>
        </p:spPr>
        <p:txBody>
          <a:bodyPr>
            <a:normAutofit/>
          </a:bodyPr>
          <a:lstStyle/>
          <a:p>
            <a:r>
              <a:rPr lang="es-MX" dirty="0" err="1" smtClean="0"/>
              <a:t>We</a:t>
            </a:r>
            <a:r>
              <a:rPr lang="es-MX" dirty="0" smtClean="0"/>
              <a:t> </a:t>
            </a:r>
            <a:r>
              <a:rPr lang="es-MX" dirty="0" err="1" smtClean="0"/>
              <a:t>disagree</a:t>
            </a:r>
            <a:r>
              <a:rPr lang="es-MX" dirty="0" smtClean="0"/>
              <a:t> </a:t>
            </a:r>
            <a:r>
              <a:rPr lang="es-MX" dirty="0" err="1" smtClean="0"/>
              <a:t>with</a:t>
            </a:r>
            <a:r>
              <a:rPr lang="es-MX" dirty="0" smtClean="0"/>
              <a:t> </a:t>
            </a:r>
            <a:r>
              <a:rPr lang="es-MX" dirty="0" err="1" smtClean="0"/>
              <a:t>opinions</a:t>
            </a:r>
            <a:r>
              <a:rPr lang="es-MX" dirty="0" smtClean="0"/>
              <a:t>. </a:t>
            </a:r>
            <a:r>
              <a:rPr lang="es-MX" dirty="0" err="1" smtClean="0"/>
              <a:t>Not</a:t>
            </a:r>
            <a:r>
              <a:rPr lang="es-MX" dirty="0" smtClean="0"/>
              <a:t> </a:t>
            </a:r>
            <a:r>
              <a:rPr lang="es-MX" dirty="0" err="1" smtClean="0"/>
              <a:t>people</a:t>
            </a:r>
            <a:r>
              <a:rPr lang="es-MX" dirty="0" smtClean="0"/>
              <a:t>.</a:t>
            </a:r>
            <a:br>
              <a:rPr lang="es-MX" dirty="0" smtClean="0"/>
            </a:br>
            <a:r>
              <a:rPr lang="es-MX" dirty="0"/>
              <a:t/>
            </a:r>
            <a:br>
              <a:rPr lang="es-MX" dirty="0"/>
            </a:br>
            <a:r>
              <a:rPr lang="es-MX" dirty="0" smtClean="0"/>
              <a:t>A </a:t>
            </a:r>
            <a:r>
              <a:rPr lang="es-MX" dirty="0" err="1" smtClean="0"/>
              <a:t>lack</a:t>
            </a:r>
            <a:r>
              <a:rPr lang="es-MX" dirty="0" smtClean="0"/>
              <a:t> of </a:t>
            </a:r>
            <a:r>
              <a:rPr lang="es-MX" dirty="0" err="1" smtClean="0"/>
              <a:t>agreement</a:t>
            </a:r>
            <a:r>
              <a:rPr lang="es-MX" dirty="0" smtClean="0"/>
              <a:t> </a:t>
            </a:r>
            <a:r>
              <a:rPr lang="es-MX" dirty="0" err="1" smtClean="0"/>
              <a:t>is</a:t>
            </a:r>
            <a:r>
              <a:rPr lang="es-MX" dirty="0" smtClean="0"/>
              <a:t> </a:t>
            </a:r>
            <a:r>
              <a:rPr lang="es-MX" b="1" dirty="0" err="1" smtClean="0"/>
              <a:t>not</a:t>
            </a:r>
            <a:r>
              <a:rPr lang="es-MX" dirty="0" smtClean="0"/>
              <a:t> </a:t>
            </a:r>
            <a:r>
              <a:rPr lang="es-MX" dirty="0" err="1" smtClean="0"/>
              <a:t>the</a:t>
            </a:r>
            <a:r>
              <a:rPr lang="es-MX" dirty="0" smtClean="0"/>
              <a:t> </a:t>
            </a:r>
            <a:r>
              <a:rPr lang="es-MX" dirty="0" err="1" smtClean="0"/>
              <a:t>same</a:t>
            </a:r>
            <a:r>
              <a:rPr lang="es-MX" dirty="0" smtClean="0"/>
              <a:t> as </a:t>
            </a:r>
            <a:r>
              <a:rPr lang="es-MX" dirty="0" err="1" smtClean="0"/>
              <a:t>disrespect</a:t>
            </a:r>
            <a:r>
              <a:rPr lang="es-MX" dirty="0" smtClean="0"/>
              <a:t>.</a:t>
            </a:r>
            <a:br>
              <a:rPr lang="es-MX" dirty="0" smtClean="0"/>
            </a:br>
            <a:endParaRPr lang="es-MX" dirty="0"/>
          </a:p>
        </p:txBody>
      </p:sp>
    </p:spTree>
    <p:extLst>
      <p:ext uri="{BB962C8B-B14F-4D97-AF65-F5344CB8AC3E}">
        <p14:creationId xmlns:p14="http://schemas.microsoft.com/office/powerpoint/2010/main" val="34144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895600" y="3242879"/>
            <a:ext cx="8610600" cy="1293028"/>
          </a:xfrm>
        </p:spPr>
        <p:txBody>
          <a:bodyPr/>
          <a:lstStyle/>
          <a:p>
            <a:r>
              <a:rPr lang="es-ES_tradnl" altLang="en-US" dirty="0"/>
              <a:t>He </a:t>
            </a:r>
            <a:r>
              <a:rPr lang="es-ES_tradnl" altLang="en-US" dirty="0" err="1"/>
              <a:t>is</a:t>
            </a:r>
            <a:r>
              <a:rPr lang="es-ES_tradnl" altLang="en-US" dirty="0"/>
              <a:t> so </a:t>
            </a:r>
            <a:r>
              <a:rPr lang="es-ES_tradnl" altLang="en-US" dirty="0" err="1"/>
              <a:t>sad</a:t>
            </a:r>
            <a:r>
              <a:rPr lang="es-ES_tradnl" altLang="en-US" dirty="0"/>
              <a:t>! </a:t>
            </a:r>
          </a:p>
        </p:txBody>
      </p:sp>
      <p:pic>
        <p:nvPicPr>
          <p:cNvPr id="3277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54037" y="2057401"/>
            <a:ext cx="6646863" cy="4419600"/>
          </a:xfrm>
        </p:spPr>
      </p:pic>
    </p:spTree>
    <p:extLst>
      <p:ext uri="{BB962C8B-B14F-4D97-AF65-F5344CB8AC3E}">
        <p14:creationId xmlns:p14="http://schemas.microsoft.com/office/powerpoint/2010/main" val="83293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7473" y="3991659"/>
            <a:ext cx="8610600" cy="1293028"/>
          </a:xfrm>
        </p:spPr>
        <p:txBody>
          <a:bodyPr rtlCol="0">
            <a:normAutofit fontScale="90000"/>
          </a:bodyPr>
          <a:lstStyle/>
          <a:p>
            <a:pPr>
              <a:defRPr/>
            </a:pPr>
            <a:r>
              <a:rPr lang="en-US" dirty="0"/>
              <a:t/>
            </a:r>
            <a:br>
              <a:rPr lang="en-US" dirty="0"/>
            </a:br>
            <a:r>
              <a:rPr lang="en-US" dirty="0"/>
              <a:t/>
            </a:r>
            <a:br>
              <a:rPr lang="en-US" dirty="0"/>
            </a:br>
            <a:r>
              <a:rPr lang="en-US" dirty="0"/>
              <a:t/>
            </a:r>
            <a:br>
              <a:rPr lang="en-US" dirty="0"/>
            </a:br>
            <a:r>
              <a:rPr lang="en-US" dirty="0"/>
              <a:t>This is the best soup ever!</a:t>
            </a:r>
          </a:p>
        </p:txBody>
      </p:sp>
      <p:pic>
        <p:nvPicPr>
          <p:cNvPr id="34819" name="Picture 3" descr="http://www.wellnessonline.com/images/soup-bowl-corbis-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79" y="2695073"/>
            <a:ext cx="38862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rot="20488175">
            <a:off x="4620601" y="3186488"/>
            <a:ext cx="3475631" cy="923330"/>
          </a:xfrm>
          <a:prstGeom prst="rect">
            <a:avLst/>
          </a:prstGeom>
          <a:noFill/>
        </p:spPr>
        <p:txBody>
          <a:bodyPr wrap="none">
            <a:spAutoFit/>
          </a:bodyPr>
          <a:lstStyle/>
          <a:p>
            <a:pPr algn="ctr">
              <a:defRPr/>
            </a:pPr>
            <a:r>
              <a:rPr lang="en-US" sz="5400" dirty="0" err="1">
                <a:ln w="10160">
                  <a:solidFill>
                    <a:schemeClr val="accent1"/>
                  </a:solidFill>
                  <a:prstDash val="solid"/>
                </a:ln>
                <a:solidFill>
                  <a:srgbClr val="FFFFFF"/>
                </a:solidFill>
                <a:effectLst>
                  <a:outerShdw blurRad="38100" dist="32000" dir="5400000" algn="tl">
                    <a:srgbClr val="000000">
                      <a:alpha val="30000"/>
                    </a:srgbClr>
                  </a:outerShdw>
                </a:effectLst>
              </a:rPr>
              <a:t>Mmmmm</a:t>
            </a:r>
            <a:r>
              <a:rPr lang="en-US" sz="5400" dirty="0">
                <a:ln w="10160">
                  <a:solidFill>
                    <a:schemeClr val="accent1"/>
                  </a:solidFill>
                  <a:prstDash val="solid"/>
                </a:ln>
                <a:solidFill>
                  <a:srgbClr val="FFFFFF"/>
                </a:solidFill>
                <a:effectLst>
                  <a:outerShdw blurRad="38100" dist="32000" dir="5400000" algn="tl">
                    <a:srgbClr val="000000">
                      <a:alpha val="30000"/>
                    </a:srgbClr>
                  </a:outerShdw>
                </a:effectLst>
              </a:rPr>
              <a:t>!</a:t>
            </a:r>
          </a:p>
        </p:txBody>
      </p:sp>
    </p:spTree>
    <p:extLst>
      <p:ext uri="{BB962C8B-B14F-4D97-AF65-F5344CB8AC3E}">
        <p14:creationId xmlns:p14="http://schemas.microsoft.com/office/powerpoint/2010/main" val="3015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defRPr/>
            </a:pPr>
            <a:r>
              <a:rPr lang="en-US" dirty="0"/>
              <a:t/>
            </a:r>
            <a:br>
              <a:rPr lang="en-US" dirty="0"/>
            </a:br>
            <a:r>
              <a:rPr lang="en-US" dirty="0"/>
              <a:t/>
            </a:r>
            <a:br>
              <a:rPr lang="en-US" dirty="0"/>
            </a:br>
            <a:r>
              <a:rPr lang="en-US" dirty="0"/>
              <a:t/>
            </a:r>
            <a:br>
              <a:rPr lang="en-US" dirty="0"/>
            </a:br>
            <a:r>
              <a:rPr lang="en-US" dirty="0"/>
              <a:t/>
            </a:r>
            <a:br>
              <a:rPr lang="en-US" dirty="0"/>
            </a:br>
            <a:r>
              <a:rPr lang="en-US" dirty="0"/>
              <a:t>Chocolate cake is delicious</a:t>
            </a:r>
          </a:p>
        </p:txBody>
      </p:sp>
      <p:pic>
        <p:nvPicPr>
          <p:cNvPr id="36867" name="Picture 4" descr="http://www.hersheys.com/Image.ashx?type=r&amp;id=184&amp;s=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743200"/>
            <a:ext cx="4872038"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06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716505" y="3336984"/>
            <a:ext cx="8610600" cy="1293028"/>
          </a:xfrm>
        </p:spPr>
        <p:txBody>
          <a:bodyPr/>
          <a:lstStyle/>
          <a:p>
            <a:r>
              <a:rPr lang="es-ES_tradnl" altLang="en-US" dirty="0" err="1"/>
              <a:t>She</a:t>
            </a:r>
            <a:r>
              <a:rPr lang="es-ES_tradnl" altLang="en-US" dirty="0"/>
              <a:t> </a:t>
            </a:r>
            <a:r>
              <a:rPr lang="es-ES_tradnl" altLang="en-US" dirty="0" err="1"/>
              <a:t>is</a:t>
            </a:r>
            <a:r>
              <a:rPr lang="es-ES_tradnl" altLang="en-US" dirty="0"/>
              <a:t> </a:t>
            </a:r>
            <a:r>
              <a:rPr lang="es-ES_tradnl" altLang="en-US" dirty="0" err="1"/>
              <a:t>yelling</a:t>
            </a:r>
            <a:endParaRPr lang="es-ES_tradnl" altLang="en-US" dirty="0"/>
          </a:p>
        </p:txBody>
      </p:sp>
      <p:pic>
        <p:nvPicPr>
          <p:cNvPr id="3891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95600" y="1720517"/>
            <a:ext cx="2362200" cy="4525963"/>
          </a:xfrm>
        </p:spPr>
      </p:pic>
    </p:spTree>
    <p:extLst>
      <p:ext uri="{BB962C8B-B14F-4D97-AF65-F5344CB8AC3E}">
        <p14:creationId xmlns:p14="http://schemas.microsoft.com/office/powerpoint/2010/main" val="355434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814753"/>
            <a:ext cx="8610600" cy="1293028"/>
          </a:xfrm>
        </p:spPr>
        <p:txBody>
          <a:bodyPr rtlCol="0">
            <a:normAutofit fontScale="90000"/>
          </a:bodyPr>
          <a:lstStyle/>
          <a:p>
            <a:pPr>
              <a:defRPr/>
            </a:pPr>
            <a:r>
              <a:rPr lang="en-US" dirty="0"/>
              <a:t/>
            </a:r>
            <a:br>
              <a:rPr lang="en-US" dirty="0"/>
            </a:br>
            <a:r>
              <a:rPr lang="en-US" dirty="0"/>
              <a:t/>
            </a:r>
            <a:br>
              <a:rPr lang="en-US" dirty="0"/>
            </a:br>
            <a:r>
              <a:rPr lang="en-US" dirty="0"/>
              <a:t/>
            </a:r>
            <a:br>
              <a:rPr lang="en-US" dirty="0"/>
            </a:br>
            <a:r>
              <a:rPr lang="en-US" dirty="0"/>
              <a:t>Sour Patch candy is yummy.</a:t>
            </a:r>
          </a:p>
        </p:txBody>
      </p:sp>
      <p:pic>
        <p:nvPicPr>
          <p:cNvPr id="40963" name="Picture 2" descr="http://www.studentsoftheworld.info/sites/society/img/32834_SourPatchKids.jpg"/>
          <p:cNvPicPr>
            <a:picLocks noChangeAspect="1" noChangeArrowheads="1"/>
          </p:cNvPicPr>
          <p:nvPr/>
        </p:nvPicPr>
        <p:blipFill>
          <a:blip r:embed="rId3">
            <a:clrChange>
              <a:clrFrom>
                <a:srgbClr val="FEFFDC"/>
              </a:clrFrom>
              <a:clrTo>
                <a:srgbClr val="FEFFDC">
                  <a:alpha val="0"/>
                </a:srgbClr>
              </a:clrTo>
            </a:clrChange>
            <a:extLst>
              <a:ext uri="{28A0092B-C50C-407E-A947-70E740481C1C}">
                <a14:useLocalDpi xmlns:a14="http://schemas.microsoft.com/office/drawing/2010/main" val="0"/>
              </a:ext>
            </a:extLst>
          </a:blip>
          <a:srcRect/>
          <a:stretch>
            <a:fillRect/>
          </a:stretch>
        </p:blipFill>
        <p:spPr bwMode="auto">
          <a:xfrm>
            <a:off x="561474" y="2466474"/>
            <a:ext cx="4333875" cy="361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12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8737" y="3192379"/>
            <a:ext cx="8610600" cy="1293028"/>
          </a:xfrm>
        </p:spPr>
        <p:txBody>
          <a:bodyPr rtlCol="0">
            <a:normAutofit fontScale="90000"/>
          </a:bodyPr>
          <a:lstStyle/>
          <a:p>
            <a:pPr>
              <a:defRPr/>
            </a:pPr>
            <a:r>
              <a:rPr lang="en-US" dirty="0"/>
              <a:t/>
            </a:r>
            <a:br>
              <a:rPr lang="en-US" dirty="0"/>
            </a:br>
            <a:r>
              <a:rPr lang="en-US" dirty="0"/>
              <a:t/>
            </a:r>
            <a:br>
              <a:rPr lang="en-US" dirty="0"/>
            </a:br>
            <a:r>
              <a:rPr lang="en-US" dirty="0"/>
              <a:t/>
            </a:r>
            <a:br>
              <a:rPr lang="en-US" dirty="0"/>
            </a:br>
            <a:r>
              <a:rPr lang="en-US" dirty="0"/>
              <a:t/>
            </a:r>
            <a:br>
              <a:rPr lang="en-US" dirty="0"/>
            </a:br>
            <a:r>
              <a:rPr lang="en-US" dirty="0"/>
              <a:t>He’s tired today. He was up all night.</a:t>
            </a:r>
          </a:p>
        </p:txBody>
      </p:sp>
      <p:pic>
        <p:nvPicPr>
          <p:cNvPr id="45059" name="Picture 1" descr="C:\Users\kgates\AppData\Local\Microsoft\Windows\Temporary Internet Files\Content.IE5\Q4DEZO00\MP90043168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42" y="3192379"/>
            <a:ext cx="32766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155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484" y="3096127"/>
            <a:ext cx="8610600" cy="922420"/>
          </a:xfrm>
        </p:spPr>
        <p:txBody>
          <a:bodyPr rtlCol="0">
            <a:normAutofit fontScale="90000"/>
          </a:bodyPr>
          <a:lstStyle/>
          <a:p>
            <a:pPr>
              <a:defRPr/>
            </a:pP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Mr.  </a:t>
            </a:r>
            <a:r>
              <a:rPr lang="en-US" dirty="0" err="1"/>
              <a:t>Hausenfeffer</a:t>
            </a:r>
            <a:r>
              <a:rPr lang="en-US" dirty="0"/>
              <a:t> is intelligent. </a:t>
            </a:r>
          </a:p>
        </p:txBody>
      </p:sp>
      <p:pic>
        <p:nvPicPr>
          <p:cNvPr id="49155" name="Picture 1" descr="C:\Users\kgates\AppData\Local\Microsoft\Windows\Temporary Internet Files\Content.IE5\8VAAYPOB\MC900441515[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821" y="3096127"/>
            <a:ext cx="313213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6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2871537" y="3544487"/>
            <a:ext cx="8610600" cy="1293028"/>
          </a:xfrm>
        </p:spPr>
        <p:txBody>
          <a:bodyPr/>
          <a:lstStyle/>
          <a:p>
            <a:r>
              <a:rPr lang="es-ES_tradnl" altLang="en-US" dirty="0"/>
              <a:t>He </a:t>
            </a:r>
            <a:r>
              <a:rPr lang="es-ES_tradnl" altLang="en-US" dirty="0" err="1"/>
              <a:t>is</a:t>
            </a:r>
            <a:r>
              <a:rPr lang="es-ES_tradnl" altLang="en-US" dirty="0"/>
              <a:t> running. </a:t>
            </a:r>
          </a:p>
        </p:txBody>
      </p:sp>
      <p:pic>
        <p:nvPicPr>
          <p:cNvPr id="5120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71864" y="2057401"/>
            <a:ext cx="4267200" cy="4267200"/>
          </a:xfrm>
        </p:spPr>
      </p:pic>
    </p:spTree>
    <p:extLst>
      <p:ext uri="{BB962C8B-B14F-4D97-AF65-F5344CB8AC3E}">
        <p14:creationId xmlns:p14="http://schemas.microsoft.com/office/powerpoint/2010/main" val="27330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015916" y="3772268"/>
            <a:ext cx="8610600" cy="1293028"/>
          </a:xfrm>
        </p:spPr>
        <p:txBody>
          <a:bodyPr/>
          <a:lstStyle/>
          <a:p>
            <a:r>
              <a:rPr lang="es-ES_tradnl" altLang="en-US" dirty="0" err="1"/>
              <a:t>The</a:t>
            </a:r>
            <a:r>
              <a:rPr lang="es-ES_tradnl" altLang="en-US" dirty="0"/>
              <a:t> </a:t>
            </a:r>
            <a:r>
              <a:rPr lang="es-ES_tradnl" altLang="en-US" dirty="0" err="1"/>
              <a:t>pencil</a:t>
            </a:r>
            <a:r>
              <a:rPr lang="es-ES_tradnl" altLang="en-US" dirty="0"/>
              <a:t> </a:t>
            </a:r>
            <a:r>
              <a:rPr lang="es-ES_tradnl" altLang="en-US" dirty="0" err="1"/>
              <a:t>is</a:t>
            </a:r>
            <a:r>
              <a:rPr lang="es-ES_tradnl" altLang="en-US" dirty="0"/>
              <a:t> </a:t>
            </a:r>
            <a:r>
              <a:rPr lang="es-ES_tradnl" altLang="en-US" dirty="0" err="1"/>
              <a:t>on</a:t>
            </a:r>
            <a:r>
              <a:rPr lang="es-ES_tradnl" altLang="en-US" dirty="0"/>
              <a:t> </a:t>
            </a:r>
            <a:r>
              <a:rPr lang="es-ES_tradnl" altLang="en-US" dirty="0" err="1"/>
              <a:t>the</a:t>
            </a:r>
            <a:r>
              <a:rPr lang="es-ES_tradnl" altLang="en-US" dirty="0"/>
              <a:t> </a:t>
            </a:r>
            <a:r>
              <a:rPr lang="es-ES_tradnl" altLang="en-US" dirty="0" err="1"/>
              <a:t>table</a:t>
            </a:r>
            <a:r>
              <a:rPr lang="es-ES_tradnl" altLang="en-US" dirty="0"/>
              <a:t> </a:t>
            </a:r>
          </a:p>
        </p:txBody>
      </p:sp>
      <p:pic>
        <p:nvPicPr>
          <p:cNvPr id="5325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14137" y="2450433"/>
            <a:ext cx="3568700" cy="3509963"/>
          </a:xfrm>
        </p:spPr>
      </p:pic>
    </p:spTree>
    <p:extLst>
      <p:ext uri="{BB962C8B-B14F-4D97-AF65-F5344CB8AC3E}">
        <p14:creationId xmlns:p14="http://schemas.microsoft.com/office/powerpoint/2010/main" val="116035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582779" y="4806983"/>
            <a:ext cx="8610600" cy="1293028"/>
          </a:xfrm>
        </p:spPr>
        <p:txBody>
          <a:bodyPr/>
          <a:lstStyle/>
          <a:p>
            <a:r>
              <a:rPr lang="es-ES_tradnl" altLang="en-US" dirty="0" err="1"/>
              <a:t>She</a:t>
            </a:r>
            <a:r>
              <a:rPr lang="es-ES_tradnl" altLang="en-US" dirty="0"/>
              <a:t> </a:t>
            </a:r>
            <a:r>
              <a:rPr lang="es-ES_tradnl" altLang="en-US" dirty="0" err="1"/>
              <a:t>is</a:t>
            </a:r>
            <a:r>
              <a:rPr lang="es-ES_tradnl" altLang="en-US" dirty="0"/>
              <a:t> </a:t>
            </a:r>
            <a:r>
              <a:rPr lang="es-ES_tradnl" altLang="en-US" dirty="0" err="1"/>
              <a:t>my</a:t>
            </a:r>
            <a:r>
              <a:rPr lang="es-ES_tradnl" altLang="en-US" dirty="0"/>
              <a:t> </a:t>
            </a:r>
            <a:r>
              <a:rPr lang="es-ES_tradnl" altLang="en-US" dirty="0" err="1"/>
              <a:t>girlfriend</a:t>
            </a:r>
            <a:endParaRPr lang="es-ES_tradnl" altLang="en-US" dirty="0"/>
          </a:p>
        </p:txBody>
      </p:sp>
      <p:pic>
        <p:nvPicPr>
          <p:cNvPr id="5529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2504" y="2799348"/>
            <a:ext cx="4400550" cy="3652838"/>
          </a:xfrm>
        </p:spPr>
      </p:pic>
    </p:spTree>
    <p:extLst>
      <p:ext uri="{BB962C8B-B14F-4D97-AF65-F5344CB8AC3E}">
        <p14:creationId xmlns:p14="http://schemas.microsoft.com/office/powerpoint/2010/main" val="139617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6448926" y="1911206"/>
            <a:ext cx="5438595" cy="4663440"/>
          </a:xfrm>
        </p:spPr>
        <p:txBody>
          <a:bodyPr>
            <a:noAutofit/>
          </a:bodyPr>
          <a:lstStyle/>
          <a:p>
            <a:r>
              <a:rPr lang="es-ES_tradnl" sz="3600" dirty="0" smtClean="0"/>
              <a:t>100% of LLW explore Black </a:t>
            </a:r>
            <a:r>
              <a:rPr lang="es-ES_tradnl" sz="3600" dirty="0" err="1" smtClean="0"/>
              <a:t>Latin</a:t>
            </a:r>
            <a:r>
              <a:rPr lang="es-ES_tradnl" sz="3600" dirty="0" smtClean="0"/>
              <a:t> American culture </a:t>
            </a:r>
            <a:r>
              <a:rPr lang="es-ES_tradnl" sz="3600" dirty="0" err="1" smtClean="0"/>
              <a:t>by</a:t>
            </a:r>
            <a:r>
              <a:rPr lang="es-ES_tradnl" sz="3600" dirty="0" smtClean="0"/>
              <a:t> </a:t>
            </a:r>
            <a:r>
              <a:rPr lang="es-ES_tradnl" sz="3600" dirty="0" err="1" smtClean="0"/>
              <a:t>creating</a:t>
            </a:r>
            <a:r>
              <a:rPr lang="es-ES_tradnl" sz="3600" dirty="0" smtClean="0"/>
              <a:t> a </a:t>
            </a:r>
            <a:r>
              <a:rPr lang="es-ES_tradnl" sz="3600" dirty="0" err="1" smtClean="0"/>
              <a:t>high</a:t>
            </a:r>
            <a:r>
              <a:rPr lang="es-ES_tradnl" sz="3600" dirty="0" smtClean="0"/>
              <a:t> </a:t>
            </a:r>
            <a:r>
              <a:rPr lang="es-ES_tradnl" sz="3600" dirty="0" err="1" smtClean="0"/>
              <a:t>quality</a:t>
            </a:r>
            <a:r>
              <a:rPr lang="es-ES_tradnl" sz="3600" dirty="0" smtClean="0"/>
              <a:t> (7/8) </a:t>
            </a:r>
            <a:r>
              <a:rPr lang="es-ES_tradnl" sz="3600" dirty="0" err="1" smtClean="0"/>
              <a:t>biographical</a:t>
            </a:r>
            <a:r>
              <a:rPr lang="es-ES_tradnl" sz="3600" dirty="0" smtClean="0"/>
              <a:t> </a:t>
            </a:r>
            <a:r>
              <a:rPr lang="es-ES_tradnl" sz="3600" dirty="0" err="1" smtClean="0"/>
              <a:t>diagram</a:t>
            </a:r>
            <a:r>
              <a:rPr lang="es-ES_tradnl" sz="3600" dirty="0" smtClean="0"/>
              <a:t> </a:t>
            </a:r>
            <a:r>
              <a:rPr lang="es-ES_tradnl" sz="3600" dirty="0" err="1" smtClean="0"/>
              <a:t>about</a:t>
            </a:r>
            <a:r>
              <a:rPr lang="es-ES_tradnl" sz="3600" dirty="0" smtClean="0"/>
              <a:t> </a:t>
            </a:r>
            <a:r>
              <a:rPr lang="es-ES_tradnl" sz="3600" dirty="0" err="1" smtClean="0"/>
              <a:t>an</a:t>
            </a:r>
            <a:r>
              <a:rPr lang="es-ES_tradnl" sz="3600" dirty="0" smtClean="0"/>
              <a:t> </a:t>
            </a:r>
            <a:r>
              <a:rPr lang="es-ES_tradnl" sz="3600" dirty="0" err="1" smtClean="0"/>
              <a:t>influential</a:t>
            </a:r>
            <a:r>
              <a:rPr lang="es-ES_tradnl" sz="3600" dirty="0" smtClean="0"/>
              <a:t> Afro-Latino.   </a:t>
            </a:r>
            <a:endParaRPr lang="es-ES_tradnl" sz="3600" dirty="0"/>
          </a:p>
        </p:txBody>
      </p:sp>
      <p:sp>
        <p:nvSpPr>
          <p:cNvPr id="3" name="Content Placeholder 2"/>
          <p:cNvSpPr>
            <a:spLocks noGrp="1"/>
          </p:cNvSpPr>
          <p:nvPr>
            <p:ph sz="half" idx="1"/>
          </p:nvPr>
        </p:nvSpPr>
        <p:spPr>
          <a:xfrm>
            <a:off x="589547" y="1911206"/>
            <a:ext cx="5334000" cy="4024125"/>
          </a:xfrm>
        </p:spPr>
        <p:txBody>
          <a:bodyPr>
            <a:normAutofit/>
          </a:bodyPr>
          <a:lstStyle/>
          <a:p>
            <a:r>
              <a:rPr lang="en-US" sz="4000" dirty="0"/>
              <a:t>LLWBAT </a:t>
            </a:r>
            <a:r>
              <a:rPr lang="en-US" sz="4000" dirty="0" smtClean="0"/>
              <a:t>explore Black Latin American culture. </a:t>
            </a:r>
            <a:r>
              <a:rPr lang="en-US" sz="4000" dirty="0"/>
              <a:t>[</a:t>
            </a:r>
            <a:r>
              <a:rPr lang="en-US" sz="4000" dirty="0" smtClean="0"/>
              <a:t>NL.1.1c]</a:t>
            </a:r>
            <a:endParaRPr lang="es-ES_tradnl" sz="4000" dirty="0"/>
          </a:p>
        </p:txBody>
      </p:sp>
      <p:sp>
        <p:nvSpPr>
          <p:cNvPr id="4" name="Title 3"/>
          <p:cNvSpPr>
            <a:spLocks noGrp="1"/>
          </p:cNvSpPr>
          <p:nvPr>
            <p:ph type="title"/>
          </p:nvPr>
        </p:nvSpPr>
        <p:spPr>
          <a:xfrm>
            <a:off x="-328864" y="618178"/>
            <a:ext cx="8610600" cy="1293028"/>
          </a:xfrm>
        </p:spPr>
        <p:txBody>
          <a:bodyPr/>
          <a:lstStyle/>
          <a:p>
            <a:r>
              <a:rPr lang="es-ES_tradnl" dirty="0"/>
              <a:t>OBJETIVO Y DOL </a:t>
            </a:r>
          </a:p>
        </p:txBody>
      </p:sp>
    </p:spTree>
    <p:extLst>
      <p:ext uri="{BB962C8B-B14F-4D97-AF65-F5344CB8AC3E}">
        <p14:creationId xmlns:p14="http://schemas.microsoft.com/office/powerpoint/2010/main" val="37897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05" y="558874"/>
            <a:ext cx="11273050" cy="1737565"/>
          </a:xfrm>
        </p:spPr>
        <p:txBody>
          <a:bodyPr>
            <a:normAutofit/>
          </a:bodyPr>
          <a:lstStyle/>
          <a:p>
            <a:r>
              <a:rPr lang="en-US" sz="2000" dirty="0"/>
              <a:t>WHY ARE THE FOLLOWING SENTENCES SER OR </a:t>
            </a:r>
            <a:r>
              <a:rPr lang="en-US" sz="2000" dirty="0" smtClean="0"/>
              <a:t>ESTAR? </a:t>
            </a:r>
            <a:r>
              <a:rPr lang="en-US" sz="2000" dirty="0"/>
              <a:t>REFERENCE DOCTOR AND PLACE</a:t>
            </a:r>
          </a:p>
        </p:txBody>
      </p:sp>
      <p:sp>
        <p:nvSpPr>
          <p:cNvPr id="4" name="TextBox 3"/>
          <p:cNvSpPr txBox="1"/>
          <p:nvPr/>
        </p:nvSpPr>
        <p:spPr>
          <a:xfrm>
            <a:off x="209956" y="1742986"/>
            <a:ext cx="10754436" cy="4832093"/>
          </a:xfrm>
          <a:prstGeom prst="rect">
            <a:avLst/>
          </a:prstGeom>
          <a:noFill/>
        </p:spPr>
        <p:txBody>
          <a:bodyPr wrap="square" rtlCol="0">
            <a:spAutoFit/>
          </a:bodyPr>
          <a:lstStyle/>
          <a:p>
            <a:pPr marL="342900" indent="-342900">
              <a:buAutoNum type="arabicPeriod"/>
            </a:pPr>
            <a:r>
              <a:rPr lang="en-US" sz="2800" dirty="0" err="1"/>
              <a:t>Mi</a:t>
            </a:r>
            <a:r>
              <a:rPr lang="en-US" sz="2800" dirty="0"/>
              <a:t> </a:t>
            </a:r>
            <a:r>
              <a:rPr lang="en-US" sz="2800" dirty="0" err="1"/>
              <a:t>familia</a:t>
            </a:r>
            <a:r>
              <a:rPr lang="en-US" sz="2800" dirty="0"/>
              <a:t> y </a:t>
            </a:r>
            <a:r>
              <a:rPr lang="en-US" sz="2800" dirty="0" err="1"/>
              <a:t>yo</a:t>
            </a:r>
            <a:r>
              <a:rPr lang="en-US" sz="2800" dirty="0"/>
              <a:t> </a:t>
            </a:r>
            <a:r>
              <a:rPr lang="en-US" sz="2800" dirty="0" err="1"/>
              <a:t>somos</a:t>
            </a:r>
            <a:r>
              <a:rPr lang="en-US" sz="2800" dirty="0"/>
              <a:t> </a:t>
            </a:r>
            <a:r>
              <a:rPr lang="en-US" sz="2800" dirty="0" err="1"/>
              <a:t>bajos</a:t>
            </a:r>
            <a:r>
              <a:rPr lang="en-US" sz="2800" dirty="0"/>
              <a:t>. </a:t>
            </a:r>
          </a:p>
          <a:p>
            <a:pPr marL="342900" indent="-342900">
              <a:buAutoNum type="arabicPeriod"/>
            </a:pPr>
            <a:r>
              <a:rPr lang="en-US" sz="2800" dirty="0"/>
              <a:t>Mi padre </a:t>
            </a:r>
            <a:r>
              <a:rPr lang="en-US" sz="2800" dirty="0" err="1"/>
              <a:t>está</a:t>
            </a:r>
            <a:r>
              <a:rPr lang="en-US" sz="2800" dirty="0"/>
              <a:t> en America Central.</a:t>
            </a:r>
          </a:p>
          <a:p>
            <a:pPr marL="342900" indent="-342900">
              <a:buAutoNum type="arabicPeriod"/>
            </a:pPr>
            <a:endParaRPr lang="en-US" sz="2800" dirty="0"/>
          </a:p>
          <a:p>
            <a:pPr marL="342900" indent="-342900">
              <a:buAutoNum type="arabicPeriod"/>
            </a:pPr>
            <a:r>
              <a:rPr lang="en-US" sz="2800" dirty="0" err="1"/>
              <a:t>Mis</a:t>
            </a:r>
            <a:r>
              <a:rPr lang="en-US" sz="2800" dirty="0"/>
              <a:t> </a:t>
            </a:r>
            <a:r>
              <a:rPr lang="en-US" sz="2800" dirty="0" err="1"/>
              <a:t>hermanas</a:t>
            </a:r>
            <a:r>
              <a:rPr lang="en-US" sz="2800" dirty="0"/>
              <a:t> y </a:t>
            </a:r>
            <a:r>
              <a:rPr lang="en-US" sz="2800" dirty="0" err="1"/>
              <a:t>yo</a:t>
            </a:r>
            <a:r>
              <a:rPr lang="en-US" sz="2800" dirty="0"/>
              <a:t> </a:t>
            </a:r>
            <a:r>
              <a:rPr lang="en-US" sz="2800" dirty="0" err="1"/>
              <a:t>somos</a:t>
            </a:r>
            <a:r>
              <a:rPr lang="en-US" sz="2800" dirty="0"/>
              <a:t> de Uruguay. </a:t>
            </a:r>
          </a:p>
          <a:p>
            <a:pPr marL="342900" indent="-342900">
              <a:buAutoNum type="arabicPeriod"/>
            </a:pPr>
            <a:r>
              <a:rPr lang="en-US" sz="2800" dirty="0"/>
              <a:t>Hoy </a:t>
            </a:r>
            <a:r>
              <a:rPr lang="en-US" sz="2800" dirty="0" err="1"/>
              <a:t>yo</a:t>
            </a:r>
            <a:r>
              <a:rPr lang="en-US" sz="2800" dirty="0"/>
              <a:t> </a:t>
            </a:r>
            <a:r>
              <a:rPr lang="en-US" sz="2800" dirty="0" err="1"/>
              <a:t>estoy</a:t>
            </a:r>
            <a:r>
              <a:rPr lang="en-US" sz="2800" dirty="0"/>
              <a:t> un </a:t>
            </a:r>
            <a:r>
              <a:rPr lang="en-US" sz="2800" dirty="0" err="1"/>
              <a:t>poco</a:t>
            </a:r>
            <a:r>
              <a:rPr lang="en-US" sz="2800" dirty="0"/>
              <a:t> </a:t>
            </a:r>
            <a:r>
              <a:rPr lang="en-US" sz="2800" dirty="0" err="1"/>
              <a:t>enfermo</a:t>
            </a:r>
            <a:r>
              <a:rPr lang="en-US" sz="2800" dirty="0"/>
              <a:t>.</a:t>
            </a:r>
          </a:p>
          <a:p>
            <a:pPr marL="342900" indent="-342900">
              <a:buAutoNum type="arabicPeriod"/>
            </a:pPr>
            <a:endParaRPr lang="en-US" sz="2800" dirty="0"/>
          </a:p>
          <a:p>
            <a:pPr marL="342900" indent="-342900">
              <a:buAutoNum type="arabicPeriod"/>
            </a:pPr>
            <a:r>
              <a:rPr lang="en-US" sz="2800" dirty="0" err="1"/>
              <a:t>Todos</a:t>
            </a:r>
            <a:r>
              <a:rPr lang="en-US" sz="2800" dirty="0"/>
              <a:t> </a:t>
            </a:r>
            <a:r>
              <a:rPr lang="en-US" sz="2800" dirty="0" err="1"/>
              <a:t>están</a:t>
            </a:r>
            <a:r>
              <a:rPr lang="en-US" sz="2800" dirty="0"/>
              <a:t> </a:t>
            </a:r>
            <a:r>
              <a:rPr lang="en-US" sz="2800" dirty="0" err="1"/>
              <a:t>cansados</a:t>
            </a:r>
            <a:r>
              <a:rPr lang="en-US" sz="2800" dirty="0"/>
              <a:t> </a:t>
            </a:r>
            <a:r>
              <a:rPr lang="en-US" sz="2800" dirty="0" err="1"/>
              <a:t>esta</a:t>
            </a:r>
            <a:r>
              <a:rPr lang="en-US" sz="2800" dirty="0"/>
              <a:t> manana. </a:t>
            </a:r>
          </a:p>
          <a:p>
            <a:pPr marL="342900" indent="-342900">
              <a:buAutoNum type="arabicPeriod"/>
            </a:pPr>
            <a:r>
              <a:rPr lang="en-US" sz="2800" dirty="0"/>
              <a:t>La </a:t>
            </a:r>
            <a:r>
              <a:rPr lang="en-US" sz="2800" dirty="0" err="1"/>
              <a:t>clase</a:t>
            </a:r>
            <a:r>
              <a:rPr lang="en-US" sz="2800" dirty="0"/>
              <a:t> de </a:t>
            </a:r>
            <a:r>
              <a:rPr lang="en-US" sz="2800" dirty="0" err="1"/>
              <a:t>espanol</a:t>
            </a:r>
            <a:r>
              <a:rPr lang="en-US" sz="2800" dirty="0"/>
              <a:t> </a:t>
            </a:r>
            <a:r>
              <a:rPr lang="en-US" sz="2800" dirty="0" err="1"/>
              <a:t>es</a:t>
            </a:r>
            <a:r>
              <a:rPr lang="en-US" sz="2800" dirty="0"/>
              <a:t> </a:t>
            </a:r>
            <a:r>
              <a:rPr lang="en-US" sz="2800" dirty="0" err="1"/>
              <a:t>muy</a:t>
            </a:r>
            <a:r>
              <a:rPr lang="en-US" sz="2800" dirty="0"/>
              <a:t> </a:t>
            </a:r>
            <a:r>
              <a:rPr lang="en-US" sz="2800" dirty="0" err="1"/>
              <a:t>facil</a:t>
            </a:r>
            <a:r>
              <a:rPr lang="en-US" sz="2800" dirty="0"/>
              <a:t>. </a:t>
            </a:r>
          </a:p>
          <a:p>
            <a:pPr marL="342900" indent="-342900">
              <a:buAutoNum type="arabicPeriod"/>
            </a:pPr>
            <a:endParaRPr lang="en-US" sz="2800" dirty="0"/>
          </a:p>
          <a:p>
            <a:pPr marL="342900" indent="-342900">
              <a:buAutoNum type="arabicPeriod"/>
            </a:pPr>
            <a:r>
              <a:rPr lang="en-US" sz="2800" dirty="0"/>
              <a:t>Rafael y Laura son </a:t>
            </a:r>
            <a:r>
              <a:rPr lang="en-US" sz="2800" dirty="0" err="1"/>
              <a:t>profesores</a:t>
            </a:r>
            <a:r>
              <a:rPr lang="en-US" sz="2800" dirty="0"/>
              <a:t> de </a:t>
            </a:r>
            <a:r>
              <a:rPr lang="en-US" sz="2800" dirty="0" err="1"/>
              <a:t>historia</a:t>
            </a:r>
            <a:r>
              <a:rPr lang="en-US" sz="2800" dirty="0"/>
              <a:t>.</a:t>
            </a:r>
          </a:p>
          <a:p>
            <a:pPr marL="342900" indent="-342900">
              <a:buAutoNum type="arabicPeriod"/>
            </a:pPr>
            <a:r>
              <a:rPr lang="en-US" sz="2800" dirty="0"/>
              <a:t>Sandra </a:t>
            </a:r>
            <a:r>
              <a:rPr lang="en-US" sz="2800" dirty="0" err="1"/>
              <a:t>es</a:t>
            </a:r>
            <a:r>
              <a:rPr lang="en-US" sz="2800" dirty="0"/>
              <a:t> mi </a:t>
            </a:r>
            <a:r>
              <a:rPr lang="en-US" sz="2800" dirty="0" err="1"/>
              <a:t>tía</a:t>
            </a:r>
            <a:r>
              <a:rPr lang="en-US" sz="2800" dirty="0"/>
              <a:t>. </a:t>
            </a:r>
          </a:p>
        </p:txBody>
      </p:sp>
    </p:spTree>
    <p:extLst>
      <p:ext uri="{BB962C8B-B14F-4D97-AF65-F5344CB8AC3E}">
        <p14:creationId xmlns:p14="http://schemas.microsoft.com/office/powerpoint/2010/main" val="41762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2174063" y="1417637"/>
            <a:ext cx="9482920" cy="5440363"/>
          </a:xfrm>
        </p:spPr>
        <p:txBody>
          <a:bodyPr>
            <a:noAutofit/>
          </a:bodyPr>
          <a:lstStyle/>
          <a:p>
            <a:pPr marL="0" indent="0">
              <a:buNone/>
            </a:pPr>
            <a:r>
              <a:rPr lang="es-ES_tradnl" altLang="en-US" sz="4000" b="1" dirty="0"/>
              <a:t>Mi madre __</a:t>
            </a:r>
            <a:r>
              <a:rPr lang="es-ES_tradnl" altLang="en-US" sz="4000" b="1" u="sng" dirty="0"/>
              <a:t>1._ </a:t>
            </a:r>
            <a:r>
              <a:rPr lang="es-ES_tradnl" altLang="en-US" sz="4000" b="1" dirty="0"/>
              <a:t>una persona muy inteligente. Ella _</a:t>
            </a:r>
            <a:r>
              <a:rPr lang="es-ES_tradnl" altLang="en-US" sz="4000" b="1" u="sng" dirty="0"/>
              <a:t>2._ </a:t>
            </a:r>
            <a:r>
              <a:rPr lang="es-ES_tradnl" altLang="en-US" sz="4000" b="1" dirty="0"/>
              <a:t>simpática y graciosa también. Ella </a:t>
            </a:r>
            <a:r>
              <a:rPr lang="es-ES_tradnl" altLang="en-US" sz="4000" b="1" u="sng" dirty="0"/>
              <a:t>3._</a:t>
            </a:r>
            <a:r>
              <a:rPr lang="es-ES_tradnl" altLang="en-US" sz="4000" b="1" dirty="0"/>
              <a:t> de México pero nuestra casa _</a:t>
            </a:r>
            <a:r>
              <a:rPr lang="es-ES_tradnl" altLang="en-US" sz="4000" b="1" u="sng" dirty="0"/>
              <a:t>4._ </a:t>
            </a:r>
            <a:r>
              <a:rPr lang="es-ES_tradnl" altLang="en-US" sz="4000" b="1" dirty="0"/>
              <a:t>en California. Hoy mi mamá _</a:t>
            </a:r>
            <a:r>
              <a:rPr lang="es-ES_tradnl" altLang="en-US" sz="4000" b="1" u="sng" dirty="0"/>
              <a:t>5._ </a:t>
            </a:r>
            <a:r>
              <a:rPr lang="es-ES_tradnl" altLang="en-US" sz="4000" b="1" dirty="0"/>
              <a:t>en el hospital. No _</a:t>
            </a:r>
            <a:r>
              <a:rPr lang="es-ES_tradnl" altLang="en-US" sz="4000" b="1" u="sng" dirty="0"/>
              <a:t>6._</a:t>
            </a:r>
            <a:r>
              <a:rPr lang="es-ES_tradnl" altLang="en-US" sz="4000" b="1" dirty="0"/>
              <a:t>enferma. Ella _</a:t>
            </a:r>
            <a:r>
              <a:rPr lang="es-ES_tradnl" altLang="en-US" sz="4000" b="1" u="sng" dirty="0"/>
              <a:t>7. </a:t>
            </a:r>
            <a:r>
              <a:rPr lang="es-ES_tradnl" altLang="en-US" sz="4000" b="1" dirty="0"/>
              <a:t>medica. Mi mama _</a:t>
            </a:r>
            <a:r>
              <a:rPr lang="es-ES_tradnl" altLang="en-US" sz="4000" b="1" u="sng" dirty="0"/>
              <a:t>8._ </a:t>
            </a:r>
            <a:r>
              <a:rPr lang="es-ES_tradnl" altLang="en-US" sz="4000" b="1" dirty="0"/>
              <a:t>feliz cuando trabaja porque su trabajo _</a:t>
            </a:r>
            <a:r>
              <a:rPr lang="es-ES_tradnl" altLang="en-US" sz="4000" b="1" u="sng" dirty="0"/>
              <a:t>9._ </a:t>
            </a:r>
            <a:r>
              <a:rPr lang="es-ES_tradnl" altLang="en-US" sz="4000" b="1" dirty="0"/>
              <a:t>muy importante. </a:t>
            </a:r>
            <a:endParaRPr lang="es-ES_tradnl" altLang="en-US" sz="4000" b="1" u="sng" dirty="0"/>
          </a:p>
        </p:txBody>
      </p:sp>
      <p:sp>
        <p:nvSpPr>
          <p:cNvPr id="3" name="Title 1"/>
          <p:cNvSpPr>
            <a:spLocks noGrp="1"/>
          </p:cNvSpPr>
          <p:nvPr>
            <p:ph type="title"/>
          </p:nvPr>
        </p:nvSpPr>
        <p:spPr>
          <a:xfrm>
            <a:off x="0" y="1417637"/>
            <a:ext cx="1814286" cy="816428"/>
          </a:xfrm>
        </p:spPr>
        <p:txBody>
          <a:bodyPr>
            <a:normAutofit/>
          </a:bodyPr>
          <a:lstStyle/>
          <a:p>
            <a:r>
              <a:rPr lang="es-ES_tradnl" sz="4400" dirty="0"/>
              <a:t>DOL</a:t>
            </a:r>
          </a:p>
        </p:txBody>
      </p:sp>
    </p:spTree>
    <p:extLst>
      <p:ext uri="{BB962C8B-B14F-4D97-AF65-F5344CB8AC3E}">
        <p14:creationId xmlns:p14="http://schemas.microsoft.com/office/powerpoint/2010/main" val="283013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s-ES_tradnl"/>
          </a:p>
        </p:txBody>
      </p:sp>
      <p:sp>
        <p:nvSpPr>
          <p:cNvPr id="4" name="Title 3"/>
          <p:cNvSpPr>
            <a:spLocks noGrp="1"/>
          </p:cNvSpPr>
          <p:nvPr>
            <p:ph type="title"/>
          </p:nvPr>
        </p:nvSpPr>
        <p:spPr/>
        <p:txBody>
          <a:bodyPr/>
          <a:lstStyle/>
          <a:p>
            <a:r>
              <a:rPr lang="en-US" dirty="0" err="1"/>
              <a:t>Ser</a:t>
            </a:r>
            <a:r>
              <a:rPr lang="en-US" dirty="0"/>
              <a:t> </a:t>
            </a:r>
            <a:r>
              <a:rPr lang="en-US" dirty="0" err="1"/>
              <a:t>vs</a:t>
            </a:r>
            <a:r>
              <a:rPr lang="en-US" dirty="0"/>
              <a:t> </a:t>
            </a:r>
            <a:r>
              <a:rPr lang="en-US" dirty="0" err="1"/>
              <a:t>Estar</a:t>
            </a:r>
            <a:r>
              <a:rPr lang="en-US" dirty="0"/>
              <a:t> board game</a:t>
            </a:r>
          </a:p>
        </p:txBody>
      </p:sp>
    </p:spTree>
    <p:extLst>
      <p:ext uri="{BB962C8B-B14F-4D97-AF65-F5344CB8AC3E}">
        <p14:creationId xmlns:p14="http://schemas.microsoft.com/office/powerpoint/2010/main" val="342995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0776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293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6172200" y="2194559"/>
            <a:ext cx="5618747" cy="4422809"/>
          </a:xfrm>
        </p:spPr>
        <p:txBody>
          <a:bodyPr>
            <a:normAutofit/>
          </a:bodyPr>
          <a:lstStyle/>
          <a:p>
            <a:r>
              <a:rPr lang="es-ES" sz="2800" dirty="0"/>
              <a:t>¿Cómo están los estudiantes?</a:t>
            </a:r>
          </a:p>
          <a:p>
            <a:r>
              <a:rPr lang="es-ES" sz="2800" dirty="0"/>
              <a:t>¿Cómo son los estudiantes? (características)</a:t>
            </a:r>
          </a:p>
          <a:p>
            <a:r>
              <a:rPr lang="es-ES" sz="2800" dirty="0"/>
              <a:t>¿De dónde son?</a:t>
            </a:r>
          </a:p>
          <a:p>
            <a:r>
              <a:rPr lang="es-ES" sz="2800" dirty="0"/>
              <a:t>¿Dónde están? ¿En que clase están?</a:t>
            </a:r>
          </a:p>
          <a:p>
            <a:r>
              <a:rPr lang="es-ES" sz="2800" dirty="0"/>
              <a:t>¿Qué hora es?  ¿Qué día es?</a:t>
            </a:r>
          </a:p>
        </p:txBody>
      </p:sp>
      <p:pic>
        <p:nvPicPr>
          <p:cNvPr id="5" name="Content Placeholder 4"/>
          <p:cNvPicPr>
            <a:picLocks noGrp="1" noChangeAspect="1"/>
          </p:cNvPicPr>
          <p:nvPr>
            <p:ph sz="half" idx="1"/>
          </p:nvPr>
        </p:nvPicPr>
        <p:blipFill>
          <a:blip r:embed="rId2"/>
          <a:stretch>
            <a:fillRect/>
          </a:stretch>
        </p:blipFill>
        <p:spPr>
          <a:xfrm>
            <a:off x="690962" y="2210905"/>
            <a:ext cx="5135424" cy="3417391"/>
          </a:xfrm>
          <a:prstGeom prst="rect">
            <a:avLst/>
          </a:prstGeom>
        </p:spPr>
      </p:pic>
      <p:sp>
        <p:nvSpPr>
          <p:cNvPr id="4" name="Title 3"/>
          <p:cNvSpPr>
            <a:spLocks noGrp="1"/>
          </p:cNvSpPr>
          <p:nvPr>
            <p:ph type="title"/>
          </p:nvPr>
        </p:nvSpPr>
        <p:spPr/>
        <p:txBody>
          <a:bodyPr/>
          <a:lstStyle/>
          <a:p>
            <a:r>
              <a:rPr lang="es-ES_tradnl" dirty="0" smtClean="0"/>
              <a:t>HAZ UNA </a:t>
            </a:r>
            <a:r>
              <a:rPr lang="es-ES_tradnl" dirty="0"/>
              <a:t>HISTORIA</a:t>
            </a:r>
            <a:br>
              <a:rPr lang="es-ES_tradnl" dirty="0"/>
            </a:br>
            <a:r>
              <a:rPr lang="en-US" dirty="0" smtClean="0"/>
              <a:t>MAKE </a:t>
            </a:r>
            <a:r>
              <a:rPr lang="en-US" dirty="0"/>
              <a:t>A STORY</a:t>
            </a:r>
            <a:r>
              <a:rPr lang="es-ES_tradnl" dirty="0"/>
              <a:t> </a:t>
            </a:r>
          </a:p>
        </p:txBody>
      </p:sp>
    </p:spTree>
    <p:extLst>
      <p:ext uri="{BB962C8B-B14F-4D97-AF65-F5344CB8AC3E}">
        <p14:creationId xmlns:p14="http://schemas.microsoft.com/office/powerpoint/2010/main" val="376156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MX" dirty="0" smtClean="0"/>
              <a:t>Bienvenidos a Nuestra clase </a:t>
            </a:r>
            <a:br>
              <a:rPr lang="es-MX" dirty="0" smtClean="0"/>
            </a:br>
            <a:r>
              <a:rPr lang="es-MX" dirty="0" smtClean="0"/>
              <a:t>español 1</a:t>
            </a:r>
            <a:endParaRPr lang="es-MX" dirty="0"/>
          </a:p>
        </p:txBody>
      </p:sp>
      <p:sp>
        <p:nvSpPr>
          <p:cNvPr id="3" name="Subtitle 2"/>
          <p:cNvSpPr>
            <a:spLocks noGrp="1"/>
          </p:cNvSpPr>
          <p:nvPr>
            <p:ph type="subTitle" idx="1"/>
          </p:nvPr>
        </p:nvSpPr>
        <p:spPr/>
        <p:txBody>
          <a:bodyPr>
            <a:normAutofit/>
          </a:bodyPr>
          <a:lstStyle/>
          <a:p>
            <a:r>
              <a:rPr lang="es-MX" sz="3200" dirty="0" smtClean="0"/>
              <a:t>Hoy es Jueves, el veintitrés de Enero</a:t>
            </a:r>
            <a:endParaRPr lang="es-MX" sz="3200" dirty="0"/>
          </a:p>
        </p:txBody>
      </p:sp>
    </p:spTree>
    <p:extLst>
      <p:ext uri="{BB962C8B-B14F-4D97-AF65-F5344CB8AC3E}">
        <p14:creationId xmlns:p14="http://schemas.microsoft.com/office/powerpoint/2010/main" val="963275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1538" y="5727031"/>
            <a:ext cx="8534400" cy="1507067"/>
          </a:xfrm>
        </p:spPr>
        <p:txBody>
          <a:bodyPr>
            <a:normAutofit/>
          </a:bodyPr>
          <a:lstStyle/>
          <a:p>
            <a:pPr algn="ctr"/>
            <a:r>
              <a:rPr lang="es-ES_tradnl" sz="6600" b="1" dirty="0" smtClean="0"/>
              <a:t>OBJETIVO Y DOL </a:t>
            </a:r>
            <a:endParaRPr lang="es-ES_tradnl" sz="6600" b="1" dirty="0"/>
          </a:p>
        </p:txBody>
      </p:sp>
      <p:sp>
        <p:nvSpPr>
          <p:cNvPr id="3" name="Content Placeholder 2"/>
          <p:cNvSpPr>
            <a:spLocks noGrp="1"/>
          </p:cNvSpPr>
          <p:nvPr>
            <p:ph sz="half" idx="1"/>
          </p:nvPr>
        </p:nvSpPr>
        <p:spPr>
          <a:xfrm>
            <a:off x="457200" y="1443789"/>
            <a:ext cx="5334000" cy="3636911"/>
          </a:xfrm>
        </p:spPr>
        <p:txBody>
          <a:bodyPr>
            <a:normAutofit fontScale="92500"/>
          </a:bodyPr>
          <a:lstStyle/>
          <a:p>
            <a:r>
              <a:rPr lang="es-ES_tradnl" sz="5100" dirty="0" smtClean="0"/>
              <a:t>OBJ: </a:t>
            </a:r>
            <a:r>
              <a:rPr lang="en-US" sz="5100" dirty="0"/>
              <a:t>LLWBAT describe people involved in education </a:t>
            </a:r>
            <a:r>
              <a:rPr lang="en-US" sz="5100" dirty="0" smtClean="0"/>
              <a:t>using verbs.</a:t>
            </a:r>
          </a:p>
        </p:txBody>
      </p:sp>
      <p:sp>
        <p:nvSpPr>
          <p:cNvPr id="4" name="Content Placeholder 3"/>
          <p:cNvSpPr>
            <a:spLocks noGrp="1"/>
          </p:cNvSpPr>
          <p:nvPr>
            <p:ph sz="half" idx="2"/>
          </p:nvPr>
        </p:nvSpPr>
        <p:spPr>
          <a:xfrm>
            <a:off x="6112042" y="1443789"/>
            <a:ext cx="5582653" cy="3636911"/>
          </a:xfrm>
        </p:spPr>
        <p:txBody>
          <a:bodyPr>
            <a:noAutofit/>
          </a:bodyPr>
          <a:lstStyle/>
          <a:p>
            <a:r>
              <a:rPr lang="es-ES_tradnl" sz="3600" dirty="0" smtClean="0"/>
              <a:t>DOL: </a:t>
            </a:r>
            <a:r>
              <a:rPr lang="es-ES_tradnl" sz="3600" dirty="0" err="1" smtClean="0"/>
              <a:t>Given</a:t>
            </a:r>
            <a:r>
              <a:rPr lang="es-ES_tradnl" sz="3600" dirty="0" smtClean="0"/>
              <a:t> 5 </a:t>
            </a:r>
            <a:r>
              <a:rPr lang="es-ES_tradnl" sz="3600" dirty="0" err="1" smtClean="0"/>
              <a:t>people</a:t>
            </a:r>
            <a:r>
              <a:rPr lang="es-ES_tradnl" sz="3600" dirty="0" smtClean="0"/>
              <a:t> </a:t>
            </a:r>
            <a:r>
              <a:rPr lang="es-ES_tradnl" sz="3600" dirty="0" err="1" smtClean="0"/>
              <a:t>involved</a:t>
            </a:r>
            <a:r>
              <a:rPr lang="es-ES_tradnl" sz="3600" dirty="0" smtClean="0"/>
              <a:t> in </a:t>
            </a:r>
            <a:r>
              <a:rPr lang="es-ES_tradnl" sz="3600" dirty="0" err="1" smtClean="0"/>
              <a:t>education</a:t>
            </a:r>
            <a:r>
              <a:rPr lang="es-ES_tradnl" sz="3600" dirty="0" smtClean="0"/>
              <a:t>, 100% of </a:t>
            </a:r>
            <a:r>
              <a:rPr lang="en-US" sz="3600" dirty="0" smtClean="0"/>
              <a:t>LLW state what they do </a:t>
            </a:r>
            <a:r>
              <a:rPr lang="en-US" sz="3600" dirty="0"/>
              <a:t>with 100% </a:t>
            </a:r>
            <a:r>
              <a:rPr lang="en-US" sz="3600" dirty="0" smtClean="0"/>
              <a:t>accuracy.</a:t>
            </a:r>
          </a:p>
        </p:txBody>
      </p:sp>
      <p:sp>
        <p:nvSpPr>
          <p:cNvPr id="5" name="Rectangle 4"/>
          <p:cNvSpPr/>
          <p:nvPr/>
        </p:nvSpPr>
        <p:spPr>
          <a:xfrm>
            <a:off x="5791200" y="5080700"/>
            <a:ext cx="6096000" cy="646331"/>
          </a:xfrm>
          <a:prstGeom prst="rect">
            <a:avLst/>
          </a:prstGeom>
        </p:spPr>
        <p:txBody>
          <a:bodyPr>
            <a:spAutoFit/>
          </a:bodyPr>
          <a:lstStyle/>
          <a:p>
            <a:r>
              <a:rPr lang="en-US" dirty="0">
                <a:solidFill>
                  <a:srgbClr val="2D3B45"/>
                </a:solidFill>
                <a:latin typeface="LatoWeb"/>
              </a:rPr>
              <a:t>NL.4.1a Recognize basic vocabulary in both the native language and their own language to make comparisons</a:t>
            </a:r>
            <a:endParaRPr lang="es-ES_tradnl" dirty="0"/>
          </a:p>
        </p:txBody>
      </p:sp>
    </p:spTree>
    <p:extLst>
      <p:ext uri="{BB962C8B-B14F-4D97-AF65-F5344CB8AC3E}">
        <p14:creationId xmlns:p14="http://schemas.microsoft.com/office/powerpoint/2010/main" val="1478252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687" t="2014" r="5287" b="5520"/>
          <a:stretch/>
        </p:blipFill>
        <p:spPr>
          <a:xfrm>
            <a:off x="3278605" y="1600200"/>
            <a:ext cx="5826370" cy="5257800"/>
          </a:xfrm>
          <a:prstGeom prst="rect">
            <a:avLst/>
          </a:prstGeom>
        </p:spPr>
      </p:pic>
      <p:sp>
        <p:nvSpPr>
          <p:cNvPr id="2" name="Right Arrow 1"/>
          <p:cNvSpPr/>
          <p:nvPr/>
        </p:nvSpPr>
        <p:spPr>
          <a:xfrm>
            <a:off x="5051135" y="3559419"/>
            <a:ext cx="1140655" cy="11869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316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073" y="1654708"/>
            <a:ext cx="13138484" cy="3783565"/>
          </a:xfrm>
        </p:spPr>
        <p:txBody>
          <a:bodyPr/>
          <a:lstStyle/>
          <a:p>
            <a:pPr algn="ctr"/>
            <a:r>
              <a:rPr lang="es-MX" dirty="0" smtClean="0"/>
              <a:t>Saquen una hoja de papel por favor </a:t>
            </a:r>
            <a:r>
              <a:rPr lang="es-MX" dirty="0" smtClean="0">
                <a:sym typeface="Wingdings" panose="05000000000000000000" pitchFamily="2" charset="2"/>
              </a:rPr>
              <a:t></a:t>
            </a:r>
            <a:br>
              <a:rPr lang="es-MX" dirty="0" smtClean="0">
                <a:sym typeface="Wingdings" panose="05000000000000000000" pitchFamily="2" charset="2"/>
              </a:rPr>
            </a:br>
            <a:r>
              <a:rPr lang="es-MX" sz="3600" dirty="0">
                <a:sym typeface="Wingdings" panose="05000000000000000000" pitchFamily="2" charset="2"/>
              </a:rPr>
              <a:t/>
            </a:r>
            <a:br>
              <a:rPr lang="es-MX" sz="3600" dirty="0">
                <a:sym typeface="Wingdings" panose="05000000000000000000" pitchFamily="2" charset="2"/>
              </a:rPr>
            </a:br>
            <a:r>
              <a:rPr lang="es-MX" sz="3600" dirty="0" smtClean="0">
                <a:sym typeface="Wingdings" panose="05000000000000000000" pitchFamily="2" charset="2"/>
              </a:rPr>
              <a:t>Titulo: papeles en la escuela – roles in </a:t>
            </a:r>
            <a:r>
              <a:rPr lang="es-MX" sz="3600" dirty="0" err="1" smtClean="0">
                <a:sym typeface="Wingdings" panose="05000000000000000000" pitchFamily="2" charset="2"/>
              </a:rPr>
              <a:t>school</a:t>
            </a:r>
            <a:r>
              <a:rPr lang="es-MX" sz="3600" dirty="0" smtClean="0">
                <a:sym typeface="Wingdings" panose="05000000000000000000" pitchFamily="2" charset="2"/>
              </a:rPr>
              <a:t/>
            </a:r>
            <a:br>
              <a:rPr lang="es-MX" sz="3600" dirty="0" smtClean="0">
                <a:sym typeface="Wingdings" panose="05000000000000000000" pitchFamily="2" charset="2"/>
              </a:rPr>
            </a:br>
            <a:r>
              <a:rPr lang="es-MX" sz="3600" dirty="0">
                <a:sym typeface="Wingdings" panose="05000000000000000000" pitchFamily="2" charset="2"/>
              </a:rPr>
              <a:t/>
            </a:r>
            <a:br>
              <a:rPr lang="es-MX" sz="3600" dirty="0">
                <a:sym typeface="Wingdings" panose="05000000000000000000" pitchFamily="2" charset="2"/>
              </a:rPr>
            </a:br>
            <a:r>
              <a:rPr lang="es-MX" sz="3600" dirty="0" smtClean="0">
                <a:sym typeface="Wingdings" panose="05000000000000000000" pitchFamily="2" charset="2"/>
              </a:rPr>
              <a:t>EQ: </a:t>
            </a:r>
            <a:r>
              <a:rPr lang="es-MX" sz="3600" dirty="0" err="1" smtClean="0">
                <a:sym typeface="Wingdings" panose="05000000000000000000" pitchFamily="2" charset="2"/>
              </a:rPr>
              <a:t>How</a:t>
            </a:r>
            <a:r>
              <a:rPr lang="es-MX" sz="3600" dirty="0" smtClean="0">
                <a:sym typeface="Wingdings" panose="05000000000000000000" pitchFamily="2" charset="2"/>
              </a:rPr>
              <a:t> do </a:t>
            </a:r>
            <a:r>
              <a:rPr lang="es-MX" sz="3600" dirty="0" err="1" smtClean="0">
                <a:sym typeface="Wingdings" panose="05000000000000000000" pitchFamily="2" charset="2"/>
              </a:rPr>
              <a:t>we</a:t>
            </a:r>
            <a:r>
              <a:rPr lang="es-MX" sz="3600" dirty="0" smtClean="0">
                <a:sym typeface="Wingdings" panose="05000000000000000000" pitchFamily="2" charset="2"/>
              </a:rPr>
              <a:t> describe </a:t>
            </a:r>
            <a:r>
              <a:rPr lang="es-MX" sz="3600" dirty="0" err="1" smtClean="0">
                <a:sym typeface="Wingdings" panose="05000000000000000000" pitchFamily="2" charset="2"/>
              </a:rPr>
              <a:t>who</a:t>
            </a:r>
            <a:r>
              <a:rPr lang="es-MX" sz="3600" dirty="0" smtClean="0">
                <a:sym typeface="Wingdings" panose="05000000000000000000" pitchFamily="2" charset="2"/>
              </a:rPr>
              <a:t> </a:t>
            </a:r>
            <a:r>
              <a:rPr lang="es-MX" sz="3600" dirty="0" err="1" smtClean="0">
                <a:sym typeface="Wingdings" panose="05000000000000000000" pitchFamily="2" charset="2"/>
              </a:rPr>
              <a:t>we</a:t>
            </a:r>
            <a:r>
              <a:rPr lang="es-MX" sz="3600" dirty="0" smtClean="0">
                <a:sym typeface="Wingdings" panose="05000000000000000000" pitchFamily="2" charset="2"/>
              </a:rPr>
              <a:t> are and </a:t>
            </a:r>
            <a:r>
              <a:rPr lang="es-MX" sz="3600" dirty="0" err="1" smtClean="0">
                <a:sym typeface="Wingdings" panose="05000000000000000000" pitchFamily="2" charset="2"/>
              </a:rPr>
              <a:t>what</a:t>
            </a:r>
            <a:r>
              <a:rPr lang="es-MX" sz="3600" dirty="0" smtClean="0">
                <a:sym typeface="Wingdings" panose="05000000000000000000" pitchFamily="2" charset="2"/>
              </a:rPr>
              <a:t>      </a:t>
            </a:r>
            <a:r>
              <a:rPr lang="es-MX" sz="3600" dirty="0" err="1" smtClean="0">
                <a:sym typeface="Wingdings" panose="05000000000000000000" pitchFamily="2" charset="2"/>
              </a:rPr>
              <a:t>we</a:t>
            </a:r>
            <a:r>
              <a:rPr lang="es-MX" sz="3600" dirty="0" smtClean="0">
                <a:sym typeface="Wingdings" panose="05000000000000000000" pitchFamily="2" charset="2"/>
              </a:rPr>
              <a:t> do at </a:t>
            </a:r>
            <a:r>
              <a:rPr lang="es-MX" sz="3600" dirty="0" err="1" smtClean="0">
                <a:sym typeface="Wingdings" panose="05000000000000000000" pitchFamily="2" charset="2"/>
              </a:rPr>
              <a:t>school</a:t>
            </a:r>
            <a:r>
              <a:rPr lang="es-MX" sz="3600" dirty="0" smtClean="0">
                <a:sym typeface="Wingdings" panose="05000000000000000000" pitchFamily="2" charset="2"/>
              </a:rPr>
              <a:t>?</a:t>
            </a:r>
            <a:br>
              <a:rPr lang="es-MX" sz="3600" dirty="0" smtClean="0">
                <a:sym typeface="Wingdings" panose="05000000000000000000" pitchFamily="2" charset="2"/>
              </a:rPr>
            </a:br>
            <a:endParaRPr lang="es-MX" sz="3600" dirty="0"/>
          </a:p>
        </p:txBody>
      </p:sp>
    </p:spTree>
    <p:extLst>
      <p:ext uri="{BB962C8B-B14F-4D97-AF65-F5344CB8AC3E}">
        <p14:creationId xmlns:p14="http://schemas.microsoft.com/office/powerpoint/2010/main" val="832883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894" y="0"/>
            <a:ext cx="750110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8757" y="1660358"/>
            <a:ext cx="4402137" cy="5509200"/>
          </a:xfrm>
          <a:prstGeom prst="rect">
            <a:avLst/>
          </a:prstGeom>
          <a:noFill/>
        </p:spPr>
        <p:txBody>
          <a:bodyPr wrap="square" rtlCol="0">
            <a:spAutoFit/>
          </a:bodyPr>
          <a:lstStyle/>
          <a:p>
            <a:pPr marL="514350" indent="-514350">
              <a:buFont typeface="+mj-lt"/>
              <a:buAutoNum type="arabicPeriod"/>
            </a:pPr>
            <a:r>
              <a:rPr lang="es-MX" sz="3200" dirty="0" smtClean="0"/>
              <a:t>Hecho en </a:t>
            </a:r>
            <a:r>
              <a:rPr lang="es-MX" sz="3200" dirty="0" err="1" smtClean="0"/>
              <a:t>Mexico</a:t>
            </a:r>
            <a:r>
              <a:rPr lang="es-MX" sz="3200" dirty="0" smtClean="0"/>
              <a:t> </a:t>
            </a:r>
          </a:p>
          <a:p>
            <a:pPr marL="514350" indent="-514350">
              <a:buFont typeface="+mj-lt"/>
              <a:buAutoNum type="arabicPeriod"/>
            </a:pPr>
            <a:endParaRPr lang="es-MX" sz="3200" dirty="0" smtClean="0"/>
          </a:p>
          <a:p>
            <a:pPr marL="514350" indent="-514350">
              <a:buFont typeface="+mj-lt"/>
              <a:buAutoNum type="arabicPeriod"/>
            </a:pPr>
            <a:r>
              <a:rPr lang="es-MX" sz="3200" dirty="0" err="1" smtClean="0"/>
              <a:t>What</a:t>
            </a:r>
            <a:r>
              <a:rPr lang="es-MX" sz="3200" dirty="0" smtClean="0"/>
              <a:t> </a:t>
            </a:r>
            <a:r>
              <a:rPr lang="es-MX" sz="3200" dirty="0" err="1" smtClean="0"/>
              <a:t>year</a:t>
            </a:r>
            <a:r>
              <a:rPr lang="es-MX" sz="3200" dirty="0" smtClean="0"/>
              <a:t> do </a:t>
            </a:r>
            <a:r>
              <a:rPr lang="es-MX" sz="3200" dirty="0" err="1" smtClean="0"/>
              <a:t>you</a:t>
            </a:r>
            <a:r>
              <a:rPr lang="es-MX" sz="3200" dirty="0" smtClean="0"/>
              <a:t> </a:t>
            </a:r>
            <a:r>
              <a:rPr lang="es-MX" sz="3200" dirty="0" err="1" smtClean="0"/>
              <a:t>these</a:t>
            </a:r>
            <a:r>
              <a:rPr lang="es-MX" sz="3200" dirty="0" smtClean="0"/>
              <a:t> </a:t>
            </a:r>
            <a:r>
              <a:rPr lang="es-MX" sz="3200" dirty="0" err="1" smtClean="0"/>
              <a:t>were</a:t>
            </a:r>
            <a:r>
              <a:rPr lang="es-MX" sz="3200" dirty="0" smtClean="0"/>
              <a:t> </a:t>
            </a:r>
            <a:r>
              <a:rPr lang="es-MX" sz="3200" dirty="0" err="1" smtClean="0"/>
              <a:t>painted</a:t>
            </a:r>
            <a:r>
              <a:rPr lang="es-MX" sz="3200" dirty="0" smtClean="0"/>
              <a:t>?</a:t>
            </a:r>
          </a:p>
          <a:p>
            <a:pPr marL="514350" indent="-514350">
              <a:buFont typeface="+mj-lt"/>
              <a:buAutoNum type="arabicPeriod"/>
            </a:pPr>
            <a:endParaRPr lang="es-MX" sz="3200" dirty="0"/>
          </a:p>
          <a:p>
            <a:pPr marL="514350" indent="-514350">
              <a:buFont typeface="+mj-lt"/>
              <a:buAutoNum type="arabicPeriod"/>
            </a:pPr>
            <a:r>
              <a:rPr lang="es-MX" sz="3200" dirty="0" smtClean="0"/>
              <a:t>1821</a:t>
            </a:r>
          </a:p>
          <a:p>
            <a:pPr marL="514350" indent="-514350">
              <a:buFont typeface="+mj-lt"/>
              <a:buAutoNum type="arabicPeriod"/>
            </a:pPr>
            <a:endParaRPr lang="es-MX" sz="3200" dirty="0"/>
          </a:p>
          <a:p>
            <a:pPr marL="514350" indent="-514350">
              <a:buFont typeface="+mj-lt"/>
              <a:buAutoNum type="arabicPeriod"/>
            </a:pPr>
            <a:r>
              <a:rPr lang="es-MX" sz="3200" dirty="0" err="1" smtClean="0"/>
              <a:t>What</a:t>
            </a:r>
            <a:r>
              <a:rPr lang="es-MX" sz="3200" dirty="0" smtClean="0"/>
              <a:t> </a:t>
            </a:r>
            <a:r>
              <a:rPr lang="es-MX" sz="3200" dirty="0" err="1" smtClean="0"/>
              <a:t>is</a:t>
            </a:r>
            <a:r>
              <a:rPr lang="es-MX" sz="3200" dirty="0" smtClean="0"/>
              <a:t> </a:t>
            </a:r>
            <a:r>
              <a:rPr lang="es-MX" sz="3200" dirty="0" err="1" smtClean="0"/>
              <a:t>the</a:t>
            </a:r>
            <a:r>
              <a:rPr lang="es-MX" sz="3200" dirty="0" smtClean="0"/>
              <a:t> </a:t>
            </a:r>
            <a:r>
              <a:rPr lang="es-MX" sz="3200" dirty="0" err="1" smtClean="0"/>
              <a:t>message</a:t>
            </a:r>
            <a:r>
              <a:rPr lang="es-MX" sz="3200" dirty="0" smtClean="0"/>
              <a:t>?</a:t>
            </a:r>
          </a:p>
          <a:p>
            <a:endParaRPr lang="es-MX" sz="3200" dirty="0"/>
          </a:p>
        </p:txBody>
      </p:sp>
    </p:spTree>
    <p:extLst>
      <p:ext uri="{BB962C8B-B14F-4D97-AF65-F5344CB8AC3E}">
        <p14:creationId xmlns:p14="http://schemas.microsoft.com/office/powerpoint/2010/main" val="14140888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615504"/>
            <a:ext cx="8610600" cy="1293028"/>
          </a:xfrm>
        </p:spPr>
        <p:txBody>
          <a:bodyPr/>
          <a:lstStyle/>
          <a:p>
            <a:r>
              <a:rPr lang="es-MX" dirty="0" err="1" smtClean="0"/>
              <a:t>Vocab</a:t>
            </a:r>
            <a:r>
              <a:rPr lang="es-MX" dirty="0" smtClean="0"/>
              <a:t> nuevo – new </a:t>
            </a:r>
            <a:r>
              <a:rPr lang="es-MX" dirty="0" err="1" smtClean="0"/>
              <a:t>vocab</a:t>
            </a:r>
            <a:endParaRPr lang="es-MX" dirty="0"/>
          </a:p>
        </p:txBody>
      </p:sp>
      <p:pic>
        <p:nvPicPr>
          <p:cNvPr id="7170" name="512E27A6-0453-4E67-8514-C8A1D122145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8532"/>
            <a:ext cx="4031598" cy="302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244454" y="2115401"/>
            <a:ext cx="4776716" cy="1477328"/>
          </a:xfrm>
          <a:prstGeom prst="rect">
            <a:avLst/>
          </a:prstGeom>
          <a:noFill/>
        </p:spPr>
        <p:txBody>
          <a:bodyPr wrap="square" rtlCol="0">
            <a:spAutoFit/>
          </a:bodyPr>
          <a:lstStyle/>
          <a:p>
            <a:r>
              <a:rPr lang="es-MX" dirty="0" smtClean="0"/>
              <a:t>El maestro – </a:t>
            </a:r>
            <a:r>
              <a:rPr lang="es-MX" dirty="0" err="1" smtClean="0"/>
              <a:t>the</a:t>
            </a:r>
            <a:r>
              <a:rPr lang="es-MX" dirty="0" smtClean="0"/>
              <a:t> </a:t>
            </a:r>
            <a:r>
              <a:rPr lang="es-MX" dirty="0" err="1" smtClean="0"/>
              <a:t>teacher</a:t>
            </a:r>
            <a:r>
              <a:rPr lang="es-MX" dirty="0" smtClean="0"/>
              <a:t>, </a:t>
            </a:r>
            <a:r>
              <a:rPr lang="es-MX" dirty="0" err="1" smtClean="0"/>
              <a:t>male</a:t>
            </a:r>
            <a:endParaRPr lang="es-MX" dirty="0" smtClean="0"/>
          </a:p>
          <a:p>
            <a:r>
              <a:rPr lang="es-MX" dirty="0" smtClean="0"/>
              <a:t>El profesor – </a:t>
            </a:r>
            <a:r>
              <a:rPr lang="es-MX" dirty="0" err="1" smtClean="0"/>
              <a:t>the</a:t>
            </a:r>
            <a:r>
              <a:rPr lang="es-MX" dirty="0" smtClean="0"/>
              <a:t> </a:t>
            </a:r>
            <a:r>
              <a:rPr lang="es-MX" dirty="0" err="1" smtClean="0"/>
              <a:t>teacher</a:t>
            </a:r>
            <a:r>
              <a:rPr lang="es-MX" dirty="0" smtClean="0"/>
              <a:t>, </a:t>
            </a:r>
            <a:r>
              <a:rPr lang="es-MX" dirty="0" err="1" smtClean="0"/>
              <a:t>male</a:t>
            </a:r>
            <a:endParaRPr lang="es-MX" dirty="0" smtClean="0"/>
          </a:p>
          <a:p>
            <a:endParaRPr lang="es-MX" dirty="0"/>
          </a:p>
          <a:p>
            <a:r>
              <a:rPr lang="es-MX" dirty="0" smtClean="0"/>
              <a:t>La maestra – </a:t>
            </a:r>
            <a:r>
              <a:rPr lang="es-MX" dirty="0" err="1" smtClean="0"/>
              <a:t>the</a:t>
            </a:r>
            <a:r>
              <a:rPr lang="es-MX" dirty="0" smtClean="0"/>
              <a:t> </a:t>
            </a:r>
            <a:r>
              <a:rPr lang="es-MX" dirty="0" err="1" smtClean="0"/>
              <a:t>teacher</a:t>
            </a:r>
            <a:r>
              <a:rPr lang="es-MX" dirty="0" smtClean="0"/>
              <a:t>, </a:t>
            </a:r>
            <a:r>
              <a:rPr lang="es-MX" dirty="0" err="1" smtClean="0"/>
              <a:t>female</a:t>
            </a:r>
            <a:endParaRPr lang="es-MX" dirty="0" smtClean="0"/>
          </a:p>
          <a:p>
            <a:r>
              <a:rPr lang="es-MX" dirty="0" smtClean="0"/>
              <a:t>La profesora – </a:t>
            </a:r>
            <a:r>
              <a:rPr lang="es-MX" dirty="0" err="1" smtClean="0"/>
              <a:t>the</a:t>
            </a:r>
            <a:r>
              <a:rPr lang="es-MX" dirty="0" smtClean="0"/>
              <a:t> </a:t>
            </a:r>
            <a:r>
              <a:rPr lang="es-MX" dirty="0" err="1" smtClean="0"/>
              <a:t>teacher</a:t>
            </a:r>
            <a:r>
              <a:rPr lang="es-MX" dirty="0" smtClean="0"/>
              <a:t>, </a:t>
            </a:r>
            <a:r>
              <a:rPr lang="es-MX" dirty="0" err="1" smtClean="0"/>
              <a:t>female</a:t>
            </a:r>
            <a:endParaRPr lang="es-MX" dirty="0"/>
          </a:p>
        </p:txBody>
      </p:sp>
      <p:pic>
        <p:nvPicPr>
          <p:cNvPr id="7171" name="x_Picture 7"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6049" y="3775054"/>
            <a:ext cx="4108471" cy="308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8581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s-MX" dirty="0" smtClean="0"/>
              <a:t>El enfermero – </a:t>
            </a:r>
            <a:r>
              <a:rPr lang="es-MX" dirty="0" err="1" smtClean="0"/>
              <a:t>The</a:t>
            </a:r>
            <a:r>
              <a:rPr lang="es-MX" dirty="0" smtClean="0"/>
              <a:t> nurse</a:t>
            </a:r>
            <a:endParaRPr lang="es-MX" dirty="0"/>
          </a:p>
          <a:p>
            <a:r>
              <a:rPr lang="es-MX" dirty="0" smtClean="0"/>
              <a:t>El bibliotecario – </a:t>
            </a:r>
            <a:r>
              <a:rPr lang="es-MX" dirty="0" err="1"/>
              <a:t>T</a:t>
            </a:r>
            <a:r>
              <a:rPr lang="es-MX" dirty="0" err="1" smtClean="0"/>
              <a:t>he</a:t>
            </a:r>
            <a:r>
              <a:rPr lang="es-MX" dirty="0" smtClean="0"/>
              <a:t> </a:t>
            </a:r>
            <a:r>
              <a:rPr lang="es-MX" dirty="0" err="1" smtClean="0"/>
              <a:t>Librarian</a:t>
            </a:r>
            <a:endParaRPr lang="es-MX" dirty="0"/>
          </a:p>
          <a:p>
            <a:r>
              <a:rPr lang="es-MX" dirty="0" smtClean="0"/>
              <a:t>El director – </a:t>
            </a:r>
            <a:r>
              <a:rPr lang="es-MX" dirty="0" err="1" smtClean="0"/>
              <a:t>The</a:t>
            </a:r>
            <a:r>
              <a:rPr lang="es-MX" dirty="0" smtClean="0"/>
              <a:t> principal</a:t>
            </a:r>
            <a:endParaRPr lang="es-MX" dirty="0"/>
          </a:p>
          <a:p>
            <a:r>
              <a:rPr lang="es-MX" dirty="0" smtClean="0"/>
              <a:t>El entrenador – </a:t>
            </a:r>
            <a:r>
              <a:rPr lang="es-MX" dirty="0" err="1" smtClean="0"/>
              <a:t>The</a:t>
            </a:r>
            <a:r>
              <a:rPr lang="es-MX" dirty="0" smtClean="0"/>
              <a:t> </a:t>
            </a:r>
            <a:r>
              <a:rPr lang="es-MX" dirty="0" err="1" smtClean="0"/>
              <a:t>trainer</a:t>
            </a:r>
            <a:endParaRPr lang="es-MX" dirty="0" smtClean="0"/>
          </a:p>
          <a:p>
            <a:r>
              <a:rPr lang="es-MX" dirty="0" smtClean="0"/>
              <a:t>Los (estudiantes) del primer año – </a:t>
            </a:r>
            <a:r>
              <a:rPr lang="es-MX" dirty="0" err="1" smtClean="0"/>
              <a:t>first</a:t>
            </a:r>
            <a:r>
              <a:rPr lang="es-MX" dirty="0" smtClean="0"/>
              <a:t> </a:t>
            </a:r>
            <a:r>
              <a:rPr lang="es-MX" dirty="0" err="1" smtClean="0"/>
              <a:t>years</a:t>
            </a:r>
            <a:r>
              <a:rPr lang="es-MX" dirty="0" smtClean="0"/>
              <a:t>/</a:t>
            </a:r>
            <a:r>
              <a:rPr lang="es-MX" dirty="0" err="1" smtClean="0"/>
              <a:t>freshman</a:t>
            </a:r>
            <a:endParaRPr lang="es-MX" dirty="0" smtClean="0"/>
          </a:p>
          <a:p>
            <a:r>
              <a:rPr lang="es-MX" dirty="0" smtClean="0"/>
              <a:t>Los del segundo año – </a:t>
            </a:r>
            <a:r>
              <a:rPr lang="es-MX" dirty="0" err="1" smtClean="0"/>
              <a:t>second</a:t>
            </a:r>
            <a:r>
              <a:rPr lang="es-MX" dirty="0" smtClean="0"/>
              <a:t> </a:t>
            </a:r>
            <a:r>
              <a:rPr lang="es-MX" dirty="0" err="1" smtClean="0"/>
              <a:t>years</a:t>
            </a:r>
            <a:r>
              <a:rPr lang="es-MX" dirty="0" smtClean="0"/>
              <a:t>/</a:t>
            </a:r>
            <a:r>
              <a:rPr lang="es-MX" dirty="0" err="1" smtClean="0"/>
              <a:t>sophomores</a:t>
            </a:r>
            <a:endParaRPr lang="es-MX" dirty="0" smtClean="0"/>
          </a:p>
          <a:p>
            <a:r>
              <a:rPr lang="es-MX" dirty="0" smtClean="0"/>
              <a:t>Los del tercer año – </a:t>
            </a:r>
            <a:r>
              <a:rPr lang="es-MX" dirty="0" err="1" smtClean="0"/>
              <a:t>third</a:t>
            </a:r>
            <a:r>
              <a:rPr lang="es-MX" dirty="0" smtClean="0"/>
              <a:t> </a:t>
            </a:r>
            <a:r>
              <a:rPr lang="es-MX" dirty="0" err="1" smtClean="0"/>
              <a:t>years</a:t>
            </a:r>
            <a:r>
              <a:rPr lang="es-MX" dirty="0" smtClean="0"/>
              <a:t>/juniors</a:t>
            </a:r>
          </a:p>
          <a:p>
            <a:r>
              <a:rPr lang="es-MX" dirty="0" smtClean="0"/>
              <a:t>Los del cuarto año – </a:t>
            </a:r>
            <a:r>
              <a:rPr lang="es-MX" dirty="0" err="1" smtClean="0"/>
              <a:t>fourth</a:t>
            </a:r>
            <a:r>
              <a:rPr lang="es-MX" dirty="0" smtClean="0"/>
              <a:t> </a:t>
            </a:r>
            <a:r>
              <a:rPr lang="es-MX" dirty="0" err="1" smtClean="0"/>
              <a:t>years</a:t>
            </a:r>
            <a:r>
              <a:rPr lang="es-MX" dirty="0" smtClean="0"/>
              <a:t>/seniors</a:t>
            </a:r>
          </a:p>
          <a:p>
            <a:pPr marL="457200" lvl="1" indent="0">
              <a:buNone/>
            </a:pPr>
            <a:r>
              <a:rPr lang="es-MX" dirty="0" smtClean="0"/>
              <a:t>*note: </a:t>
            </a:r>
            <a:r>
              <a:rPr lang="es-MX" dirty="0" err="1" smtClean="0"/>
              <a:t>high</a:t>
            </a:r>
            <a:r>
              <a:rPr lang="es-MX" dirty="0" smtClean="0"/>
              <a:t> </a:t>
            </a:r>
            <a:r>
              <a:rPr lang="es-MX" dirty="0" err="1" smtClean="0"/>
              <a:t>school</a:t>
            </a:r>
            <a:r>
              <a:rPr lang="es-MX" dirty="0" smtClean="0"/>
              <a:t> in </a:t>
            </a:r>
            <a:r>
              <a:rPr lang="es-MX" dirty="0" err="1" smtClean="0"/>
              <a:t>Mexico</a:t>
            </a:r>
            <a:r>
              <a:rPr lang="es-MX" dirty="0" smtClean="0"/>
              <a:t> </a:t>
            </a:r>
            <a:r>
              <a:rPr lang="es-MX" dirty="0" err="1" smtClean="0"/>
              <a:t>is</a:t>
            </a:r>
            <a:r>
              <a:rPr lang="es-MX" dirty="0" smtClean="0"/>
              <a:t> </a:t>
            </a:r>
            <a:r>
              <a:rPr lang="es-MX" dirty="0" err="1" smtClean="0"/>
              <a:t>only</a:t>
            </a:r>
            <a:r>
              <a:rPr lang="es-MX" dirty="0" smtClean="0"/>
              <a:t> 3 </a:t>
            </a:r>
            <a:r>
              <a:rPr lang="es-MX" dirty="0" err="1" smtClean="0"/>
              <a:t>years</a:t>
            </a:r>
            <a:r>
              <a:rPr lang="es-MX" dirty="0" smtClean="0"/>
              <a:t>. </a:t>
            </a:r>
            <a:r>
              <a:rPr lang="es-MX" dirty="0"/>
              <a:t>1</a:t>
            </a:r>
            <a:r>
              <a:rPr lang="es-MX" dirty="0" smtClean="0"/>
              <a:t>-6, 7-9, 10-12</a:t>
            </a:r>
          </a:p>
          <a:p>
            <a:endParaRPr lang="es-MX" dirty="0" smtClean="0"/>
          </a:p>
        </p:txBody>
      </p:sp>
      <p:sp>
        <p:nvSpPr>
          <p:cNvPr id="5" name="Title 1"/>
          <p:cNvSpPr>
            <a:spLocks noGrp="1"/>
          </p:cNvSpPr>
          <p:nvPr>
            <p:ph type="title"/>
          </p:nvPr>
        </p:nvSpPr>
        <p:spPr>
          <a:xfrm>
            <a:off x="2895600" y="751982"/>
            <a:ext cx="8610600" cy="1293028"/>
          </a:xfrm>
        </p:spPr>
        <p:txBody>
          <a:bodyPr/>
          <a:lstStyle/>
          <a:p>
            <a:r>
              <a:rPr lang="es-MX" dirty="0" err="1" smtClean="0"/>
              <a:t>Vocab</a:t>
            </a:r>
            <a:r>
              <a:rPr lang="es-MX" dirty="0" smtClean="0"/>
              <a:t> nuevo – new </a:t>
            </a:r>
            <a:r>
              <a:rPr lang="es-MX" dirty="0" err="1" smtClean="0"/>
              <a:t>vocab</a:t>
            </a:r>
            <a:endParaRPr lang="es-MX" dirty="0"/>
          </a:p>
        </p:txBody>
      </p:sp>
    </p:spTree>
    <p:extLst>
      <p:ext uri="{BB962C8B-B14F-4D97-AF65-F5344CB8AC3E}">
        <p14:creationId xmlns:p14="http://schemas.microsoft.com/office/powerpoint/2010/main" val="30487016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791" y="2402103"/>
            <a:ext cx="8896066" cy="1992475"/>
          </a:xfrm>
        </p:spPr>
        <p:txBody>
          <a:bodyPr>
            <a:normAutofit/>
          </a:bodyPr>
          <a:lstStyle/>
          <a:p>
            <a:pPr algn="ctr"/>
            <a:r>
              <a:rPr lang="es-MX" dirty="0" err="1" smtClean="0"/>
              <a:t>Matching</a:t>
            </a:r>
            <a:r>
              <a:rPr lang="es-MX" dirty="0" smtClean="0"/>
              <a:t/>
            </a:r>
            <a:br>
              <a:rPr lang="es-MX" dirty="0" smtClean="0"/>
            </a:br>
            <a:r>
              <a:rPr lang="es-MX" dirty="0" smtClean="0"/>
              <a:t>combina las personas con sus responsabilidades</a:t>
            </a:r>
            <a:endParaRPr lang="es-MX" dirty="0"/>
          </a:p>
        </p:txBody>
      </p:sp>
    </p:spTree>
    <p:extLst>
      <p:ext uri="{BB962C8B-B14F-4D97-AF65-F5344CB8AC3E}">
        <p14:creationId xmlns:p14="http://schemas.microsoft.com/office/powerpoint/2010/main" val="2511221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85147" y="1037231"/>
            <a:ext cx="7847462" cy="4939237"/>
          </a:xfrm>
          <a:prstGeom prst="rect">
            <a:avLst/>
          </a:prstGeom>
        </p:spPr>
        <p:txBody>
          <a:bodyPr wrap="square">
            <a:spAutoFit/>
          </a:bodyPr>
          <a:lstStyle/>
          <a:p>
            <a:pPr>
              <a:lnSpc>
                <a:spcPct val="107000"/>
              </a:lnSpc>
              <a:spcAft>
                <a:spcPts val="800"/>
              </a:spcAft>
            </a:pPr>
            <a:r>
              <a:rPr lang="es-419" sz="2800" dirty="0">
                <a:latin typeface="Calibri" panose="020F0502020204030204" pitchFamily="34" charset="0"/>
                <a:ea typeface="Calibri" panose="020F0502020204030204" pitchFamily="34" charset="0"/>
                <a:cs typeface="Times New Roman" panose="02020603050405020304" pitchFamily="18" charset="0"/>
              </a:rPr>
              <a:t>La </a:t>
            </a:r>
            <a:r>
              <a:rPr lang="es-419" sz="2800" dirty="0" smtClean="0">
                <a:latin typeface="Calibri" panose="020F0502020204030204" pitchFamily="34" charset="0"/>
                <a:ea typeface="Calibri" panose="020F0502020204030204" pitchFamily="34" charset="0"/>
                <a:cs typeface="Times New Roman" panose="02020603050405020304" pitchFamily="18" charset="0"/>
              </a:rPr>
              <a:t>maestra - </a:t>
            </a:r>
            <a:r>
              <a:rPr lang="es-MX" sz="2800" dirty="0" smtClean="0">
                <a:latin typeface="Calibri" panose="020F0502020204030204" pitchFamily="34" charset="0"/>
                <a:ea typeface="Calibri" panose="020F0502020204030204" pitchFamily="34" charset="0"/>
                <a:cs typeface="Times New Roman" panose="02020603050405020304" pitchFamily="18" charset="0"/>
              </a:rPr>
              <a:t>…</a:t>
            </a:r>
            <a:r>
              <a:rPr lang="es-MX" sz="2800" dirty="0">
                <a:latin typeface="Calibri" panose="020F0502020204030204" pitchFamily="34" charset="0"/>
                <a:ea typeface="Calibri" panose="020F0502020204030204" pitchFamily="34" charset="0"/>
                <a:cs typeface="Times New Roman" panose="02020603050405020304" pitchFamily="18" charset="0"/>
              </a:rPr>
              <a:t>enseña la clase de español</a:t>
            </a:r>
            <a:r>
              <a:rPr lang="es-MX" sz="2800" dirty="0" smtClean="0">
                <a:latin typeface="Calibri" panose="020F0502020204030204" pitchFamily="34" charset="0"/>
                <a:ea typeface="Calibri" panose="020F0502020204030204" pitchFamily="34" charset="0"/>
                <a:cs typeface="Times New Roman" panose="02020603050405020304" pitchFamily="18" charset="0"/>
              </a:rPr>
              <a:t>.</a:t>
            </a:r>
            <a:endParaRPr lang="es-MX"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2800" dirty="0">
                <a:latin typeface="Calibri" panose="020F0502020204030204" pitchFamily="34" charset="0"/>
                <a:ea typeface="Calibri" panose="020F0502020204030204" pitchFamily="34" charset="0"/>
                <a:cs typeface="Times New Roman" panose="02020603050405020304" pitchFamily="18" charset="0"/>
              </a:rPr>
              <a:t>El </a:t>
            </a:r>
            <a:r>
              <a:rPr lang="es-MX" sz="2800" dirty="0" smtClean="0">
                <a:latin typeface="Calibri" panose="020F0502020204030204" pitchFamily="34" charset="0"/>
                <a:ea typeface="Calibri" panose="020F0502020204030204" pitchFamily="34" charset="0"/>
                <a:cs typeface="Times New Roman" panose="02020603050405020304" pitchFamily="18" charset="0"/>
              </a:rPr>
              <a:t>enfermero </a:t>
            </a:r>
            <a:r>
              <a:rPr lang="es-MX" sz="2800" dirty="0">
                <a:latin typeface="Calibri" panose="020F0502020204030204" pitchFamily="34" charset="0"/>
                <a:ea typeface="Calibri" panose="020F0502020204030204" pitchFamily="34" charset="0"/>
                <a:cs typeface="Times New Roman" panose="02020603050405020304" pitchFamily="18" charset="0"/>
              </a:rPr>
              <a:t>…ayuda a los estudiantes enfermos</a:t>
            </a:r>
            <a:r>
              <a:rPr lang="es-MX" sz="2800" dirty="0" smtClean="0">
                <a:latin typeface="Calibri" panose="020F0502020204030204" pitchFamily="34" charset="0"/>
                <a:ea typeface="Calibri" panose="020F0502020204030204" pitchFamily="34" charset="0"/>
                <a:cs typeface="Times New Roman" panose="02020603050405020304" pitchFamily="18" charset="0"/>
              </a:rPr>
              <a:t>.</a:t>
            </a:r>
            <a:endParaRPr lang="es-MX"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2800" dirty="0">
                <a:latin typeface="Calibri" panose="020F0502020204030204" pitchFamily="34" charset="0"/>
                <a:ea typeface="Calibri" panose="020F0502020204030204" pitchFamily="34" charset="0"/>
                <a:cs typeface="Times New Roman" panose="02020603050405020304" pitchFamily="18" charset="0"/>
              </a:rPr>
              <a:t>El bibliotecario </a:t>
            </a:r>
            <a:r>
              <a:rPr lang="es-MX" sz="2800" dirty="0" smtClean="0">
                <a:latin typeface="Calibri" panose="020F0502020204030204" pitchFamily="34" charset="0"/>
                <a:ea typeface="Calibri" panose="020F0502020204030204" pitchFamily="34" charset="0"/>
                <a:cs typeface="Times New Roman" panose="02020603050405020304" pitchFamily="18" charset="0"/>
              </a:rPr>
              <a:t> </a:t>
            </a:r>
            <a:r>
              <a:rPr lang="es-MX" sz="2800" dirty="0">
                <a:latin typeface="Calibri" panose="020F0502020204030204" pitchFamily="34" charset="0"/>
                <a:ea typeface="Calibri" panose="020F0502020204030204" pitchFamily="34" charset="0"/>
                <a:cs typeface="Times New Roman" panose="02020603050405020304" pitchFamily="18" charset="0"/>
              </a:rPr>
              <a:t>…trabaja con los libros</a:t>
            </a:r>
            <a:r>
              <a:rPr lang="es-MX" sz="2800" dirty="0" smtClean="0">
                <a:latin typeface="Calibri" panose="020F0502020204030204" pitchFamily="34" charset="0"/>
                <a:ea typeface="Calibri" panose="020F0502020204030204" pitchFamily="34" charset="0"/>
                <a:cs typeface="Times New Roman" panose="02020603050405020304" pitchFamily="18" charset="0"/>
              </a:rPr>
              <a:t>.</a:t>
            </a:r>
            <a:endParaRPr lang="es-MX"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2800" dirty="0">
                <a:latin typeface="Calibri" panose="020F0502020204030204" pitchFamily="34" charset="0"/>
                <a:ea typeface="Calibri" panose="020F0502020204030204" pitchFamily="34" charset="0"/>
                <a:cs typeface="Times New Roman" panose="02020603050405020304" pitchFamily="18" charset="0"/>
              </a:rPr>
              <a:t>El </a:t>
            </a:r>
            <a:r>
              <a:rPr lang="es-MX" sz="2800" dirty="0" smtClean="0">
                <a:latin typeface="Calibri" panose="020F0502020204030204" pitchFamily="34" charset="0"/>
                <a:ea typeface="Calibri" panose="020F0502020204030204" pitchFamily="34" charset="0"/>
                <a:cs typeface="Times New Roman" panose="02020603050405020304" pitchFamily="18" charset="0"/>
              </a:rPr>
              <a:t>director </a:t>
            </a:r>
            <a:r>
              <a:rPr lang="es-MX" sz="2800" dirty="0">
                <a:latin typeface="Calibri" panose="020F0502020204030204" pitchFamily="34" charset="0"/>
                <a:ea typeface="Calibri" panose="020F0502020204030204" pitchFamily="34" charset="0"/>
                <a:cs typeface="Times New Roman" panose="02020603050405020304" pitchFamily="18" charset="0"/>
              </a:rPr>
              <a:t> </a:t>
            </a:r>
            <a:r>
              <a:rPr lang="es-MX" sz="2800" dirty="0" smtClean="0">
                <a:latin typeface="Calibri" panose="020F0502020204030204" pitchFamily="34" charset="0"/>
                <a:ea typeface="Calibri" panose="020F0502020204030204" pitchFamily="34" charset="0"/>
                <a:cs typeface="Times New Roman" panose="02020603050405020304" pitchFamily="18" charset="0"/>
              </a:rPr>
              <a:t>…</a:t>
            </a:r>
            <a:r>
              <a:rPr lang="es-MX" sz="2800" dirty="0">
                <a:latin typeface="Calibri" panose="020F0502020204030204" pitchFamily="34" charset="0"/>
                <a:ea typeface="Calibri" panose="020F0502020204030204" pitchFamily="34" charset="0"/>
                <a:cs typeface="Times New Roman" panose="02020603050405020304" pitchFamily="18" charset="0"/>
              </a:rPr>
              <a:t>es el líder de la escuela</a:t>
            </a:r>
            <a:r>
              <a:rPr lang="es-MX" sz="2800" dirty="0" smtClean="0">
                <a:latin typeface="Calibri" panose="020F0502020204030204" pitchFamily="34" charset="0"/>
                <a:ea typeface="Calibri" panose="020F0502020204030204" pitchFamily="34" charset="0"/>
                <a:cs typeface="Times New Roman" panose="02020603050405020304" pitchFamily="18" charset="0"/>
              </a:rPr>
              <a:t>.</a:t>
            </a:r>
            <a:endParaRPr lang="es-MX"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2800" dirty="0">
                <a:latin typeface="Calibri" panose="020F0502020204030204" pitchFamily="34" charset="0"/>
                <a:ea typeface="Calibri" panose="020F0502020204030204" pitchFamily="34" charset="0"/>
                <a:cs typeface="Times New Roman" panose="02020603050405020304" pitchFamily="18" charset="0"/>
              </a:rPr>
              <a:t>El </a:t>
            </a:r>
            <a:r>
              <a:rPr lang="es-MX" sz="2800" dirty="0" smtClean="0">
                <a:latin typeface="Calibri" panose="020F0502020204030204" pitchFamily="34" charset="0"/>
                <a:ea typeface="Calibri" panose="020F0502020204030204" pitchFamily="34" charset="0"/>
                <a:cs typeface="Times New Roman" panose="02020603050405020304" pitchFamily="18" charset="0"/>
              </a:rPr>
              <a:t>entrenador </a:t>
            </a:r>
            <a:r>
              <a:rPr lang="es-MX" sz="2800" dirty="0">
                <a:latin typeface="Calibri" panose="020F0502020204030204" pitchFamily="34" charset="0"/>
                <a:ea typeface="Calibri" panose="020F0502020204030204" pitchFamily="34" charset="0"/>
                <a:cs typeface="Times New Roman" panose="02020603050405020304" pitchFamily="18" charset="0"/>
              </a:rPr>
              <a:t>…entrena a los atléticos</a:t>
            </a:r>
            <a:r>
              <a:rPr lang="es-MX" sz="2800" dirty="0" smtClean="0">
                <a:latin typeface="Calibri" panose="020F0502020204030204" pitchFamily="34" charset="0"/>
                <a:ea typeface="Calibri" panose="020F0502020204030204" pitchFamily="34" charset="0"/>
                <a:cs typeface="Times New Roman" panose="02020603050405020304" pitchFamily="18" charset="0"/>
              </a:rPr>
              <a:t>.</a:t>
            </a:r>
            <a:endParaRPr lang="es-MX"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2800" dirty="0">
                <a:latin typeface="Calibri" panose="020F0502020204030204" pitchFamily="34" charset="0"/>
                <a:ea typeface="Calibri" panose="020F0502020204030204" pitchFamily="34" charset="0"/>
                <a:cs typeface="Times New Roman" panose="02020603050405020304" pitchFamily="18" charset="0"/>
              </a:rPr>
              <a:t>Los del primer </a:t>
            </a:r>
            <a:r>
              <a:rPr lang="es-MX" sz="2800" dirty="0" smtClean="0">
                <a:latin typeface="Calibri" panose="020F0502020204030204" pitchFamily="34" charset="0"/>
                <a:ea typeface="Calibri" panose="020F0502020204030204" pitchFamily="34" charset="0"/>
                <a:cs typeface="Times New Roman" panose="02020603050405020304" pitchFamily="18" charset="0"/>
              </a:rPr>
              <a:t>año </a:t>
            </a:r>
            <a:r>
              <a:rPr lang="es-MX" sz="2800" dirty="0">
                <a:latin typeface="Calibri" panose="020F0502020204030204" pitchFamily="34" charset="0"/>
                <a:ea typeface="Calibri" panose="020F0502020204030204" pitchFamily="34" charset="0"/>
                <a:cs typeface="Times New Roman" panose="02020603050405020304" pitchFamily="18" charset="0"/>
              </a:rPr>
              <a:t>… son los más nuevos de la escuela</a:t>
            </a:r>
            <a:r>
              <a:rPr lang="es-MX" sz="2800" dirty="0" smtClean="0">
                <a:latin typeface="Calibri" panose="020F0502020204030204" pitchFamily="34" charset="0"/>
                <a:ea typeface="Calibri" panose="020F0502020204030204" pitchFamily="34" charset="0"/>
                <a:cs typeface="Times New Roman" panose="02020603050405020304" pitchFamily="18" charset="0"/>
              </a:rPr>
              <a:t>.</a:t>
            </a:r>
            <a:endParaRPr lang="es-MX"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2800" dirty="0">
                <a:latin typeface="Calibri" panose="020F0502020204030204" pitchFamily="34" charset="0"/>
                <a:ea typeface="Calibri" panose="020F0502020204030204" pitchFamily="34" charset="0"/>
                <a:cs typeface="Times New Roman" panose="02020603050405020304" pitchFamily="18" charset="0"/>
              </a:rPr>
              <a:t>Los del tercer año </a:t>
            </a:r>
            <a:r>
              <a:rPr lang="es-MX" sz="2800" dirty="0" smtClean="0">
                <a:latin typeface="Calibri" panose="020F0502020204030204" pitchFamily="34" charset="0"/>
                <a:ea typeface="Calibri" panose="020F0502020204030204" pitchFamily="34" charset="0"/>
                <a:cs typeface="Times New Roman" panose="02020603050405020304" pitchFamily="18" charset="0"/>
              </a:rPr>
              <a:t> </a:t>
            </a:r>
            <a:r>
              <a:rPr lang="es-MX" sz="2800" dirty="0">
                <a:latin typeface="Calibri" panose="020F0502020204030204" pitchFamily="34" charset="0"/>
                <a:ea typeface="Calibri" panose="020F0502020204030204" pitchFamily="34" charset="0"/>
                <a:cs typeface="Times New Roman" panose="02020603050405020304" pitchFamily="18" charset="0"/>
              </a:rPr>
              <a:t>…toman el examen SAT</a:t>
            </a:r>
            <a:r>
              <a:rPr lang="es-MX" sz="2800" dirty="0" smtClean="0">
                <a:latin typeface="Calibri" panose="020F0502020204030204" pitchFamily="34" charset="0"/>
                <a:ea typeface="Calibri" panose="020F0502020204030204" pitchFamily="34" charset="0"/>
                <a:cs typeface="Times New Roman" panose="02020603050405020304" pitchFamily="18" charset="0"/>
              </a:rPr>
              <a:t>.</a:t>
            </a:r>
            <a:endParaRPr lang="es-MX"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2800" dirty="0">
                <a:latin typeface="Calibri" panose="020F0502020204030204" pitchFamily="34" charset="0"/>
                <a:ea typeface="Calibri" panose="020F0502020204030204" pitchFamily="34" charset="0"/>
                <a:cs typeface="Times New Roman" panose="02020603050405020304" pitchFamily="18" charset="0"/>
              </a:rPr>
              <a:t>Los del cuarto </a:t>
            </a:r>
            <a:r>
              <a:rPr lang="es-MX" sz="2800" dirty="0" smtClean="0">
                <a:latin typeface="Calibri" panose="020F0502020204030204" pitchFamily="34" charset="0"/>
                <a:ea typeface="Calibri" panose="020F0502020204030204" pitchFamily="34" charset="0"/>
                <a:cs typeface="Times New Roman" panose="02020603050405020304" pitchFamily="18" charset="0"/>
              </a:rPr>
              <a:t>año </a:t>
            </a:r>
            <a:r>
              <a:rPr lang="es-MX" sz="2800" dirty="0">
                <a:latin typeface="Calibri" panose="020F0502020204030204" pitchFamily="34" charset="0"/>
                <a:ea typeface="Calibri" panose="020F0502020204030204" pitchFamily="34" charset="0"/>
                <a:cs typeface="Times New Roman" panose="02020603050405020304" pitchFamily="18" charset="0"/>
              </a:rPr>
              <a:t>…están listos para graduarse</a:t>
            </a:r>
            <a:r>
              <a:rPr lang="es-MX" sz="2800" dirty="0" smtClean="0">
                <a:latin typeface="Calibri" panose="020F0502020204030204" pitchFamily="34" charset="0"/>
                <a:ea typeface="Calibri" panose="020F0502020204030204" pitchFamily="34" charset="0"/>
                <a:cs typeface="Times New Roman" panose="02020603050405020304" pitchFamily="18" charset="0"/>
              </a:rPr>
              <a:t>.</a:t>
            </a:r>
            <a:r>
              <a:rPr lang="es-MX" sz="28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39767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2567" y="982737"/>
            <a:ext cx="7751928" cy="1293028"/>
          </a:xfrm>
        </p:spPr>
        <p:txBody>
          <a:bodyPr>
            <a:normAutofit fontScale="90000"/>
          </a:bodyPr>
          <a:lstStyle/>
          <a:p>
            <a:pPr algn="ctr"/>
            <a:r>
              <a:rPr lang="es-ES_tradnl" sz="2800" dirty="0" smtClean="0"/>
              <a:t>DOL: </a:t>
            </a:r>
            <a:r>
              <a:rPr lang="es-ES_tradnl" sz="2800" dirty="0" err="1" smtClean="0"/>
              <a:t>Given</a:t>
            </a:r>
            <a:r>
              <a:rPr lang="es-ES_tradnl" sz="2800" dirty="0" smtClean="0"/>
              <a:t> </a:t>
            </a:r>
            <a:r>
              <a:rPr lang="es-ES_tradnl" sz="2800" dirty="0"/>
              <a:t>5 </a:t>
            </a:r>
            <a:r>
              <a:rPr lang="es-ES_tradnl" sz="2800" dirty="0" err="1"/>
              <a:t>people</a:t>
            </a:r>
            <a:r>
              <a:rPr lang="es-ES_tradnl" sz="2800" dirty="0"/>
              <a:t> </a:t>
            </a:r>
            <a:r>
              <a:rPr lang="es-ES_tradnl" sz="2800" dirty="0" err="1"/>
              <a:t>involved</a:t>
            </a:r>
            <a:r>
              <a:rPr lang="es-ES_tradnl" sz="2800" dirty="0"/>
              <a:t> in </a:t>
            </a:r>
            <a:r>
              <a:rPr lang="es-ES_tradnl" sz="2800" dirty="0" err="1"/>
              <a:t>education</a:t>
            </a:r>
            <a:r>
              <a:rPr lang="es-ES_tradnl" sz="2800" dirty="0"/>
              <a:t>, 100% of </a:t>
            </a:r>
            <a:r>
              <a:rPr lang="en-US" sz="2800" dirty="0"/>
              <a:t>LLW state what they do with 100% accuracy.</a:t>
            </a:r>
            <a:br>
              <a:rPr lang="en-US" sz="2800" dirty="0"/>
            </a:br>
            <a:r>
              <a:rPr lang="es-MX" sz="2800" dirty="0" smtClean="0"/>
              <a:t> </a:t>
            </a:r>
            <a:endParaRPr lang="es-MX" sz="2800" dirty="0"/>
          </a:p>
        </p:txBody>
      </p:sp>
      <p:sp>
        <p:nvSpPr>
          <p:cNvPr id="3" name="TextBox 2"/>
          <p:cNvSpPr txBox="1"/>
          <p:nvPr/>
        </p:nvSpPr>
        <p:spPr>
          <a:xfrm>
            <a:off x="614148" y="2275765"/>
            <a:ext cx="10577015" cy="4401205"/>
          </a:xfrm>
          <a:prstGeom prst="rect">
            <a:avLst/>
          </a:prstGeom>
          <a:noFill/>
        </p:spPr>
        <p:txBody>
          <a:bodyPr wrap="square" rtlCol="0">
            <a:spAutoFit/>
          </a:bodyPr>
          <a:lstStyle/>
          <a:p>
            <a:pPr marL="342900" indent="-342900">
              <a:buFont typeface="+mj-lt"/>
              <a:buAutoNum type="arabicPeriod"/>
            </a:pPr>
            <a:r>
              <a:rPr lang="es-MX" sz="2800" dirty="0" smtClean="0"/>
              <a:t>Sr. Vargas es nuestro ____________.</a:t>
            </a:r>
          </a:p>
          <a:p>
            <a:pPr marL="342900" indent="-342900">
              <a:buFont typeface="+mj-lt"/>
              <a:buAutoNum type="arabicPeriod"/>
            </a:pPr>
            <a:r>
              <a:rPr lang="es-MX" sz="2800" dirty="0" smtClean="0"/>
              <a:t>Sr. Morton trabaja con libros y es el _______________.</a:t>
            </a:r>
          </a:p>
          <a:p>
            <a:pPr marL="342900" indent="-342900">
              <a:buFont typeface="+mj-lt"/>
              <a:buAutoNum type="arabicPeriod"/>
            </a:pPr>
            <a:r>
              <a:rPr lang="es-MX" sz="2800" dirty="0" smtClean="0"/>
              <a:t>Sr. Melo es el ____________ de futbol americano y </a:t>
            </a:r>
            <a:r>
              <a:rPr lang="es-MX" sz="2800" dirty="0" err="1" smtClean="0"/>
              <a:t>track</a:t>
            </a:r>
            <a:r>
              <a:rPr lang="es-MX" sz="2800" dirty="0" smtClean="0"/>
              <a:t>.</a:t>
            </a:r>
          </a:p>
          <a:p>
            <a:pPr marL="342900" indent="-342900">
              <a:buFont typeface="+mj-lt"/>
              <a:buAutoNum type="arabicPeriod"/>
            </a:pPr>
            <a:r>
              <a:rPr lang="es-MX" sz="2800" dirty="0" smtClean="0"/>
              <a:t>Sr. Ford es un ____________ de matemáticas</a:t>
            </a:r>
          </a:p>
          <a:p>
            <a:pPr marL="342900" indent="-342900">
              <a:buFont typeface="+mj-lt"/>
              <a:buAutoNum type="arabicPeriod"/>
            </a:pPr>
            <a:r>
              <a:rPr lang="es-MX" sz="2800" dirty="0" smtClean="0"/>
              <a:t>Sra. Mosiman ayuda a estudiantes enfermos y es la ________________.</a:t>
            </a:r>
          </a:p>
          <a:p>
            <a:pPr marL="342900" indent="-342900">
              <a:buFont typeface="+mj-lt"/>
              <a:buAutoNum type="arabicPeriod"/>
            </a:pPr>
            <a:endParaRPr lang="es-MX" sz="2800" dirty="0"/>
          </a:p>
          <a:p>
            <a:r>
              <a:rPr lang="es-MX" sz="2800" dirty="0" smtClean="0"/>
              <a:t>Extra </a:t>
            </a:r>
            <a:r>
              <a:rPr lang="es-MX" sz="2800" dirty="0" err="1" smtClean="0"/>
              <a:t>challenge</a:t>
            </a:r>
            <a:r>
              <a:rPr lang="es-MX" sz="2800" dirty="0" smtClean="0"/>
              <a:t>:</a:t>
            </a:r>
          </a:p>
          <a:p>
            <a:r>
              <a:rPr lang="es-MX" sz="2800" dirty="0" err="1" smtClean="0"/>
              <a:t>Translate</a:t>
            </a:r>
            <a:r>
              <a:rPr lang="es-MX" sz="2800" dirty="0" smtClean="0"/>
              <a:t>: Mrs. DeAlba </a:t>
            </a:r>
            <a:r>
              <a:rPr lang="es-MX" sz="2800" dirty="0" err="1" smtClean="0"/>
              <a:t>is</a:t>
            </a:r>
            <a:r>
              <a:rPr lang="es-MX" sz="2800" dirty="0" smtClean="0"/>
              <a:t> </a:t>
            </a:r>
            <a:r>
              <a:rPr lang="es-MX" sz="2800" dirty="0" err="1" smtClean="0"/>
              <a:t>my</a:t>
            </a:r>
            <a:r>
              <a:rPr lang="es-MX" sz="2800" dirty="0" smtClean="0"/>
              <a:t> </a:t>
            </a:r>
            <a:r>
              <a:rPr lang="es-MX" sz="2800" dirty="0" err="1" smtClean="0"/>
              <a:t>Spanish</a:t>
            </a:r>
            <a:r>
              <a:rPr lang="es-MX" sz="2800" dirty="0" smtClean="0"/>
              <a:t> </a:t>
            </a:r>
            <a:r>
              <a:rPr lang="es-MX" sz="2800" dirty="0" err="1" smtClean="0"/>
              <a:t>teacher</a:t>
            </a:r>
            <a:r>
              <a:rPr lang="es-MX" sz="2800" dirty="0" smtClean="0"/>
              <a:t>.</a:t>
            </a:r>
          </a:p>
          <a:p>
            <a:pPr marL="342900" indent="-342900">
              <a:buFont typeface="+mj-lt"/>
              <a:buAutoNum type="arabicPeriod"/>
            </a:pPr>
            <a:endParaRPr lang="es-MX" sz="2800" dirty="0"/>
          </a:p>
        </p:txBody>
      </p:sp>
    </p:spTree>
    <p:extLst>
      <p:ext uri="{BB962C8B-B14F-4D97-AF65-F5344CB8AC3E}">
        <p14:creationId xmlns:p14="http://schemas.microsoft.com/office/powerpoint/2010/main" val="22998741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236" y="1951727"/>
            <a:ext cx="8610600" cy="4162470"/>
          </a:xfrm>
        </p:spPr>
        <p:txBody>
          <a:bodyPr>
            <a:normAutofit/>
          </a:bodyPr>
          <a:lstStyle/>
          <a:p>
            <a:pPr marL="228600" lvl="0" indent="-228600">
              <a:spcBef>
                <a:spcPts val="1000"/>
              </a:spcBef>
            </a:pPr>
            <a:r>
              <a:rPr lang="es-MX" dirty="0" err="1" smtClean="0"/>
              <a:t>Exam</a:t>
            </a:r>
            <a:r>
              <a:rPr lang="es-MX" dirty="0" smtClean="0"/>
              <a:t> 3 mañana</a:t>
            </a:r>
            <a:br>
              <a:rPr lang="es-MX" dirty="0" smtClean="0"/>
            </a:br>
            <a:r>
              <a:rPr lang="es-MX" dirty="0"/>
              <a:t/>
            </a:r>
            <a:br>
              <a:rPr lang="es-MX" dirty="0"/>
            </a:br>
            <a:r>
              <a:rPr lang="es-MX" dirty="0" smtClean="0"/>
              <a:t>repaso </a:t>
            </a:r>
            <a:r>
              <a:rPr lang="es-MX" dirty="0" err="1" smtClean="0"/>
              <a:t>kahoot</a:t>
            </a:r>
            <a:r>
              <a:rPr lang="es-MX" dirty="0"/>
              <a:t/>
            </a:r>
            <a:br>
              <a:rPr lang="es-MX" dirty="0"/>
            </a:br>
            <a:r>
              <a:rPr lang="es-MX" dirty="0"/>
              <a:t/>
            </a:r>
            <a:br>
              <a:rPr lang="es-MX" dirty="0"/>
            </a:br>
            <a:r>
              <a:rPr lang="es-MX" sz="2400" dirty="0"/>
              <a:t>https://play.kahoot.it/#/lobby?quizId=0a7e3b5a-28c8-4264-ad41-1cd6fe006053</a:t>
            </a:r>
          </a:p>
        </p:txBody>
      </p:sp>
    </p:spTree>
    <p:extLst>
      <p:ext uri="{BB962C8B-B14F-4D97-AF65-F5344CB8AC3E}">
        <p14:creationId xmlns:p14="http://schemas.microsoft.com/office/powerpoint/2010/main" val="521841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3640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1490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2415654" y="2194559"/>
            <a:ext cx="9375294" cy="3946933"/>
          </a:xfrm>
        </p:spPr>
        <p:txBody>
          <a:bodyPr>
            <a:normAutofit/>
          </a:bodyPr>
          <a:lstStyle/>
          <a:p>
            <a:pPr marL="0" indent="0">
              <a:buNone/>
            </a:pPr>
            <a:r>
              <a:rPr lang="es-ES" sz="2800" dirty="0" smtClean="0"/>
              <a:t>Prepare a verbal response in </a:t>
            </a:r>
            <a:r>
              <a:rPr lang="es-ES" sz="2800" dirty="0" err="1" smtClean="0"/>
              <a:t>Spanish</a:t>
            </a:r>
            <a:r>
              <a:rPr lang="es-ES" sz="2800" dirty="0" smtClean="0"/>
              <a:t> to </a:t>
            </a:r>
            <a:r>
              <a:rPr lang="es-ES" sz="2800" dirty="0" err="1" smtClean="0"/>
              <a:t>the</a:t>
            </a:r>
            <a:r>
              <a:rPr lang="es-ES" sz="2800" dirty="0" smtClean="0"/>
              <a:t> </a:t>
            </a:r>
            <a:r>
              <a:rPr lang="es-ES" sz="2800" dirty="0" err="1" smtClean="0"/>
              <a:t>following</a:t>
            </a:r>
            <a:r>
              <a:rPr lang="es-ES" sz="2800" dirty="0" smtClean="0"/>
              <a:t> 3 </a:t>
            </a:r>
            <a:r>
              <a:rPr lang="es-ES" sz="2800" dirty="0" err="1" smtClean="0"/>
              <a:t>questions</a:t>
            </a:r>
            <a:r>
              <a:rPr lang="es-ES" sz="2800" dirty="0" smtClean="0"/>
              <a:t> </a:t>
            </a:r>
            <a:r>
              <a:rPr lang="es-ES" sz="2800" dirty="0" err="1" smtClean="0"/>
              <a:t>for</a:t>
            </a:r>
            <a:r>
              <a:rPr lang="es-ES" sz="2800" dirty="0" smtClean="0"/>
              <a:t> extra </a:t>
            </a:r>
            <a:r>
              <a:rPr lang="es-ES" sz="2800" dirty="0" err="1" smtClean="0"/>
              <a:t>points</a:t>
            </a:r>
            <a:r>
              <a:rPr lang="es-ES" sz="2800" dirty="0" smtClean="0"/>
              <a:t> </a:t>
            </a:r>
            <a:r>
              <a:rPr lang="es-ES" sz="2800" dirty="0" err="1" smtClean="0"/>
              <a:t>on</a:t>
            </a:r>
            <a:r>
              <a:rPr lang="es-ES" sz="2800" dirty="0" smtClean="0"/>
              <a:t> </a:t>
            </a:r>
            <a:r>
              <a:rPr lang="es-ES" sz="2800" dirty="0" err="1" smtClean="0"/>
              <a:t>your</a:t>
            </a:r>
            <a:r>
              <a:rPr lang="es-ES" sz="2800" dirty="0" smtClean="0"/>
              <a:t> </a:t>
            </a:r>
            <a:r>
              <a:rPr lang="es-ES" sz="2800" dirty="0" err="1" smtClean="0"/>
              <a:t>exam</a:t>
            </a:r>
            <a:r>
              <a:rPr lang="es-ES" sz="2800" dirty="0" smtClean="0"/>
              <a:t>. </a:t>
            </a:r>
            <a:r>
              <a:rPr lang="es-ES" sz="2800" dirty="0" err="1" smtClean="0"/>
              <a:t>You</a:t>
            </a:r>
            <a:r>
              <a:rPr lang="es-ES" sz="2800" dirty="0" smtClean="0"/>
              <a:t> </a:t>
            </a:r>
            <a:r>
              <a:rPr lang="es-ES" sz="2800" dirty="0" err="1"/>
              <a:t>m</a:t>
            </a:r>
            <a:r>
              <a:rPr lang="es-ES" sz="2800" dirty="0" err="1" smtClean="0"/>
              <a:t>ust</a:t>
            </a:r>
            <a:r>
              <a:rPr lang="es-ES" sz="2800" dirty="0" smtClean="0"/>
              <a:t> use a full </a:t>
            </a:r>
            <a:r>
              <a:rPr lang="es-ES" sz="2800" dirty="0" err="1" smtClean="0"/>
              <a:t>sentence</a:t>
            </a:r>
            <a:r>
              <a:rPr lang="es-ES" sz="2800" dirty="0"/>
              <a:t> </a:t>
            </a:r>
            <a:r>
              <a:rPr lang="es-ES" sz="2800" dirty="0" err="1" smtClean="0"/>
              <a:t>for</a:t>
            </a:r>
            <a:r>
              <a:rPr lang="es-ES" sz="2800" dirty="0" smtClean="0"/>
              <a:t> </a:t>
            </a:r>
            <a:r>
              <a:rPr lang="es-ES" sz="2800" dirty="0" err="1" smtClean="0"/>
              <a:t>credit</a:t>
            </a:r>
            <a:r>
              <a:rPr lang="es-ES" sz="2800" dirty="0" smtClean="0"/>
              <a:t>. Come </a:t>
            </a:r>
            <a:r>
              <a:rPr lang="es-ES" sz="2800" dirty="0" err="1" smtClean="0"/>
              <a:t>speak</a:t>
            </a:r>
            <a:r>
              <a:rPr lang="es-ES" sz="2800" dirty="0" smtClean="0"/>
              <a:t> </a:t>
            </a:r>
            <a:r>
              <a:rPr lang="es-ES" sz="2800" dirty="0" err="1" smtClean="0"/>
              <a:t>with</a:t>
            </a:r>
            <a:r>
              <a:rPr lang="es-ES" sz="2800" dirty="0" smtClean="0"/>
              <a:t> me </a:t>
            </a:r>
            <a:r>
              <a:rPr lang="es-ES" sz="2800" dirty="0" err="1" smtClean="0"/>
              <a:t>after</a:t>
            </a:r>
            <a:r>
              <a:rPr lang="es-ES" sz="2800" dirty="0" smtClean="0"/>
              <a:t> </a:t>
            </a:r>
            <a:r>
              <a:rPr lang="es-ES" sz="2800" dirty="0" err="1" smtClean="0"/>
              <a:t>your</a:t>
            </a:r>
            <a:r>
              <a:rPr lang="es-ES" sz="2800" dirty="0" smtClean="0"/>
              <a:t> </a:t>
            </a:r>
            <a:r>
              <a:rPr lang="es-ES" sz="2800" dirty="0" err="1" smtClean="0"/>
              <a:t>exam</a:t>
            </a:r>
            <a:r>
              <a:rPr lang="es-ES" sz="2800" dirty="0" smtClean="0"/>
              <a:t>.</a:t>
            </a:r>
          </a:p>
          <a:p>
            <a:pPr marL="0" indent="0">
              <a:buNone/>
            </a:pPr>
            <a:r>
              <a:rPr lang="es-ES" sz="2800" dirty="0" smtClean="0"/>
              <a:t>1. De donde es tu amigo?</a:t>
            </a:r>
          </a:p>
          <a:p>
            <a:pPr marL="0" indent="0">
              <a:buNone/>
            </a:pPr>
            <a:r>
              <a:rPr lang="es-ES" sz="2800" dirty="0" smtClean="0"/>
              <a:t>2. Que clase te gusta mas? Compare </a:t>
            </a:r>
            <a:r>
              <a:rPr lang="es-ES" sz="2800" dirty="0" err="1" smtClean="0"/>
              <a:t>that</a:t>
            </a:r>
            <a:r>
              <a:rPr lang="es-ES" sz="2800" dirty="0" smtClean="0"/>
              <a:t> </a:t>
            </a:r>
            <a:r>
              <a:rPr lang="es-ES" sz="2800" dirty="0" err="1" smtClean="0"/>
              <a:t>class</a:t>
            </a:r>
            <a:r>
              <a:rPr lang="es-ES" sz="2800" dirty="0" smtClean="0"/>
              <a:t> to   </a:t>
            </a:r>
            <a:r>
              <a:rPr lang="es-ES" sz="2800" dirty="0" err="1" smtClean="0"/>
              <a:t>another</a:t>
            </a:r>
            <a:r>
              <a:rPr lang="es-ES" sz="2800" dirty="0" smtClean="0"/>
              <a:t> </a:t>
            </a:r>
            <a:r>
              <a:rPr lang="es-ES" sz="2800" dirty="0" err="1" smtClean="0"/>
              <a:t>class</a:t>
            </a:r>
            <a:r>
              <a:rPr lang="es-ES" sz="2800" dirty="0" smtClean="0"/>
              <a:t>.</a:t>
            </a:r>
          </a:p>
          <a:p>
            <a:pPr marL="0" indent="0">
              <a:buNone/>
            </a:pPr>
            <a:r>
              <a:rPr lang="es-ES" sz="2800" dirty="0" smtClean="0"/>
              <a:t>3.  En que hora tienes la clase de matemáticas?</a:t>
            </a:r>
          </a:p>
          <a:p>
            <a:pPr marL="0" indent="0">
              <a:buNone/>
            </a:pPr>
            <a:endParaRPr lang="es-ES" sz="2800" dirty="0"/>
          </a:p>
        </p:txBody>
      </p:sp>
      <p:sp>
        <p:nvSpPr>
          <p:cNvPr id="4" name="Title 3"/>
          <p:cNvSpPr>
            <a:spLocks noGrp="1"/>
          </p:cNvSpPr>
          <p:nvPr>
            <p:ph type="title"/>
          </p:nvPr>
        </p:nvSpPr>
        <p:spPr/>
        <p:txBody>
          <a:bodyPr/>
          <a:lstStyle/>
          <a:p>
            <a:r>
              <a:rPr lang="en-US" dirty="0" smtClean="0"/>
              <a:t>HABLA</a:t>
            </a:r>
            <a:endParaRPr lang="es-ES_tradnl" dirty="0"/>
          </a:p>
        </p:txBody>
      </p:sp>
    </p:spTree>
    <p:extLst>
      <p:ext uri="{BB962C8B-B14F-4D97-AF65-F5344CB8AC3E}">
        <p14:creationId xmlns:p14="http://schemas.microsoft.com/office/powerpoint/2010/main" val="341254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MX" dirty="0" smtClean="0"/>
              <a:t>Bienvenidos a Nuestra clase </a:t>
            </a:r>
            <a:br>
              <a:rPr lang="es-MX" dirty="0" smtClean="0"/>
            </a:br>
            <a:r>
              <a:rPr lang="es-MX" dirty="0" smtClean="0"/>
              <a:t>español 1</a:t>
            </a:r>
            <a:endParaRPr lang="es-MX" dirty="0"/>
          </a:p>
        </p:txBody>
      </p:sp>
      <p:sp>
        <p:nvSpPr>
          <p:cNvPr id="3" name="Subtitle 2"/>
          <p:cNvSpPr>
            <a:spLocks noGrp="1"/>
          </p:cNvSpPr>
          <p:nvPr>
            <p:ph type="subTitle" idx="1"/>
          </p:nvPr>
        </p:nvSpPr>
        <p:spPr/>
        <p:txBody>
          <a:bodyPr>
            <a:normAutofit/>
          </a:bodyPr>
          <a:lstStyle/>
          <a:p>
            <a:r>
              <a:rPr lang="es-MX" sz="3200" dirty="0" smtClean="0"/>
              <a:t>Hoy es viernes, el veinticinco de enero</a:t>
            </a:r>
            <a:endParaRPr lang="es-MX" sz="3200" dirty="0"/>
          </a:p>
        </p:txBody>
      </p:sp>
    </p:spTree>
    <p:extLst>
      <p:ext uri="{BB962C8B-B14F-4D97-AF65-F5344CB8AC3E}">
        <p14:creationId xmlns:p14="http://schemas.microsoft.com/office/powerpoint/2010/main" val="2193278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latinamericanstudies.org/slavery/latin-american-slav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473" y="0"/>
            <a:ext cx="9898145" cy="721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2374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1538" y="5727031"/>
            <a:ext cx="8534400" cy="1507067"/>
          </a:xfrm>
        </p:spPr>
        <p:txBody>
          <a:bodyPr>
            <a:normAutofit/>
          </a:bodyPr>
          <a:lstStyle/>
          <a:p>
            <a:pPr algn="ctr"/>
            <a:r>
              <a:rPr lang="es-ES_tradnl" sz="6600" b="1" dirty="0" smtClean="0"/>
              <a:t>OBJETIVO Y DOL </a:t>
            </a:r>
            <a:endParaRPr lang="es-ES_tradnl" sz="6600" b="1" dirty="0"/>
          </a:p>
        </p:txBody>
      </p:sp>
      <p:sp>
        <p:nvSpPr>
          <p:cNvPr id="3" name="Content Placeholder 2"/>
          <p:cNvSpPr>
            <a:spLocks noGrp="1"/>
          </p:cNvSpPr>
          <p:nvPr>
            <p:ph sz="half" idx="1"/>
          </p:nvPr>
        </p:nvSpPr>
        <p:spPr>
          <a:xfrm>
            <a:off x="457200" y="1443789"/>
            <a:ext cx="5334000" cy="3636911"/>
          </a:xfrm>
        </p:spPr>
        <p:txBody>
          <a:bodyPr>
            <a:normAutofit/>
          </a:bodyPr>
          <a:lstStyle/>
          <a:p>
            <a:r>
              <a:rPr lang="es-ES_tradnl" sz="5100" dirty="0" smtClean="0"/>
              <a:t>OBJ: </a:t>
            </a:r>
            <a:r>
              <a:rPr lang="en-US" sz="5100" dirty="0"/>
              <a:t>LLWBAT </a:t>
            </a:r>
            <a:r>
              <a:rPr lang="en-US" sz="5100" dirty="0" smtClean="0"/>
              <a:t>review unit 3 concepts.</a:t>
            </a:r>
          </a:p>
        </p:txBody>
      </p:sp>
      <p:sp>
        <p:nvSpPr>
          <p:cNvPr id="4" name="Content Placeholder 3"/>
          <p:cNvSpPr>
            <a:spLocks noGrp="1"/>
          </p:cNvSpPr>
          <p:nvPr>
            <p:ph sz="half" idx="2"/>
          </p:nvPr>
        </p:nvSpPr>
        <p:spPr>
          <a:xfrm>
            <a:off x="6112042" y="1443789"/>
            <a:ext cx="5582653" cy="3636911"/>
          </a:xfrm>
        </p:spPr>
        <p:txBody>
          <a:bodyPr>
            <a:noAutofit/>
          </a:bodyPr>
          <a:lstStyle/>
          <a:p>
            <a:r>
              <a:rPr lang="es-ES_tradnl" sz="3600" dirty="0" smtClean="0"/>
              <a:t>DOL: </a:t>
            </a:r>
            <a:r>
              <a:rPr lang="es-ES_tradnl" sz="3600" dirty="0" err="1" smtClean="0"/>
              <a:t>Given</a:t>
            </a:r>
            <a:r>
              <a:rPr lang="es-ES_tradnl" sz="3600" dirty="0" smtClean="0"/>
              <a:t> </a:t>
            </a:r>
            <a:r>
              <a:rPr lang="es-ES_tradnl" sz="3600" dirty="0" err="1" smtClean="0"/>
              <a:t>an</a:t>
            </a:r>
            <a:r>
              <a:rPr lang="es-ES_tradnl" sz="3600" dirty="0" smtClean="0"/>
              <a:t> </a:t>
            </a:r>
            <a:r>
              <a:rPr lang="es-ES_tradnl" sz="3600" dirty="0" err="1" smtClean="0"/>
              <a:t>exam</a:t>
            </a:r>
            <a:r>
              <a:rPr lang="es-ES_tradnl" sz="3600" dirty="0" smtClean="0"/>
              <a:t> </a:t>
            </a:r>
            <a:r>
              <a:rPr lang="es-ES_tradnl" sz="3600" dirty="0" err="1" smtClean="0"/>
              <a:t>reviewing</a:t>
            </a:r>
            <a:r>
              <a:rPr lang="es-ES_tradnl" sz="3600" dirty="0" smtClean="0"/>
              <a:t> </a:t>
            </a:r>
            <a:r>
              <a:rPr lang="es-ES_tradnl" sz="3600" dirty="0" err="1" smtClean="0"/>
              <a:t>unit</a:t>
            </a:r>
            <a:r>
              <a:rPr lang="es-ES_tradnl" sz="3600" dirty="0" smtClean="0"/>
              <a:t> 3 </a:t>
            </a:r>
            <a:r>
              <a:rPr lang="es-ES_tradnl" sz="3600" dirty="0" err="1" smtClean="0"/>
              <a:t>concepts</a:t>
            </a:r>
            <a:r>
              <a:rPr lang="es-ES_tradnl" sz="3600" dirty="0" smtClean="0"/>
              <a:t>, 100% of LLW </a:t>
            </a:r>
            <a:r>
              <a:rPr lang="es-ES_tradnl" sz="3600" dirty="0" err="1" smtClean="0"/>
              <a:t>earn</a:t>
            </a:r>
            <a:r>
              <a:rPr lang="es-ES_tradnl" sz="3600" dirty="0" smtClean="0"/>
              <a:t> </a:t>
            </a:r>
            <a:r>
              <a:rPr lang="es-ES_tradnl" sz="3600" dirty="0" err="1" smtClean="0"/>
              <a:t>an</a:t>
            </a:r>
            <a:r>
              <a:rPr lang="es-ES_tradnl" sz="3600" dirty="0" smtClean="0"/>
              <a:t> 80% </a:t>
            </a:r>
            <a:r>
              <a:rPr lang="es-ES_tradnl" sz="3600" dirty="0" err="1" smtClean="0"/>
              <a:t>or</a:t>
            </a:r>
            <a:r>
              <a:rPr lang="es-ES_tradnl" sz="3600" dirty="0" smtClean="0"/>
              <a:t> </a:t>
            </a:r>
            <a:r>
              <a:rPr lang="es-ES_tradnl" sz="3600" dirty="0" err="1" smtClean="0"/>
              <a:t>higher</a:t>
            </a:r>
            <a:r>
              <a:rPr lang="es-ES_tradnl" sz="3600" dirty="0" smtClean="0"/>
              <a:t>.</a:t>
            </a:r>
            <a:endParaRPr lang="en-US" sz="3600" dirty="0" smtClean="0"/>
          </a:p>
        </p:txBody>
      </p:sp>
      <p:sp>
        <p:nvSpPr>
          <p:cNvPr id="5" name="Rectangle 4"/>
          <p:cNvSpPr/>
          <p:nvPr/>
        </p:nvSpPr>
        <p:spPr>
          <a:xfrm>
            <a:off x="5791200" y="5080700"/>
            <a:ext cx="6096000" cy="646331"/>
          </a:xfrm>
          <a:prstGeom prst="rect">
            <a:avLst/>
          </a:prstGeom>
        </p:spPr>
        <p:txBody>
          <a:bodyPr>
            <a:spAutoFit/>
          </a:bodyPr>
          <a:lstStyle/>
          <a:p>
            <a:r>
              <a:rPr lang="en-US" dirty="0">
                <a:solidFill>
                  <a:srgbClr val="2D3B45"/>
                </a:solidFill>
                <a:latin typeface="LatoWeb"/>
              </a:rPr>
              <a:t>NL.4.1a Recognize basic vocabulary in both the native language and their own language to make comparisons</a:t>
            </a:r>
            <a:endParaRPr lang="es-ES_tradnl" dirty="0"/>
          </a:p>
        </p:txBody>
      </p:sp>
    </p:spTree>
    <p:extLst>
      <p:ext uri="{BB962C8B-B14F-4D97-AF65-F5344CB8AC3E}">
        <p14:creationId xmlns:p14="http://schemas.microsoft.com/office/powerpoint/2010/main" val="36559135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2415654" y="2194559"/>
            <a:ext cx="9375294" cy="3946933"/>
          </a:xfrm>
        </p:spPr>
        <p:txBody>
          <a:bodyPr>
            <a:normAutofit/>
          </a:bodyPr>
          <a:lstStyle/>
          <a:p>
            <a:pPr marL="0" indent="0">
              <a:buNone/>
            </a:pPr>
            <a:r>
              <a:rPr lang="es-ES" sz="2800" dirty="0" smtClean="0"/>
              <a:t>Prepare a verbal response in </a:t>
            </a:r>
            <a:r>
              <a:rPr lang="es-ES" sz="2800" dirty="0" err="1" smtClean="0"/>
              <a:t>Spanish</a:t>
            </a:r>
            <a:r>
              <a:rPr lang="es-ES" sz="2800" dirty="0" smtClean="0"/>
              <a:t> to </a:t>
            </a:r>
            <a:r>
              <a:rPr lang="es-ES" sz="2800" dirty="0" err="1" smtClean="0"/>
              <a:t>the</a:t>
            </a:r>
            <a:r>
              <a:rPr lang="es-ES" sz="2800" dirty="0" smtClean="0"/>
              <a:t> </a:t>
            </a:r>
            <a:r>
              <a:rPr lang="es-ES" sz="2800" dirty="0" err="1" smtClean="0"/>
              <a:t>following</a:t>
            </a:r>
            <a:r>
              <a:rPr lang="es-ES" sz="2800" dirty="0" smtClean="0"/>
              <a:t> 3 </a:t>
            </a:r>
            <a:r>
              <a:rPr lang="es-ES" sz="2800" dirty="0" err="1" smtClean="0"/>
              <a:t>questions</a:t>
            </a:r>
            <a:r>
              <a:rPr lang="es-ES" sz="2800" dirty="0" smtClean="0"/>
              <a:t> </a:t>
            </a:r>
            <a:r>
              <a:rPr lang="es-ES" sz="2800" dirty="0" err="1" smtClean="0"/>
              <a:t>for</a:t>
            </a:r>
            <a:r>
              <a:rPr lang="es-ES" sz="2800" dirty="0" smtClean="0"/>
              <a:t> extra </a:t>
            </a:r>
            <a:r>
              <a:rPr lang="es-ES" sz="2800" dirty="0" err="1" smtClean="0"/>
              <a:t>points</a:t>
            </a:r>
            <a:r>
              <a:rPr lang="es-ES" sz="2800" dirty="0" smtClean="0"/>
              <a:t> </a:t>
            </a:r>
            <a:r>
              <a:rPr lang="es-ES" sz="2800" dirty="0" err="1" smtClean="0"/>
              <a:t>on</a:t>
            </a:r>
            <a:r>
              <a:rPr lang="es-ES" sz="2800" dirty="0" smtClean="0"/>
              <a:t> </a:t>
            </a:r>
            <a:r>
              <a:rPr lang="es-ES" sz="2800" dirty="0" err="1" smtClean="0"/>
              <a:t>your</a:t>
            </a:r>
            <a:r>
              <a:rPr lang="es-ES" sz="2800" dirty="0" smtClean="0"/>
              <a:t> </a:t>
            </a:r>
            <a:r>
              <a:rPr lang="es-ES" sz="2800" dirty="0" err="1" smtClean="0"/>
              <a:t>exam</a:t>
            </a:r>
            <a:r>
              <a:rPr lang="es-ES" sz="2800" dirty="0" smtClean="0"/>
              <a:t>. </a:t>
            </a:r>
            <a:r>
              <a:rPr lang="es-ES" sz="2800" dirty="0" err="1" smtClean="0"/>
              <a:t>You</a:t>
            </a:r>
            <a:r>
              <a:rPr lang="es-ES" sz="2800" dirty="0" smtClean="0"/>
              <a:t> </a:t>
            </a:r>
            <a:r>
              <a:rPr lang="es-ES" sz="2800" dirty="0" err="1"/>
              <a:t>m</a:t>
            </a:r>
            <a:r>
              <a:rPr lang="es-ES" sz="2800" dirty="0" err="1" smtClean="0"/>
              <a:t>ust</a:t>
            </a:r>
            <a:r>
              <a:rPr lang="es-ES" sz="2800" dirty="0" smtClean="0"/>
              <a:t> use a full </a:t>
            </a:r>
            <a:r>
              <a:rPr lang="es-ES" sz="2800" dirty="0" err="1" smtClean="0"/>
              <a:t>sentence</a:t>
            </a:r>
            <a:r>
              <a:rPr lang="es-ES" sz="2800" dirty="0"/>
              <a:t> </a:t>
            </a:r>
            <a:r>
              <a:rPr lang="es-ES" sz="2800" dirty="0" err="1" smtClean="0"/>
              <a:t>for</a:t>
            </a:r>
            <a:r>
              <a:rPr lang="es-ES" sz="2800" dirty="0" smtClean="0"/>
              <a:t> </a:t>
            </a:r>
            <a:r>
              <a:rPr lang="es-ES" sz="2800" dirty="0" err="1" smtClean="0"/>
              <a:t>credit</a:t>
            </a:r>
            <a:r>
              <a:rPr lang="es-ES" sz="2800" dirty="0" smtClean="0"/>
              <a:t>. Come </a:t>
            </a:r>
            <a:r>
              <a:rPr lang="es-ES" sz="2800" dirty="0" err="1" smtClean="0"/>
              <a:t>speak</a:t>
            </a:r>
            <a:r>
              <a:rPr lang="es-ES" sz="2800" dirty="0" smtClean="0"/>
              <a:t> </a:t>
            </a:r>
            <a:r>
              <a:rPr lang="es-ES" sz="2800" dirty="0" err="1" smtClean="0"/>
              <a:t>with</a:t>
            </a:r>
            <a:r>
              <a:rPr lang="es-ES" sz="2800" dirty="0" smtClean="0"/>
              <a:t> me </a:t>
            </a:r>
            <a:r>
              <a:rPr lang="es-ES" sz="2800" dirty="0" err="1" smtClean="0"/>
              <a:t>after</a:t>
            </a:r>
            <a:r>
              <a:rPr lang="es-ES" sz="2800" dirty="0" smtClean="0"/>
              <a:t> </a:t>
            </a:r>
            <a:r>
              <a:rPr lang="es-ES" sz="2800" dirty="0" err="1" smtClean="0"/>
              <a:t>your</a:t>
            </a:r>
            <a:r>
              <a:rPr lang="es-ES" sz="2800" dirty="0" smtClean="0"/>
              <a:t> </a:t>
            </a:r>
            <a:r>
              <a:rPr lang="es-ES" sz="2800" dirty="0" err="1" smtClean="0"/>
              <a:t>exam</a:t>
            </a:r>
            <a:r>
              <a:rPr lang="es-ES" sz="2800" dirty="0" smtClean="0"/>
              <a:t>. No Reading.</a:t>
            </a:r>
          </a:p>
          <a:p>
            <a:pPr marL="0" indent="0">
              <a:buNone/>
            </a:pPr>
            <a:r>
              <a:rPr lang="es-ES" sz="2800" dirty="0" smtClean="0"/>
              <a:t>1. De donde es tu amigo?</a:t>
            </a:r>
          </a:p>
          <a:p>
            <a:pPr marL="0" indent="0">
              <a:buNone/>
            </a:pPr>
            <a:r>
              <a:rPr lang="es-ES" sz="2800" dirty="0" smtClean="0"/>
              <a:t>2. Que clase te gusta mas? Compare </a:t>
            </a:r>
            <a:r>
              <a:rPr lang="es-ES" sz="2800" dirty="0" err="1" smtClean="0"/>
              <a:t>that</a:t>
            </a:r>
            <a:r>
              <a:rPr lang="es-ES" sz="2800" dirty="0" smtClean="0"/>
              <a:t> </a:t>
            </a:r>
            <a:r>
              <a:rPr lang="es-ES" sz="2800" dirty="0" err="1" smtClean="0"/>
              <a:t>class</a:t>
            </a:r>
            <a:r>
              <a:rPr lang="es-ES" sz="2800" dirty="0" smtClean="0"/>
              <a:t> to   </a:t>
            </a:r>
            <a:r>
              <a:rPr lang="es-ES" sz="2800" dirty="0" err="1" smtClean="0"/>
              <a:t>another</a:t>
            </a:r>
            <a:r>
              <a:rPr lang="es-ES" sz="2800" dirty="0" smtClean="0"/>
              <a:t> </a:t>
            </a:r>
            <a:r>
              <a:rPr lang="es-ES" sz="2800" dirty="0" err="1" smtClean="0"/>
              <a:t>class</a:t>
            </a:r>
            <a:r>
              <a:rPr lang="es-ES" sz="2800" dirty="0" smtClean="0"/>
              <a:t>.</a:t>
            </a:r>
          </a:p>
          <a:p>
            <a:pPr marL="0" indent="0">
              <a:buNone/>
            </a:pPr>
            <a:r>
              <a:rPr lang="es-ES" sz="2800" dirty="0" smtClean="0"/>
              <a:t>3.  En que hora tienes la clase de matemáticas?</a:t>
            </a:r>
          </a:p>
          <a:p>
            <a:pPr marL="0" indent="0">
              <a:buNone/>
            </a:pPr>
            <a:endParaRPr lang="es-ES" sz="2800" dirty="0"/>
          </a:p>
        </p:txBody>
      </p:sp>
      <p:sp>
        <p:nvSpPr>
          <p:cNvPr id="4" name="Title 3"/>
          <p:cNvSpPr>
            <a:spLocks noGrp="1"/>
          </p:cNvSpPr>
          <p:nvPr>
            <p:ph type="title"/>
          </p:nvPr>
        </p:nvSpPr>
        <p:spPr/>
        <p:txBody>
          <a:bodyPr/>
          <a:lstStyle/>
          <a:p>
            <a:r>
              <a:rPr lang="en-US" dirty="0" smtClean="0"/>
              <a:t>HABLA</a:t>
            </a:r>
            <a:endParaRPr lang="es-ES_tradnl" dirty="0"/>
          </a:p>
        </p:txBody>
      </p:sp>
    </p:spTree>
    <p:extLst>
      <p:ext uri="{BB962C8B-B14F-4D97-AF65-F5344CB8AC3E}">
        <p14:creationId xmlns:p14="http://schemas.microsoft.com/office/powerpoint/2010/main" val="379886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68" y="529321"/>
            <a:ext cx="11769353" cy="3489225"/>
          </a:xfrm>
          <a:prstGeom prst="rect">
            <a:avLst/>
          </a:prstGeom>
        </p:spPr>
      </p:pic>
    </p:spTree>
    <p:extLst>
      <p:ext uri="{BB962C8B-B14F-4D97-AF65-F5344CB8AC3E}">
        <p14:creationId xmlns:p14="http://schemas.microsoft.com/office/powerpoint/2010/main" val="3139995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842" y="2160035"/>
            <a:ext cx="10162674" cy="3013543"/>
          </a:xfrm>
        </p:spPr>
        <p:txBody>
          <a:bodyPr>
            <a:normAutofit fontScale="90000"/>
          </a:bodyPr>
          <a:lstStyle/>
          <a:p>
            <a:r>
              <a:rPr lang="es-MX" dirty="0" smtClean="0"/>
              <a:t>Black in </a:t>
            </a:r>
            <a:r>
              <a:rPr lang="es-MX" dirty="0" err="1" smtClean="0"/>
              <a:t>latin</a:t>
            </a:r>
            <a:r>
              <a:rPr lang="es-MX" dirty="0" smtClean="0"/>
              <a:t> </a:t>
            </a:r>
            <a:r>
              <a:rPr lang="es-MX" dirty="0" err="1" smtClean="0"/>
              <a:t>america</a:t>
            </a:r>
            <a:r>
              <a:rPr lang="es-MX" dirty="0" smtClean="0"/>
              <a:t> </a:t>
            </a:r>
            <a:r>
              <a:rPr lang="es-MX" dirty="0" err="1" smtClean="0"/>
              <a:t>preview</a:t>
            </a:r>
            <a:r>
              <a:rPr lang="es-MX" dirty="0" smtClean="0"/>
              <a:t/>
            </a:r>
            <a:br>
              <a:rPr lang="es-MX" dirty="0" smtClean="0"/>
            </a:br>
            <a:r>
              <a:rPr lang="es-MX" dirty="0"/>
              <a:t/>
            </a:r>
            <a:br>
              <a:rPr lang="es-MX" dirty="0"/>
            </a:br>
            <a:r>
              <a:rPr lang="es-MX" dirty="0"/>
              <a:t>https://www.pbs.org/video/black-in-latin-america-black-in-latin-america/</a:t>
            </a:r>
            <a:r>
              <a:rPr lang="es-MX" dirty="0" smtClean="0"/>
              <a:t/>
            </a:r>
            <a:br>
              <a:rPr lang="es-MX" dirty="0" smtClean="0"/>
            </a:br>
            <a:endParaRPr lang="es-MX" dirty="0"/>
          </a:p>
        </p:txBody>
      </p:sp>
    </p:spTree>
    <p:extLst>
      <p:ext uri="{BB962C8B-B14F-4D97-AF65-F5344CB8AC3E}">
        <p14:creationId xmlns:p14="http://schemas.microsoft.com/office/powerpoint/2010/main" val="3361997108"/>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274</TotalTime>
  <Words>1115</Words>
  <Application>Microsoft Office PowerPoint</Application>
  <PresentationFormat>Widescreen</PresentationFormat>
  <Paragraphs>287</Paragraphs>
  <Slides>71</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Calibri</vt:lpstr>
      <vt:lpstr>Century Gothic</vt:lpstr>
      <vt:lpstr>LatoWeb</vt:lpstr>
      <vt:lpstr>Times New Roman</vt:lpstr>
      <vt:lpstr>Wingdings</vt:lpstr>
      <vt:lpstr>Vapor Trail</vt:lpstr>
      <vt:lpstr> Como estamos como clase?  What grade would you give our class? (___/15)  What grade would you give yourself?</vt:lpstr>
      <vt:lpstr>ORGANIZE YOUR BINDER ORGANICE TU CARPETA   MONTHLY BINDER CHECKS 15 PTS -NOTES, HANDOUTS, EXAMS 5 UNITS – CURRENTLY IN UNIT 3 </vt:lpstr>
      <vt:lpstr>Bienvenidos a Nuestra clase  español 1</vt:lpstr>
      <vt:lpstr>We disagree with opinions. Not people.  A lack of agreement is not the same as disrespect. </vt:lpstr>
      <vt:lpstr>OBJETIVO Y DOL </vt:lpstr>
      <vt:lpstr>PowerPoint Presentation</vt:lpstr>
      <vt:lpstr>PowerPoint Presentation</vt:lpstr>
      <vt:lpstr>PowerPoint Presentation</vt:lpstr>
      <vt:lpstr>Black in latin america preview  https://www.pbs.org/video/black-in-latin-america-black-in-latin-america/ </vt:lpstr>
      <vt:lpstr>Define Black.  Quien es una persona Negra? </vt:lpstr>
      <vt:lpstr>PowerPoint Presentation</vt:lpstr>
      <vt:lpstr>PowerPoint Presentation</vt:lpstr>
      <vt:lpstr>Afro-latinos</vt:lpstr>
      <vt:lpstr>PowerPoint Presentation</vt:lpstr>
      <vt:lpstr>PowerPoint Presentation</vt:lpstr>
      <vt:lpstr>Ahora tu – now you</vt:lpstr>
      <vt:lpstr>The list of people to present about. write on cards.</vt:lpstr>
      <vt:lpstr>PowerPoint Presentation</vt:lpstr>
      <vt:lpstr>PowerPoint Presentation</vt:lpstr>
      <vt:lpstr>Ser                                estar</vt:lpstr>
      <vt:lpstr>BIENVENIDOS A NUESTRA CLASE  Español 1 </vt:lpstr>
      <vt:lpstr>OBJETIVO Y DOL </vt:lpstr>
      <vt:lpstr>PowerPoint Presentation</vt:lpstr>
      <vt:lpstr>PowerPoint Presentation</vt:lpstr>
      <vt:lpstr>SER </vt:lpstr>
      <vt:lpstr>ESTAR </vt:lpstr>
      <vt:lpstr>SER VS. ESTAR </vt:lpstr>
      <vt:lpstr>Do the following things fall under ser or estar? Why? </vt:lpstr>
      <vt:lpstr>es or está</vt:lpstr>
      <vt:lpstr>                                  She is tall and thin.</vt:lpstr>
      <vt:lpstr>                                           My neighbor is                     creepy.</vt:lpstr>
      <vt:lpstr>                              He is sick today.</vt:lpstr>
      <vt:lpstr>   He is a rambunctious monkey.</vt:lpstr>
      <vt:lpstr>      The food here is so salty!</vt:lpstr>
      <vt:lpstr>    Wow! She is so pretty today!</vt:lpstr>
      <vt:lpstr>    The car is red with white stripes.</vt:lpstr>
      <vt:lpstr>    Elena is my cousin. </vt:lpstr>
      <vt:lpstr>   That test is super hard!</vt:lpstr>
      <vt:lpstr>       My dog is shy. </vt:lpstr>
      <vt:lpstr>He is so sad! </vt:lpstr>
      <vt:lpstr>   This is the best soup ever!</vt:lpstr>
      <vt:lpstr>    Chocolate cake is delicious</vt:lpstr>
      <vt:lpstr>She is yelling</vt:lpstr>
      <vt:lpstr>   Sour Patch candy is yummy.</vt:lpstr>
      <vt:lpstr>    He’s tired today. He was up all night.</vt:lpstr>
      <vt:lpstr>     Mr.  Hausenfeffer is intelligent. </vt:lpstr>
      <vt:lpstr>He is running. </vt:lpstr>
      <vt:lpstr>The pencil is on the table </vt:lpstr>
      <vt:lpstr>She is my girlfriend</vt:lpstr>
      <vt:lpstr>WHY ARE THE FOLLOWING SENTENCES SER OR ESTAR? REFERENCE DOCTOR AND PLACE</vt:lpstr>
      <vt:lpstr>DOL</vt:lpstr>
      <vt:lpstr>Ser vs Estar board game</vt:lpstr>
      <vt:lpstr>PowerPoint Presentation</vt:lpstr>
      <vt:lpstr>PowerPoint Presentation</vt:lpstr>
      <vt:lpstr>HAZ UNA HISTORIA MAKE A STORY </vt:lpstr>
      <vt:lpstr>Bienvenidos a Nuestra clase  español 1</vt:lpstr>
      <vt:lpstr>OBJETIVO Y DOL </vt:lpstr>
      <vt:lpstr>PowerPoint Presentation</vt:lpstr>
      <vt:lpstr>Saquen una hoja de papel por favor   Titulo: papeles en la escuela – roles in school  EQ: How do we describe who we are and what      we do at school? </vt:lpstr>
      <vt:lpstr>Vocab nuevo – new vocab</vt:lpstr>
      <vt:lpstr>Vocab nuevo – new vocab</vt:lpstr>
      <vt:lpstr>Matching combina las personas con sus responsabilidades</vt:lpstr>
      <vt:lpstr>PowerPoint Presentation</vt:lpstr>
      <vt:lpstr>DOL: Given 5 people involved in education, 100% of LLW state what they do with 100% accuracy.  </vt:lpstr>
      <vt:lpstr>Exam 3 mañana  repaso kahoot  https://play.kahoot.it/#/lobby?quizId=0a7e3b5a-28c8-4264-ad41-1cd6fe006053</vt:lpstr>
      <vt:lpstr>PowerPoint Presentation</vt:lpstr>
      <vt:lpstr>PowerPoint Presentation</vt:lpstr>
      <vt:lpstr>HABLA</vt:lpstr>
      <vt:lpstr>Bienvenidos a Nuestra clase  español 1</vt:lpstr>
      <vt:lpstr>OBJETIVO Y DOL </vt:lpstr>
      <vt:lpstr>HABLA</vt:lpstr>
    </vt:vector>
  </TitlesOfParts>
  <Company>Harrison School District #2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Bienvenidos a Nuestra clase  español 1</dc:title>
  <dc:creator>DeAlba, Debra</dc:creator>
  <cp:lastModifiedBy>DeAlba, Debra</cp:lastModifiedBy>
  <cp:revision>50</cp:revision>
  <dcterms:created xsi:type="dcterms:W3CDTF">2019-01-21T17:24:14Z</dcterms:created>
  <dcterms:modified xsi:type="dcterms:W3CDTF">2019-01-23T15:34:57Z</dcterms:modified>
</cp:coreProperties>
</file>