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4" r:id="rId3"/>
    <p:sldId id="257" r:id="rId4"/>
    <p:sldId id="268" r:id="rId5"/>
    <p:sldId id="265" r:id="rId6"/>
    <p:sldId id="258" r:id="rId7"/>
    <p:sldId id="262" r:id="rId8"/>
    <p:sldId id="263" r:id="rId9"/>
    <p:sldId id="266" r:id="rId10"/>
    <p:sldId id="256" r:id="rId11"/>
    <p:sldId id="267" r:id="rId12"/>
    <p:sldId id="269" r:id="rId13"/>
    <p:sldId id="273" r:id="rId14"/>
    <p:sldId id="274" r:id="rId15"/>
    <p:sldId id="271" r:id="rId16"/>
    <p:sldId id="275" r:id="rId17"/>
    <p:sldId id="278" r:id="rId18"/>
    <p:sldId id="279" r:id="rId19"/>
    <p:sldId id="277" r:id="rId20"/>
    <p:sldId id="280" r:id="rId21"/>
    <p:sldId id="281" r:id="rId22"/>
    <p:sldId id="289" r:id="rId23"/>
    <p:sldId id="282" r:id="rId24"/>
    <p:sldId id="290" r:id="rId25"/>
    <p:sldId id="284" r:id="rId26"/>
    <p:sldId id="291" r:id="rId27"/>
    <p:sldId id="285" r:id="rId28"/>
    <p:sldId id="292" r:id="rId29"/>
    <p:sldId id="286" r:id="rId30"/>
    <p:sldId id="293" r:id="rId31"/>
    <p:sldId id="287" r:id="rId32"/>
    <p:sldId id="294" r:id="rId33"/>
    <p:sldId id="288" r:id="rId34"/>
    <p:sldId id="295" r:id="rId35"/>
    <p:sldId id="276" r:id="rId36"/>
    <p:sldId id="270" r:id="rId37"/>
    <p:sldId id="296" r:id="rId38"/>
    <p:sldId id="259" r:id="rId39"/>
    <p:sldId id="298" r:id="rId40"/>
    <p:sldId id="297" r:id="rId41"/>
    <p:sldId id="299" r:id="rId42"/>
    <p:sldId id="303" r:id="rId43"/>
    <p:sldId id="301" r:id="rId44"/>
    <p:sldId id="304" r:id="rId45"/>
    <p:sldId id="300" r:id="rId46"/>
    <p:sldId id="302" r:id="rId47"/>
    <p:sldId id="305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SzUJYp8STI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na01.safelinks.protection.outlook.com/?url=https%3A%2F%2Fyoutu.be%2Fk7p30a4auyA&amp;amp;data=02%7C01%7Cddealba%40hsd2.org%7C8e22a5cf8c344cbda2b908d688c6adb7%7C5485c62b55af4fce807eff1a7e126fcc%7C0%7C0%7C636846784239187193&amp;amp;sdata=AOKzLkVistSBxpQnOo1PxEXU1QRP0vP5CcAjZaeeCP0%3D&amp;amp;reserved=0" TargetMode="External"/><Relationship Id="rId2" Type="http://schemas.openxmlformats.org/officeDocument/2006/relationships/hyperlink" Target="https://na01.safelinks.protection.outlook.com/?url=https%3A%2F%2Fyoutu.be%2FGh7c46U5hhY&amp;amp;data=02%7C01%7Cddealba%40hsd2.org%7C8e22a5cf8c344cbda2b908d688c6adb7%7C5485c62b55af4fce807eff1a7e126fcc%7C0%7C0%7C636846784239187193&amp;amp;sdata=BgmCp34mZEjPcX6O4dK99%2BwfxaHocqN5Onr6nphD1Q8%3D&amp;amp;reserved=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na01.safelinks.protection.outlook.com/?url=https%3A%2F%2Fyoutu.be%2FJIzHIRCBtdE&amp;amp;data=02%7C01%7Cddealba%40hsd2.org%7C8e22a5cf8c344cbda2b908d688c6adb7%7C5485c62b55af4fce807eff1a7e126fcc%7C0%7C0%7C636846784239187193&amp;amp;sdata=%2BFUz%2Fter6iRDFOy3sTFlK%2FNqs9a0toRsTRJ1Tqe%2BE5c%3D&amp;amp;reserved=0" TargetMode="External"/><Relationship Id="rId4" Type="http://schemas.openxmlformats.org/officeDocument/2006/relationships/hyperlink" Target="https://na01.safelinks.protection.outlook.com/?url=https%3A%2F%2Fyoutu.be%2F6RlG4b3LV9o&amp;amp;data=02%7C01%7Cddealba%40hsd2.org%7C8e22a5cf8c344cbda2b908d688c6adb7%7C5485c62b55af4fce807eff1a7e126fcc%7C0%7C0%7C636846784239187193&amp;amp;sdata=TGq%2FnVjs8JAjgg2URTnaqhkjlhnTk%2FZVc5lgtIATP3s%3D&amp;amp;reserved=0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42" y="104336"/>
            <a:ext cx="5696745" cy="5992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5567" y="235551"/>
            <a:ext cx="205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name</a:t>
            </a:r>
            <a:r>
              <a:rPr lang="es-MX" dirty="0" smtClean="0">
                <a:solidFill>
                  <a:srgbClr val="FF0000"/>
                </a:solidFill>
              </a:rPr>
              <a:t> of </a:t>
            </a:r>
            <a:r>
              <a:rPr lang="es-MX" dirty="0" err="1" smtClean="0">
                <a:solidFill>
                  <a:srgbClr val="FF0000"/>
                </a:solidFill>
              </a:rPr>
              <a:t>person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7097" y="1815737"/>
            <a:ext cx="111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drawing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0709" y="3251314"/>
            <a:ext cx="1885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Education</a:t>
            </a:r>
            <a:endParaRPr lang="es-MX" dirty="0">
              <a:solidFill>
                <a:srgbClr val="FF0000"/>
              </a:solidFill>
            </a:endParaRP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err="1" smtClean="0">
                <a:solidFill>
                  <a:srgbClr val="FF0000"/>
                </a:solidFill>
              </a:rPr>
              <a:t>Childhood</a:t>
            </a:r>
            <a:endParaRPr lang="es-MX" dirty="0" smtClean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err="1" smtClean="0">
                <a:solidFill>
                  <a:srgbClr val="FF0000"/>
                </a:solidFill>
              </a:rPr>
              <a:t>birthplace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3610" y="3251314"/>
            <a:ext cx="111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quote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8091" y="4237446"/>
            <a:ext cx="111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lesson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5028" y="5106805"/>
            <a:ext cx="1110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Key </a:t>
            </a:r>
            <a:r>
              <a:rPr lang="es-MX" dirty="0" err="1" smtClean="0">
                <a:solidFill>
                  <a:srgbClr val="FF0000"/>
                </a:solidFill>
              </a:rPr>
              <a:t>words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16844" y="5783913"/>
            <a:ext cx="1110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solidFill>
                  <a:srgbClr val="FF0000"/>
                </a:solidFill>
              </a:rPr>
              <a:t>Your</a:t>
            </a:r>
            <a:r>
              <a:rPr lang="es-MX" sz="1400" dirty="0" smtClean="0">
                <a:solidFill>
                  <a:srgbClr val="FF0000"/>
                </a:solidFill>
              </a:rPr>
              <a:t> </a:t>
            </a:r>
            <a:r>
              <a:rPr lang="es-MX" sz="1400" dirty="0" err="1" smtClean="0">
                <a:solidFill>
                  <a:srgbClr val="FF0000"/>
                </a:solidFill>
              </a:rPr>
              <a:t>name</a:t>
            </a:r>
            <a:endParaRPr lang="es-MX" sz="1400" dirty="0">
              <a:solidFill>
                <a:srgbClr val="FF0000"/>
              </a:solidFill>
            </a:endParaRPr>
          </a:p>
        </p:txBody>
      </p:sp>
      <p:pic>
        <p:nvPicPr>
          <p:cNvPr id="10" name="FSzUJYp8ST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468604" y="1773421"/>
            <a:ext cx="3629130" cy="2041386"/>
          </a:xfrm>
          <a:prstGeom prst="rect">
            <a:avLst/>
          </a:prstGeom>
        </p:spPr>
      </p:pic>
      <p:pic>
        <p:nvPicPr>
          <p:cNvPr id="11" name="Picture 14" descr="Image result for volum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917" y="5104530"/>
            <a:ext cx="915083" cy="92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hone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879" y="5003460"/>
            <a:ext cx="1088230" cy="108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9"/>
            <a:ext cx="8637073" cy="1003056"/>
          </a:xfrm>
        </p:spPr>
        <p:txBody>
          <a:bodyPr/>
          <a:lstStyle/>
          <a:p>
            <a:r>
              <a:rPr lang="es-MX" dirty="0" err="1" smtClean="0"/>
              <a:t>dol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05" y="2270412"/>
            <a:ext cx="10925907" cy="3497341"/>
          </a:xfrm>
        </p:spPr>
        <p:txBody>
          <a:bodyPr>
            <a:normAutofit/>
          </a:bodyPr>
          <a:lstStyle/>
          <a:p>
            <a:r>
              <a:rPr lang="es-MX" sz="2800" dirty="0"/>
              <a:t>Contesta en español…</a:t>
            </a:r>
          </a:p>
          <a:p>
            <a:r>
              <a:rPr lang="es-MX" sz="2800" dirty="0"/>
              <a:t>¿Qué hacen tú y tus amigos después de la escuela?</a:t>
            </a:r>
          </a:p>
          <a:p>
            <a:r>
              <a:rPr lang="es-MX" sz="2800" dirty="0"/>
              <a:t>¿Sabes bailar o cantar?</a:t>
            </a:r>
          </a:p>
          <a:p>
            <a:r>
              <a:rPr lang="es-MX" sz="2800" dirty="0"/>
              <a:t>¿Tu mama sabe hablar español?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59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9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1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9577"/>
            <a:ext cx="10058400" cy="1478616"/>
          </a:xfrm>
        </p:spPr>
        <p:txBody>
          <a:bodyPr>
            <a:normAutofit/>
          </a:bodyPr>
          <a:lstStyle/>
          <a:p>
            <a:r>
              <a:rPr lang="es-MX" dirty="0" smtClean="0"/>
              <a:t>Escucha – </a:t>
            </a:r>
            <a:r>
              <a:rPr lang="es-MX" dirty="0" err="1" smtClean="0"/>
              <a:t>listening</a:t>
            </a:r>
            <a:r>
              <a:rPr lang="es-MX" dirty="0" smtClean="0"/>
              <a:t> </a:t>
            </a:r>
            <a:r>
              <a:rPr lang="es-MX" dirty="0" err="1" smtClean="0"/>
              <a:t>exercise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escribe su horario - </a:t>
            </a:r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</a:t>
            </a:r>
            <a:r>
              <a:rPr lang="es-MX" dirty="0" err="1" smtClean="0"/>
              <a:t>her</a:t>
            </a:r>
            <a:r>
              <a:rPr lang="es-MX" dirty="0" smtClean="0"/>
              <a:t> </a:t>
            </a:r>
            <a:r>
              <a:rPr lang="es-MX" dirty="0" err="1" smtClean="0"/>
              <a:t>schedule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40" y="1300624"/>
            <a:ext cx="10341836" cy="53698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2400" u="sng" dirty="0"/>
              <a:t> </a:t>
            </a:r>
            <a:r>
              <a:rPr lang="es-MX" sz="2400" u="sng" dirty="0" smtClean="0"/>
              <a:t>       HORA	                              CLASE.___________________________________                 </a:t>
            </a:r>
          </a:p>
          <a:p>
            <a:pPr marL="0" indent="0">
              <a:buNone/>
            </a:pPr>
            <a:r>
              <a:rPr lang="es-MX" sz="2800" dirty="0" smtClean="0"/>
              <a:t>Primera Hora – </a:t>
            </a:r>
          </a:p>
          <a:p>
            <a:pPr marL="0" indent="0">
              <a:buNone/>
            </a:pPr>
            <a:r>
              <a:rPr lang="es-MX" sz="2800" dirty="0" smtClean="0"/>
              <a:t>Segunda Hora –</a:t>
            </a:r>
          </a:p>
          <a:p>
            <a:pPr marL="0" indent="0">
              <a:buNone/>
            </a:pPr>
            <a:r>
              <a:rPr lang="es-MX" sz="2800" dirty="0" smtClean="0"/>
              <a:t>Tercera Hora – </a:t>
            </a:r>
          </a:p>
          <a:p>
            <a:pPr marL="0" indent="0">
              <a:buNone/>
            </a:pPr>
            <a:r>
              <a:rPr lang="es-MX" sz="2800" dirty="0" smtClean="0"/>
              <a:t>Cuarta Hora –</a:t>
            </a:r>
          </a:p>
          <a:p>
            <a:pPr marL="0" indent="0">
              <a:buNone/>
            </a:pPr>
            <a:r>
              <a:rPr lang="es-MX" sz="2800" dirty="0" smtClean="0"/>
              <a:t>Quinta Hora-</a:t>
            </a:r>
          </a:p>
          <a:p>
            <a:pPr marL="0" indent="0">
              <a:buNone/>
            </a:pPr>
            <a:r>
              <a:rPr lang="es-MX" sz="2800" dirty="0" smtClean="0"/>
              <a:t>Sexta Hora –</a:t>
            </a:r>
          </a:p>
          <a:p>
            <a:pPr marL="0" indent="0">
              <a:buNone/>
            </a:pPr>
            <a:r>
              <a:rPr lang="es-MX" sz="2800" dirty="0" smtClean="0"/>
              <a:t>Séptima Hora –</a:t>
            </a:r>
          </a:p>
          <a:p>
            <a:pPr marL="0" indent="0">
              <a:buNone/>
            </a:pPr>
            <a:r>
              <a:rPr lang="es-MX" sz="2800" dirty="0" smtClean="0"/>
              <a:t>Octava Hora –</a:t>
            </a:r>
          </a:p>
          <a:p>
            <a:pPr marL="0" indent="0">
              <a:buNone/>
            </a:pPr>
            <a:r>
              <a:rPr lang="es-MX" sz="2800" dirty="0" smtClean="0"/>
              <a:t>Novena hora - </a:t>
            </a:r>
          </a:p>
          <a:p>
            <a:pPr marL="0" indent="0">
              <a:buNone/>
            </a:pPr>
            <a:r>
              <a:rPr lang="es-MX" sz="2400" dirty="0"/>
              <a:t>http://media.pearsonschool.com/realidades/mp3s/level1/ch02/L1_c2a_act_2.mp3</a:t>
            </a:r>
          </a:p>
        </p:txBody>
      </p:sp>
    </p:spTree>
    <p:extLst>
      <p:ext uri="{BB962C8B-B14F-4D97-AF65-F5344CB8AC3E}">
        <p14:creationId xmlns:p14="http://schemas.microsoft.com/office/powerpoint/2010/main" val="37262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55762"/>
            <a:ext cx="10058400" cy="1478616"/>
          </a:xfrm>
        </p:spPr>
        <p:txBody>
          <a:bodyPr>
            <a:normAutofit/>
          </a:bodyPr>
          <a:lstStyle/>
          <a:p>
            <a:r>
              <a:rPr lang="es-MX" dirty="0" smtClean="0"/>
              <a:t>Escucha – </a:t>
            </a:r>
            <a:r>
              <a:rPr lang="es-MX" dirty="0" err="1" smtClean="0"/>
              <a:t>listening</a:t>
            </a:r>
            <a:r>
              <a:rPr lang="es-MX" dirty="0" smtClean="0"/>
              <a:t> </a:t>
            </a:r>
            <a:r>
              <a:rPr lang="es-MX" dirty="0" err="1" smtClean="0"/>
              <a:t>exercise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escribe su horario - </a:t>
            </a:r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</a:t>
            </a:r>
            <a:r>
              <a:rPr lang="es-MX" dirty="0" err="1" smtClean="0"/>
              <a:t>her</a:t>
            </a:r>
            <a:r>
              <a:rPr lang="es-MX" dirty="0" smtClean="0"/>
              <a:t> </a:t>
            </a:r>
            <a:r>
              <a:rPr lang="es-MX" dirty="0" err="1" smtClean="0"/>
              <a:t>schedule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210" y="1488193"/>
            <a:ext cx="10341836" cy="53698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2400" u="sng" dirty="0"/>
              <a:t> </a:t>
            </a:r>
            <a:r>
              <a:rPr lang="es-MX" sz="2400" u="sng" dirty="0" smtClean="0"/>
              <a:t>       HORA	                              CLASE.___________________________________                 </a:t>
            </a:r>
          </a:p>
          <a:p>
            <a:pPr marL="0" indent="0">
              <a:buNone/>
            </a:pPr>
            <a:r>
              <a:rPr lang="es-MX" sz="2400" dirty="0" smtClean="0"/>
              <a:t>Primera Hora –   tecnología</a:t>
            </a:r>
          </a:p>
          <a:p>
            <a:pPr marL="0" indent="0">
              <a:buNone/>
            </a:pPr>
            <a:r>
              <a:rPr lang="es-MX" sz="2400" dirty="0" smtClean="0"/>
              <a:t>Segunda Hora –   arte</a:t>
            </a:r>
          </a:p>
          <a:p>
            <a:pPr marL="0" indent="0">
              <a:buNone/>
            </a:pPr>
            <a:r>
              <a:rPr lang="es-MX" sz="2400" dirty="0" smtClean="0"/>
              <a:t>Tercera Hora – ciencias sociales</a:t>
            </a:r>
          </a:p>
          <a:p>
            <a:pPr marL="0" indent="0">
              <a:buNone/>
            </a:pPr>
            <a:r>
              <a:rPr lang="es-MX" sz="2400" dirty="0" smtClean="0"/>
              <a:t>Cuarta Hora – ciencias naturales</a:t>
            </a:r>
          </a:p>
          <a:p>
            <a:pPr marL="0" indent="0">
              <a:buNone/>
            </a:pPr>
            <a:r>
              <a:rPr lang="es-MX" sz="2400" dirty="0" smtClean="0"/>
              <a:t>Quinta Hora -  almuerzo</a:t>
            </a:r>
          </a:p>
          <a:p>
            <a:pPr marL="0" indent="0">
              <a:buNone/>
            </a:pPr>
            <a:r>
              <a:rPr lang="es-MX" sz="2400" dirty="0" smtClean="0"/>
              <a:t>Sexta Hora –    español</a:t>
            </a:r>
          </a:p>
          <a:p>
            <a:pPr marL="0" indent="0">
              <a:buNone/>
            </a:pPr>
            <a:r>
              <a:rPr lang="es-MX" sz="2400" dirty="0" smtClean="0"/>
              <a:t>Séptima Hora –  matemáticas</a:t>
            </a:r>
          </a:p>
          <a:p>
            <a:pPr marL="0" indent="0">
              <a:buNone/>
            </a:pPr>
            <a:r>
              <a:rPr lang="es-MX" sz="2400" dirty="0" smtClean="0"/>
              <a:t>Octava Hora – ingles</a:t>
            </a:r>
          </a:p>
          <a:p>
            <a:pPr marL="0" indent="0">
              <a:buNone/>
            </a:pPr>
            <a:r>
              <a:rPr lang="es-MX" sz="2400" dirty="0" smtClean="0"/>
              <a:t>Novena hora – educación física</a:t>
            </a:r>
          </a:p>
          <a:p>
            <a:pPr marL="0" indent="0">
              <a:buNone/>
            </a:pPr>
            <a:r>
              <a:rPr lang="es-MX" sz="2400" dirty="0"/>
              <a:t>http://media.pearsonschool.com/realidades/mp3s/level1/ch02/L1_c2a_act_2.mp3</a:t>
            </a:r>
          </a:p>
        </p:txBody>
      </p:sp>
    </p:spTree>
    <p:extLst>
      <p:ext uri="{BB962C8B-B14F-4D97-AF65-F5344CB8AC3E}">
        <p14:creationId xmlns:p14="http://schemas.microsoft.com/office/powerpoint/2010/main" val="12561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Bienvenidos a Nuestra clase </a:t>
            </a:r>
            <a:br>
              <a:rPr lang="es-MX" dirty="0" smtClean="0"/>
            </a:br>
            <a:r>
              <a:rPr lang="es-MX" dirty="0" smtClean="0"/>
              <a:t>español 1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Hoy es </a:t>
            </a:r>
            <a:r>
              <a:rPr lang="es-MX" sz="3200" dirty="0" smtClean="0"/>
              <a:t>martes, </a:t>
            </a:r>
            <a:r>
              <a:rPr lang="es-MX" sz="3200" dirty="0" smtClean="0"/>
              <a:t>el </a:t>
            </a:r>
            <a:r>
              <a:rPr lang="es-MX" sz="3200" dirty="0" smtClean="0"/>
              <a:t>cinco</a:t>
            </a:r>
            <a:r>
              <a:rPr lang="es-MX" sz="3200" dirty="0" smtClean="0"/>
              <a:t> </a:t>
            </a:r>
            <a:r>
              <a:rPr lang="es-MX" sz="3200" dirty="0" smtClean="0"/>
              <a:t>de febrero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616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916936" y="1403455"/>
            <a:ext cx="4876800" cy="4663440"/>
          </a:xfrm>
        </p:spPr>
        <p:txBody>
          <a:bodyPr>
            <a:noAutofit/>
          </a:bodyPr>
          <a:lstStyle/>
          <a:p>
            <a:r>
              <a:rPr lang="es-ES_tradnl" sz="3600" dirty="0" smtClean="0"/>
              <a:t>100% LLW </a:t>
            </a:r>
            <a:r>
              <a:rPr lang="es-ES_tradnl" sz="3600" dirty="0" err="1"/>
              <a:t>differentiate</a:t>
            </a:r>
            <a:r>
              <a:rPr lang="es-ES_tradnl" sz="3600" dirty="0"/>
              <a:t> </a:t>
            </a:r>
            <a:r>
              <a:rPr lang="es-ES_tradnl" sz="3600" dirty="0" err="1"/>
              <a:t>between</a:t>
            </a:r>
            <a:r>
              <a:rPr lang="es-ES_tradnl" sz="3600" dirty="0"/>
              <a:t> ser and estar </a:t>
            </a:r>
            <a:r>
              <a:rPr lang="es-ES_tradnl" sz="3600" dirty="0" err="1" smtClean="0"/>
              <a:t>by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writing</a:t>
            </a:r>
            <a:r>
              <a:rPr lang="es-ES_tradnl" sz="3600" dirty="0" smtClean="0"/>
              <a:t> a </a:t>
            </a:r>
            <a:r>
              <a:rPr lang="es-ES_tradnl" sz="3600" dirty="0" err="1" smtClean="0"/>
              <a:t>story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using</a:t>
            </a:r>
            <a:r>
              <a:rPr lang="es-ES_tradnl" sz="3600" dirty="0" smtClean="0"/>
              <a:t> ser &amp; estar </a:t>
            </a:r>
            <a:r>
              <a:rPr lang="es-ES_tradnl" sz="3600" dirty="0" err="1" smtClean="0"/>
              <a:t>correctly</a:t>
            </a:r>
            <a:r>
              <a:rPr lang="es-ES_tradnl" sz="3600" dirty="0" smtClean="0"/>
              <a:t> in 9/10 </a:t>
            </a:r>
            <a:r>
              <a:rPr lang="es-ES_tradnl" sz="3600" dirty="0" err="1" smtClean="0"/>
              <a:t>instances</a:t>
            </a:r>
            <a:r>
              <a:rPr lang="es-ES_tradnl" sz="3600" dirty="0" smtClean="0"/>
              <a:t>. 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639" y="1403455"/>
            <a:ext cx="4488654" cy="3448595"/>
          </a:xfrm>
        </p:spPr>
        <p:txBody>
          <a:bodyPr>
            <a:noAutofit/>
          </a:bodyPr>
          <a:lstStyle/>
          <a:p>
            <a:r>
              <a:rPr lang="en-US" sz="3600" dirty="0"/>
              <a:t>LLWBAT differentiate between </a:t>
            </a:r>
            <a:r>
              <a:rPr lang="en-US" sz="3600" dirty="0" err="1"/>
              <a:t>ser</a:t>
            </a:r>
            <a:r>
              <a:rPr lang="en-US" sz="3600" dirty="0"/>
              <a:t> and </a:t>
            </a:r>
            <a:r>
              <a:rPr lang="en-US" sz="3600" dirty="0" err="1"/>
              <a:t>estar</a:t>
            </a:r>
            <a:r>
              <a:rPr lang="en-US" sz="3600" dirty="0"/>
              <a:t> and conjugate them in sentences. [NL.1.1c]</a:t>
            </a:r>
            <a:endParaRPr lang="es-ES_tradnl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4736" y="110427"/>
            <a:ext cx="8610600" cy="1293028"/>
          </a:xfrm>
        </p:spPr>
        <p:txBody>
          <a:bodyPr/>
          <a:lstStyle/>
          <a:p>
            <a:r>
              <a:rPr lang="es-ES_tradnl" dirty="0"/>
              <a:t>OBJETIVO Y DOL </a:t>
            </a:r>
          </a:p>
        </p:txBody>
      </p:sp>
    </p:spTree>
    <p:extLst>
      <p:ext uri="{BB962C8B-B14F-4D97-AF65-F5344CB8AC3E}">
        <p14:creationId xmlns:p14="http://schemas.microsoft.com/office/powerpoint/2010/main" val="422410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               Ser                 vs             estar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1221060"/>
            <a:ext cx="4488794" cy="801943"/>
          </a:xfrm>
        </p:spPr>
        <p:txBody>
          <a:bodyPr/>
          <a:lstStyle/>
          <a:p>
            <a:r>
              <a:rPr lang="es-MX" dirty="0" err="1" smtClean="0"/>
              <a:t>permanent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424406"/>
            <a:ext cx="4488794" cy="3460579"/>
          </a:xfrm>
        </p:spPr>
        <p:txBody>
          <a:bodyPr>
            <a:normAutofit/>
          </a:bodyPr>
          <a:lstStyle/>
          <a:p>
            <a:r>
              <a:rPr lang="es-MX" sz="2400" dirty="0" err="1" smtClean="0"/>
              <a:t>Description</a:t>
            </a:r>
            <a:endParaRPr lang="es-MX" sz="2400" dirty="0" smtClean="0"/>
          </a:p>
          <a:p>
            <a:r>
              <a:rPr lang="es-MX" sz="2400" dirty="0" err="1" smtClean="0"/>
              <a:t>Occupation</a:t>
            </a:r>
            <a:endParaRPr lang="es-MX" sz="2400" dirty="0" smtClean="0"/>
          </a:p>
          <a:p>
            <a:r>
              <a:rPr lang="es-MX" sz="2400" dirty="0" err="1" smtClean="0"/>
              <a:t>Characteristic</a:t>
            </a:r>
            <a:endParaRPr lang="es-MX" sz="2400" dirty="0" smtClean="0"/>
          </a:p>
          <a:p>
            <a:r>
              <a:rPr lang="es-MX" sz="2400" dirty="0" smtClean="0"/>
              <a:t>Time</a:t>
            </a:r>
          </a:p>
          <a:p>
            <a:r>
              <a:rPr lang="es-MX" sz="2400" dirty="0" err="1" smtClean="0"/>
              <a:t>Origin</a:t>
            </a:r>
            <a:endParaRPr lang="es-MX" sz="2400" dirty="0" smtClean="0"/>
          </a:p>
          <a:p>
            <a:r>
              <a:rPr lang="es-MX" sz="2400" dirty="0" err="1" smtClean="0"/>
              <a:t>Relationship</a:t>
            </a:r>
            <a:endParaRPr lang="es-MX" sz="24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1227694"/>
            <a:ext cx="4488794" cy="802237"/>
          </a:xfrm>
        </p:spPr>
        <p:txBody>
          <a:bodyPr/>
          <a:lstStyle/>
          <a:p>
            <a:r>
              <a:rPr lang="es-MX" dirty="0" err="1" smtClean="0"/>
              <a:t>temporary</a:t>
            </a: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424406"/>
            <a:ext cx="4488794" cy="2637371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729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               Ser                 vs             estar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1221060"/>
            <a:ext cx="4488794" cy="801943"/>
          </a:xfrm>
        </p:spPr>
        <p:txBody>
          <a:bodyPr/>
          <a:lstStyle/>
          <a:p>
            <a:r>
              <a:rPr lang="es-MX" dirty="0" err="1" smtClean="0"/>
              <a:t>permanent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424406"/>
            <a:ext cx="4488794" cy="3460579"/>
          </a:xfrm>
        </p:spPr>
        <p:txBody>
          <a:bodyPr>
            <a:normAutofit/>
          </a:bodyPr>
          <a:lstStyle/>
          <a:p>
            <a:r>
              <a:rPr lang="es-MX" sz="2400" dirty="0" err="1" smtClean="0"/>
              <a:t>Description</a:t>
            </a:r>
            <a:endParaRPr lang="es-MX" sz="2400" dirty="0" smtClean="0"/>
          </a:p>
          <a:p>
            <a:r>
              <a:rPr lang="es-MX" sz="2400" dirty="0" err="1" smtClean="0"/>
              <a:t>Occupation</a:t>
            </a:r>
            <a:endParaRPr lang="es-MX" sz="2400" dirty="0" smtClean="0"/>
          </a:p>
          <a:p>
            <a:r>
              <a:rPr lang="es-MX" sz="2400" dirty="0" err="1" smtClean="0"/>
              <a:t>Characteristic</a:t>
            </a:r>
            <a:endParaRPr lang="es-MX" sz="2400" dirty="0" smtClean="0"/>
          </a:p>
          <a:p>
            <a:r>
              <a:rPr lang="es-MX" sz="2400" dirty="0" smtClean="0"/>
              <a:t>Time</a:t>
            </a:r>
          </a:p>
          <a:p>
            <a:r>
              <a:rPr lang="es-MX" sz="2400" dirty="0" err="1" smtClean="0"/>
              <a:t>Origin</a:t>
            </a:r>
            <a:endParaRPr lang="es-MX" sz="2400" dirty="0" smtClean="0"/>
          </a:p>
          <a:p>
            <a:r>
              <a:rPr lang="es-MX" sz="2400" dirty="0" err="1" smtClean="0"/>
              <a:t>Relationship</a:t>
            </a:r>
            <a:endParaRPr lang="es-MX" sz="24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1227694"/>
            <a:ext cx="4488794" cy="802237"/>
          </a:xfrm>
        </p:spPr>
        <p:txBody>
          <a:bodyPr/>
          <a:lstStyle/>
          <a:p>
            <a:r>
              <a:rPr lang="es-MX" dirty="0" err="1" smtClean="0"/>
              <a:t>temporary</a:t>
            </a: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424406"/>
            <a:ext cx="4488794" cy="2637371"/>
          </a:xfrm>
        </p:spPr>
        <p:txBody>
          <a:bodyPr>
            <a:noAutofit/>
          </a:bodyPr>
          <a:lstStyle/>
          <a:p>
            <a:r>
              <a:rPr lang="es-MX" sz="2400" dirty="0" smtClean="0"/>
              <a:t>Position</a:t>
            </a:r>
          </a:p>
          <a:p>
            <a:r>
              <a:rPr lang="es-MX" sz="2400" dirty="0" err="1" smtClean="0"/>
              <a:t>Location</a:t>
            </a:r>
            <a:endParaRPr lang="es-MX" sz="2400" dirty="0" smtClean="0"/>
          </a:p>
          <a:p>
            <a:r>
              <a:rPr lang="es-MX" sz="2400" dirty="0" err="1" smtClean="0"/>
              <a:t>Action</a:t>
            </a:r>
            <a:endParaRPr lang="es-MX" sz="2400" dirty="0" smtClean="0"/>
          </a:p>
          <a:p>
            <a:r>
              <a:rPr lang="es-MX" sz="2400" dirty="0" err="1" smtClean="0"/>
              <a:t>Ccndition</a:t>
            </a:r>
            <a:endParaRPr lang="es-MX" sz="2400" dirty="0" smtClean="0"/>
          </a:p>
          <a:p>
            <a:r>
              <a:rPr lang="es-MX" sz="2400" dirty="0" err="1" smtClean="0"/>
              <a:t>Emotion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25849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194918"/>
            <a:ext cx="9291215" cy="1049235"/>
          </a:xfrm>
        </p:spPr>
        <p:txBody>
          <a:bodyPr/>
          <a:lstStyle/>
          <a:p>
            <a:r>
              <a:rPr lang="es-MX" dirty="0" smtClean="0"/>
              <a:t>Somos ordenados</a:t>
            </a:r>
            <a:br>
              <a:rPr lang="es-MX" dirty="0" smtClean="0"/>
            </a:br>
            <a:r>
              <a:rPr lang="es-MX" dirty="0" err="1" smtClean="0"/>
              <a:t>we</a:t>
            </a:r>
            <a:r>
              <a:rPr lang="es-MX" dirty="0" smtClean="0"/>
              <a:t> are </a:t>
            </a:r>
            <a:r>
              <a:rPr lang="es-MX" dirty="0" err="1" smtClean="0"/>
              <a:t>orderly</a:t>
            </a:r>
            <a:endParaRPr lang="es-MX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78594" y="1642738"/>
            <a:ext cx="10037181" cy="4242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22 of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be </a:t>
            </a:r>
            <a:r>
              <a:rPr lang="es-MX" dirty="0" err="1" smtClean="0"/>
              <a:t>given</a:t>
            </a:r>
            <a:r>
              <a:rPr lang="es-MX" dirty="0" smtClean="0"/>
              <a:t> a </a:t>
            </a:r>
            <a:r>
              <a:rPr lang="es-MX" dirty="0" err="1" smtClean="0"/>
              <a:t>card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a </a:t>
            </a:r>
            <a:r>
              <a:rPr lang="es-MX" dirty="0" err="1" smtClean="0"/>
              <a:t>word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mnemonics</a:t>
            </a:r>
            <a:endParaRPr lang="es-MX" dirty="0" smtClean="0"/>
          </a:p>
          <a:p>
            <a:r>
              <a:rPr lang="es-MX" dirty="0" smtClean="0"/>
              <a:t>D.O.C.T.O.R.</a:t>
            </a:r>
          </a:p>
          <a:p>
            <a:r>
              <a:rPr lang="es-MX" dirty="0" smtClean="0"/>
              <a:t>And </a:t>
            </a:r>
          </a:p>
          <a:p>
            <a:r>
              <a:rPr lang="es-MX" dirty="0" err="1" smtClean="0"/>
              <a:t>P.L.A.C.e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first</a:t>
            </a:r>
            <a:r>
              <a:rPr lang="es-MX" dirty="0" smtClean="0"/>
              <a:t> of 4 </a:t>
            </a:r>
            <a:r>
              <a:rPr lang="es-MX" dirty="0" err="1" smtClean="0"/>
              <a:t>teams</a:t>
            </a:r>
            <a:r>
              <a:rPr lang="es-MX" dirty="0" smtClean="0"/>
              <a:t> to </a:t>
            </a:r>
            <a:r>
              <a:rPr lang="es-MX" dirty="0" err="1" smtClean="0"/>
              <a:t>find</a:t>
            </a:r>
            <a:r>
              <a:rPr lang="es-MX" dirty="0" smtClean="0"/>
              <a:t> </a:t>
            </a:r>
            <a:r>
              <a:rPr lang="es-MX" dirty="0" err="1" smtClean="0"/>
              <a:t>each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and stand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correct</a:t>
            </a:r>
            <a:r>
              <a:rPr lang="es-MX" dirty="0" smtClean="0"/>
              <a:t> </a:t>
            </a:r>
            <a:r>
              <a:rPr lang="es-MX" dirty="0" err="1" smtClean="0"/>
              <a:t>order</a:t>
            </a:r>
            <a:r>
              <a:rPr lang="es-MX" dirty="0" smtClean="0"/>
              <a:t>  holding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cards</a:t>
            </a:r>
            <a:r>
              <a:rPr lang="es-MX" dirty="0" smtClean="0"/>
              <a:t> </a:t>
            </a:r>
            <a:r>
              <a:rPr lang="es-MX" dirty="0" err="1" smtClean="0"/>
              <a:t>wins</a:t>
            </a:r>
            <a:r>
              <a:rPr lang="es-MX" dirty="0" smtClean="0"/>
              <a:t>.</a:t>
            </a:r>
          </a:p>
          <a:p>
            <a:r>
              <a:rPr lang="es-MX" dirty="0" smtClean="0"/>
              <a:t>Red </a:t>
            </a:r>
            <a:r>
              <a:rPr lang="es-MX" dirty="0" err="1" smtClean="0"/>
              <a:t>team</a:t>
            </a:r>
            <a:r>
              <a:rPr lang="es-MX" dirty="0" smtClean="0"/>
              <a:t> vs White </a:t>
            </a:r>
            <a:r>
              <a:rPr lang="es-MX" dirty="0" err="1" smtClean="0"/>
              <a:t>team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89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Image result for no ph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54" y="3366083"/>
            <a:ext cx="2348492" cy="234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54" y="988333"/>
            <a:ext cx="2377750" cy="237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72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471" y="2797442"/>
            <a:ext cx="9291215" cy="1049235"/>
          </a:xfrm>
        </p:spPr>
        <p:txBody>
          <a:bodyPr/>
          <a:lstStyle/>
          <a:p>
            <a:r>
              <a:rPr lang="es-MX" dirty="0" smtClean="0"/>
              <a:t>Saquen sus pizarras por favor </a:t>
            </a:r>
            <a:r>
              <a:rPr lang="es-MX" dirty="0" smtClean="0">
                <a:sym typeface="Wingdings" panose="05000000000000000000" pitchFamily="2" charset="2"/>
              </a:rPr>
              <a:t>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59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2350476" y="365759"/>
            <a:ext cx="7661032" cy="1158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teacher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not</a:t>
            </a:r>
            <a:r>
              <a:rPr lang="es-ES" sz="4000" dirty="0" smtClean="0"/>
              <a:t> </a:t>
            </a:r>
            <a:r>
              <a:rPr lang="es-ES" sz="4000" dirty="0" err="1" smtClean="0"/>
              <a:t>here</a:t>
            </a:r>
            <a:r>
              <a:rPr lang="es-ES" sz="4000" dirty="0" smtClean="0"/>
              <a:t> </a:t>
            </a:r>
            <a:r>
              <a:rPr lang="es-ES" sz="4000" dirty="0" err="1" smtClean="0"/>
              <a:t>today</a:t>
            </a:r>
            <a:r>
              <a:rPr lang="es-ES" sz="4000" dirty="0" smtClean="0"/>
              <a:t>.</a:t>
            </a:r>
          </a:p>
          <a:p>
            <a:pPr marL="0" indent="0">
              <a:buNone/>
            </a:pPr>
            <a:r>
              <a:rPr lang="es-ES" sz="4000" dirty="0" smtClean="0"/>
              <a:t>Mi maestra no ______ aquí hoy.</a:t>
            </a:r>
            <a:endParaRPr lang="es-ES" sz="4000" dirty="0"/>
          </a:p>
        </p:txBody>
      </p:sp>
      <p:pic>
        <p:nvPicPr>
          <p:cNvPr id="2050" name="Picture 2" descr="Image result for los cab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993" y="2349012"/>
            <a:ext cx="5259997" cy="350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7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2350476" y="365759"/>
            <a:ext cx="7661032" cy="1158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teacher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not</a:t>
            </a:r>
            <a:r>
              <a:rPr lang="es-ES" sz="4000" dirty="0" smtClean="0"/>
              <a:t> </a:t>
            </a:r>
            <a:r>
              <a:rPr lang="es-ES" sz="4000" dirty="0" err="1" smtClean="0"/>
              <a:t>here</a:t>
            </a:r>
            <a:r>
              <a:rPr lang="es-ES" sz="4000" dirty="0" smtClean="0"/>
              <a:t> </a:t>
            </a:r>
            <a:r>
              <a:rPr lang="es-ES" sz="4000" dirty="0" err="1" smtClean="0"/>
              <a:t>today</a:t>
            </a:r>
            <a:r>
              <a:rPr lang="es-ES" sz="4000" dirty="0" smtClean="0"/>
              <a:t>.</a:t>
            </a:r>
          </a:p>
          <a:p>
            <a:pPr marL="0" indent="0">
              <a:buNone/>
            </a:pPr>
            <a:r>
              <a:rPr lang="es-ES" sz="4000" dirty="0" smtClean="0"/>
              <a:t>Mi maestra no _esta__ aquí hoy.</a:t>
            </a:r>
            <a:endParaRPr lang="es-ES" sz="4000" dirty="0"/>
          </a:p>
        </p:txBody>
      </p:sp>
      <p:pic>
        <p:nvPicPr>
          <p:cNvPr id="2050" name="Picture 2" descr="Image result for los cab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993" y="2349012"/>
            <a:ext cx="5259997" cy="350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9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9" y="482989"/>
            <a:ext cx="8575432" cy="1158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I’m</a:t>
            </a:r>
            <a:r>
              <a:rPr lang="es-ES" sz="4000" dirty="0" smtClean="0"/>
              <a:t> </a:t>
            </a:r>
            <a:r>
              <a:rPr lang="es-ES" sz="4000" dirty="0" err="1" smtClean="0"/>
              <a:t>tired</a:t>
            </a:r>
            <a:r>
              <a:rPr lang="es-ES" sz="4000" dirty="0" smtClean="0"/>
              <a:t> </a:t>
            </a:r>
            <a:r>
              <a:rPr lang="es-ES" sz="4000" dirty="0" err="1" smtClean="0"/>
              <a:t>this</a:t>
            </a:r>
            <a:r>
              <a:rPr lang="es-ES" sz="4000" dirty="0" smtClean="0"/>
              <a:t> </a:t>
            </a:r>
            <a:r>
              <a:rPr lang="es-ES" sz="4000" dirty="0" err="1" smtClean="0"/>
              <a:t>morning</a:t>
            </a:r>
            <a:r>
              <a:rPr lang="es-ES" sz="4000" dirty="0" smtClean="0"/>
              <a:t>.</a:t>
            </a:r>
          </a:p>
          <a:p>
            <a:pPr marL="0" indent="0">
              <a:buNone/>
            </a:pPr>
            <a:r>
              <a:rPr lang="es-ES" sz="4000" dirty="0" smtClean="0"/>
              <a:t>_______ cansado esta mañana.</a:t>
            </a:r>
            <a:endParaRPr lang="es-ES" sz="4000" dirty="0"/>
          </a:p>
        </p:txBody>
      </p:sp>
      <p:pic>
        <p:nvPicPr>
          <p:cNvPr id="3074" name="Picture 2" descr="Image result for sleeping ma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15" y="2830375"/>
            <a:ext cx="4243753" cy="302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52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9" y="482989"/>
            <a:ext cx="8575432" cy="1158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I’m</a:t>
            </a:r>
            <a:r>
              <a:rPr lang="es-ES" sz="4000" dirty="0" smtClean="0"/>
              <a:t> </a:t>
            </a:r>
            <a:r>
              <a:rPr lang="es-ES" sz="4000" dirty="0" err="1" smtClean="0"/>
              <a:t>tired</a:t>
            </a:r>
            <a:r>
              <a:rPr lang="es-ES" sz="4000" dirty="0" smtClean="0"/>
              <a:t> </a:t>
            </a:r>
            <a:r>
              <a:rPr lang="es-ES" sz="4000" dirty="0" err="1" smtClean="0"/>
              <a:t>this</a:t>
            </a:r>
            <a:r>
              <a:rPr lang="es-ES" sz="4000" dirty="0" smtClean="0"/>
              <a:t> </a:t>
            </a:r>
            <a:r>
              <a:rPr lang="es-ES" sz="4000" dirty="0" err="1" smtClean="0"/>
              <a:t>morning</a:t>
            </a:r>
            <a:r>
              <a:rPr lang="es-ES" sz="4000" dirty="0" smtClean="0"/>
              <a:t>.</a:t>
            </a:r>
          </a:p>
          <a:p>
            <a:pPr marL="0" indent="0">
              <a:buNone/>
            </a:pPr>
            <a:r>
              <a:rPr lang="es-ES" sz="4000" dirty="0" smtClean="0"/>
              <a:t>_Estoy__ cansado esta mañana.</a:t>
            </a:r>
            <a:endParaRPr lang="es-ES" sz="4000" dirty="0"/>
          </a:p>
        </p:txBody>
      </p:sp>
      <p:pic>
        <p:nvPicPr>
          <p:cNvPr id="3074" name="Picture 2" descr="Image result for sleeping ma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15" y="2830375"/>
            <a:ext cx="4243753" cy="302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6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8" y="482989"/>
            <a:ext cx="9396047" cy="1463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You</a:t>
            </a:r>
            <a:r>
              <a:rPr lang="es-ES" sz="4000" dirty="0" smtClean="0"/>
              <a:t> and </a:t>
            </a:r>
            <a:r>
              <a:rPr lang="es-ES" sz="4000" dirty="0" err="1" smtClean="0"/>
              <a:t>your</a:t>
            </a:r>
            <a:r>
              <a:rPr lang="es-ES" sz="4000" dirty="0" smtClean="0"/>
              <a:t> </a:t>
            </a:r>
            <a:r>
              <a:rPr lang="es-ES" sz="4000" dirty="0" err="1" smtClean="0"/>
              <a:t>friends</a:t>
            </a:r>
            <a:r>
              <a:rPr lang="es-ES" sz="4000" dirty="0" smtClean="0"/>
              <a:t> are </a:t>
            </a:r>
            <a:r>
              <a:rPr lang="es-ES" sz="4000" dirty="0" err="1" smtClean="0"/>
              <a:t>shmart</a:t>
            </a:r>
            <a:r>
              <a:rPr lang="es-ES" sz="4000" dirty="0" smtClean="0"/>
              <a:t>.</a:t>
            </a:r>
          </a:p>
          <a:p>
            <a:pPr marL="0" indent="0">
              <a:buNone/>
            </a:pPr>
            <a:r>
              <a:rPr lang="es-ES" sz="4000" dirty="0" smtClean="0"/>
              <a:t>Tu y tus amigos _______ inteligentes.</a:t>
            </a:r>
            <a:endParaRPr lang="es-ES" sz="4000" dirty="0"/>
          </a:p>
        </p:txBody>
      </p:sp>
      <p:pic>
        <p:nvPicPr>
          <p:cNvPr id="4098" name="Picture 2" descr="Image result for homer i am so sm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913" y="2494451"/>
            <a:ext cx="57150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1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8" y="482989"/>
            <a:ext cx="9396047" cy="1463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You</a:t>
            </a:r>
            <a:r>
              <a:rPr lang="es-ES" sz="4000" dirty="0" smtClean="0"/>
              <a:t> and </a:t>
            </a:r>
            <a:r>
              <a:rPr lang="es-ES" sz="4000" dirty="0" err="1" smtClean="0"/>
              <a:t>your</a:t>
            </a:r>
            <a:r>
              <a:rPr lang="es-ES" sz="4000" dirty="0" smtClean="0"/>
              <a:t> </a:t>
            </a:r>
            <a:r>
              <a:rPr lang="es-ES" sz="4000" dirty="0" err="1" smtClean="0"/>
              <a:t>friends</a:t>
            </a:r>
            <a:r>
              <a:rPr lang="es-ES" sz="4000" dirty="0" smtClean="0"/>
              <a:t> are </a:t>
            </a:r>
            <a:r>
              <a:rPr lang="es-ES" sz="4000" dirty="0" err="1" smtClean="0"/>
              <a:t>shmart</a:t>
            </a:r>
            <a:r>
              <a:rPr lang="es-ES" sz="4000" dirty="0" smtClean="0"/>
              <a:t>.</a:t>
            </a:r>
          </a:p>
          <a:p>
            <a:pPr marL="0" indent="0">
              <a:buNone/>
            </a:pPr>
            <a:r>
              <a:rPr lang="es-ES" sz="4000" dirty="0" smtClean="0"/>
              <a:t>Tu y tus amigos _son__ inteligentes.</a:t>
            </a:r>
            <a:endParaRPr lang="es-ES" sz="4000" dirty="0"/>
          </a:p>
        </p:txBody>
      </p:sp>
      <p:pic>
        <p:nvPicPr>
          <p:cNvPr id="4098" name="Picture 2" descr="Image result for homer i am so sm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913" y="2494451"/>
            <a:ext cx="57150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6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8" y="482989"/>
            <a:ext cx="9396047" cy="1463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The</a:t>
            </a:r>
            <a:r>
              <a:rPr lang="es-ES" sz="4000" dirty="0" smtClean="0"/>
              <a:t> principal </a:t>
            </a:r>
            <a:r>
              <a:rPr lang="es-ES" sz="4000" dirty="0" err="1" smtClean="0"/>
              <a:t>is</a:t>
            </a:r>
            <a:r>
              <a:rPr lang="es-ES" sz="4000" dirty="0" smtClean="0"/>
              <a:t> in </a:t>
            </a:r>
            <a:r>
              <a:rPr lang="es-ES" sz="4000" dirty="0" err="1" smtClean="0"/>
              <a:t>his</a:t>
            </a:r>
            <a:r>
              <a:rPr lang="es-ES" sz="4000" dirty="0" smtClean="0"/>
              <a:t> office.</a:t>
            </a:r>
          </a:p>
          <a:p>
            <a:pPr marL="0" indent="0">
              <a:buNone/>
            </a:pPr>
            <a:r>
              <a:rPr lang="es-ES" sz="4000" dirty="0" smtClean="0"/>
              <a:t>El director _______ en su oficina.</a:t>
            </a:r>
            <a:endParaRPr lang="es-ES" sz="4000" dirty="0"/>
          </a:p>
        </p:txBody>
      </p:sp>
      <p:pic>
        <p:nvPicPr>
          <p:cNvPr id="614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24" y="2293266"/>
            <a:ext cx="4915144" cy="368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6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8" y="482989"/>
            <a:ext cx="9396047" cy="1463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The</a:t>
            </a:r>
            <a:r>
              <a:rPr lang="es-ES" sz="4000" dirty="0" smtClean="0"/>
              <a:t> principal </a:t>
            </a:r>
            <a:r>
              <a:rPr lang="es-ES" sz="4000" dirty="0" err="1" smtClean="0"/>
              <a:t>is</a:t>
            </a:r>
            <a:r>
              <a:rPr lang="es-ES" sz="4000" dirty="0" smtClean="0"/>
              <a:t> in </a:t>
            </a:r>
            <a:r>
              <a:rPr lang="es-ES" sz="4000" dirty="0" err="1" smtClean="0"/>
              <a:t>his</a:t>
            </a:r>
            <a:r>
              <a:rPr lang="es-ES" sz="4000" dirty="0" smtClean="0"/>
              <a:t> office.</a:t>
            </a:r>
          </a:p>
          <a:p>
            <a:pPr marL="0" indent="0">
              <a:buNone/>
            </a:pPr>
            <a:r>
              <a:rPr lang="es-ES" sz="4000" dirty="0" smtClean="0"/>
              <a:t>El director _esta___ en su oficina.</a:t>
            </a:r>
            <a:endParaRPr lang="es-ES" sz="4000" dirty="0"/>
          </a:p>
        </p:txBody>
      </p:sp>
      <p:pic>
        <p:nvPicPr>
          <p:cNvPr id="614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24" y="2293266"/>
            <a:ext cx="4915144" cy="368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4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420624" y="1353312"/>
            <a:ext cx="5705855" cy="33467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friend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from</a:t>
            </a:r>
            <a:r>
              <a:rPr lang="es-ES" sz="4000" dirty="0" smtClean="0"/>
              <a:t> México.</a:t>
            </a:r>
          </a:p>
          <a:p>
            <a:pPr marL="0" indent="0">
              <a:buNone/>
            </a:pPr>
            <a:r>
              <a:rPr lang="es-ES" sz="4000" dirty="0" smtClean="0"/>
              <a:t>Mi amigo ____ de México.</a:t>
            </a:r>
            <a:endParaRPr lang="es-E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648" y="-35733"/>
            <a:ext cx="5864352" cy="689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Bienvenidos a Nuestra clase </a:t>
            </a:r>
            <a:br>
              <a:rPr lang="es-MX" dirty="0" smtClean="0"/>
            </a:br>
            <a:r>
              <a:rPr lang="es-MX" dirty="0" smtClean="0"/>
              <a:t>español 1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Hoy es </a:t>
            </a:r>
            <a:r>
              <a:rPr lang="es-MX" sz="3200" dirty="0" smtClean="0"/>
              <a:t>Lunes</a:t>
            </a:r>
            <a:r>
              <a:rPr lang="es-MX" sz="3200" dirty="0" smtClean="0"/>
              <a:t>, </a:t>
            </a:r>
            <a:r>
              <a:rPr lang="es-MX" sz="3200" dirty="0" smtClean="0"/>
              <a:t>el </a:t>
            </a:r>
            <a:r>
              <a:rPr lang="es-MX" sz="3200" dirty="0" smtClean="0"/>
              <a:t>cuatro</a:t>
            </a:r>
            <a:r>
              <a:rPr lang="es-MX" sz="3200" dirty="0" smtClean="0"/>
              <a:t> </a:t>
            </a:r>
            <a:r>
              <a:rPr lang="es-MX" sz="3200" dirty="0" smtClean="0"/>
              <a:t>de febrero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7511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420624" y="1353312"/>
            <a:ext cx="5705855" cy="33467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friend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from</a:t>
            </a:r>
            <a:r>
              <a:rPr lang="es-ES" sz="4000" dirty="0" smtClean="0"/>
              <a:t> México.</a:t>
            </a:r>
          </a:p>
          <a:p>
            <a:pPr marL="0" indent="0">
              <a:buNone/>
            </a:pPr>
            <a:r>
              <a:rPr lang="es-ES" sz="4000" dirty="0" smtClean="0"/>
              <a:t>Mi amigo _es__ de México.</a:t>
            </a:r>
            <a:endParaRPr lang="es-E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648" y="-35733"/>
            <a:ext cx="5864352" cy="689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8" y="300109"/>
            <a:ext cx="9396047" cy="1463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smtClean="0"/>
              <a:t>Are </a:t>
            </a:r>
            <a:r>
              <a:rPr lang="es-ES" sz="4000" dirty="0" err="1" smtClean="0"/>
              <a:t>you</a:t>
            </a:r>
            <a:r>
              <a:rPr lang="es-ES" sz="4000" dirty="0" smtClean="0"/>
              <a:t> in </a:t>
            </a:r>
            <a:r>
              <a:rPr lang="es-ES" sz="4000" dirty="0" err="1" smtClean="0"/>
              <a:t>school</a:t>
            </a:r>
            <a:r>
              <a:rPr lang="es-ES" sz="4000" dirty="0" smtClean="0"/>
              <a:t> </a:t>
            </a:r>
            <a:r>
              <a:rPr lang="es-ES" sz="4000" dirty="0" err="1" smtClean="0"/>
              <a:t>right</a:t>
            </a:r>
            <a:r>
              <a:rPr lang="es-ES" sz="4000" dirty="0" smtClean="0"/>
              <a:t> </a:t>
            </a:r>
            <a:r>
              <a:rPr lang="es-ES" sz="4000" dirty="0" err="1" smtClean="0"/>
              <a:t>now</a:t>
            </a:r>
            <a:r>
              <a:rPr lang="es-ES" sz="4000" dirty="0" smtClean="0"/>
              <a:t>?</a:t>
            </a:r>
            <a:endParaRPr lang="es-ES" sz="4000" dirty="0" smtClean="0"/>
          </a:p>
          <a:p>
            <a:pPr marL="0" indent="0">
              <a:buNone/>
            </a:pPr>
            <a:r>
              <a:rPr lang="es-ES" sz="4000" dirty="0" smtClean="0"/>
              <a:t>________ en la escuela ahorita?</a:t>
            </a:r>
            <a:endParaRPr lang="es-ES" sz="4000" dirty="0"/>
          </a:p>
        </p:txBody>
      </p:sp>
      <p:pic>
        <p:nvPicPr>
          <p:cNvPr id="8194" name="Picture 2" descr="Image result for angry mom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8" y="2073384"/>
            <a:ext cx="5143626" cy="40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2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8" y="300109"/>
            <a:ext cx="9396047" cy="1463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smtClean="0"/>
              <a:t>Are </a:t>
            </a:r>
            <a:r>
              <a:rPr lang="es-ES" sz="4000" dirty="0" err="1" smtClean="0"/>
              <a:t>you</a:t>
            </a:r>
            <a:r>
              <a:rPr lang="es-ES" sz="4000" dirty="0" smtClean="0"/>
              <a:t> in </a:t>
            </a:r>
            <a:r>
              <a:rPr lang="es-ES" sz="4000" dirty="0" err="1" smtClean="0"/>
              <a:t>school</a:t>
            </a:r>
            <a:r>
              <a:rPr lang="es-ES" sz="4000" dirty="0" smtClean="0"/>
              <a:t> </a:t>
            </a:r>
            <a:r>
              <a:rPr lang="es-ES" sz="4000" dirty="0" err="1" smtClean="0"/>
              <a:t>right</a:t>
            </a:r>
            <a:r>
              <a:rPr lang="es-ES" sz="4000" dirty="0" smtClean="0"/>
              <a:t> </a:t>
            </a:r>
            <a:r>
              <a:rPr lang="es-ES" sz="4000" dirty="0" err="1" smtClean="0"/>
              <a:t>now</a:t>
            </a:r>
            <a:r>
              <a:rPr lang="es-ES" sz="4000" dirty="0" smtClean="0"/>
              <a:t>?</a:t>
            </a:r>
            <a:endParaRPr lang="es-ES" sz="4000" dirty="0" smtClean="0"/>
          </a:p>
          <a:p>
            <a:pPr marL="0" indent="0">
              <a:buNone/>
            </a:pPr>
            <a:r>
              <a:rPr lang="es-ES" sz="4000" dirty="0" smtClean="0"/>
              <a:t>_Estas__ en la escuela ahorita?</a:t>
            </a:r>
            <a:endParaRPr lang="es-ES" sz="4000" dirty="0"/>
          </a:p>
        </p:txBody>
      </p:sp>
      <p:pic>
        <p:nvPicPr>
          <p:cNvPr id="8194" name="Picture 2" descr="Image result for angry mom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8" y="2073384"/>
            <a:ext cx="5143626" cy="40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1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8" y="300109"/>
            <a:ext cx="9396047" cy="1463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paper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on</a:t>
            </a:r>
            <a:r>
              <a:rPr lang="es-ES" sz="4000" dirty="0" smtClean="0"/>
              <a:t>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table</a:t>
            </a:r>
            <a:r>
              <a:rPr lang="es-ES" sz="4000" dirty="0" smtClean="0"/>
              <a:t>.</a:t>
            </a:r>
            <a:endParaRPr lang="es-ES" sz="4000" dirty="0" smtClean="0"/>
          </a:p>
          <a:p>
            <a:pPr marL="0" indent="0">
              <a:buNone/>
            </a:pPr>
            <a:r>
              <a:rPr lang="es-ES" sz="4000" dirty="0" smtClean="0"/>
              <a:t>Mi papel _______ en la mesa.</a:t>
            </a:r>
            <a:endParaRPr lang="es-ES" sz="4000" dirty="0"/>
          </a:p>
        </p:txBody>
      </p:sp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0" y="2410672"/>
            <a:ext cx="4825111" cy="339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83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4294967295"/>
          </p:nvPr>
        </p:nvSpPr>
        <p:spPr>
          <a:xfrm>
            <a:off x="1904998" y="300109"/>
            <a:ext cx="9396047" cy="1463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dirty="0" err="1" smtClean="0"/>
              <a:t>My</a:t>
            </a:r>
            <a:r>
              <a:rPr lang="es-ES" sz="4000" dirty="0" smtClean="0"/>
              <a:t> </a:t>
            </a:r>
            <a:r>
              <a:rPr lang="es-ES" sz="4000" dirty="0" err="1" smtClean="0"/>
              <a:t>paper</a:t>
            </a:r>
            <a:r>
              <a:rPr lang="es-ES" sz="4000" dirty="0" smtClean="0"/>
              <a:t> </a:t>
            </a:r>
            <a:r>
              <a:rPr lang="es-ES" sz="4000" dirty="0" err="1" smtClean="0"/>
              <a:t>is</a:t>
            </a:r>
            <a:r>
              <a:rPr lang="es-ES" sz="4000" dirty="0" smtClean="0"/>
              <a:t> </a:t>
            </a:r>
            <a:r>
              <a:rPr lang="es-ES" sz="4000" dirty="0" err="1" smtClean="0"/>
              <a:t>on</a:t>
            </a:r>
            <a:r>
              <a:rPr lang="es-ES" sz="4000" dirty="0" smtClean="0"/>
              <a:t>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table</a:t>
            </a:r>
            <a:r>
              <a:rPr lang="es-ES" sz="4000" dirty="0" smtClean="0"/>
              <a:t>.</a:t>
            </a:r>
            <a:endParaRPr lang="es-ES" sz="4000" dirty="0" smtClean="0"/>
          </a:p>
          <a:p>
            <a:pPr marL="0" indent="0">
              <a:buNone/>
            </a:pPr>
            <a:r>
              <a:rPr lang="es-ES" sz="4000" dirty="0" smtClean="0"/>
              <a:t>Mi papel _esta___ en la mesa.</a:t>
            </a:r>
            <a:endParaRPr lang="es-ES" sz="4000" dirty="0"/>
          </a:p>
        </p:txBody>
      </p:sp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0" y="2410672"/>
            <a:ext cx="4825111" cy="339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2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199" y="1960097"/>
            <a:ext cx="5618747" cy="4422809"/>
          </a:xfrm>
        </p:spPr>
        <p:txBody>
          <a:bodyPr>
            <a:normAutofit/>
          </a:bodyPr>
          <a:lstStyle/>
          <a:p>
            <a:r>
              <a:rPr lang="es-ES" sz="2800" dirty="0"/>
              <a:t>¿Cómo están los estudiantes?</a:t>
            </a:r>
          </a:p>
          <a:p>
            <a:r>
              <a:rPr lang="es-ES" sz="2800" dirty="0"/>
              <a:t>¿Cómo son los estudiantes? (características)</a:t>
            </a:r>
          </a:p>
          <a:p>
            <a:r>
              <a:rPr lang="es-ES" sz="2800" dirty="0"/>
              <a:t>¿De dónde son?</a:t>
            </a:r>
          </a:p>
          <a:p>
            <a:r>
              <a:rPr lang="es-ES" sz="2800" dirty="0"/>
              <a:t>¿Dónde están? ¿En que clase están?</a:t>
            </a:r>
          </a:p>
          <a:p>
            <a:r>
              <a:rPr lang="es-ES" sz="2800" dirty="0"/>
              <a:t>¿Qué hora es?  ¿Qué día es?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805965"/>
            <a:ext cx="6172199" cy="410731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5411" y="429750"/>
            <a:ext cx="9293577" cy="1059305"/>
          </a:xfrm>
        </p:spPr>
        <p:txBody>
          <a:bodyPr>
            <a:normAutofit/>
          </a:bodyPr>
          <a:lstStyle/>
          <a:p>
            <a:r>
              <a:rPr lang="es-ES_tradnl" dirty="0" smtClean="0"/>
              <a:t>DOL: </a:t>
            </a:r>
            <a:r>
              <a:rPr lang="es-ES_tradnl" dirty="0" smtClean="0"/>
              <a:t>HAZ </a:t>
            </a:r>
            <a:r>
              <a:rPr lang="es-ES_tradnl" dirty="0" smtClean="0"/>
              <a:t>UNA </a:t>
            </a:r>
            <a:r>
              <a:rPr lang="es-ES_tradnl" dirty="0"/>
              <a:t>HISTORIA</a:t>
            </a:r>
            <a:br>
              <a:rPr lang="es-ES_tradnl" dirty="0"/>
            </a:br>
            <a:r>
              <a:rPr lang="en-US" dirty="0" smtClean="0"/>
              <a:t>MAKE </a:t>
            </a:r>
            <a:r>
              <a:rPr lang="en-US" dirty="0"/>
              <a:t>A STORY</a:t>
            </a:r>
            <a:r>
              <a:rPr lang="es-ES_trad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289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39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8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Crear 3 preguntas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853754"/>
            <a:ext cx="9771244" cy="38470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3200" dirty="0" err="1" smtClean="0"/>
              <a:t>Write</a:t>
            </a:r>
            <a:r>
              <a:rPr lang="es-MX" sz="3200" dirty="0" smtClean="0"/>
              <a:t> 3 </a:t>
            </a:r>
            <a:r>
              <a:rPr lang="es-MX" sz="3200" dirty="0" err="1" smtClean="0"/>
              <a:t>questions</a:t>
            </a:r>
            <a:r>
              <a:rPr lang="es-MX" sz="3200" dirty="0" smtClean="0"/>
              <a:t> </a:t>
            </a:r>
            <a:r>
              <a:rPr lang="es-MX" sz="3200" dirty="0" err="1" smtClean="0"/>
              <a:t>about</a:t>
            </a:r>
            <a:r>
              <a:rPr lang="es-MX" sz="3200" dirty="0" smtClean="0"/>
              <a:t> </a:t>
            </a:r>
            <a:r>
              <a:rPr lang="es-MX" sz="3200" dirty="0" err="1" smtClean="0"/>
              <a:t>any</a:t>
            </a:r>
            <a:r>
              <a:rPr lang="es-MX" sz="3200" dirty="0"/>
              <a:t> </a:t>
            </a:r>
            <a:r>
              <a:rPr lang="es-MX" sz="3200" dirty="0" smtClean="0"/>
              <a:t>of </a:t>
            </a:r>
            <a:r>
              <a:rPr lang="es-MX" sz="3200" dirty="0" err="1" smtClean="0"/>
              <a:t>the</a:t>
            </a:r>
            <a:r>
              <a:rPr lang="es-MX" sz="3200" dirty="0" smtClean="0"/>
              <a:t> </a:t>
            </a:r>
            <a:r>
              <a:rPr lang="es-MX" sz="3200" dirty="0" err="1" smtClean="0"/>
              <a:t>following</a:t>
            </a:r>
            <a:r>
              <a:rPr lang="es-MX" sz="3200" dirty="0" smtClean="0"/>
              <a:t> </a:t>
            </a:r>
            <a:r>
              <a:rPr lang="es-MX" sz="3200" dirty="0" err="1" smtClean="0"/>
              <a:t>topics</a:t>
            </a:r>
            <a:r>
              <a:rPr lang="es-MX" sz="3200" dirty="0" smtClean="0"/>
              <a:t>:</a:t>
            </a:r>
          </a:p>
          <a:p>
            <a:pPr marL="0" indent="0">
              <a:buNone/>
            </a:pPr>
            <a:r>
              <a:rPr lang="es-MX" sz="3200" dirty="0"/>
              <a:t>	</a:t>
            </a:r>
            <a:r>
              <a:rPr lang="es-MX" sz="3200" dirty="0" smtClean="0"/>
              <a:t> </a:t>
            </a:r>
            <a:r>
              <a:rPr lang="es-MX" sz="3200" dirty="0" err="1"/>
              <a:t>G</a:t>
            </a:r>
            <a:r>
              <a:rPr lang="es-MX" sz="3200" dirty="0" err="1" smtClean="0"/>
              <a:t>rowing</a:t>
            </a:r>
            <a:r>
              <a:rPr lang="es-MX" sz="3200" dirty="0" smtClean="0"/>
              <a:t> up in </a:t>
            </a:r>
            <a:r>
              <a:rPr lang="es-MX" sz="3200" dirty="0" err="1" smtClean="0"/>
              <a:t>Latin</a:t>
            </a:r>
            <a:r>
              <a:rPr lang="es-MX" sz="3200" dirty="0" smtClean="0"/>
              <a:t> </a:t>
            </a:r>
            <a:r>
              <a:rPr lang="es-MX" sz="3200" dirty="0" err="1" smtClean="0"/>
              <a:t>America</a:t>
            </a:r>
            <a:endParaRPr lang="es-MX" sz="3200" dirty="0"/>
          </a:p>
          <a:p>
            <a:pPr marL="0" indent="0">
              <a:buNone/>
            </a:pPr>
            <a:r>
              <a:rPr lang="es-MX" sz="3200" dirty="0" smtClean="0"/>
              <a:t>	 Afro-latino culture and </a:t>
            </a:r>
            <a:r>
              <a:rPr lang="es-MX" sz="3200" dirty="0" err="1" smtClean="0"/>
              <a:t>traditions</a:t>
            </a:r>
            <a:endParaRPr lang="es-MX" sz="3200" dirty="0" smtClean="0"/>
          </a:p>
          <a:p>
            <a:pPr marL="0" indent="0">
              <a:buNone/>
            </a:pPr>
            <a:r>
              <a:rPr lang="es-MX" sz="3200" dirty="0"/>
              <a:t>	</a:t>
            </a:r>
            <a:r>
              <a:rPr lang="es-MX" sz="3200" dirty="0" err="1" smtClean="0"/>
              <a:t>The</a:t>
            </a:r>
            <a:r>
              <a:rPr lang="es-MX" sz="3200" dirty="0" smtClean="0"/>
              <a:t> </a:t>
            </a:r>
            <a:r>
              <a:rPr lang="es-MX" sz="3200" dirty="0" err="1" smtClean="0"/>
              <a:t>challenges</a:t>
            </a:r>
            <a:r>
              <a:rPr lang="es-MX" sz="3200" dirty="0" smtClean="0"/>
              <a:t> </a:t>
            </a:r>
            <a:r>
              <a:rPr lang="es-MX" sz="3200" dirty="0" err="1" smtClean="0"/>
              <a:t>that</a:t>
            </a:r>
            <a:r>
              <a:rPr lang="es-MX" sz="3200" dirty="0" smtClean="0"/>
              <a:t> Afro-latinos </a:t>
            </a:r>
            <a:r>
              <a:rPr lang="es-MX" sz="3200" dirty="0" err="1" smtClean="0"/>
              <a:t>face</a:t>
            </a:r>
            <a:endParaRPr lang="es-MX" sz="3200" dirty="0" smtClean="0"/>
          </a:p>
          <a:p>
            <a:pPr marL="0" indent="0">
              <a:buNone/>
            </a:pPr>
            <a:r>
              <a:rPr lang="es-MX" sz="3200" dirty="0"/>
              <a:t>	</a:t>
            </a:r>
            <a:r>
              <a:rPr lang="es-MX" sz="3200" dirty="0" err="1" smtClean="0"/>
              <a:t>The</a:t>
            </a:r>
            <a:r>
              <a:rPr lang="es-MX" sz="3200" dirty="0" smtClean="0"/>
              <a:t> </a:t>
            </a:r>
            <a:r>
              <a:rPr lang="es-MX" sz="3200" dirty="0" err="1" smtClean="0"/>
              <a:t>challanges</a:t>
            </a:r>
            <a:r>
              <a:rPr lang="es-MX" sz="3200" dirty="0" smtClean="0"/>
              <a:t> of </a:t>
            </a:r>
            <a:r>
              <a:rPr lang="es-MX" sz="3200" dirty="0" err="1" smtClean="0"/>
              <a:t>immigrating</a:t>
            </a:r>
            <a:r>
              <a:rPr lang="es-MX" sz="3200" dirty="0" smtClean="0"/>
              <a:t> to a new country</a:t>
            </a:r>
          </a:p>
          <a:p>
            <a:pPr marL="0" indent="0">
              <a:buNone/>
            </a:pPr>
            <a:r>
              <a:rPr lang="es-MX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265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Bienvenidos a Nuestra clase </a:t>
            </a:r>
            <a:br>
              <a:rPr lang="es-MX" dirty="0" smtClean="0"/>
            </a:br>
            <a:r>
              <a:rPr lang="es-MX" dirty="0" smtClean="0"/>
              <a:t>español 1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Hoy es </a:t>
            </a:r>
            <a:r>
              <a:rPr lang="es-MX" sz="3200" dirty="0" smtClean="0"/>
              <a:t>miércoles, </a:t>
            </a:r>
            <a:r>
              <a:rPr lang="es-MX" sz="3200" dirty="0" smtClean="0"/>
              <a:t>el </a:t>
            </a:r>
            <a:r>
              <a:rPr lang="es-MX" sz="3200" dirty="0" smtClean="0"/>
              <a:t>seis</a:t>
            </a:r>
            <a:r>
              <a:rPr lang="es-MX" sz="3200" dirty="0" smtClean="0"/>
              <a:t> </a:t>
            </a:r>
            <a:r>
              <a:rPr lang="es-MX" sz="3200" dirty="0" smtClean="0"/>
              <a:t>de febrero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055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76273"/>
            <a:ext cx="9291215" cy="1049235"/>
          </a:xfrm>
        </p:spPr>
        <p:txBody>
          <a:bodyPr>
            <a:normAutofit/>
          </a:bodyPr>
          <a:lstStyle/>
          <a:p>
            <a:r>
              <a:rPr lang="es-MX" sz="4400" dirty="0" smtClean="0"/>
              <a:t>Anuncios </a:t>
            </a:r>
            <a:endParaRPr lang="es-MX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525508"/>
            <a:ext cx="9941845" cy="3450613"/>
          </a:xfrm>
        </p:spPr>
        <p:txBody>
          <a:bodyPr>
            <a:noAutofit/>
          </a:bodyPr>
          <a:lstStyle/>
          <a:p>
            <a:r>
              <a:rPr lang="es-MX" sz="3200" dirty="0" smtClean="0"/>
              <a:t>Lunes – master </a:t>
            </a:r>
            <a:r>
              <a:rPr lang="es-MX" sz="3200" dirty="0" err="1" smtClean="0"/>
              <a:t>present</a:t>
            </a:r>
            <a:r>
              <a:rPr lang="es-MX" sz="3200" dirty="0" smtClean="0"/>
              <a:t> tense </a:t>
            </a:r>
            <a:r>
              <a:rPr lang="es-MX" sz="3200" dirty="0" err="1" smtClean="0"/>
              <a:t>verbs</a:t>
            </a:r>
            <a:endParaRPr lang="es-MX" sz="3200" dirty="0" smtClean="0"/>
          </a:p>
          <a:p>
            <a:r>
              <a:rPr lang="es-MX" sz="3200" dirty="0" smtClean="0"/>
              <a:t>Martes – master ser vs estar</a:t>
            </a:r>
          </a:p>
          <a:p>
            <a:r>
              <a:rPr lang="es-MX" sz="3200" dirty="0" err="1" smtClean="0"/>
              <a:t>Miercoles</a:t>
            </a:r>
            <a:r>
              <a:rPr lang="es-MX" sz="3200" dirty="0" smtClean="0"/>
              <a:t> – </a:t>
            </a:r>
            <a:r>
              <a:rPr lang="es-MX" sz="3200" dirty="0" err="1" smtClean="0"/>
              <a:t>guest</a:t>
            </a:r>
            <a:r>
              <a:rPr lang="es-MX" sz="3200" dirty="0" smtClean="0"/>
              <a:t> speaker 2nd-4th – 5th &amp; 6th video</a:t>
            </a:r>
          </a:p>
          <a:p>
            <a:r>
              <a:rPr lang="es-MX" sz="3200" dirty="0" smtClean="0"/>
              <a:t>Jueves – </a:t>
            </a:r>
            <a:r>
              <a:rPr lang="es-MX" sz="3200" dirty="0" err="1" smtClean="0"/>
              <a:t>Exam</a:t>
            </a:r>
            <a:r>
              <a:rPr lang="es-MX" sz="3200" dirty="0" smtClean="0"/>
              <a:t> </a:t>
            </a:r>
            <a:r>
              <a:rPr lang="es-MX" sz="3200" dirty="0" err="1" smtClean="0"/>
              <a:t>review</a:t>
            </a:r>
            <a:r>
              <a:rPr lang="es-MX" sz="3200" dirty="0" smtClean="0"/>
              <a:t> –</a:t>
            </a:r>
            <a:r>
              <a:rPr lang="es-MX" sz="3200" dirty="0" err="1" smtClean="0"/>
              <a:t>quizezz</a:t>
            </a:r>
            <a:r>
              <a:rPr lang="es-MX" sz="3200" dirty="0" smtClean="0"/>
              <a:t> – </a:t>
            </a:r>
            <a:r>
              <a:rPr lang="es-MX" sz="3200" dirty="0" err="1" smtClean="0"/>
              <a:t>bring</a:t>
            </a:r>
            <a:r>
              <a:rPr lang="es-MX" sz="3200" dirty="0" smtClean="0"/>
              <a:t> </a:t>
            </a:r>
            <a:r>
              <a:rPr lang="es-MX" sz="3200" dirty="0" err="1" smtClean="0"/>
              <a:t>your</a:t>
            </a:r>
            <a:r>
              <a:rPr lang="es-MX" sz="3200" dirty="0" smtClean="0"/>
              <a:t> laptop</a:t>
            </a:r>
          </a:p>
          <a:p>
            <a:r>
              <a:rPr lang="es-MX" sz="3200" dirty="0" smtClean="0"/>
              <a:t>Viernes – </a:t>
            </a:r>
            <a:r>
              <a:rPr lang="es-MX" sz="3200" dirty="0" err="1" smtClean="0"/>
              <a:t>Exam</a:t>
            </a:r>
            <a:r>
              <a:rPr lang="es-MX" sz="3200" dirty="0" smtClean="0"/>
              <a:t> III round 2, si se puede!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11801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" y="283196"/>
            <a:ext cx="113934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in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Latin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s-MX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na01.safelinks.protection.outlook.com/?url=https%3A%2F%2Fyoutu.be%2FGh7c46U5hhY&amp;amp;data=02%7C01%7Cddealba%40hsd2.org%7C8e22a5cf8c344cbda2b908d688c6adb7%7C5485c62b55af4fce807eff1a7e126fcc%7C0%7C0%7C636846784239187193&amp;amp;sdata=BgmCp34mZEjPcX6O4dK99%2BwfxaHocqN5Onr6nphD1Q8%3D&amp;amp;reserved=0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Cuba:</a:t>
            </a:r>
          </a:p>
          <a:p>
            <a:r>
              <a:rPr lang="es-MX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na01.safelinks.protection.outlook.com/?url=https%3A%2F%2Fyoutu.be%2Fk7p30a4auyA&amp;amp;data=02%7C01%7Cddealba%40hsd2.org%7C8e22a5cf8c344cbda2b908d688c6adb7%7C5485c62b55af4fce807eff1a7e126fcc%7C0%7C0%7C636846784239187193&amp;amp;sdata=AOKzLkVistSBxpQnOo1PxEXU1QRP0vP5CcAjZaeeCP0%3D&amp;amp;reserved=0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DR and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Haiti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s-MX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na01.safelinks.protection.outlook.com/?url=https%3A%2F%2Fyoutu.be%2F6RlG4b3LV9o&amp;amp;data=02%7C01%7Cddealba%40hsd2.org%7C8e22a5cf8c344cbda2b908d688c6adb7%7C5485c62b55af4fce807eff1a7e126fcc%7C0%7C0%7C636846784239187193&amp;amp;sdata=TGq%2FnVjs8JAjgg2URTnaqhkjlhnTk%2FZVc5lgtIATP3s%3D&amp;amp;reserved=0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Mexico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s-MX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na01.safelinks.protection.outlook.com/?url=https%3A%2F%2Fyoutu.be%2FJIzHIRCBtdE&amp;amp;data=02%7C01%7Cddealba%40hsd2.org%7C8e22a5cf8c344cbda2b908d688c6adb7%7C5485c62b55af4fce807eff1a7e126fcc%7C0%7C0%7C636846784239187193&amp;amp;sdata=%2BFUz%2Fter6iRDFOy3sTFlK%2FNqs9a0toRsTRJ1Tqe%2BE5c%3D&amp;amp;reserved=0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529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8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result for people at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58570" cy="687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58570" y="1426464"/>
            <a:ext cx="37147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___ La enfermera</a:t>
            </a:r>
          </a:p>
          <a:p>
            <a:r>
              <a:rPr lang="es-MX" sz="2800" dirty="0" smtClean="0"/>
              <a:t>___ El estudiante</a:t>
            </a:r>
          </a:p>
          <a:p>
            <a:r>
              <a:rPr lang="es-MX" sz="2800" dirty="0" smtClean="0"/>
              <a:t>___ La bibliotecaria</a:t>
            </a:r>
          </a:p>
          <a:p>
            <a:r>
              <a:rPr lang="es-MX" sz="2800" dirty="0" smtClean="0"/>
              <a:t>___ El director</a:t>
            </a:r>
          </a:p>
          <a:p>
            <a:r>
              <a:rPr lang="es-MX" sz="2800" dirty="0" smtClean="0"/>
              <a:t>___ El Custodio</a:t>
            </a:r>
          </a:p>
          <a:p>
            <a:r>
              <a:rPr lang="es-MX" sz="2800" dirty="0" smtClean="0"/>
              <a:t>___ La Guardia</a:t>
            </a:r>
            <a:endParaRPr lang="es-MX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27632" y="914401"/>
            <a:ext cx="493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5509" y="837336"/>
            <a:ext cx="103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727" y="780133"/>
            <a:ext cx="103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s-MX" sz="36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8293" y="5506872"/>
            <a:ext cx="103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s-MX" sz="36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7237" y="2792359"/>
            <a:ext cx="103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3182" y="3085200"/>
            <a:ext cx="103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7182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Bienvenidos a Nuestra clase </a:t>
            </a:r>
            <a:br>
              <a:rPr lang="es-MX" dirty="0" smtClean="0"/>
            </a:br>
            <a:r>
              <a:rPr lang="es-MX" dirty="0" smtClean="0"/>
              <a:t>español 1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Hoy es </a:t>
            </a:r>
            <a:r>
              <a:rPr lang="es-MX" sz="3200" dirty="0" smtClean="0"/>
              <a:t>jueves</a:t>
            </a:r>
            <a:r>
              <a:rPr lang="es-MX" sz="3200" dirty="0" smtClean="0"/>
              <a:t>, </a:t>
            </a:r>
            <a:r>
              <a:rPr lang="es-MX" sz="3200" dirty="0" smtClean="0"/>
              <a:t>el </a:t>
            </a:r>
            <a:r>
              <a:rPr lang="es-MX" sz="3200" dirty="0" smtClean="0"/>
              <a:t>siete</a:t>
            </a:r>
            <a:r>
              <a:rPr lang="es-MX" sz="3200" dirty="0" smtClean="0"/>
              <a:t> </a:t>
            </a:r>
            <a:r>
              <a:rPr lang="es-MX" sz="3200" dirty="0" smtClean="0"/>
              <a:t>de febrero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0313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883" y="2377287"/>
            <a:ext cx="9291215" cy="2779929"/>
          </a:xfrm>
        </p:spPr>
        <p:txBody>
          <a:bodyPr>
            <a:normAutofit/>
          </a:bodyPr>
          <a:lstStyle/>
          <a:p>
            <a:r>
              <a:rPr lang="es-MX" dirty="0" smtClean="0"/>
              <a:t>Saquen sus computadoras por favor </a:t>
            </a:r>
            <a:r>
              <a:rPr lang="es-MX" dirty="0" smtClean="0">
                <a:sym typeface="Wingdings" panose="05000000000000000000" pitchFamily="2" charset="2"/>
              </a:rPr>
              <a:t></a:t>
            </a:r>
            <a:br>
              <a:rPr lang="es-MX" dirty="0" smtClean="0">
                <a:sym typeface="Wingdings" panose="05000000000000000000" pitchFamily="2" charset="2"/>
              </a:rPr>
            </a:br>
            <a:r>
              <a:rPr lang="es-MX" dirty="0">
                <a:sym typeface="Wingdings" panose="05000000000000000000" pitchFamily="2" charset="2"/>
              </a:rPr>
              <a:t/>
            </a:r>
            <a:br>
              <a:rPr lang="es-MX" dirty="0">
                <a:sym typeface="Wingdings" panose="05000000000000000000" pitchFamily="2" charset="2"/>
              </a:rPr>
            </a:br>
            <a:r>
              <a:rPr lang="es-MX" dirty="0" err="1" smtClean="0">
                <a:sym typeface="Wingdings" panose="05000000000000000000" pitchFamily="2" charset="2"/>
              </a:rPr>
              <a:t>go</a:t>
            </a:r>
            <a:r>
              <a:rPr lang="es-MX" dirty="0" smtClean="0">
                <a:sym typeface="Wingdings" panose="05000000000000000000" pitchFamily="2" charset="2"/>
              </a:rPr>
              <a:t> to “</a:t>
            </a:r>
            <a:r>
              <a:rPr lang="es-MX" dirty="0" err="1" smtClean="0">
                <a:sym typeface="Wingdings" panose="05000000000000000000" pitchFamily="2" charset="2"/>
              </a:rPr>
              <a:t>Quizizz</a:t>
            </a:r>
            <a:r>
              <a:rPr lang="es-MX" dirty="0" smtClean="0">
                <a:sym typeface="Wingdings" panose="05000000000000000000" pitchFamily="2" charset="2"/>
              </a:rPr>
              <a:t>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03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6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Bienvenidos a Nuestra clase </a:t>
            </a:r>
            <a:br>
              <a:rPr lang="es-MX" dirty="0" smtClean="0"/>
            </a:br>
            <a:r>
              <a:rPr lang="es-MX" dirty="0" smtClean="0"/>
              <a:t>español 1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Hoy es </a:t>
            </a:r>
            <a:r>
              <a:rPr lang="es-MX" sz="3200" dirty="0" smtClean="0"/>
              <a:t>viernes, </a:t>
            </a:r>
            <a:r>
              <a:rPr lang="es-MX" sz="3200" dirty="0" smtClean="0"/>
              <a:t>el </a:t>
            </a:r>
            <a:r>
              <a:rPr lang="es-MX" sz="3200" dirty="0" smtClean="0"/>
              <a:t>ocho </a:t>
            </a:r>
            <a:r>
              <a:rPr lang="es-MX" sz="3200" dirty="0" smtClean="0"/>
              <a:t>de febrero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8051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155" y="2962503"/>
            <a:ext cx="9291215" cy="1049235"/>
          </a:xfrm>
        </p:spPr>
        <p:txBody>
          <a:bodyPr/>
          <a:lstStyle/>
          <a:p>
            <a:r>
              <a:rPr lang="es-MX" dirty="0" smtClean="0"/>
              <a:t>Examen 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34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30843"/>
            <a:ext cx="9293577" cy="1059305"/>
          </a:xfrm>
        </p:spPr>
        <p:txBody>
          <a:bodyPr>
            <a:normAutofit/>
          </a:bodyPr>
          <a:lstStyle/>
          <a:p>
            <a:pPr algn="l"/>
            <a:r>
              <a:rPr lang="es-MX" sz="4400" dirty="0" smtClean="0"/>
              <a:t>              Objetivo 	y </a:t>
            </a:r>
            <a:r>
              <a:rPr lang="es-MX" sz="4400" dirty="0" smtClean="0"/>
              <a:t>     </a:t>
            </a:r>
            <a:r>
              <a:rPr lang="es-MX" sz="4400" dirty="0" err="1" smtClean="0"/>
              <a:t>dol</a:t>
            </a:r>
            <a:endParaRPr lang="es-MX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856317"/>
            <a:ext cx="4995334" cy="364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/>
              <a:t>LLWBAT </a:t>
            </a:r>
            <a:r>
              <a:rPr lang="es-MX" sz="4000" dirty="0" err="1" smtClean="0"/>
              <a:t>conjugate</a:t>
            </a:r>
            <a:r>
              <a:rPr lang="es-MX" sz="4000" dirty="0" smtClean="0"/>
              <a:t> </a:t>
            </a:r>
            <a:r>
              <a:rPr lang="es-MX" sz="4000" dirty="0" err="1" smtClean="0"/>
              <a:t>verbs</a:t>
            </a:r>
            <a:r>
              <a:rPr lang="es-MX" sz="4000" dirty="0" smtClean="0"/>
              <a:t> in a </a:t>
            </a:r>
            <a:r>
              <a:rPr lang="es-MX" sz="4000" dirty="0" err="1" smtClean="0"/>
              <a:t>sentence</a:t>
            </a:r>
            <a:r>
              <a:rPr lang="es-MX" sz="4000" dirty="0" smtClean="0"/>
              <a:t>.</a:t>
            </a:r>
            <a:endParaRPr lang="es-MX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100</a:t>
            </a:r>
            <a:r>
              <a:rPr lang="es-MX" sz="3200" dirty="0" smtClean="0"/>
              <a:t>% of </a:t>
            </a:r>
            <a:r>
              <a:rPr lang="es-MX" sz="3200" dirty="0" smtClean="0"/>
              <a:t>LLW </a:t>
            </a:r>
            <a:r>
              <a:rPr lang="es-MX" sz="3200" dirty="0" err="1" smtClean="0"/>
              <a:t>write</a:t>
            </a:r>
            <a:r>
              <a:rPr lang="es-MX" sz="3200" dirty="0" smtClean="0"/>
              <a:t> 5 </a:t>
            </a:r>
            <a:r>
              <a:rPr lang="es-MX" sz="3200" dirty="0" err="1" smtClean="0"/>
              <a:t>sentences</a:t>
            </a:r>
            <a:r>
              <a:rPr lang="es-MX" sz="3200" dirty="0" smtClean="0"/>
              <a:t> </a:t>
            </a:r>
            <a:r>
              <a:rPr lang="es-MX" sz="3200" dirty="0" err="1" smtClean="0"/>
              <a:t>with</a:t>
            </a:r>
            <a:r>
              <a:rPr lang="es-MX" sz="3200" dirty="0" smtClean="0"/>
              <a:t> </a:t>
            </a:r>
            <a:r>
              <a:rPr lang="es-MX" sz="3200" dirty="0" err="1" smtClean="0"/>
              <a:t>conjugated</a:t>
            </a:r>
            <a:r>
              <a:rPr lang="es-MX" sz="3200" dirty="0" smtClean="0"/>
              <a:t> </a:t>
            </a:r>
            <a:r>
              <a:rPr lang="es-MX" sz="3200" dirty="0" err="1"/>
              <a:t>verbs</a:t>
            </a:r>
            <a:r>
              <a:rPr lang="es-MX" sz="3200" dirty="0"/>
              <a:t> </a:t>
            </a:r>
            <a:r>
              <a:rPr lang="es-MX" sz="3200" dirty="0" smtClean="0"/>
              <a:t>100% </a:t>
            </a:r>
            <a:r>
              <a:rPr lang="es-MX" sz="3200" dirty="0" err="1" smtClean="0"/>
              <a:t>correctly</a:t>
            </a:r>
            <a:r>
              <a:rPr lang="es-MX" sz="3200" dirty="0" smtClean="0"/>
              <a:t>.</a:t>
            </a:r>
            <a:endParaRPr lang="es-MX" sz="3200" dirty="0"/>
          </a:p>
          <a:p>
            <a:pPr marL="0" indent="0">
              <a:buNone/>
            </a:pPr>
            <a:endParaRPr lang="es-MX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1" y="537570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NI1.2d Interpret </a:t>
            </a:r>
            <a:r>
              <a:rPr lang="en-US" sz="2000" dirty="0"/>
              <a:t>meaning through knowledge of grammatical structures, cognates, and context</a:t>
            </a:r>
            <a:endParaRPr lang="es-MX" sz="2000" dirty="0"/>
          </a:p>
        </p:txBody>
      </p:sp>
      <p:sp>
        <p:nvSpPr>
          <p:cNvPr id="6" name="Rectangle 5"/>
          <p:cNvSpPr/>
          <p:nvPr/>
        </p:nvSpPr>
        <p:spPr>
          <a:xfrm>
            <a:off x="8272669" y="545886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IB Profile: </a:t>
            </a:r>
            <a:r>
              <a:rPr lang="en-US" sz="3200" dirty="0" smtClean="0"/>
              <a:t>thinkers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9233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413003"/>
            <a:ext cx="9293577" cy="1059305"/>
          </a:xfrm>
        </p:spPr>
        <p:txBody>
          <a:bodyPr/>
          <a:lstStyle/>
          <a:p>
            <a:r>
              <a:rPr lang="es-MX" dirty="0" err="1" smtClean="0"/>
              <a:t>Pronouns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talking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/>
              <a:t> </a:t>
            </a:r>
            <a:r>
              <a:rPr lang="es-MX" dirty="0" err="1" smtClean="0"/>
              <a:t>here</a:t>
            </a:r>
            <a:r>
              <a:rPr lang="es-MX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5029" y="1654176"/>
            <a:ext cx="4734202" cy="416785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Los estudiantes = ____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Mi familia y yo = ____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Tus amigos = ____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El perro = ____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Tu y tus amigos = ____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Señor Vargas = _____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Paco = _____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Mi lápiz = ______</a:t>
            </a:r>
          </a:p>
          <a:p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 smtClean="0"/>
          </a:p>
          <a:p>
            <a:r>
              <a:rPr lang="es-MX" sz="3600" dirty="0" smtClean="0"/>
              <a:t>YO</a:t>
            </a:r>
          </a:p>
          <a:p>
            <a:r>
              <a:rPr lang="es-MX" sz="3600" dirty="0" smtClean="0"/>
              <a:t>TU</a:t>
            </a:r>
          </a:p>
          <a:p>
            <a:r>
              <a:rPr lang="es-MX" sz="3600" dirty="0" smtClean="0"/>
              <a:t>EL/ELLA/USTED</a:t>
            </a:r>
            <a:endParaRPr lang="es-MX" sz="3600" dirty="0"/>
          </a:p>
          <a:p>
            <a:r>
              <a:rPr lang="es-MX" sz="3600" dirty="0" smtClean="0"/>
              <a:t>NOSOTROS/NOSOTRAS</a:t>
            </a:r>
          </a:p>
          <a:p>
            <a:r>
              <a:rPr lang="es-MX" sz="3600" dirty="0" smtClean="0"/>
              <a:t>ELLOS/ELLAS/USTEDES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  <p:pic>
        <p:nvPicPr>
          <p:cNvPr id="5" name="Picture 10" descr="Image result for no ph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645" y="569066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645" y="56906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6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413003"/>
            <a:ext cx="9293577" cy="1059305"/>
          </a:xfrm>
        </p:spPr>
        <p:txBody>
          <a:bodyPr/>
          <a:lstStyle/>
          <a:p>
            <a:r>
              <a:rPr lang="es-MX" dirty="0" err="1" smtClean="0"/>
              <a:t>Pronouns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talking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/>
              <a:t> </a:t>
            </a:r>
            <a:r>
              <a:rPr lang="es-MX" dirty="0" err="1" smtClean="0"/>
              <a:t>here</a:t>
            </a:r>
            <a:r>
              <a:rPr lang="es-MX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54176"/>
            <a:ext cx="5721531" cy="444617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Los estudiantes = ellos </a:t>
            </a:r>
            <a:r>
              <a:rPr lang="es-MX" sz="3200" dirty="0" err="1" smtClean="0"/>
              <a:t>or</a:t>
            </a:r>
            <a:r>
              <a:rPr lang="es-MX" sz="3200" dirty="0" smtClean="0"/>
              <a:t> </a:t>
            </a:r>
            <a:r>
              <a:rPr lang="es-MX" sz="3200" dirty="0" err="1" smtClean="0"/>
              <a:t>they</a:t>
            </a:r>
            <a:endParaRPr lang="es-MX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Mi familia y yo = nosotros </a:t>
            </a:r>
            <a:r>
              <a:rPr lang="es-MX" sz="3200" dirty="0" err="1" smtClean="0"/>
              <a:t>or</a:t>
            </a:r>
            <a:r>
              <a:rPr lang="es-MX" sz="3200" dirty="0" smtClean="0"/>
              <a:t> </a:t>
            </a:r>
            <a:r>
              <a:rPr lang="es-MX" sz="3200" dirty="0" err="1" smtClean="0"/>
              <a:t>we</a:t>
            </a:r>
            <a:endParaRPr lang="es-MX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Tus amigos = ellos </a:t>
            </a:r>
            <a:r>
              <a:rPr lang="es-MX" sz="3200" dirty="0" err="1" smtClean="0"/>
              <a:t>or</a:t>
            </a:r>
            <a:r>
              <a:rPr lang="es-MX" sz="3200" dirty="0" smtClean="0"/>
              <a:t> </a:t>
            </a:r>
            <a:r>
              <a:rPr lang="es-MX" sz="3200" dirty="0" err="1" smtClean="0"/>
              <a:t>they</a:t>
            </a:r>
            <a:endParaRPr lang="es-MX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El perro = el </a:t>
            </a:r>
            <a:r>
              <a:rPr lang="es-MX" sz="3200" dirty="0" err="1" smtClean="0"/>
              <a:t>or</a:t>
            </a:r>
            <a:r>
              <a:rPr lang="es-MX" sz="3200" dirty="0" smtClean="0"/>
              <a:t> </a:t>
            </a:r>
            <a:r>
              <a:rPr lang="es-MX" sz="3200" dirty="0" err="1" smtClean="0"/>
              <a:t>him</a:t>
            </a:r>
            <a:endParaRPr lang="es-MX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Tu y tus amigos = ustedes </a:t>
            </a:r>
            <a:r>
              <a:rPr lang="es-MX" sz="3200" dirty="0" err="1" smtClean="0"/>
              <a:t>or</a:t>
            </a:r>
            <a:r>
              <a:rPr lang="es-MX" sz="3200" dirty="0" smtClean="0"/>
              <a:t> </a:t>
            </a:r>
            <a:r>
              <a:rPr lang="es-MX" sz="3200" dirty="0" err="1" smtClean="0"/>
              <a:t>y’all</a:t>
            </a:r>
            <a:endParaRPr lang="es-MX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Señor Vargas = el/usted </a:t>
            </a:r>
            <a:r>
              <a:rPr lang="es-MX" sz="3200" dirty="0" err="1" smtClean="0"/>
              <a:t>or</a:t>
            </a:r>
            <a:r>
              <a:rPr lang="es-MX" sz="3200" dirty="0" smtClean="0"/>
              <a:t> </a:t>
            </a:r>
            <a:r>
              <a:rPr lang="es-MX" sz="3200" dirty="0" err="1" smtClean="0"/>
              <a:t>him</a:t>
            </a:r>
            <a:r>
              <a:rPr lang="es-MX" sz="3200" dirty="0" smtClean="0"/>
              <a:t>/sir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Paco = el </a:t>
            </a:r>
            <a:r>
              <a:rPr lang="es-MX" sz="3200" dirty="0" err="1" smtClean="0"/>
              <a:t>or</a:t>
            </a:r>
            <a:r>
              <a:rPr lang="es-MX" sz="3200" dirty="0" smtClean="0"/>
              <a:t> </a:t>
            </a:r>
            <a:r>
              <a:rPr lang="es-MX" sz="3200" dirty="0" err="1" smtClean="0"/>
              <a:t>him</a:t>
            </a:r>
            <a:endParaRPr lang="es-MX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Mi lápiz = “</a:t>
            </a:r>
            <a:r>
              <a:rPr lang="es-MX" sz="3200" dirty="0" err="1" smtClean="0"/>
              <a:t>it</a:t>
            </a:r>
            <a:r>
              <a:rPr lang="es-MX" sz="3200" dirty="0" smtClean="0"/>
              <a:t>” </a:t>
            </a:r>
            <a:r>
              <a:rPr lang="es-MX" sz="3200" dirty="0" err="1" smtClean="0"/>
              <a:t>goes</a:t>
            </a:r>
            <a:r>
              <a:rPr lang="es-MX" sz="3200" dirty="0" smtClean="0"/>
              <a:t> in </a:t>
            </a:r>
            <a:r>
              <a:rPr lang="es-MX" sz="3200" dirty="0" err="1" smtClean="0"/>
              <a:t>the</a:t>
            </a:r>
            <a:r>
              <a:rPr lang="es-MX" sz="3200" dirty="0" smtClean="0"/>
              <a:t> </a:t>
            </a:r>
            <a:r>
              <a:rPr lang="es-MX" sz="3200" dirty="0" err="1" smtClean="0"/>
              <a:t>same</a:t>
            </a:r>
            <a:r>
              <a:rPr lang="es-MX" sz="3200" dirty="0" smtClean="0"/>
              <a:t> </a:t>
            </a:r>
            <a:r>
              <a:rPr lang="es-MX" sz="3200" dirty="0" err="1" smtClean="0"/>
              <a:t>category</a:t>
            </a:r>
            <a:r>
              <a:rPr lang="es-MX" sz="3200" dirty="0" smtClean="0"/>
              <a:t> as el/ella, </a:t>
            </a:r>
            <a:r>
              <a:rPr lang="es-MX" sz="3200" dirty="0" err="1" smtClean="0"/>
              <a:t>him</a:t>
            </a:r>
            <a:r>
              <a:rPr lang="es-MX" sz="3200" dirty="0" smtClean="0"/>
              <a:t> </a:t>
            </a:r>
            <a:r>
              <a:rPr lang="es-MX" sz="3200" dirty="0" err="1" smtClean="0"/>
              <a:t>or</a:t>
            </a:r>
            <a:r>
              <a:rPr lang="es-MX" sz="3200" dirty="0" smtClean="0"/>
              <a:t> </a:t>
            </a:r>
            <a:r>
              <a:rPr lang="es-MX" sz="3200" dirty="0" err="1" smtClean="0"/>
              <a:t>her</a:t>
            </a:r>
            <a:endParaRPr lang="es-MX" sz="3200" dirty="0" smtClean="0"/>
          </a:p>
          <a:p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 smtClean="0"/>
          </a:p>
          <a:p>
            <a:r>
              <a:rPr lang="es-MX" sz="3600" dirty="0" smtClean="0"/>
              <a:t>YO</a:t>
            </a:r>
          </a:p>
          <a:p>
            <a:r>
              <a:rPr lang="es-MX" sz="3600" dirty="0" smtClean="0"/>
              <a:t>TU</a:t>
            </a:r>
          </a:p>
          <a:p>
            <a:r>
              <a:rPr lang="es-MX" sz="3600" dirty="0" smtClean="0"/>
              <a:t>EL/ELLA/USTED</a:t>
            </a:r>
            <a:endParaRPr lang="es-MX" sz="3600" dirty="0"/>
          </a:p>
          <a:p>
            <a:r>
              <a:rPr lang="es-MX" sz="3600" dirty="0" smtClean="0"/>
              <a:t>NOSOTROS/NOSOTRAS</a:t>
            </a:r>
          </a:p>
          <a:p>
            <a:r>
              <a:rPr lang="es-MX" sz="3600" dirty="0" smtClean="0"/>
              <a:t>ELLOS/ELLAS/USTEDES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31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413003"/>
            <a:ext cx="9293577" cy="1059305"/>
          </a:xfrm>
        </p:spPr>
        <p:txBody>
          <a:bodyPr/>
          <a:lstStyle/>
          <a:p>
            <a:r>
              <a:rPr lang="es-MX" dirty="0" err="1" smtClean="0"/>
              <a:t>Pronouns</a:t>
            </a:r>
            <a:r>
              <a:rPr lang="es-MX" dirty="0" smtClean="0"/>
              <a:t> &gt;&gt; </a:t>
            </a:r>
            <a:r>
              <a:rPr lang="es-MX" dirty="0" err="1" smtClean="0"/>
              <a:t>verbs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making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Cxn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54176"/>
            <a:ext cx="11064240" cy="444617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Los estudiantes _______ (practicar) para el examen.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Mi familia y yo _________ (cantar) en el carro.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Tus amigos _______ (usar) las computadoras.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El perro ________ (comer) mi tarea cada semana.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Tu y tus amigos __________ (hablar) cada fin de semana.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MX" sz="3200" dirty="0" smtClean="0"/>
              <a:t>Señor Vargas, como ______ (estar), Usted?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Paco ______ (tener) que ir al baño.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200" dirty="0" smtClean="0"/>
              <a:t>Mi lápiz ______ (ser) azul y blanco.</a:t>
            </a:r>
          </a:p>
          <a:p>
            <a:endParaRPr lang="es-MX" dirty="0"/>
          </a:p>
        </p:txBody>
      </p:sp>
      <p:pic>
        <p:nvPicPr>
          <p:cNvPr id="1026" name="Picture 2" descr="Image result for ar er ir verb end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093" y="4431323"/>
            <a:ext cx="3141907" cy="242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1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err="1" smtClean="0"/>
              <a:t>Quiz</a:t>
            </a:r>
            <a:r>
              <a:rPr lang="es-MX" sz="4000" dirty="0" smtClean="0"/>
              <a:t>- </a:t>
            </a:r>
            <a:r>
              <a:rPr lang="es-MX" sz="4000" dirty="0" err="1" smtClean="0"/>
              <a:t>Quiz</a:t>
            </a:r>
            <a:r>
              <a:rPr lang="es-MX" sz="4000" dirty="0" smtClean="0"/>
              <a:t>- </a:t>
            </a:r>
            <a:r>
              <a:rPr lang="es-MX" sz="4000" dirty="0" err="1" smtClean="0"/>
              <a:t>Trade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77" y="1853754"/>
            <a:ext cx="10738339" cy="4431323"/>
          </a:xfrm>
        </p:spPr>
        <p:txBody>
          <a:bodyPr/>
          <a:lstStyle/>
          <a:p>
            <a:r>
              <a:rPr lang="es-MX" sz="2800" dirty="0" err="1" smtClean="0"/>
              <a:t>Walk</a:t>
            </a:r>
            <a:r>
              <a:rPr lang="es-MX" sz="2800" dirty="0" smtClean="0"/>
              <a:t> </a:t>
            </a:r>
            <a:r>
              <a:rPr lang="es-MX" sz="2800" dirty="0" err="1" smtClean="0"/>
              <a:t>when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music</a:t>
            </a:r>
            <a:r>
              <a:rPr lang="es-MX" sz="2800" dirty="0" smtClean="0"/>
              <a:t> </a:t>
            </a:r>
            <a:r>
              <a:rPr lang="es-MX" sz="2800" dirty="0" err="1" smtClean="0"/>
              <a:t>starts</a:t>
            </a:r>
            <a:endParaRPr lang="es-MX" sz="2800" dirty="0" smtClean="0"/>
          </a:p>
          <a:p>
            <a:r>
              <a:rPr lang="es-MX" sz="2800" dirty="0" err="1" smtClean="0"/>
              <a:t>Find</a:t>
            </a:r>
            <a:r>
              <a:rPr lang="es-MX" sz="2800" dirty="0" smtClean="0"/>
              <a:t> a new </a:t>
            </a:r>
            <a:r>
              <a:rPr lang="es-MX" sz="2800" dirty="0" err="1" smtClean="0"/>
              <a:t>partner</a:t>
            </a:r>
            <a:endParaRPr lang="es-MX" sz="2800" dirty="0" smtClean="0"/>
          </a:p>
          <a:p>
            <a:r>
              <a:rPr lang="es-MX" sz="2800" dirty="0" smtClean="0"/>
              <a:t>High </a:t>
            </a:r>
            <a:r>
              <a:rPr lang="es-MX" sz="2800" dirty="0" err="1" smtClean="0"/>
              <a:t>five</a:t>
            </a:r>
            <a:r>
              <a:rPr lang="es-MX" sz="2800" dirty="0" smtClean="0"/>
              <a:t> – chócalas!</a:t>
            </a:r>
          </a:p>
          <a:p>
            <a:r>
              <a:rPr lang="es-MX" sz="2800" dirty="0" smtClean="0"/>
              <a:t>Look at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verb</a:t>
            </a:r>
            <a:r>
              <a:rPr lang="es-MX" sz="2800" dirty="0" smtClean="0"/>
              <a:t> </a:t>
            </a:r>
            <a:r>
              <a:rPr lang="es-MX" sz="2800" dirty="0" err="1" smtClean="0"/>
              <a:t>an</a:t>
            </a:r>
            <a:r>
              <a:rPr lang="es-MX" sz="2800" dirty="0" smtClean="0"/>
              <a:t> determine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subject</a:t>
            </a:r>
            <a:r>
              <a:rPr lang="es-MX" sz="2800" dirty="0" smtClean="0"/>
              <a:t> </a:t>
            </a:r>
            <a:r>
              <a:rPr lang="es-MX" sz="2800" dirty="0" err="1" smtClean="0"/>
              <a:t>or</a:t>
            </a:r>
            <a:r>
              <a:rPr lang="es-MX" sz="2800" dirty="0" smtClean="0"/>
              <a:t> </a:t>
            </a:r>
            <a:r>
              <a:rPr lang="es-MX" sz="2800" dirty="0" err="1" smtClean="0"/>
              <a:t>pronoun</a:t>
            </a:r>
            <a:endParaRPr lang="es-MX" sz="2800" dirty="0" smtClean="0"/>
          </a:p>
          <a:p>
            <a:pPr lvl="2"/>
            <a:r>
              <a:rPr lang="es-MX" sz="2800" dirty="0" smtClean="0"/>
              <a:t> HABLO  - </a:t>
            </a:r>
            <a:r>
              <a:rPr lang="es-MX" sz="2800" dirty="0" err="1" smtClean="0"/>
              <a:t>answer</a:t>
            </a:r>
            <a:r>
              <a:rPr lang="es-MX" sz="2800" dirty="0" smtClean="0"/>
              <a:t>: yo  BAILA – </a:t>
            </a:r>
            <a:r>
              <a:rPr lang="es-MX" sz="2800" dirty="0" err="1" smtClean="0"/>
              <a:t>answer</a:t>
            </a:r>
            <a:r>
              <a:rPr lang="es-MX" sz="2800" dirty="0" smtClean="0"/>
              <a:t>: el, ella, usted</a:t>
            </a:r>
          </a:p>
          <a:p>
            <a:r>
              <a:rPr lang="es-MX" sz="2800" dirty="0" err="1" smtClean="0"/>
              <a:t>Trade</a:t>
            </a:r>
            <a:r>
              <a:rPr lang="es-MX" sz="2800" dirty="0" smtClean="0"/>
              <a:t> </a:t>
            </a:r>
            <a:r>
              <a:rPr lang="es-MX" sz="2800" dirty="0" err="1" smtClean="0"/>
              <a:t>cards</a:t>
            </a:r>
            <a:r>
              <a:rPr lang="es-MX" sz="2800" dirty="0" smtClean="0"/>
              <a:t>, </a:t>
            </a:r>
            <a:r>
              <a:rPr lang="es-MX" sz="2800" dirty="0" err="1" smtClean="0"/>
              <a:t>find</a:t>
            </a:r>
            <a:r>
              <a:rPr lang="es-MX" sz="2800" dirty="0" smtClean="0"/>
              <a:t> a new </a:t>
            </a:r>
            <a:r>
              <a:rPr lang="es-MX" sz="2800" dirty="0" err="1" smtClean="0"/>
              <a:t>partner</a:t>
            </a:r>
            <a:r>
              <a:rPr lang="es-MX" sz="2800" dirty="0" smtClean="0"/>
              <a:t> </a:t>
            </a:r>
            <a:r>
              <a:rPr lang="es-MX" sz="2800" dirty="0" err="1" smtClean="0"/>
              <a:t>rinse</a:t>
            </a:r>
            <a:r>
              <a:rPr lang="es-MX" sz="2800" dirty="0" smtClean="0"/>
              <a:t> and </a:t>
            </a:r>
            <a:r>
              <a:rPr lang="es-MX" sz="2800" dirty="0" err="1" smtClean="0"/>
              <a:t>repeat</a:t>
            </a:r>
            <a:r>
              <a:rPr lang="es-MX" sz="2800" dirty="0" smtClean="0"/>
              <a:t> 5 times.</a:t>
            </a:r>
          </a:p>
          <a:p>
            <a:pPr marL="3657600" lvl="8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87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255</TotalTime>
  <Words>871</Words>
  <Application>Microsoft Office PowerPoint</Application>
  <PresentationFormat>Widescreen</PresentationFormat>
  <Paragraphs>212</Paragraphs>
  <Slides>47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Rockwell</vt:lpstr>
      <vt:lpstr>Times New Roman</vt:lpstr>
      <vt:lpstr>Wingdings</vt:lpstr>
      <vt:lpstr>Gallery</vt:lpstr>
      <vt:lpstr>PowerPoint Presentation</vt:lpstr>
      <vt:lpstr>PowerPoint Presentation</vt:lpstr>
      <vt:lpstr>Bienvenidos a Nuestra clase  español 1</vt:lpstr>
      <vt:lpstr>Anuncios </vt:lpstr>
      <vt:lpstr>              Objetivo  y      dol</vt:lpstr>
      <vt:lpstr>Pronouns Who we talking about here?</vt:lpstr>
      <vt:lpstr>Pronouns Who we talking about here?</vt:lpstr>
      <vt:lpstr>Pronouns &gt;&gt; verbs making the Cxn</vt:lpstr>
      <vt:lpstr>Quiz- Quiz- Trade</vt:lpstr>
      <vt:lpstr>dol</vt:lpstr>
      <vt:lpstr>PowerPoint Presentation</vt:lpstr>
      <vt:lpstr>PowerPoint Presentation</vt:lpstr>
      <vt:lpstr>Escucha – listening exercise escribe su horario - write out her schedule</vt:lpstr>
      <vt:lpstr>Escucha – listening exercise escribe su horario - write out her schedule</vt:lpstr>
      <vt:lpstr>Bienvenidos a Nuestra clase  español 1</vt:lpstr>
      <vt:lpstr>OBJETIVO Y DOL </vt:lpstr>
      <vt:lpstr>               Ser                 vs             estar</vt:lpstr>
      <vt:lpstr>               Ser                 vs             estar</vt:lpstr>
      <vt:lpstr>Somos ordenados we are orderly</vt:lpstr>
      <vt:lpstr>Saquen sus pizarras por favor 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DOL: HAZ UNA HISTORIA MAKE A STORY </vt:lpstr>
      <vt:lpstr>PowerPoint Presentation</vt:lpstr>
      <vt:lpstr>PowerPoint Presentation</vt:lpstr>
      <vt:lpstr>Crear 3 preguntas</vt:lpstr>
      <vt:lpstr>Bienvenidos a Nuestra clase  español 1</vt:lpstr>
      <vt:lpstr>PowerPoint Presentation</vt:lpstr>
      <vt:lpstr>PowerPoint Presentation</vt:lpstr>
      <vt:lpstr>PowerPoint Presentation</vt:lpstr>
      <vt:lpstr>Bienvenidos a Nuestra clase  español 1</vt:lpstr>
      <vt:lpstr>Saquen sus computadoras por favor   go to “Quizizz”</vt:lpstr>
      <vt:lpstr>PowerPoint Presentation</vt:lpstr>
      <vt:lpstr>Bienvenidos a Nuestra clase  español 1</vt:lpstr>
      <vt:lpstr>Examen 3</vt:lpstr>
    </vt:vector>
  </TitlesOfParts>
  <Company>Harrison School District #2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a Nuestra clase  español 1</dc:title>
  <dc:creator>DeAlba, Debra</dc:creator>
  <cp:lastModifiedBy>DeAlba, Debra</cp:lastModifiedBy>
  <cp:revision>75</cp:revision>
  <dcterms:created xsi:type="dcterms:W3CDTF">2019-02-04T00:35:40Z</dcterms:created>
  <dcterms:modified xsi:type="dcterms:W3CDTF">2019-02-04T04:51:14Z</dcterms:modified>
</cp:coreProperties>
</file>