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390" r:id="rId2"/>
    <p:sldId id="347" r:id="rId3"/>
    <p:sldId id="348" r:id="rId4"/>
    <p:sldId id="389" r:id="rId5"/>
    <p:sldId id="350" r:id="rId6"/>
    <p:sldId id="385" r:id="rId7"/>
    <p:sldId id="352" r:id="rId8"/>
    <p:sldId id="353" r:id="rId9"/>
    <p:sldId id="354" r:id="rId10"/>
    <p:sldId id="359" r:id="rId11"/>
    <p:sldId id="387" r:id="rId12"/>
    <p:sldId id="388" r:id="rId13"/>
    <p:sldId id="358" r:id="rId14"/>
    <p:sldId id="360" r:id="rId15"/>
    <p:sldId id="361" r:id="rId16"/>
    <p:sldId id="272" r:id="rId17"/>
    <p:sldId id="370" r:id="rId18"/>
    <p:sldId id="371" r:id="rId19"/>
    <p:sldId id="372" r:id="rId20"/>
    <p:sldId id="373" r:id="rId21"/>
    <p:sldId id="374" r:id="rId22"/>
    <p:sldId id="288" r:id="rId23"/>
    <p:sldId id="375" r:id="rId24"/>
    <p:sldId id="396" r:id="rId25"/>
    <p:sldId id="265" r:id="rId26"/>
    <p:sldId id="379" r:id="rId27"/>
    <p:sldId id="395" r:id="rId28"/>
    <p:sldId id="393" r:id="rId29"/>
    <p:sldId id="357" r:id="rId30"/>
    <p:sldId id="394" r:id="rId31"/>
    <p:sldId id="270" r:id="rId32"/>
    <p:sldId id="275" r:id="rId33"/>
    <p:sldId id="276" r:id="rId34"/>
    <p:sldId id="273" r:id="rId35"/>
    <p:sldId id="397" r:id="rId36"/>
    <p:sldId id="281" r:id="rId37"/>
    <p:sldId id="282" r:id="rId38"/>
    <p:sldId id="283" r:id="rId39"/>
    <p:sldId id="284" r:id="rId40"/>
    <p:sldId id="285" r:id="rId41"/>
    <p:sldId id="287" r:id="rId42"/>
    <p:sldId id="289" r:id="rId43"/>
    <p:sldId id="297" r:id="rId44"/>
    <p:sldId id="299" r:id="rId45"/>
    <p:sldId id="292" r:id="rId46"/>
    <p:sldId id="293" r:id="rId47"/>
    <p:sldId id="294" r:id="rId48"/>
    <p:sldId id="291" r:id="rId49"/>
    <p:sldId id="295" r:id="rId50"/>
    <p:sldId id="300" r:id="rId51"/>
    <p:sldId id="301" r:id="rId52"/>
    <p:sldId id="338" r:id="rId53"/>
    <p:sldId id="391" r:id="rId54"/>
    <p:sldId id="392" r:id="rId55"/>
    <p:sldId id="306" r:id="rId56"/>
    <p:sldId id="303" r:id="rId57"/>
    <p:sldId id="304" r:id="rId58"/>
    <p:sldId id="305" r:id="rId59"/>
    <p:sldId id="309" r:id="rId60"/>
    <p:sldId id="298" r:id="rId61"/>
    <p:sldId id="335" r:id="rId62"/>
    <p:sldId id="267" r:id="rId63"/>
    <p:sldId id="315" r:id="rId64"/>
    <p:sldId id="307" r:id="rId65"/>
    <p:sldId id="308" r:id="rId66"/>
    <p:sldId id="337" r:id="rId67"/>
    <p:sldId id="336" r:id="rId68"/>
    <p:sldId id="339" r:id="rId69"/>
    <p:sldId id="340" r:id="rId70"/>
    <p:sldId id="341" r:id="rId71"/>
    <p:sldId id="342" r:id="rId72"/>
    <p:sldId id="345" r:id="rId73"/>
    <p:sldId id="344" r:id="rId74"/>
    <p:sldId id="321" r:id="rId75"/>
    <p:sldId id="316" r:id="rId76"/>
    <p:sldId id="317" r:id="rId77"/>
    <p:sldId id="318" r:id="rId78"/>
    <p:sldId id="319" r:id="rId79"/>
    <p:sldId id="313" r:id="rId80"/>
    <p:sldId id="314" r:id="rId81"/>
    <p:sldId id="322" r:id="rId82"/>
    <p:sldId id="323" r:id="rId83"/>
    <p:sldId id="324" r:id="rId84"/>
    <p:sldId id="325" r:id="rId85"/>
    <p:sldId id="326" r:id="rId86"/>
    <p:sldId id="327" r:id="rId87"/>
    <p:sldId id="328" r:id="rId88"/>
    <p:sldId id="329" r:id="rId89"/>
    <p:sldId id="343" r:id="rId90"/>
    <p:sldId id="356" r:id="rId91"/>
    <p:sldId id="334" r:id="rId92"/>
    <p:sldId id="366" r:id="rId93"/>
    <p:sldId id="310" r:id="rId94"/>
    <p:sldId id="274" r:id="rId95"/>
    <p:sldId id="355" r:id="rId96"/>
    <p:sldId id="290" r:id="rId97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5" autoAdjust="0"/>
    <p:restoredTop sz="94660"/>
  </p:normalViewPr>
  <p:slideViewPr>
    <p:cSldViewPr snapToGrid="0">
      <p:cViewPr varScale="1">
        <p:scale>
          <a:sx n="56" d="100"/>
          <a:sy n="56" d="100"/>
        </p:scale>
        <p:origin x="42" y="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21273-D604-45C6-B9A5-A1AFBD60DF5E}" type="datetimeFigureOut">
              <a:rPr lang="es-ES_tradnl" smtClean="0"/>
              <a:t>28/02/2019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CCE63-E809-4612-A19C-B8BC52DB081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1315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6B05E-46AD-406A-8DC3-F07C6CE2D1A4}" type="datetimeFigureOut">
              <a:rPr lang="es-ES_tradnl" smtClean="0"/>
              <a:t>28/02/2019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05103-2EBB-4D0B-96D6-650914A4308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0827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6ACAE-1588-794D-8AA4-92310C708955}" type="slidenum">
              <a:rPr lang="es-ES_tradnl" smtClean="0"/>
              <a:pPr/>
              <a:t>36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9955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err="1"/>
              <a:t>Because</a:t>
            </a:r>
            <a:r>
              <a:rPr lang="es-ES_tradnl" dirty="0"/>
              <a:t> </a:t>
            </a:r>
            <a:r>
              <a:rPr lang="es-ES_tradnl" dirty="0" err="1"/>
              <a:t>they</a:t>
            </a:r>
            <a:r>
              <a:rPr lang="es-ES_tradnl" dirty="0"/>
              <a:t> are so </a:t>
            </a:r>
            <a:r>
              <a:rPr lang="es-ES_tradnl" dirty="0" err="1"/>
              <a:t>fuzzy</a:t>
            </a:r>
            <a:r>
              <a:rPr lang="es-ES_tradnl" dirty="0"/>
              <a:t>, I </a:t>
            </a:r>
            <a:r>
              <a:rPr lang="es-ES_tradnl" dirty="0" err="1"/>
              <a:t>would</a:t>
            </a:r>
            <a:r>
              <a:rPr lang="es-ES_tradnl" dirty="0"/>
              <a:t> </a:t>
            </a:r>
            <a:r>
              <a:rPr lang="es-ES_tradnl" dirty="0" err="1"/>
              <a:t>actually</a:t>
            </a:r>
            <a:r>
              <a:rPr lang="es-ES_tradnl" dirty="0"/>
              <a:t> </a:t>
            </a:r>
            <a:r>
              <a:rPr lang="es-ES_tradnl" dirty="0" err="1"/>
              <a:t>print</a:t>
            </a:r>
            <a:r>
              <a:rPr lang="es-ES_tradnl" dirty="0"/>
              <a:t> </a:t>
            </a:r>
            <a:r>
              <a:rPr lang="es-ES_tradnl" dirty="0" err="1"/>
              <a:t>these</a:t>
            </a:r>
            <a:r>
              <a:rPr lang="es-ES_tradnl" dirty="0"/>
              <a:t> out. </a:t>
            </a:r>
            <a:r>
              <a:rPr lang="es-ES_tradnl" dirty="0" err="1"/>
              <a:t>Maybe</a:t>
            </a:r>
            <a:r>
              <a:rPr lang="es-ES_tradnl" dirty="0"/>
              <a:t> </a:t>
            </a:r>
            <a:r>
              <a:rPr lang="es-ES_tradnl" dirty="0" err="1"/>
              <a:t>make</a:t>
            </a:r>
            <a:r>
              <a:rPr lang="es-ES_tradnl" dirty="0"/>
              <a:t> a </a:t>
            </a:r>
            <a:r>
              <a:rPr lang="es-ES_tradnl" dirty="0" err="1"/>
              <a:t>class</a:t>
            </a:r>
            <a:r>
              <a:rPr lang="es-ES_tradnl" dirty="0"/>
              <a:t> set? </a:t>
            </a:r>
            <a:r>
              <a:rPr lang="es-ES_tradnl" dirty="0" err="1"/>
              <a:t>Then</a:t>
            </a:r>
            <a:r>
              <a:rPr lang="es-ES_tradnl" dirty="0"/>
              <a:t> </a:t>
            </a:r>
            <a:r>
              <a:rPr lang="es-ES_tradnl" dirty="0" err="1"/>
              <a:t>project</a:t>
            </a:r>
            <a:r>
              <a:rPr lang="es-ES_tradnl" baseline="0" dirty="0"/>
              <a:t> </a:t>
            </a:r>
            <a:r>
              <a:rPr lang="es-ES_tradnl" baseline="0" dirty="0" err="1"/>
              <a:t>the</a:t>
            </a:r>
            <a:r>
              <a:rPr lang="es-ES_tradnl" baseline="0" dirty="0"/>
              <a:t> </a:t>
            </a:r>
            <a:r>
              <a:rPr lang="es-ES_tradnl" baseline="0" dirty="0" err="1"/>
              <a:t>description</a:t>
            </a:r>
            <a:r>
              <a:rPr lang="es-ES_tradnl" baseline="0" dirty="0"/>
              <a:t> </a:t>
            </a:r>
            <a:r>
              <a:rPr lang="es-ES_tradnl" baseline="0" dirty="0" err="1"/>
              <a:t>of</a:t>
            </a:r>
            <a:r>
              <a:rPr lang="es-ES_tradnl" baseline="0" dirty="0"/>
              <a:t> </a:t>
            </a:r>
            <a:r>
              <a:rPr lang="es-ES_tradnl" baseline="0" dirty="0" err="1"/>
              <a:t>the</a:t>
            </a:r>
            <a:r>
              <a:rPr lang="es-ES_tradnl" baseline="0" dirty="0"/>
              <a:t> </a:t>
            </a:r>
            <a:r>
              <a:rPr lang="es-ES_tradnl" baseline="0" dirty="0" err="1"/>
              <a:t>families</a:t>
            </a:r>
            <a:r>
              <a:rPr lang="es-ES_tradnl" baseline="0" dirty="0"/>
              <a:t> </a:t>
            </a:r>
            <a:r>
              <a:rPr lang="es-ES_tradnl" baseline="0" dirty="0" err="1"/>
              <a:t>or</a:t>
            </a:r>
            <a:r>
              <a:rPr lang="es-ES_tradnl" baseline="0" dirty="0"/>
              <a:t> </a:t>
            </a:r>
            <a:r>
              <a:rPr lang="es-ES_tradnl" baseline="0" dirty="0" err="1"/>
              <a:t>print</a:t>
            </a:r>
            <a:r>
              <a:rPr lang="es-ES_tradnl" baseline="0" dirty="0"/>
              <a:t> </a:t>
            </a:r>
            <a:r>
              <a:rPr lang="es-ES_tradnl" baseline="0" dirty="0" err="1"/>
              <a:t>those</a:t>
            </a:r>
            <a:r>
              <a:rPr lang="es-ES_tradnl" baseline="0" dirty="0"/>
              <a:t> out </a:t>
            </a:r>
            <a:r>
              <a:rPr lang="es-ES_tradnl" baseline="0" dirty="0" err="1"/>
              <a:t>too</a:t>
            </a:r>
            <a:r>
              <a:rPr lang="es-ES_tradnl" baseline="0" dirty="0"/>
              <a:t> </a:t>
            </a:r>
            <a:r>
              <a:rPr lang="es-ES_tradnl" baseline="0" dirty="0" err="1"/>
              <a:t>and</a:t>
            </a:r>
            <a:r>
              <a:rPr lang="es-ES_tradnl" baseline="0" dirty="0"/>
              <a:t> </a:t>
            </a:r>
            <a:r>
              <a:rPr lang="es-ES_tradnl" baseline="0" dirty="0" err="1"/>
              <a:t>hand</a:t>
            </a:r>
            <a:r>
              <a:rPr lang="es-ES_tradnl" baseline="0" dirty="0"/>
              <a:t> </a:t>
            </a:r>
            <a:r>
              <a:rPr lang="es-ES_tradnl" baseline="0" dirty="0" err="1"/>
              <a:t>them</a:t>
            </a:r>
            <a:r>
              <a:rPr lang="es-ES_tradnl" baseline="0" dirty="0"/>
              <a:t> </a:t>
            </a:r>
            <a:r>
              <a:rPr lang="es-ES_tradnl" baseline="0" dirty="0" err="1"/>
              <a:t>around</a:t>
            </a:r>
            <a:r>
              <a:rPr lang="es-ES_tradnl" baseline="0" dirty="0"/>
              <a:t> </a:t>
            </a:r>
            <a:r>
              <a:rPr lang="es-ES_tradnl" baseline="0" dirty="0" err="1"/>
              <a:t>the</a:t>
            </a:r>
            <a:r>
              <a:rPr lang="es-ES_tradnl" baseline="0" dirty="0"/>
              <a:t> </a:t>
            </a:r>
            <a:r>
              <a:rPr lang="es-ES_tradnl" baseline="0" dirty="0" err="1"/>
              <a:t>room</a:t>
            </a:r>
            <a:r>
              <a:rPr lang="es-ES_tradnl" baseline="0" dirty="0"/>
              <a:t>. 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6ACAE-1588-794D-8AA4-92310C708955}" type="slidenum">
              <a:rPr lang="es-ES_tradnl" smtClean="0"/>
              <a:pPr/>
              <a:t>37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44281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6ACAE-1588-794D-8AA4-92310C708955}" type="slidenum">
              <a:rPr lang="es-ES_tradnl" smtClean="0"/>
              <a:pPr/>
              <a:t>38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3282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6ACAE-1588-794D-8AA4-92310C708955}" type="slidenum">
              <a:rPr lang="es-ES_tradnl" smtClean="0"/>
              <a:pPr/>
              <a:t>39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28985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6ACAE-1588-794D-8AA4-92310C708955}" type="slidenum">
              <a:rPr lang="es-ES_tradnl" smtClean="0"/>
              <a:pPr/>
              <a:t>40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8138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05103-2EBB-4D0B-96D6-650914A43086}" type="slidenum">
              <a:rPr lang="es-ES_tradnl" smtClean="0"/>
              <a:t>93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7031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.youtube.com/watch?v=iNnPTbX7auY" TargetMode="External"/><Relationship Id="rId2" Type="http://schemas.openxmlformats.org/officeDocument/2006/relationships/hyperlink" Target="https://m.youtube.com/watch?v=YUiSYxxCrz4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69IUzfUG3Wg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yspanishgames.com/fun-Spanish-games/house-game.html" TargetMode="Externa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703053"/>
            <a:ext cx="8534400" cy="1697400"/>
          </a:xfrm>
        </p:spPr>
        <p:txBody>
          <a:bodyPr/>
          <a:lstStyle/>
          <a:p>
            <a:r>
              <a:rPr lang="es-MX" dirty="0" err="1" smtClean="0"/>
              <a:t>Warm</a:t>
            </a:r>
            <a:r>
              <a:rPr lang="es-MX" dirty="0" smtClean="0"/>
              <a:t> up : Revisa tus cuadernos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2568600"/>
            <a:ext cx="8535990" cy="860400"/>
          </a:xfrm>
        </p:spPr>
        <p:txBody>
          <a:bodyPr/>
          <a:lstStyle/>
          <a:p>
            <a:r>
              <a:rPr lang="es-MX" dirty="0" err="1" smtClean="0"/>
              <a:t>Update</a:t>
            </a:r>
            <a:r>
              <a:rPr lang="es-MX" dirty="0" smtClean="0"/>
              <a:t> &amp; </a:t>
            </a:r>
            <a:r>
              <a:rPr lang="es-MX" dirty="0" err="1" smtClean="0"/>
              <a:t>Organize</a:t>
            </a:r>
            <a:r>
              <a:rPr lang="es-MX" dirty="0" smtClean="0"/>
              <a:t> </a:t>
            </a:r>
            <a:r>
              <a:rPr lang="es-MX" dirty="0" err="1" smtClean="0"/>
              <a:t>your</a:t>
            </a:r>
            <a:r>
              <a:rPr lang="es-MX" dirty="0" smtClean="0"/>
              <a:t> </a:t>
            </a:r>
            <a:r>
              <a:rPr lang="es-MX" dirty="0" err="1" smtClean="0"/>
              <a:t>binders</a:t>
            </a:r>
            <a:r>
              <a:rPr lang="es-MX" dirty="0" smtClean="0"/>
              <a:t> – </a:t>
            </a:r>
            <a:r>
              <a:rPr lang="es-MX" dirty="0" err="1" smtClean="0"/>
              <a:t>Binder</a:t>
            </a:r>
            <a:r>
              <a:rPr lang="es-MX" dirty="0" smtClean="0"/>
              <a:t> </a:t>
            </a:r>
            <a:r>
              <a:rPr lang="es-MX" dirty="0" err="1" smtClean="0"/>
              <a:t>checks</a:t>
            </a:r>
            <a:r>
              <a:rPr lang="es-MX" dirty="0" smtClean="0"/>
              <a:t> mañana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462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348830">
            <a:off x="-1246443" y="2766067"/>
            <a:ext cx="86106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6000" b="1" u="sng" dirty="0"/>
              <a:t>Hazlo ahora</a:t>
            </a:r>
            <a:r>
              <a:rPr lang="es-ES_tradnl" sz="6000" dirty="0"/>
              <a:t/>
            </a:r>
            <a:br>
              <a:rPr lang="es-ES_tradnl" sz="6000" dirty="0"/>
            </a:br>
            <a:r>
              <a:rPr lang="es-ES_tradnl" sz="6000" dirty="0" err="1"/>
              <a:t>Fill</a:t>
            </a:r>
            <a:r>
              <a:rPr lang="es-ES_tradnl" sz="6000" dirty="0"/>
              <a:t> in </a:t>
            </a:r>
            <a:r>
              <a:rPr lang="es-ES_tradnl" sz="6000" dirty="0" err="1"/>
              <a:t>the</a:t>
            </a:r>
            <a:r>
              <a:rPr lang="es-ES_tradnl" sz="6000" dirty="0"/>
              <a:t> </a:t>
            </a:r>
            <a:r>
              <a:rPr lang="es-ES_tradnl" sz="6000" dirty="0" err="1"/>
              <a:t>blanks</a:t>
            </a:r>
            <a:r>
              <a:rPr lang="es-ES_tradnl" sz="6000" dirty="0"/>
              <a:t> </a:t>
            </a:r>
            <a:br>
              <a:rPr lang="es-ES_tradnl" sz="6000" dirty="0"/>
            </a:br>
            <a:r>
              <a:rPr lang="es-ES_tradnl" sz="6000" dirty="0" err="1"/>
              <a:t>with</a:t>
            </a:r>
            <a:r>
              <a:rPr lang="es-ES_tradnl" sz="6000" dirty="0"/>
              <a:t> </a:t>
            </a:r>
            <a:r>
              <a:rPr lang="es-ES_tradnl" sz="6000" dirty="0" err="1"/>
              <a:t>the</a:t>
            </a:r>
            <a:r>
              <a:rPr lang="es-ES_tradnl" sz="6000" dirty="0"/>
              <a:t> </a:t>
            </a:r>
            <a:r>
              <a:rPr lang="es-ES_tradnl" sz="6000" dirty="0" err="1"/>
              <a:t>names</a:t>
            </a:r>
            <a:r>
              <a:rPr lang="es-ES_tradnl" sz="6000" dirty="0"/>
              <a:t> </a:t>
            </a:r>
            <a:br>
              <a:rPr lang="es-ES_tradnl" sz="6000" dirty="0"/>
            </a:br>
            <a:r>
              <a:rPr lang="es-ES_tradnl" sz="6000" dirty="0"/>
              <a:t>of </a:t>
            </a:r>
            <a:r>
              <a:rPr lang="es-ES_tradnl" sz="6000" dirty="0" err="1"/>
              <a:t>each</a:t>
            </a:r>
            <a:r>
              <a:rPr lang="es-ES_tradnl" sz="6000" dirty="0"/>
              <a:t> </a:t>
            </a:r>
            <a:r>
              <a:rPr lang="es-ES_tradnl" sz="6000" dirty="0" err="1"/>
              <a:t>room</a:t>
            </a:r>
            <a:r>
              <a:rPr lang="es-ES_tradnl" sz="6000" dirty="0"/>
              <a:t> </a:t>
            </a:r>
            <a:br>
              <a:rPr lang="es-ES_tradnl" sz="6000" dirty="0"/>
            </a:br>
            <a:r>
              <a:rPr lang="es-ES_tradnl" sz="6000" dirty="0"/>
              <a:t>in </a:t>
            </a:r>
            <a:r>
              <a:rPr lang="es-ES_tradnl" sz="6000" dirty="0" err="1"/>
              <a:t>the</a:t>
            </a:r>
            <a:r>
              <a:rPr lang="es-ES_tradnl" sz="6000" dirty="0"/>
              <a:t> </a:t>
            </a:r>
            <a:r>
              <a:rPr lang="es-ES_tradnl" sz="6000" dirty="0" err="1"/>
              <a:t>house</a:t>
            </a:r>
            <a:r>
              <a:rPr lang="es-ES_tradnl" sz="60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205" t="27686" r="36561" b="13761"/>
          <a:stretch/>
        </p:blipFill>
        <p:spPr>
          <a:xfrm>
            <a:off x="6287420" y="356942"/>
            <a:ext cx="5486400" cy="63968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74883" y="1309905"/>
            <a:ext cx="5693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</a:p>
        </p:txBody>
      </p:sp>
      <p:sp>
        <p:nvSpPr>
          <p:cNvPr id="5" name="Rectangle 4"/>
          <p:cNvSpPr/>
          <p:nvPr/>
        </p:nvSpPr>
        <p:spPr>
          <a:xfrm>
            <a:off x="7587915" y="1296250"/>
            <a:ext cx="5693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</a:t>
            </a:r>
            <a:endParaRPr lang="en-US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99477" y="1296250"/>
            <a:ext cx="5693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11039" y="1224709"/>
            <a:ext cx="5693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</a:t>
            </a:r>
          </a:p>
        </p:txBody>
      </p:sp>
      <p:sp>
        <p:nvSpPr>
          <p:cNvPr id="8" name="Rectangle 7"/>
          <p:cNvSpPr/>
          <p:nvPr/>
        </p:nvSpPr>
        <p:spPr>
          <a:xfrm>
            <a:off x="6072296" y="2909015"/>
            <a:ext cx="56938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</a:t>
            </a:r>
          </a:p>
        </p:txBody>
      </p:sp>
      <p:sp>
        <p:nvSpPr>
          <p:cNvPr id="9" name="Rectangle 8"/>
          <p:cNvSpPr/>
          <p:nvPr/>
        </p:nvSpPr>
        <p:spPr>
          <a:xfrm>
            <a:off x="8052230" y="2955166"/>
            <a:ext cx="5693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26345" y="2955165"/>
            <a:ext cx="5693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84794" y="4868931"/>
            <a:ext cx="5693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81993" y="4691363"/>
            <a:ext cx="4972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en-US" sz="4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82798" y="4932239"/>
            <a:ext cx="8258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872608" y="4691363"/>
            <a:ext cx="1311562" cy="186398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12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5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29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687" y="-57267"/>
            <a:ext cx="8610600" cy="1293028"/>
          </a:xfrm>
        </p:spPr>
        <p:txBody>
          <a:bodyPr/>
          <a:lstStyle/>
          <a:p>
            <a:r>
              <a:rPr lang="es-ES_tradnl" sz="7200" dirty="0" err="1" smtClean="0"/>
              <a:t>Warmup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7" y="1525074"/>
            <a:ext cx="7239266" cy="5332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8923" y="889972"/>
            <a:ext cx="47762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/>
              <a:t>Who</a:t>
            </a:r>
            <a:r>
              <a:rPr lang="es-ES_tradnl" sz="2800" b="1" dirty="0"/>
              <a:t> </a:t>
            </a:r>
            <a:r>
              <a:rPr lang="es-ES_tradnl" sz="2800" b="1" dirty="0" err="1"/>
              <a:t>is</a:t>
            </a:r>
            <a:r>
              <a:rPr lang="es-ES_tradnl" sz="2800" b="1" dirty="0"/>
              <a:t> in </a:t>
            </a:r>
            <a:r>
              <a:rPr lang="es-ES_tradnl" sz="2800" b="1" dirty="0" err="1"/>
              <a:t>each</a:t>
            </a:r>
            <a:r>
              <a:rPr lang="es-ES_tradnl" sz="2800" b="1" dirty="0"/>
              <a:t> </a:t>
            </a:r>
            <a:r>
              <a:rPr lang="es-ES_tradnl" sz="2800" b="1" dirty="0" err="1"/>
              <a:t>room</a:t>
            </a:r>
            <a:r>
              <a:rPr lang="es-ES_tradnl" sz="2800" b="1" dirty="0"/>
              <a:t> ? Look at </a:t>
            </a:r>
            <a:r>
              <a:rPr lang="es-ES_tradnl" sz="2800" b="1" dirty="0" err="1"/>
              <a:t>the</a:t>
            </a:r>
            <a:r>
              <a:rPr lang="es-ES_tradnl" sz="2800" b="1" dirty="0"/>
              <a:t> </a:t>
            </a:r>
            <a:r>
              <a:rPr lang="es-ES_tradnl" sz="2800" b="1" dirty="0" err="1"/>
              <a:t>picture</a:t>
            </a:r>
            <a:r>
              <a:rPr lang="es-ES_tradnl" sz="2800" b="1" dirty="0"/>
              <a:t> and </a:t>
            </a:r>
            <a:r>
              <a:rPr lang="es-ES_tradnl" sz="2800" b="1" dirty="0" err="1"/>
              <a:t>write</a:t>
            </a:r>
            <a:r>
              <a:rPr lang="es-ES_tradnl" sz="2800" b="1" dirty="0"/>
              <a:t> 4 complete </a:t>
            </a:r>
            <a:r>
              <a:rPr lang="es-ES_tradnl" sz="2800" b="1" dirty="0" err="1"/>
              <a:t>sentences</a:t>
            </a:r>
            <a:r>
              <a:rPr lang="es-ES_tradnl" sz="2800" b="1" dirty="0"/>
              <a:t> </a:t>
            </a:r>
            <a:r>
              <a:rPr lang="es-ES_tradnl" sz="2800" b="1" dirty="0" err="1"/>
              <a:t>about</a:t>
            </a:r>
            <a:r>
              <a:rPr lang="es-ES_tradnl" sz="2800" b="1" dirty="0"/>
              <a:t> </a:t>
            </a:r>
            <a:r>
              <a:rPr lang="es-ES_tradnl" sz="2800" b="1" dirty="0" err="1"/>
              <a:t>what</a:t>
            </a:r>
            <a:r>
              <a:rPr lang="es-ES_tradnl" sz="2800" b="1" dirty="0"/>
              <a:t> </a:t>
            </a:r>
            <a:r>
              <a:rPr lang="es-ES_tradnl" sz="2800" b="1" dirty="0" err="1"/>
              <a:t>family</a:t>
            </a:r>
            <a:r>
              <a:rPr lang="es-ES_tradnl" sz="2800" b="1" dirty="0"/>
              <a:t> </a:t>
            </a:r>
            <a:r>
              <a:rPr lang="es-ES_tradnl" sz="2800" b="1" dirty="0" err="1"/>
              <a:t>member</a:t>
            </a:r>
            <a:r>
              <a:rPr lang="es-ES_tradnl" sz="2800" b="1" dirty="0"/>
              <a:t> </a:t>
            </a:r>
            <a:r>
              <a:rPr lang="es-ES_tradnl" sz="2800" b="1" dirty="0" err="1"/>
              <a:t>is</a:t>
            </a:r>
            <a:r>
              <a:rPr lang="es-ES_tradnl" sz="2800" b="1" dirty="0"/>
              <a:t> in </a:t>
            </a:r>
            <a:r>
              <a:rPr lang="es-ES_tradnl" sz="2800" b="1" dirty="0" err="1"/>
              <a:t>what</a:t>
            </a:r>
            <a:r>
              <a:rPr lang="es-ES_tradnl" sz="2800" b="1" dirty="0"/>
              <a:t> </a:t>
            </a:r>
            <a:r>
              <a:rPr lang="es-ES_tradnl" sz="2800" b="1" dirty="0" err="1"/>
              <a:t>room</a:t>
            </a:r>
            <a:r>
              <a:rPr lang="es-ES_tradnl" sz="2800" b="1" dirty="0"/>
              <a:t>. </a:t>
            </a:r>
            <a:endParaRPr lang="es-ES_tradnl" sz="2800" b="1" dirty="0" smtClean="0"/>
          </a:p>
          <a:p>
            <a:pPr algn="ctr"/>
            <a:r>
              <a:rPr lang="es-ES_tradnl" sz="2800" b="1" dirty="0" err="1"/>
              <a:t>i</a:t>
            </a:r>
            <a:r>
              <a:rPr lang="es-ES_tradnl" sz="2800" b="1" dirty="0" err="1" smtClean="0"/>
              <a:t>e</a:t>
            </a:r>
            <a:r>
              <a:rPr lang="es-ES_tradnl" sz="2800" b="1" dirty="0" smtClean="0"/>
              <a:t> “El hijo está en el dormitorio.” </a:t>
            </a:r>
            <a:endParaRPr lang="es-ES_tradnl" sz="2800" b="1" dirty="0"/>
          </a:p>
        </p:txBody>
      </p:sp>
    </p:spTree>
    <p:extLst>
      <p:ext uri="{BB962C8B-B14F-4D97-AF65-F5344CB8AC3E}">
        <p14:creationId xmlns:p14="http://schemas.microsoft.com/office/powerpoint/2010/main" val="190024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BIENVENIDOS A NUESTRA CLASE </a:t>
            </a:r>
            <a:br>
              <a:rPr lang="es-ES_tradnl" dirty="0"/>
            </a:br>
            <a:r>
              <a:rPr lang="es-ES_tradnl" dirty="0"/>
              <a:t>ESPANOL 1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Hoy es </a:t>
            </a:r>
            <a:r>
              <a:rPr lang="es-ES_tradnl" dirty="0" smtClean="0"/>
              <a:t>___________, el ___________ </a:t>
            </a:r>
            <a:r>
              <a:rPr lang="es-ES_tradnl" dirty="0"/>
              <a:t>de febrero </a:t>
            </a:r>
          </a:p>
        </p:txBody>
      </p:sp>
    </p:spTree>
    <p:extLst>
      <p:ext uri="{BB962C8B-B14F-4D97-AF65-F5344CB8AC3E}">
        <p14:creationId xmlns:p14="http://schemas.microsoft.com/office/powerpoint/2010/main" val="167177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800" dirty="0"/>
              <a:t>OBJETIVO Y DOL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s-ES_tradnl" sz="3200" dirty="0"/>
              <a:t>OBJ: </a:t>
            </a:r>
            <a:r>
              <a:rPr lang="en-US" sz="3200" dirty="0"/>
              <a:t>LLWBAT use family members and names of rooms in the house in conversation. [NL.3.1b, NL.2.1b]</a:t>
            </a:r>
            <a:endParaRPr lang="es-ES_tradnl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s-ES_tradnl" sz="3600" dirty="0"/>
              <a:t>DOL </a:t>
            </a:r>
            <a:r>
              <a:rPr lang="en-US" sz="3600" dirty="0"/>
              <a:t>LLW write 5 complete sentences about family members and rooms of the house based on conversations with 100% accuracy. </a:t>
            </a: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387875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1938" y="0"/>
            <a:ext cx="6594940" cy="689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9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155" y="380748"/>
            <a:ext cx="12978063" cy="1293028"/>
          </a:xfrm>
        </p:spPr>
        <p:txBody>
          <a:bodyPr>
            <a:normAutofit/>
          </a:bodyPr>
          <a:lstStyle/>
          <a:p>
            <a:r>
              <a:rPr lang="es-ES_tradnl" sz="3600" dirty="0"/>
              <a:t>Donde estamos… Que esta en cada cuarto…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20290"/>
            <a:ext cx="5334000" cy="377158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1716" y="2215472"/>
            <a:ext cx="4934479" cy="3615266"/>
          </a:xfrm>
        </p:spPr>
        <p:txBody>
          <a:bodyPr>
            <a:normAutofit fontScale="85000" lnSpcReduction="10000"/>
          </a:bodyPr>
          <a:lstStyle/>
          <a:p>
            <a:r>
              <a:rPr lang="es-ES_tradnl" sz="3200" b="1" dirty="0"/>
              <a:t>El horno- oven</a:t>
            </a:r>
          </a:p>
          <a:p>
            <a:r>
              <a:rPr lang="es-ES_tradnl" sz="3200" b="1" dirty="0"/>
              <a:t>El refrigerador –</a:t>
            </a:r>
            <a:r>
              <a:rPr lang="es-ES_tradnl" sz="3200" b="1" dirty="0" err="1" smtClean="0"/>
              <a:t>refrigerator</a:t>
            </a:r>
            <a:r>
              <a:rPr lang="es-ES_tradnl" sz="3200" b="1" dirty="0" smtClean="0"/>
              <a:t> </a:t>
            </a:r>
            <a:endParaRPr lang="es-ES_tradnl" sz="3200" b="1" dirty="0"/>
          </a:p>
          <a:p>
            <a:r>
              <a:rPr lang="es-ES_tradnl" sz="3200" b="1" dirty="0"/>
              <a:t>El lavaplatos- </a:t>
            </a:r>
            <a:r>
              <a:rPr lang="es-ES_tradnl" sz="3200" b="1" dirty="0" err="1"/>
              <a:t>dish-washer</a:t>
            </a:r>
            <a:endParaRPr lang="es-ES_tradnl" sz="3200" b="1" dirty="0"/>
          </a:p>
          <a:p>
            <a:r>
              <a:rPr lang="es-ES_tradnl" sz="3200" b="1" dirty="0"/>
              <a:t>El </a:t>
            </a:r>
            <a:r>
              <a:rPr lang="es-ES_tradnl" sz="3200" b="1" dirty="0" smtClean="0"/>
              <a:t>lavabo - </a:t>
            </a:r>
            <a:r>
              <a:rPr lang="es-ES_tradnl" sz="3200" b="1" dirty="0" err="1"/>
              <a:t>the</a:t>
            </a:r>
            <a:r>
              <a:rPr lang="es-ES_tradnl" sz="3200" b="1" dirty="0"/>
              <a:t> </a:t>
            </a:r>
            <a:r>
              <a:rPr lang="es-ES_tradnl" sz="3200" b="1" dirty="0" err="1"/>
              <a:t>sink</a:t>
            </a:r>
            <a:endParaRPr lang="es-ES_tradnl" sz="3200" b="1" dirty="0"/>
          </a:p>
          <a:p>
            <a:r>
              <a:rPr lang="es-ES_tradnl" sz="3200" b="1" dirty="0" smtClean="0"/>
              <a:t>el microondas- </a:t>
            </a:r>
            <a:r>
              <a:rPr lang="es-ES_tradnl" sz="3200" b="1" dirty="0" err="1"/>
              <a:t>microwave</a:t>
            </a:r>
            <a:r>
              <a:rPr lang="es-ES_tradnl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261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784" y="437705"/>
            <a:ext cx="12400547" cy="1293028"/>
          </a:xfrm>
        </p:spPr>
        <p:txBody>
          <a:bodyPr/>
          <a:lstStyle/>
          <a:p>
            <a:r>
              <a:rPr lang="es-ES_tradnl" dirty="0"/>
              <a:t>Donde estamos… que esta en cada cuarto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4513"/>
            <a:ext cx="4937655" cy="3615267"/>
          </a:xfrm>
        </p:spPr>
        <p:txBody>
          <a:bodyPr>
            <a:normAutofit lnSpcReduction="10000"/>
          </a:bodyPr>
          <a:lstStyle/>
          <a:p>
            <a:r>
              <a:rPr lang="es-ES_tradnl" sz="3200" b="1" dirty="0"/>
              <a:t>Los vasos- </a:t>
            </a:r>
            <a:r>
              <a:rPr lang="es-ES_tradnl" sz="3200" b="1" dirty="0" err="1"/>
              <a:t>glasses</a:t>
            </a:r>
            <a:endParaRPr lang="es-ES_tradnl" sz="3200" b="1" dirty="0"/>
          </a:p>
          <a:p>
            <a:r>
              <a:rPr lang="es-ES_tradnl" sz="3200" b="1" dirty="0"/>
              <a:t>Los platos- </a:t>
            </a:r>
            <a:r>
              <a:rPr lang="es-ES_tradnl" sz="3200" b="1" dirty="0" err="1"/>
              <a:t>plates</a:t>
            </a:r>
            <a:r>
              <a:rPr lang="es-ES_tradnl" sz="3200" b="1" dirty="0"/>
              <a:t> </a:t>
            </a:r>
          </a:p>
          <a:p>
            <a:r>
              <a:rPr lang="es-ES_tradnl" sz="3200" b="1" dirty="0"/>
              <a:t>Los cubiertos- </a:t>
            </a:r>
            <a:r>
              <a:rPr lang="es-ES_tradnl" sz="3200" b="1" dirty="0" err="1"/>
              <a:t>silverware</a:t>
            </a:r>
            <a:r>
              <a:rPr lang="es-ES_tradnl" sz="3200" b="1" dirty="0"/>
              <a:t> </a:t>
            </a:r>
          </a:p>
          <a:p>
            <a:r>
              <a:rPr lang="es-ES_tradnl" sz="3200" b="1" dirty="0"/>
              <a:t>Los sillas- </a:t>
            </a:r>
            <a:r>
              <a:rPr lang="es-ES_tradnl" sz="3200" b="1" dirty="0" err="1"/>
              <a:t>chairs</a:t>
            </a:r>
            <a:endParaRPr lang="es-ES_tradnl" sz="3200" b="1" dirty="0"/>
          </a:p>
          <a:p>
            <a:r>
              <a:rPr lang="es-ES_tradnl" sz="3200" b="1" dirty="0"/>
              <a:t>La mesa- </a:t>
            </a:r>
            <a:r>
              <a:rPr lang="es-ES_tradnl" sz="3200" b="1" dirty="0" err="1"/>
              <a:t>the</a:t>
            </a:r>
            <a:r>
              <a:rPr lang="es-ES_tradnl" sz="3200" b="1" dirty="0"/>
              <a:t> </a:t>
            </a:r>
            <a:r>
              <a:rPr lang="es-ES_tradnl" sz="3200" b="1" dirty="0" err="1"/>
              <a:t>table</a:t>
            </a:r>
            <a:r>
              <a:rPr lang="es-ES_tradnl" sz="3200" b="1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28081"/>
            <a:ext cx="5334000" cy="3556000"/>
          </a:xfrm>
        </p:spPr>
      </p:pic>
    </p:spTree>
    <p:extLst>
      <p:ext uri="{BB962C8B-B14F-4D97-AF65-F5344CB8AC3E}">
        <p14:creationId xmlns:p14="http://schemas.microsoft.com/office/powerpoint/2010/main" val="296449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73" y="716246"/>
            <a:ext cx="12368462" cy="1293028"/>
          </a:xfrm>
        </p:spPr>
        <p:txBody>
          <a:bodyPr/>
          <a:lstStyle/>
          <a:p>
            <a:r>
              <a:rPr lang="es-ES_tradnl" dirty="0"/>
              <a:t>Donde estamos… que ESTA EN CADA CUARTO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314074"/>
            <a:ext cx="5334000" cy="4024125"/>
          </a:xfrm>
        </p:spPr>
        <p:txBody>
          <a:bodyPr>
            <a:normAutofit/>
          </a:bodyPr>
          <a:lstStyle/>
          <a:p>
            <a:r>
              <a:rPr lang="es-ES_tradnl" sz="3200" b="1" dirty="0"/>
              <a:t>La cama- </a:t>
            </a:r>
            <a:r>
              <a:rPr lang="es-ES_tradnl" sz="3200" b="1" dirty="0" err="1"/>
              <a:t>the</a:t>
            </a:r>
            <a:r>
              <a:rPr lang="es-ES_tradnl" sz="3200" b="1" dirty="0"/>
              <a:t> </a:t>
            </a:r>
            <a:r>
              <a:rPr lang="es-ES_tradnl" sz="3200" b="1" dirty="0" err="1"/>
              <a:t>bed</a:t>
            </a:r>
            <a:r>
              <a:rPr lang="es-ES_tradnl" sz="3200" b="1" dirty="0"/>
              <a:t> </a:t>
            </a:r>
          </a:p>
          <a:p>
            <a:r>
              <a:rPr lang="es-ES_tradnl" sz="3200" b="1" dirty="0"/>
              <a:t>El armario- </a:t>
            </a:r>
            <a:r>
              <a:rPr lang="es-ES_tradnl" sz="3200" b="1" dirty="0" err="1"/>
              <a:t>the</a:t>
            </a:r>
            <a:r>
              <a:rPr lang="es-ES_tradnl" sz="3200" b="1" dirty="0"/>
              <a:t> </a:t>
            </a:r>
            <a:r>
              <a:rPr lang="es-ES_tradnl" sz="3200" b="1" dirty="0" err="1" smtClean="0"/>
              <a:t>wardrobe</a:t>
            </a:r>
            <a:r>
              <a:rPr lang="es-ES_tradnl" sz="3200" b="1" dirty="0" smtClean="0"/>
              <a:t>/ </a:t>
            </a:r>
            <a:r>
              <a:rPr lang="es-ES_tradnl" sz="3200" b="1" dirty="0" err="1"/>
              <a:t>dresser</a:t>
            </a:r>
            <a:r>
              <a:rPr lang="es-ES_tradnl" sz="3200" b="1" dirty="0"/>
              <a:t> </a:t>
            </a:r>
          </a:p>
          <a:p>
            <a:r>
              <a:rPr lang="es-ES_tradnl" sz="3200" b="1" dirty="0"/>
              <a:t>La lámpara- </a:t>
            </a:r>
            <a:r>
              <a:rPr lang="es-ES_tradnl" sz="3200" b="1" dirty="0" err="1"/>
              <a:t>the</a:t>
            </a:r>
            <a:r>
              <a:rPr lang="es-ES_tradnl" sz="3200" b="1" dirty="0"/>
              <a:t> </a:t>
            </a:r>
            <a:r>
              <a:rPr lang="es-ES_tradnl" sz="3200" b="1" dirty="0" err="1"/>
              <a:t>lamp</a:t>
            </a:r>
            <a:r>
              <a:rPr lang="es-ES_tradnl" sz="3200" b="1" dirty="0"/>
              <a:t> 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75495"/>
            <a:ext cx="5334000" cy="3461173"/>
          </a:xfrm>
        </p:spPr>
      </p:pic>
    </p:spTree>
    <p:extLst>
      <p:ext uri="{BB962C8B-B14F-4D97-AF65-F5344CB8AC3E}">
        <p14:creationId xmlns:p14="http://schemas.microsoft.com/office/powerpoint/2010/main" val="230537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800" dirty="0"/>
              <a:t>OBJETIVO Y DOL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sz="3600" dirty="0"/>
              <a:t>OBJ: </a:t>
            </a:r>
            <a:r>
              <a:rPr lang="en-US" sz="3600" dirty="0"/>
              <a:t>LLWBAT use vocabulary relating to rooms of the house and family members in writing. [NL.3.1b, NL.2.1b] </a:t>
            </a:r>
            <a:endParaRPr lang="es-ES_tradnl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_tradnl" sz="3600" dirty="0"/>
              <a:t>DOL: </a:t>
            </a:r>
            <a:r>
              <a:rPr lang="en-US" sz="3600" dirty="0"/>
              <a:t>LLW complete 4 sentences about where certain family members are in a house with 100% accuracy. </a:t>
            </a: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80732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58" y="957254"/>
            <a:ext cx="12131842" cy="1293028"/>
          </a:xfrm>
        </p:spPr>
        <p:txBody>
          <a:bodyPr/>
          <a:lstStyle/>
          <a:p>
            <a:r>
              <a:rPr lang="es-ES_tradnl" dirty="0"/>
              <a:t>Donde estamos… que ESTA EN CADA CUARTO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50282"/>
            <a:ext cx="4937655" cy="3615267"/>
          </a:xfrm>
        </p:spPr>
        <p:txBody>
          <a:bodyPr>
            <a:normAutofit lnSpcReduction="10000"/>
          </a:bodyPr>
          <a:lstStyle/>
          <a:p>
            <a:r>
              <a:rPr lang="es-ES_tradnl" sz="3200" b="1" dirty="0"/>
              <a:t>La alfombra – </a:t>
            </a:r>
            <a:r>
              <a:rPr lang="es-ES_tradnl" sz="3200" b="1" dirty="0" err="1"/>
              <a:t>the</a:t>
            </a:r>
            <a:r>
              <a:rPr lang="es-ES_tradnl" sz="3200" b="1" dirty="0"/>
              <a:t> </a:t>
            </a:r>
            <a:r>
              <a:rPr lang="es-ES_tradnl" sz="3200" b="1" dirty="0" err="1"/>
              <a:t>rug</a:t>
            </a:r>
            <a:r>
              <a:rPr lang="es-ES_tradnl" sz="3200" b="1" dirty="0"/>
              <a:t> </a:t>
            </a:r>
          </a:p>
          <a:p>
            <a:r>
              <a:rPr lang="es-ES_tradnl" sz="3200" b="1" dirty="0"/>
              <a:t>El sofá – </a:t>
            </a:r>
            <a:r>
              <a:rPr lang="es-ES_tradnl" sz="3200" b="1" dirty="0" err="1"/>
              <a:t>the</a:t>
            </a:r>
            <a:r>
              <a:rPr lang="es-ES_tradnl" sz="3200" b="1" dirty="0"/>
              <a:t> </a:t>
            </a:r>
            <a:r>
              <a:rPr lang="es-ES_tradnl" sz="3200" b="1" dirty="0" err="1"/>
              <a:t>sofa</a:t>
            </a:r>
            <a:r>
              <a:rPr lang="es-ES_tradnl" sz="3200" b="1" dirty="0"/>
              <a:t> </a:t>
            </a:r>
          </a:p>
          <a:p>
            <a:r>
              <a:rPr lang="es-ES_tradnl" sz="3200" b="1" dirty="0"/>
              <a:t>Las </a:t>
            </a:r>
            <a:r>
              <a:rPr lang="es-ES_tradnl" sz="3200" b="1" dirty="0" smtClean="0"/>
              <a:t>cortinas- </a:t>
            </a:r>
            <a:r>
              <a:rPr lang="es-ES_tradnl" sz="3200" b="1" dirty="0" err="1"/>
              <a:t>curtains</a:t>
            </a:r>
            <a:endParaRPr lang="es-ES_tradnl" sz="3200" b="1" dirty="0"/>
          </a:p>
          <a:p>
            <a:r>
              <a:rPr lang="es-ES_tradnl" sz="3200" b="1" dirty="0"/>
              <a:t>El televisor- </a:t>
            </a:r>
            <a:r>
              <a:rPr lang="es-ES_tradnl" sz="3200" b="1" dirty="0" err="1"/>
              <a:t>the</a:t>
            </a:r>
            <a:r>
              <a:rPr lang="es-ES_tradnl" sz="3200" b="1" dirty="0"/>
              <a:t> televisión</a:t>
            </a:r>
          </a:p>
          <a:p>
            <a:r>
              <a:rPr lang="es-ES_tradnl" sz="3200" b="1" dirty="0"/>
              <a:t>La sillón- </a:t>
            </a:r>
            <a:r>
              <a:rPr lang="es-ES_tradnl" sz="3200" b="1" dirty="0" err="1"/>
              <a:t>armchair</a:t>
            </a:r>
            <a:r>
              <a:rPr lang="es-ES_tradnl" sz="3200" b="1" dirty="0"/>
              <a:t> </a:t>
            </a:r>
          </a:p>
          <a:p>
            <a:endParaRPr lang="es-ES_tradnl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50282"/>
            <a:ext cx="5334000" cy="3911599"/>
          </a:xfrm>
        </p:spPr>
      </p:pic>
    </p:spTree>
    <p:extLst>
      <p:ext uri="{BB962C8B-B14F-4D97-AF65-F5344CB8AC3E}">
        <p14:creationId xmlns:p14="http://schemas.microsoft.com/office/powerpoint/2010/main" val="140621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708" y="530470"/>
            <a:ext cx="12725400" cy="1293028"/>
          </a:xfrm>
        </p:spPr>
        <p:txBody>
          <a:bodyPr/>
          <a:lstStyle/>
          <a:p>
            <a:r>
              <a:rPr lang="es-ES_tradnl" dirty="0"/>
              <a:t>DONDE ESTAMOS… QUE ESTA EN CADA CUARTO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85660"/>
            <a:ext cx="5334000" cy="364084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4480" y="2289314"/>
            <a:ext cx="4934479" cy="3615266"/>
          </a:xfrm>
        </p:spPr>
        <p:txBody>
          <a:bodyPr>
            <a:normAutofit/>
          </a:bodyPr>
          <a:lstStyle/>
          <a:p>
            <a:r>
              <a:rPr lang="es-ES_tradnl" sz="2800" b="1" dirty="0" smtClean="0"/>
              <a:t>La taza- </a:t>
            </a:r>
            <a:r>
              <a:rPr lang="es-ES_tradnl" sz="2800" b="1" dirty="0" err="1"/>
              <a:t>toilet</a:t>
            </a:r>
            <a:endParaRPr lang="es-ES_tradnl" sz="2800" b="1" dirty="0"/>
          </a:p>
          <a:p>
            <a:r>
              <a:rPr lang="es-ES_tradnl" sz="2800" b="1" dirty="0"/>
              <a:t>El lavabo- </a:t>
            </a:r>
            <a:r>
              <a:rPr lang="es-ES_tradnl" sz="2800" b="1" dirty="0" err="1"/>
              <a:t>the</a:t>
            </a:r>
            <a:r>
              <a:rPr lang="es-ES_tradnl" sz="2800" b="1" dirty="0"/>
              <a:t> </a:t>
            </a:r>
            <a:r>
              <a:rPr lang="es-ES_tradnl" sz="2800" b="1" dirty="0" err="1"/>
              <a:t>sink</a:t>
            </a:r>
            <a:r>
              <a:rPr lang="es-ES_tradnl" sz="2800" b="1" dirty="0"/>
              <a:t> </a:t>
            </a:r>
          </a:p>
          <a:p>
            <a:r>
              <a:rPr lang="es-ES_tradnl" sz="2800" b="1" dirty="0"/>
              <a:t>El espejo- </a:t>
            </a:r>
            <a:r>
              <a:rPr lang="es-ES_tradnl" sz="2800" b="1" dirty="0" err="1"/>
              <a:t>mirror</a:t>
            </a:r>
            <a:endParaRPr lang="es-ES_tradnl" sz="2800" b="1" dirty="0"/>
          </a:p>
          <a:p>
            <a:r>
              <a:rPr lang="es-ES_tradnl" sz="2800" b="1" dirty="0"/>
              <a:t>La ducha/la bañera - </a:t>
            </a:r>
            <a:r>
              <a:rPr lang="es-ES_tradnl" sz="2800" b="1" dirty="0" err="1"/>
              <a:t>the</a:t>
            </a:r>
            <a:r>
              <a:rPr lang="es-ES_tradnl" sz="2800" b="1" dirty="0"/>
              <a:t> </a:t>
            </a:r>
            <a:r>
              <a:rPr lang="es-ES_tradnl" sz="2800" b="1" dirty="0" err="1"/>
              <a:t>shower</a:t>
            </a:r>
            <a:endParaRPr lang="es-ES_tradnl" sz="2800" b="1" dirty="0"/>
          </a:p>
        </p:txBody>
      </p:sp>
    </p:spTree>
    <p:extLst>
      <p:ext uri="{BB962C8B-B14F-4D97-AF65-F5344CB8AC3E}">
        <p14:creationId xmlns:p14="http://schemas.microsoft.com/office/powerpoint/2010/main" val="3855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275709" cy="1507067"/>
          </a:xfrm>
        </p:spPr>
        <p:txBody>
          <a:bodyPr/>
          <a:lstStyle/>
          <a:p>
            <a:r>
              <a:rPr lang="es-ES_tradnl" dirty="0"/>
              <a:t>Donde estamos … que está en cada  cuarto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9" y="685800"/>
            <a:ext cx="2711053" cy="36147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_tradnl" sz="2800" b="1" dirty="0"/>
              <a:t>La lavadora- </a:t>
            </a:r>
            <a:r>
              <a:rPr lang="es-ES_tradnl" sz="2800" b="1" dirty="0" err="1"/>
              <a:t>the</a:t>
            </a:r>
            <a:r>
              <a:rPr lang="es-ES_tradnl" sz="2800" b="1" dirty="0"/>
              <a:t> </a:t>
            </a:r>
            <a:r>
              <a:rPr lang="es-ES_tradnl" sz="2800" b="1" dirty="0" err="1"/>
              <a:t>washer</a:t>
            </a:r>
            <a:r>
              <a:rPr lang="es-ES_tradnl" sz="2800" b="1" dirty="0"/>
              <a:t> </a:t>
            </a:r>
          </a:p>
          <a:p>
            <a:r>
              <a:rPr lang="es-ES_tradnl" sz="2800" b="1" dirty="0"/>
              <a:t>La secadora- </a:t>
            </a:r>
            <a:r>
              <a:rPr lang="es-ES_tradnl" sz="2800" b="1" dirty="0" err="1"/>
              <a:t>the</a:t>
            </a:r>
            <a:r>
              <a:rPr lang="es-ES_tradnl" sz="2800" b="1" dirty="0"/>
              <a:t> </a:t>
            </a:r>
            <a:r>
              <a:rPr lang="es-ES_tradnl" sz="2800" b="1" dirty="0" err="1"/>
              <a:t>dryer</a:t>
            </a:r>
            <a:r>
              <a:rPr lang="es-ES_tradnl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627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268" y="901531"/>
            <a:ext cx="11377863" cy="1293028"/>
          </a:xfrm>
        </p:spPr>
        <p:txBody>
          <a:bodyPr/>
          <a:lstStyle/>
          <a:p>
            <a:r>
              <a:rPr lang="es-ES_tradnl" dirty="0"/>
              <a:t>Donde esta… que esta en cada cuarto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71" y="2301319"/>
            <a:ext cx="3342857" cy="380952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2398448"/>
            <a:ext cx="4934479" cy="3615266"/>
          </a:xfrm>
        </p:spPr>
        <p:txBody>
          <a:bodyPr>
            <a:normAutofit/>
          </a:bodyPr>
          <a:lstStyle/>
          <a:p>
            <a:r>
              <a:rPr lang="es-ES_tradnl" sz="3200" b="1" dirty="0"/>
              <a:t>El </a:t>
            </a:r>
            <a:r>
              <a:rPr lang="es-ES_tradnl" sz="3200" b="1" dirty="0" smtClean="0"/>
              <a:t>césped/pasto- </a:t>
            </a:r>
            <a:r>
              <a:rPr lang="es-ES_tradnl" sz="3200" b="1" dirty="0" err="1" smtClean="0"/>
              <a:t>lawn</a:t>
            </a:r>
            <a:r>
              <a:rPr lang="es-ES_tradnl" sz="3200" b="1" dirty="0" smtClean="0"/>
              <a:t>/</a:t>
            </a:r>
            <a:r>
              <a:rPr lang="es-ES_tradnl" sz="3200" b="1" dirty="0" err="1" smtClean="0"/>
              <a:t>grass</a:t>
            </a:r>
            <a:endParaRPr lang="es-ES_tradnl" sz="3200" b="1" dirty="0"/>
          </a:p>
          <a:p>
            <a:r>
              <a:rPr lang="es-ES_tradnl" sz="3200" b="1" dirty="0"/>
              <a:t>Las plantas- </a:t>
            </a:r>
            <a:r>
              <a:rPr lang="es-ES_tradnl" sz="3200" b="1" dirty="0" err="1"/>
              <a:t>plants</a:t>
            </a:r>
            <a:endParaRPr lang="es-ES_tradnl" sz="3200" b="1" dirty="0"/>
          </a:p>
          <a:p>
            <a:r>
              <a:rPr lang="es-ES_tradnl" sz="3200" b="1" dirty="0"/>
              <a:t>El árbol- </a:t>
            </a:r>
            <a:r>
              <a:rPr lang="es-ES_tradnl" sz="3200" b="1" dirty="0" err="1"/>
              <a:t>tree</a:t>
            </a:r>
            <a:endParaRPr lang="es-ES_tradnl" sz="3200" b="1" dirty="0"/>
          </a:p>
        </p:txBody>
      </p:sp>
    </p:spTree>
    <p:extLst>
      <p:ext uri="{BB962C8B-B14F-4D97-AF65-F5344CB8AC3E}">
        <p14:creationId xmlns:p14="http://schemas.microsoft.com/office/powerpoint/2010/main" val="426771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Go</a:t>
            </a:r>
            <a:r>
              <a:rPr lang="es-MX" dirty="0" smtClean="0"/>
              <a:t> to nearpod.com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9841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687"/>
          <a:stretch/>
        </p:blipFill>
        <p:spPr>
          <a:xfrm>
            <a:off x="4615261" y="827631"/>
            <a:ext cx="7347284" cy="52027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597" y="2142135"/>
            <a:ext cx="444366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/>
              <a:t>1. ¿Que es amarilla en la cocina? </a:t>
            </a:r>
          </a:p>
          <a:p>
            <a:r>
              <a:rPr lang="es-ES_tradnl" sz="2000" b="1" dirty="0"/>
              <a:t>2. ¿ Que es gris en la sala? </a:t>
            </a:r>
          </a:p>
          <a:p>
            <a:r>
              <a:rPr lang="es-ES_tradnl" sz="2000" b="1" dirty="0"/>
              <a:t>3. ¿ Que es morado en dormitorio uno?</a:t>
            </a:r>
          </a:p>
          <a:p>
            <a:r>
              <a:rPr lang="es-ES_tradnl" sz="2000" b="1" dirty="0"/>
              <a:t>4. ¿ Que es azul en dormitorio uno?</a:t>
            </a:r>
          </a:p>
          <a:p>
            <a:r>
              <a:rPr lang="es-ES_tradnl" sz="2000" b="1" dirty="0"/>
              <a:t>5. ¿ Que es rosada en dormitorio dos? </a:t>
            </a:r>
          </a:p>
          <a:p>
            <a:r>
              <a:rPr lang="es-ES_tradnl" sz="2000" b="1" dirty="0"/>
              <a:t>6. ¿ Que es blanco en la cocina?</a:t>
            </a:r>
          </a:p>
          <a:p>
            <a:r>
              <a:rPr lang="es-ES_tradnl" sz="2000" b="1" dirty="0"/>
              <a:t>7. ¿ Que es morado en la sala?</a:t>
            </a:r>
          </a:p>
          <a:p>
            <a:endParaRPr lang="es-ES_tradnl" dirty="0"/>
          </a:p>
        </p:txBody>
      </p:sp>
      <p:sp>
        <p:nvSpPr>
          <p:cNvPr id="7" name="Rectangle 6"/>
          <p:cNvSpPr/>
          <p:nvPr/>
        </p:nvSpPr>
        <p:spPr>
          <a:xfrm>
            <a:off x="8645234" y="2735516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8180256" y="1638778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249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147" y="764373"/>
            <a:ext cx="10688053" cy="1293028"/>
          </a:xfrm>
        </p:spPr>
        <p:txBody>
          <a:bodyPr>
            <a:noAutofit/>
          </a:bodyPr>
          <a:lstStyle/>
          <a:p>
            <a:r>
              <a:rPr lang="es-ES_tradnl" sz="4800" dirty="0"/>
              <a:t>DOL: donde están las cosas…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147" y="2262809"/>
            <a:ext cx="8534400" cy="361526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_tradnl" sz="3200" dirty="0" err="1"/>
              <a:t>Write</a:t>
            </a:r>
            <a:r>
              <a:rPr lang="es-ES_tradnl" sz="3200" dirty="0"/>
              <a:t> a complete </a:t>
            </a:r>
            <a:r>
              <a:rPr lang="es-ES_tradnl" sz="3200" dirty="0" err="1"/>
              <a:t>sentence</a:t>
            </a:r>
            <a:r>
              <a:rPr lang="es-ES_tradnl" sz="3200" dirty="0"/>
              <a:t> </a:t>
            </a:r>
            <a:r>
              <a:rPr lang="es-ES_tradnl" sz="3200" dirty="0" err="1"/>
              <a:t>about</a:t>
            </a:r>
            <a:r>
              <a:rPr lang="es-ES_tradnl" sz="3200" dirty="0"/>
              <a:t> </a:t>
            </a:r>
            <a:r>
              <a:rPr lang="es-ES_tradnl" sz="3200" dirty="0" err="1"/>
              <a:t>where</a:t>
            </a:r>
            <a:r>
              <a:rPr lang="es-ES_tradnl" sz="3200" dirty="0"/>
              <a:t> </a:t>
            </a:r>
            <a:r>
              <a:rPr lang="es-ES_tradnl" sz="3200" dirty="0" err="1"/>
              <a:t>the</a:t>
            </a:r>
            <a:r>
              <a:rPr lang="es-ES_tradnl" sz="3200" dirty="0"/>
              <a:t> </a:t>
            </a:r>
            <a:r>
              <a:rPr lang="es-ES_tradnl" sz="3200" dirty="0" err="1"/>
              <a:t>following</a:t>
            </a:r>
            <a:r>
              <a:rPr lang="es-ES_tradnl" sz="3200" dirty="0"/>
              <a:t> </a:t>
            </a:r>
            <a:r>
              <a:rPr lang="es-ES_tradnl" sz="3200" dirty="0" err="1"/>
              <a:t>items</a:t>
            </a:r>
            <a:r>
              <a:rPr lang="es-ES_tradnl" sz="3200" dirty="0"/>
              <a:t> are in a </a:t>
            </a:r>
            <a:r>
              <a:rPr lang="es-ES_tradnl" sz="3200" dirty="0" err="1"/>
              <a:t>house</a:t>
            </a:r>
            <a:r>
              <a:rPr lang="es-ES_tradnl" sz="3200" dirty="0"/>
              <a:t>. </a:t>
            </a:r>
          </a:p>
          <a:p>
            <a:pPr marL="0" indent="0">
              <a:buNone/>
            </a:pPr>
            <a:r>
              <a:rPr lang="es-ES_tradnl" sz="3200" dirty="0"/>
              <a:t>	El sofá- ex: El sofá esta en la sala. </a:t>
            </a:r>
          </a:p>
          <a:p>
            <a:r>
              <a:rPr lang="es-ES_tradnl" sz="3200" dirty="0"/>
              <a:t>1.  el lavaplatos </a:t>
            </a:r>
          </a:p>
          <a:p>
            <a:r>
              <a:rPr lang="es-ES_tradnl" sz="3200" dirty="0"/>
              <a:t>2.  la mesa </a:t>
            </a:r>
          </a:p>
          <a:p>
            <a:r>
              <a:rPr lang="es-ES_tradnl" sz="3200" dirty="0"/>
              <a:t>3.  la cama </a:t>
            </a:r>
          </a:p>
          <a:p>
            <a:r>
              <a:rPr lang="es-ES_tradnl" sz="3200" dirty="0"/>
              <a:t>4.  el armario </a:t>
            </a:r>
          </a:p>
          <a:p>
            <a:r>
              <a:rPr lang="es-ES_tradnl" sz="3200" dirty="0"/>
              <a:t>5.  el inodoro 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5158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Ve a Kahoot.it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3994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82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16" y="326353"/>
            <a:ext cx="11265568" cy="1293028"/>
          </a:xfrm>
        </p:spPr>
        <p:txBody>
          <a:bodyPr>
            <a:noAutofit/>
          </a:bodyPr>
          <a:lstStyle/>
          <a:p>
            <a:pPr algn="ctr"/>
            <a:r>
              <a:rPr lang="es-ES_tradnl" sz="4400" b="1" dirty="0" err="1"/>
              <a:t>With</a:t>
            </a:r>
            <a:r>
              <a:rPr lang="es-ES_tradnl" sz="4400" b="1" dirty="0"/>
              <a:t> a </a:t>
            </a:r>
            <a:r>
              <a:rPr lang="es-ES_tradnl" sz="4400" b="1" dirty="0" err="1"/>
              <a:t>partner</a:t>
            </a:r>
            <a:r>
              <a:rPr lang="es-ES_tradnl" sz="4400" b="1" dirty="0"/>
              <a:t/>
            </a:r>
            <a:br>
              <a:rPr lang="es-ES_tradnl" sz="4400" b="1" dirty="0"/>
            </a:br>
            <a:r>
              <a:rPr lang="es-ES_tradnl" sz="4400" b="1" dirty="0" err="1"/>
              <a:t>Read</a:t>
            </a:r>
            <a:r>
              <a:rPr lang="es-ES_tradnl" sz="4400" b="1" dirty="0"/>
              <a:t> </a:t>
            </a:r>
            <a:r>
              <a:rPr lang="es-ES_tradnl" sz="4400" b="1" dirty="0" err="1"/>
              <a:t>the</a:t>
            </a:r>
            <a:r>
              <a:rPr lang="es-ES_tradnl" sz="4400" b="1" dirty="0"/>
              <a:t> </a:t>
            </a:r>
            <a:r>
              <a:rPr lang="es-ES_tradnl" sz="4400" b="1" dirty="0" err="1"/>
              <a:t>steps</a:t>
            </a:r>
            <a:r>
              <a:rPr lang="es-ES_tradnl" sz="4400" b="1" dirty="0"/>
              <a:t> and </a:t>
            </a:r>
            <a:r>
              <a:rPr lang="es-ES_tradnl" sz="4400" b="1" dirty="0" err="1"/>
              <a:t>construct</a:t>
            </a:r>
            <a:r>
              <a:rPr lang="es-ES_tradnl" sz="4400" b="1" dirty="0"/>
              <a:t> </a:t>
            </a:r>
            <a:r>
              <a:rPr lang="es-ES_tradnl" sz="4400" b="1" dirty="0" err="1"/>
              <a:t>the</a:t>
            </a:r>
            <a:r>
              <a:rPr lang="es-ES_tradnl" sz="4400" b="1" dirty="0"/>
              <a:t> </a:t>
            </a:r>
            <a:r>
              <a:rPr lang="es-ES_tradnl" sz="4400" b="1" dirty="0" err="1"/>
              <a:t>house</a:t>
            </a:r>
            <a:r>
              <a:rPr lang="es-ES_tradnl" sz="4400" b="1" dirty="0"/>
              <a:t> in </a:t>
            </a:r>
            <a:r>
              <a:rPr lang="es-ES_tradnl" sz="4400" b="1" dirty="0" err="1"/>
              <a:t>the</a:t>
            </a:r>
            <a:r>
              <a:rPr lang="es-ES_tradnl" sz="4400" b="1" dirty="0"/>
              <a:t> </a:t>
            </a:r>
            <a:r>
              <a:rPr lang="es-ES_tradnl" sz="4400" b="1" dirty="0" err="1"/>
              <a:t>following</a:t>
            </a:r>
            <a:r>
              <a:rPr lang="es-ES_tradnl" sz="4400" b="1" dirty="0"/>
              <a:t> </a:t>
            </a:r>
            <a:r>
              <a:rPr lang="es-ES_tradnl" sz="4400" b="1" dirty="0" err="1"/>
              <a:t>way</a:t>
            </a:r>
            <a:r>
              <a:rPr lang="es-ES_tradnl" sz="4400" b="1" dirty="0"/>
              <a:t>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01078"/>
            <a:ext cx="10820400" cy="4856922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/>
              <a:t>1. Hay dos baños pero ninguno de ellos (</a:t>
            </a:r>
            <a:r>
              <a:rPr lang="es-ES_tradnl" dirty="0" err="1"/>
              <a:t>neither</a:t>
            </a:r>
            <a:r>
              <a:rPr lang="es-ES_tradnl" dirty="0"/>
              <a:t> of </a:t>
            </a:r>
            <a:r>
              <a:rPr lang="es-ES_tradnl" dirty="0" err="1"/>
              <a:t>these</a:t>
            </a:r>
            <a:r>
              <a:rPr lang="es-ES_tradnl" dirty="0"/>
              <a:t>) están en la planta baja </a:t>
            </a:r>
          </a:p>
          <a:p>
            <a:r>
              <a:rPr lang="es-ES_tradnl" dirty="0"/>
              <a:t>2. Cuando entras la casa a través (</a:t>
            </a:r>
            <a:r>
              <a:rPr lang="es-ES_tradnl" dirty="0" err="1"/>
              <a:t>through</a:t>
            </a:r>
            <a:r>
              <a:rPr lang="es-ES_tradnl" dirty="0"/>
              <a:t>) la puerta estás en la sala.</a:t>
            </a:r>
          </a:p>
          <a:p>
            <a:r>
              <a:rPr lang="es-ES_tradnl" dirty="0"/>
              <a:t>3. El ático está en el segundo piso. También está el tejado. </a:t>
            </a:r>
          </a:p>
          <a:p>
            <a:r>
              <a:rPr lang="es-ES_tradnl" dirty="0"/>
              <a:t>4. Hay tres dormitorios en el primer piso. Los dormitorios del hermano y de los padres están a la izquierda del baño. </a:t>
            </a:r>
          </a:p>
          <a:p>
            <a:r>
              <a:rPr lang="es-ES_tradnl" dirty="0"/>
              <a:t>5. El dormitorio de la hermana está debajo de la chimenea. </a:t>
            </a:r>
          </a:p>
          <a:p>
            <a:r>
              <a:rPr lang="es-ES_tradnl" dirty="0"/>
              <a:t>6. Debajo de la sala, en el sótano, está el lavadero. </a:t>
            </a:r>
          </a:p>
          <a:p>
            <a:r>
              <a:rPr lang="es-ES_tradnl" dirty="0"/>
              <a:t>7. El jardín esta afuera (</a:t>
            </a:r>
            <a:r>
              <a:rPr lang="es-ES_tradnl" dirty="0" err="1"/>
              <a:t>outside</a:t>
            </a:r>
            <a:r>
              <a:rPr lang="es-ES_tradnl" dirty="0"/>
              <a:t> of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door</a:t>
            </a:r>
            <a:r>
              <a:rPr lang="es-ES_tradnl" dirty="0"/>
              <a:t>). Está completamente a la izquierda. </a:t>
            </a:r>
          </a:p>
          <a:p>
            <a:r>
              <a:rPr lang="es-ES_tradnl" dirty="0"/>
              <a:t>8. A la derecha de la sala está el hall. </a:t>
            </a:r>
          </a:p>
          <a:p>
            <a:r>
              <a:rPr lang="es-ES_tradnl" dirty="0"/>
              <a:t>9. El comedor esta entre de (in </a:t>
            </a:r>
            <a:r>
              <a:rPr lang="es-ES_tradnl" dirty="0" err="1"/>
              <a:t>between</a:t>
            </a:r>
            <a:r>
              <a:rPr lang="es-ES_tradnl" dirty="0"/>
              <a:t>) el hall y la cocina. Todas las cuartas están en la planta baja. </a:t>
            </a:r>
          </a:p>
          <a:p>
            <a:r>
              <a:rPr lang="es-ES_tradnl" dirty="0"/>
              <a:t>10. Debajo de la cocina, está el baño.</a:t>
            </a:r>
          </a:p>
          <a:p>
            <a:r>
              <a:rPr lang="es-ES_tradnl" dirty="0"/>
              <a:t>11. No hay nada encima o debajo del garaje. </a:t>
            </a:r>
          </a:p>
        </p:txBody>
      </p:sp>
    </p:spTree>
    <p:extLst>
      <p:ext uri="{BB962C8B-B14F-4D97-AF65-F5344CB8AC3E}">
        <p14:creationId xmlns:p14="http://schemas.microsoft.com/office/powerpoint/2010/main" val="170753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000" dirty="0"/>
              <a:t>agenda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1088914"/>
              </p:ext>
            </p:extLst>
          </p:nvPr>
        </p:nvGraphicFramePr>
        <p:xfrm>
          <a:off x="687388" y="863601"/>
          <a:ext cx="10820400" cy="3061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/>
                        <a:t>TIME</a:t>
                      </a:r>
                      <a:r>
                        <a:rPr lang="es-ES_tradnl" sz="2400" baseline="0" dirty="0"/>
                        <a:t> </a:t>
                      </a:r>
                      <a:endParaRPr lang="es-ES_trad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/>
                        <a:t>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Do</a:t>
                      </a:r>
                      <a:r>
                        <a:rPr lang="es-ES_tradnl" baseline="0" dirty="0"/>
                        <a:t> </a:t>
                      </a:r>
                      <a:r>
                        <a:rPr lang="es-ES_tradnl" baseline="0" dirty="0" err="1"/>
                        <a:t>now</a:t>
                      </a:r>
                      <a:r>
                        <a:rPr lang="es-ES_tradnl" baseline="0" dirty="0"/>
                        <a:t>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961">
                <a:tc>
                  <a:txBody>
                    <a:bodyPr/>
                    <a:lstStyle/>
                    <a:p>
                      <a:r>
                        <a:rPr lang="es-ES_tradnl" dirty="0"/>
                        <a:t>10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INM:</a:t>
                      </a:r>
                      <a:r>
                        <a:rPr lang="es-ES_tradnl" baseline="0" dirty="0"/>
                        <a:t> cuartos de la casa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  <a:r>
                        <a:rPr lang="es-ES_tradnl" baseline="0" dirty="0"/>
                        <a:t> 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err="1"/>
                        <a:t>Matching</a:t>
                      </a:r>
                      <a:r>
                        <a:rPr lang="es-ES_tradnl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5</a:t>
                      </a:r>
                      <a:r>
                        <a:rPr lang="es-ES_tradnl" baseline="0" dirty="0"/>
                        <a:t> Minutes 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E</a:t>
                      </a:r>
                      <a:r>
                        <a:rPr lang="es-ES_tradnl" baseline="0" dirty="0"/>
                        <a:t>n la casa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0" dirty="0"/>
                        <a:t>10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0" dirty="0"/>
                        <a:t>¿Cual</a:t>
                      </a:r>
                      <a:r>
                        <a:rPr lang="es-ES_tradnl" b="0" baseline="0" dirty="0"/>
                        <a:t> casa? </a:t>
                      </a:r>
                      <a:endParaRPr lang="es-ES_tradnl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10</a:t>
                      </a:r>
                      <a:r>
                        <a:rPr lang="es-ES_tradnl" baseline="0" dirty="0"/>
                        <a:t> Minutes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Quien</a:t>
                      </a:r>
                      <a:r>
                        <a:rPr lang="es-ES_tradnl" baseline="0" dirty="0"/>
                        <a:t> esta ... en cada cuarto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DOL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90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34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350933"/>
            <a:ext cx="8534400" cy="1507067"/>
          </a:xfrm>
        </p:spPr>
        <p:txBody>
          <a:bodyPr/>
          <a:lstStyle/>
          <a:p>
            <a:r>
              <a:rPr lang="es-ES_tradnl" dirty="0"/>
              <a:t>Crear una red … </a:t>
            </a:r>
            <a:br>
              <a:rPr lang="es-ES_tradnl" dirty="0"/>
            </a:br>
            <a:r>
              <a:rPr lang="es-ES_tradnl" dirty="0"/>
              <a:t>¿que cosas están en tu casa?  </a:t>
            </a:r>
          </a:p>
        </p:txBody>
      </p:sp>
      <p:sp>
        <p:nvSpPr>
          <p:cNvPr id="4" name="Oval 3"/>
          <p:cNvSpPr/>
          <p:nvPr/>
        </p:nvSpPr>
        <p:spPr>
          <a:xfrm>
            <a:off x="4855335" y="2279561"/>
            <a:ext cx="1983347" cy="1790163"/>
          </a:xfrm>
          <a:prstGeom prst="ellipse">
            <a:avLst/>
          </a:prstGeom>
          <a:solidFill>
            <a:schemeClr val="tx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682" y="998352"/>
            <a:ext cx="1740739" cy="1576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890" y="3330310"/>
            <a:ext cx="1797756" cy="1628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749" y="1065613"/>
            <a:ext cx="1592194" cy="1441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555" y="3479299"/>
            <a:ext cx="1740739" cy="15764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70806" y="2806375"/>
            <a:ext cx="17524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Mi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casa</a:t>
            </a:r>
          </a:p>
        </p:txBody>
      </p:sp>
      <p:sp>
        <p:nvSpPr>
          <p:cNvPr id="10" name="Rectangle 9"/>
          <p:cNvSpPr/>
          <p:nvPr/>
        </p:nvSpPr>
        <p:spPr>
          <a:xfrm rot="20693057">
            <a:off x="7102666" y="3823304"/>
            <a:ext cx="18469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El </a:t>
            </a:r>
            <a:r>
              <a:rPr 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baño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889150">
            <a:off x="6602819" y="1100348"/>
            <a:ext cx="221246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El </a:t>
            </a:r>
          </a:p>
          <a:p>
            <a:pPr algn="ctr"/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dormitorio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69630" y="1144677"/>
            <a:ext cx="170431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cocina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20905517">
            <a:off x="3299630" y="3572511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</a:t>
            </a:r>
          </a:p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sala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30680" y="2300959"/>
            <a:ext cx="394718" cy="309133"/>
          </a:xfrm>
          <a:prstGeom prst="line">
            <a:avLst/>
          </a:prstGeom>
          <a:ln w="76200">
            <a:solidFill>
              <a:schemeClr val="accent1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78215">
            <a:off x="6630150" y="2267227"/>
            <a:ext cx="475529" cy="3901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522" y="3539821"/>
            <a:ext cx="475529" cy="390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60419">
            <a:off x="4627180" y="3605851"/>
            <a:ext cx="415677" cy="3410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865" y="1144677"/>
            <a:ext cx="475529" cy="3901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69727">
            <a:off x="4277912" y="733076"/>
            <a:ext cx="475529" cy="3901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136494" y="2344624"/>
            <a:ext cx="475529" cy="3901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723" y="891096"/>
            <a:ext cx="475529" cy="3901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36265">
            <a:off x="8555901" y="1889383"/>
            <a:ext cx="475529" cy="3901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00817">
            <a:off x="8010196" y="671585"/>
            <a:ext cx="475529" cy="3901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482" y="4595568"/>
            <a:ext cx="475529" cy="3901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21815">
            <a:off x="8668825" y="3246167"/>
            <a:ext cx="475529" cy="3901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770" y="3493720"/>
            <a:ext cx="475529" cy="3901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52282">
            <a:off x="7588741" y="5008238"/>
            <a:ext cx="475529" cy="3901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399" y="4875412"/>
            <a:ext cx="475529" cy="3901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21138">
            <a:off x="2728320" y="4595568"/>
            <a:ext cx="475529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Bienvenidos a nuestra clase</a:t>
            </a:r>
            <a:br>
              <a:rPr lang="es-ES_tradnl" dirty="0"/>
            </a:br>
            <a:r>
              <a:rPr lang="es-ES_tradnl" dirty="0"/>
              <a:t>español 1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/>
              <a:t>Hoy es  </a:t>
            </a:r>
            <a:r>
              <a:rPr lang="es-ES_tradnl" dirty="0" smtClean="0"/>
              <a:t>          </a:t>
            </a:r>
            <a:r>
              <a:rPr lang="es-ES_tradnl" dirty="0" smtClean="0"/>
              <a:t>    </a:t>
            </a:r>
            <a:r>
              <a:rPr lang="es-ES_tradnl" dirty="0" smtClean="0"/>
              <a:t>, </a:t>
            </a:r>
            <a:r>
              <a:rPr lang="es-ES_tradnl" dirty="0" smtClean="0"/>
              <a:t>el VEINTIOCHO DE FEBRERO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4319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5400" dirty="0"/>
              <a:t>OBJETIVO Y DOL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1149626"/>
            <a:ext cx="4937655" cy="3615267"/>
          </a:xfrm>
        </p:spPr>
        <p:txBody>
          <a:bodyPr>
            <a:normAutofit/>
          </a:bodyPr>
          <a:lstStyle/>
          <a:p>
            <a:r>
              <a:rPr lang="es-ES_tradnl" sz="2800" dirty="0"/>
              <a:t>LLWBAT </a:t>
            </a:r>
            <a:r>
              <a:rPr lang="es-ES_tradnl" sz="2800" dirty="0" err="1"/>
              <a:t>write</a:t>
            </a:r>
            <a:r>
              <a:rPr lang="es-ES_tradnl" sz="2800" dirty="0"/>
              <a:t> </a:t>
            </a:r>
            <a:r>
              <a:rPr lang="es-ES_tradnl" sz="2800" dirty="0" err="1"/>
              <a:t>about</a:t>
            </a:r>
            <a:r>
              <a:rPr lang="es-ES_tradnl" sz="2800" dirty="0"/>
              <a:t> </a:t>
            </a:r>
            <a:r>
              <a:rPr lang="es-ES_tradnl" sz="2800" dirty="0" err="1"/>
              <a:t>location</a:t>
            </a:r>
            <a:r>
              <a:rPr lang="es-ES_tradnl" sz="2800" dirty="0"/>
              <a:t> and </a:t>
            </a:r>
            <a:r>
              <a:rPr lang="es-ES_tradnl" sz="2800" dirty="0" err="1"/>
              <a:t>descriptions</a:t>
            </a:r>
            <a:r>
              <a:rPr lang="es-ES_tradnl" sz="2800" dirty="0"/>
              <a:t> of </a:t>
            </a:r>
            <a:r>
              <a:rPr lang="es-ES_tradnl" sz="2800" dirty="0" err="1"/>
              <a:t>the</a:t>
            </a:r>
            <a:r>
              <a:rPr lang="es-ES_tradnl" sz="2800" dirty="0"/>
              <a:t> </a:t>
            </a:r>
            <a:r>
              <a:rPr lang="es-ES_tradnl" sz="2800" dirty="0" err="1"/>
              <a:t>furniture</a:t>
            </a:r>
            <a:r>
              <a:rPr lang="es-ES_tradnl" sz="2800" dirty="0"/>
              <a:t> in </a:t>
            </a:r>
            <a:r>
              <a:rPr lang="es-ES_tradnl" sz="2800" dirty="0" err="1"/>
              <a:t>the</a:t>
            </a:r>
            <a:r>
              <a:rPr lang="es-ES_tradnl" sz="2800" dirty="0"/>
              <a:t> </a:t>
            </a:r>
            <a:r>
              <a:rPr lang="es-ES_tradnl" sz="2800" dirty="0" err="1"/>
              <a:t>house</a:t>
            </a:r>
            <a:r>
              <a:rPr lang="es-ES_tradnl" sz="2800" dirty="0"/>
              <a:t> </a:t>
            </a:r>
            <a:r>
              <a:rPr lang="es-ES_tradnl" sz="2800" dirty="0" err="1"/>
              <a:t>using</a:t>
            </a:r>
            <a:r>
              <a:rPr lang="es-ES_tradnl" sz="2800" dirty="0"/>
              <a:t> ser and estar and </a:t>
            </a:r>
            <a:r>
              <a:rPr lang="es-ES_tradnl" sz="2800" dirty="0" err="1"/>
              <a:t>household</a:t>
            </a:r>
            <a:r>
              <a:rPr lang="es-ES_tradnl" sz="2800" dirty="0"/>
              <a:t> </a:t>
            </a:r>
            <a:r>
              <a:rPr lang="es-ES_tradnl" sz="2800" dirty="0" err="1"/>
              <a:t>vocabulary</a:t>
            </a:r>
            <a:r>
              <a:rPr lang="es-ES_tradnl" sz="2800" dirty="0"/>
              <a:t>. </a:t>
            </a:r>
            <a:r>
              <a:rPr lang="en-US" sz="2800" dirty="0"/>
              <a:t>[NL.3.1b, NL.2.1b]</a:t>
            </a:r>
            <a:endParaRPr lang="es-ES_tradnl" sz="2800" dirty="0"/>
          </a:p>
          <a:p>
            <a:endParaRPr lang="es-ES_tradnl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_tradnl" sz="2800" dirty="0"/>
              <a:t>LLW </a:t>
            </a:r>
            <a:r>
              <a:rPr lang="es-ES_tradnl" sz="2800" dirty="0" err="1"/>
              <a:t>write</a:t>
            </a:r>
            <a:r>
              <a:rPr lang="es-ES_tradnl" sz="2800" dirty="0"/>
              <a:t> 5 </a:t>
            </a:r>
            <a:r>
              <a:rPr lang="es-ES_tradnl" sz="2800" dirty="0" err="1"/>
              <a:t>locations</a:t>
            </a:r>
            <a:r>
              <a:rPr lang="es-ES_tradnl" sz="2800" dirty="0"/>
              <a:t> of ítems in </a:t>
            </a:r>
            <a:r>
              <a:rPr lang="es-ES_tradnl" sz="2800" dirty="0" err="1"/>
              <a:t>the</a:t>
            </a:r>
            <a:r>
              <a:rPr lang="es-ES_tradnl" sz="2800" dirty="0"/>
              <a:t> </a:t>
            </a:r>
            <a:r>
              <a:rPr lang="es-ES_tradnl" sz="2800" dirty="0" err="1"/>
              <a:t>house</a:t>
            </a:r>
            <a:r>
              <a:rPr lang="es-ES_tradnl" sz="2800" dirty="0"/>
              <a:t> and </a:t>
            </a:r>
            <a:r>
              <a:rPr lang="es-ES_tradnl" sz="2800" dirty="0" err="1"/>
              <a:t>descriptions</a:t>
            </a:r>
            <a:r>
              <a:rPr lang="es-ES_tradnl" sz="2800" dirty="0"/>
              <a:t> of </a:t>
            </a:r>
            <a:r>
              <a:rPr lang="es-ES_tradnl" sz="2800" dirty="0" err="1"/>
              <a:t>those</a:t>
            </a:r>
            <a:r>
              <a:rPr lang="es-ES_tradnl" sz="2800" dirty="0"/>
              <a:t> ítems </a:t>
            </a:r>
            <a:r>
              <a:rPr lang="es-ES_tradnl" sz="2800" dirty="0" err="1"/>
              <a:t>using</a:t>
            </a:r>
            <a:r>
              <a:rPr lang="es-ES_tradnl" sz="2800" dirty="0"/>
              <a:t> ser and estar </a:t>
            </a:r>
            <a:r>
              <a:rPr lang="es-ES_tradnl" sz="2800" dirty="0" err="1"/>
              <a:t>with</a:t>
            </a:r>
            <a:r>
              <a:rPr lang="es-ES_tradnl" sz="2800" dirty="0"/>
              <a:t> 100% </a:t>
            </a:r>
            <a:r>
              <a:rPr lang="es-ES_tradnl" sz="2800" dirty="0" err="1"/>
              <a:t>accuracy</a:t>
            </a:r>
            <a:r>
              <a:rPr lang="es-ES_tradnl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3988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0295" y="566100"/>
            <a:ext cx="7758559" cy="56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0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60" y="3272486"/>
            <a:ext cx="8534400" cy="1507067"/>
          </a:xfrm>
        </p:spPr>
        <p:txBody>
          <a:bodyPr/>
          <a:lstStyle/>
          <a:p>
            <a:r>
              <a:rPr lang="es-MX" dirty="0" smtClean="0"/>
              <a:t>Titulo: Ejercicios de la casa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0151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5486400" y="4343400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s-ES_tradnl">
              <a:latin typeface="Calisto MT" charset="0"/>
            </a:endParaRPr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1524000" y="717548"/>
            <a:ext cx="9016998" cy="5113868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ea typeface="ＭＳ Ｐゴシック" charset="-128"/>
              </a:rPr>
              <a:t> </a:t>
            </a:r>
            <a:r>
              <a:rPr lang="en-US" sz="2800" dirty="0">
                <a:ea typeface="ＭＳ Ｐゴシック" charset="-128"/>
              </a:rPr>
              <a:t>You’re a real estate agent! </a:t>
            </a:r>
            <a:r>
              <a:rPr lang="en-US" sz="2800" b="1" dirty="0">
                <a:ea typeface="ＭＳ Ｐゴシック" charset="-128"/>
              </a:rPr>
              <a:t>Match the houses with the families who would buy them.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>
                <a:ea typeface="ＭＳ Ｐゴシック" charset="-128"/>
              </a:rPr>
              <a:t>Read the description of each house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>
                <a:ea typeface="ＭＳ Ｐゴシック" charset="-128"/>
              </a:rPr>
              <a:t>Read the description of a family and match them with a house that fits their needs 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>
                <a:ea typeface="ＭＳ Ｐゴシック" charset="-128"/>
              </a:rPr>
              <a:t> Once you think you have found the match, bring it to me to check your answers. If it is correct, you may move on to the next description.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>
                <a:ea typeface="ＭＳ Ｐゴシック" charset="-128"/>
              </a:rPr>
              <a:t>Justify your answers on the whiteboard. Think, “why does this house fit best with this person?”</a:t>
            </a:r>
          </a:p>
        </p:txBody>
      </p:sp>
    </p:spTree>
    <p:extLst>
      <p:ext uri="{BB962C8B-B14F-4D97-AF65-F5344CB8AC3E}">
        <p14:creationId xmlns:p14="http://schemas.microsoft.com/office/powerpoint/2010/main" val="141699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5486400" y="4343400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s-ES_tradnl">
              <a:latin typeface="Calisto MT" charset="0"/>
            </a:endParaRPr>
          </a:p>
        </p:txBody>
      </p:sp>
      <p:pic>
        <p:nvPicPr>
          <p:cNvPr id="7" name="Picture 6" descr="Screen shot 2014-01-30 at 1.30.1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-493936"/>
            <a:ext cx="11181068" cy="73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60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5486400" y="4343400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s-ES_tradnl">
              <a:latin typeface="Calisto MT" charset="0"/>
            </a:endParaRPr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1524000" y="795866"/>
            <a:ext cx="9016998" cy="3547534"/>
          </a:xfrm>
        </p:spPr>
        <p:txBody>
          <a:bodyPr>
            <a:normAutofit/>
          </a:bodyPr>
          <a:lstStyle/>
          <a:p>
            <a:r>
              <a:rPr lang="en-US" sz="3600" dirty="0">
                <a:ea typeface="ＭＳ Ｐゴシック" charset="-128"/>
              </a:rPr>
              <a:t> </a:t>
            </a:r>
            <a:r>
              <a:rPr lang="en-US" sz="2800" dirty="0">
                <a:ea typeface="ＭＳ Ｐゴシック" charset="-128"/>
              </a:rPr>
              <a:t>Las </a:t>
            </a:r>
            <a:r>
              <a:rPr lang="en-US" sz="2800" dirty="0" err="1">
                <a:ea typeface="ＭＳ Ｐゴシック" charset="-128"/>
              </a:rPr>
              <a:t>Casas</a:t>
            </a:r>
            <a:endParaRPr lang="en-US" sz="2800" dirty="0">
              <a:ea typeface="ＭＳ Ｐゴシック" charset="-128"/>
            </a:endParaRPr>
          </a:p>
        </p:txBody>
      </p:sp>
      <p:pic>
        <p:nvPicPr>
          <p:cNvPr id="6" name="Picture 5" descr="Screen shot 2014-01-30 at 1.30.3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6" y="403311"/>
            <a:ext cx="11974227" cy="602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54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5486400" y="4343400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s-ES_tradnl">
              <a:latin typeface="Calisto MT" charset="0"/>
            </a:endParaRPr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1549757" y="0"/>
            <a:ext cx="9016998" cy="6858000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>
                <a:ea typeface="ＭＳ Ｐゴシック" charset="-128"/>
              </a:rPr>
              <a:t> </a:t>
            </a:r>
            <a:r>
              <a:rPr lang="es-ES_tradnl" sz="2800" b="1" dirty="0">
                <a:ea typeface="ＭＳ Ｐゴシック" charset="-128"/>
              </a:rPr>
              <a:t>Las Personas/Familias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800" b="1" dirty="0">
                <a:ea typeface="ＭＳ Ｐゴシック" charset="-128"/>
              </a:rPr>
              <a:t>Doctora Suarez: Ella busca un apartamento en el centro de la ciudad (</a:t>
            </a:r>
            <a:r>
              <a:rPr lang="es-ES_tradnl" sz="2800" b="1" dirty="0" err="1">
                <a:ea typeface="ＭＳ Ｐゴシック" charset="-128"/>
              </a:rPr>
              <a:t>the</a:t>
            </a:r>
            <a:r>
              <a:rPr lang="es-ES_tradnl" sz="2800" b="1" dirty="0">
                <a:ea typeface="ＭＳ Ｐゴシック" charset="-128"/>
              </a:rPr>
              <a:t> </a:t>
            </a:r>
            <a:r>
              <a:rPr lang="es-ES_tradnl" sz="2800" b="1" dirty="0" err="1">
                <a:ea typeface="ＭＳ Ｐゴシック" charset="-128"/>
              </a:rPr>
              <a:t>city</a:t>
            </a:r>
            <a:r>
              <a:rPr lang="es-ES_tradnl" sz="2800" b="1" dirty="0">
                <a:ea typeface="ＭＳ Ｐゴシック" charset="-128"/>
              </a:rPr>
              <a:t>). Le gusta estar cerca del metro y de los restaurantes en la ciudad. Sólo necesita un dormitorio.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800" b="1" dirty="0">
                <a:ea typeface="ＭＳ Ｐゴシック" charset="-128"/>
              </a:rPr>
              <a:t>Amalia y su amiga Ana: Las dos son estudiantes de la universidad en la cuidad. Le gustan estar cerca de la universidad. Amalia y Ana necesitan dormitorios separados. 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800" b="1" dirty="0">
                <a:ea typeface="ＭＳ Ｐゴシック" charset="-128"/>
              </a:rPr>
              <a:t> La familia Rivero: Los Riveros sólo tienen un hijo, Max de cinco años, y un perro. Necesitan una casa cerca de una escuela y con un parque para caminar el perro. Les gustan las montañas (</a:t>
            </a:r>
            <a:r>
              <a:rPr lang="es-ES_tradnl" sz="2800" b="1" dirty="0" err="1">
                <a:ea typeface="ＭＳ Ｐゴシック" charset="-128"/>
              </a:rPr>
              <a:t>the</a:t>
            </a:r>
            <a:r>
              <a:rPr lang="es-ES_tradnl" sz="2800" b="1" dirty="0">
                <a:ea typeface="ＭＳ Ｐゴシック" charset="-128"/>
              </a:rPr>
              <a:t> </a:t>
            </a:r>
            <a:r>
              <a:rPr lang="es-ES_tradnl" sz="2800" b="1" dirty="0" err="1">
                <a:ea typeface="ＭＳ Ｐゴシック" charset="-128"/>
              </a:rPr>
              <a:t>mountains</a:t>
            </a:r>
            <a:r>
              <a:rPr lang="es-ES_tradnl" sz="2800" b="1" dirty="0">
                <a:ea typeface="ＭＳ Ｐゴシック" charset="-128"/>
              </a:rPr>
              <a:t>). 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800" b="1" dirty="0">
                <a:ea typeface="ＭＳ Ｐゴシック" charset="-128"/>
              </a:rPr>
              <a:t>Juan y Cristina son una pareja de novios. Buscan una casa que no está en la ciudad. Juan necesita un sótano para trabajar en casa y Cristina le gusta tener un jardín.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800" b="1" dirty="0">
                <a:ea typeface="ＭＳ Ｐゴシック" charset="-128"/>
              </a:rPr>
              <a:t>La familia Gutiérrez: Son una familia grande y rica. Tienen 4 hijos que no les gustan compartir (share) dormitorios. El Sr. Gutiérrez es un abogado (</a:t>
            </a:r>
            <a:r>
              <a:rPr lang="es-ES_tradnl" sz="2800" b="1" dirty="0" err="1">
                <a:ea typeface="ＭＳ Ｐゴシック" charset="-128"/>
              </a:rPr>
              <a:t>lawyer</a:t>
            </a:r>
            <a:r>
              <a:rPr lang="es-ES_tradnl" sz="2800" b="1" dirty="0">
                <a:ea typeface="ＭＳ Ｐゴシック" charset="-128"/>
              </a:rPr>
              <a:t>) y para relajar (relax), le gusta nadar los fines de semana. La Sra. Gutiérrez tiene una compañía de galletas (cookies). Necesita una cocina moderna y un cuarto para trabajar desde (</a:t>
            </a:r>
            <a:r>
              <a:rPr lang="es-ES_tradnl" sz="2800" b="1" dirty="0" err="1">
                <a:ea typeface="ＭＳ Ｐゴシック" charset="-128"/>
              </a:rPr>
              <a:t>from</a:t>
            </a:r>
            <a:r>
              <a:rPr lang="es-ES_tradnl" sz="2800" b="1" dirty="0">
                <a:ea typeface="ＭＳ Ｐゴシック" charset="-128"/>
              </a:rPr>
              <a:t>) la casa.</a:t>
            </a:r>
          </a:p>
        </p:txBody>
      </p:sp>
    </p:spTree>
    <p:extLst>
      <p:ext uri="{BB962C8B-B14F-4D97-AF65-F5344CB8AC3E}">
        <p14:creationId xmlns:p14="http://schemas.microsoft.com/office/powerpoint/2010/main" val="2488787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494" y="1327491"/>
            <a:ext cx="8534400" cy="1697400"/>
          </a:xfrm>
        </p:spPr>
        <p:txBody>
          <a:bodyPr/>
          <a:lstStyle/>
          <a:p>
            <a:r>
              <a:rPr lang="en-US" dirty="0" smtClean="0"/>
              <a:t>Hay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tomar</a:t>
            </a:r>
            <a:r>
              <a:rPr lang="en-US" dirty="0" smtClean="0"/>
              <a:t> </a:t>
            </a:r>
            <a:r>
              <a:rPr lang="en-US" dirty="0" err="1" smtClean="0"/>
              <a:t>apuntes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Let’s take some notes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570" y="3024891"/>
            <a:ext cx="9496248" cy="390891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Crazy frog lady - teaches verbs by </a:t>
            </a:r>
            <a:r>
              <a:rPr lang="en-US" dirty="0" smtClean="0"/>
              <a:t>room</a:t>
            </a:r>
            <a:endParaRPr lang="en-US" dirty="0"/>
          </a:p>
          <a:p>
            <a:r>
              <a:rPr lang="en-US" u="sng" dirty="0">
                <a:hlinkClick r:id="rId2"/>
              </a:rPr>
              <a:t>https://m.youtube.com/watch?v=YUiSYxxCrz4</a:t>
            </a:r>
          </a:p>
          <a:p>
            <a:endParaRPr lang="en-US" dirty="0"/>
          </a:p>
          <a:p>
            <a:r>
              <a:rPr lang="en-US" dirty="0"/>
              <a:t>Comprehensive parts of house</a:t>
            </a:r>
          </a:p>
          <a:p>
            <a:r>
              <a:rPr lang="en-US" u="sng" dirty="0">
                <a:hlinkClick r:id="rId3"/>
              </a:rPr>
              <a:t>https://</a:t>
            </a:r>
            <a:r>
              <a:rPr lang="en-US" u="sng" dirty="0" smtClean="0">
                <a:hlinkClick r:id="rId3"/>
              </a:rPr>
              <a:t>m.youtube.com/watch?v=iNnPTbX7auY</a:t>
            </a:r>
            <a:endParaRPr lang="en-US" u="sng" dirty="0" smtClean="0"/>
          </a:p>
          <a:p>
            <a:endParaRPr lang="en-US" u="sng" dirty="0"/>
          </a:p>
          <a:p>
            <a:r>
              <a:rPr lang="en-US" dirty="0">
                <a:hlinkClick r:id="rId4"/>
              </a:rPr>
              <a:t>https://youtu.be/69IUzfUG3Wg</a:t>
            </a:r>
            <a:r>
              <a:rPr lang="en-US" dirty="0"/>
              <a:t> - words </a:t>
            </a:r>
            <a:r>
              <a:rPr lang="en-US" dirty="0" smtClean="0"/>
              <a:t>only, extra vocab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71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5486400" y="4343400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s-ES_tradnl">
              <a:latin typeface="Calisto MT" charset="0"/>
            </a:endParaRPr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1524000" y="795866"/>
            <a:ext cx="9016998" cy="6062134"/>
          </a:xfrm>
        </p:spPr>
        <p:txBody>
          <a:bodyPr>
            <a:normAutofit/>
          </a:bodyPr>
          <a:lstStyle/>
          <a:p>
            <a:r>
              <a:rPr lang="en-US" sz="3600" dirty="0">
                <a:ea typeface="ＭＳ Ｐゴシック" charset="-128"/>
              </a:rPr>
              <a:t> </a:t>
            </a:r>
            <a:r>
              <a:rPr lang="es-ES_tradnl" sz="2800" dirty="0">
                <a:ea typeface="ＭＳ Ｐゴシック" charset="-128"/>
              </a:rPr>
              <a:t>Respuestas</a:t>
            </a:r>
          </a:p>
          <a:p>
            <a:pPr marL="880110" lvl="1" indent="-514350">
              <a:buFont typeface="+mj-lt"/>
              <a:buAutoNum type="arabicPeriod"/>
            </a:pPr>
            <a:r>
              <a:rPr lang="es-ES_tradnl" sz="2500" dirty="0">
                <a:ea typeface="ＭＳ Ｐゴシック" charset="-128"/>
              </a:rPr>
              <a:t>D</a:t>
            </a:r>
          </a:p>
          <a:p>
            <a:pPr marL="880110" lvl="1" indent="-514350">
              <a:buFont typeface="+mj-lt"/>
              <a:buAutoNum type="arabicPeriod"/>
            </a:pPr>
            <a:r>
              <a:rPr lang="es-ES_tradnl" sz="2500" dirty="0">
                <a:ea typeface="ＭＳ Ｐゴシック" charset="-128"/>
              </a:rPr>
              <a:t>B</a:t>
            </a:r>
          </a:p>
          <a:p>
            <a:pPr marL="880110" lvl="1" indent="-514350">
              <a:buFont typeface="+mj-lt"/>
              <a:buAutoNum type="arabicPeriod"/>
            </a:pPr>
            <a:r>
              <a:rPr lang="es-ES_tradnl" sz="2500" dirty="0">
                <a:ea typeface="ＭＳ Ｐゴシック" charset="-128"/>
              </a:rPr>
              <a:t>E</a:t>
            </a:r>
          </a:p>
          <a:p>
            <a:pPr marL="880110" lvl="1" indent="-514350">
              <a:buFont typeface="+mj-lt"/>
              <a:buAutoNum type="arabicPeriod"/>
            </a:pPr>
            <a:r>
              <a:rPr lang="es-ES_tradnl" sz="2500" dirty="0">
                <a:ea typeface="ＭＳ Ｐゴシック" charset="-128"/>
              </a:rPr>
              <a:t>C</a:t>
            </a:r>
          </a:p>
          <a:p>
            <a:pPr marL="880110" lvl="1" indent="-514350">
              <a:buFont typeface="+mj-lt"/>
              <a:buAutoNum type="arabicPeriod"/>
            </a:pPr>
            <a:r>
              <a:rPr lang="es-ES_tradnl" sz="2500" dirty="0">
                <a:ea typeface="ＭＳ Ｐゴシック" charset="-128"/>
              </a:rPr>
              <a:t>A </a:t>
            </a:r>
          </a:p>
        </p:txBody>
      </p:sp>
    </p:spTree>
    <p:extLst>
      <p:ext uri="{BB962C8B-B14F-4D97-AF65-F5344CB8AC3E}">
        <p14:creationId xmlns:p14="http://schemas.microsoft.com/office/powerpoint/2010/main" val="2800453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hlinkClick r:id="rId2"/>
              </a:rPr>
              <a:t>http://www.myspanishgames.com/fun-Spanish-games/house-game.html</a:t>
            </a:r>
            <a:r>
              <a:rPr lang="es-ES_trad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5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6421" y="0"/>
            <a:ext cx="11281893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dirty="0"/>
              <a:t>Cual es el mueble …  ?</a:t>
            </a:r>
          </a:p>
          <a:p>
            <a:pPr algn="ctr"/>
            <a:endParaRPr lang="es-ES_tradnl" sz="4000" dirty="0"/>
          </a:p>
          <a:p>
            <a:r>
              <a:rPr lang="es-ES_tradnl" sz="2800" dirty="0"/>
              <a:t>1. Pongo la  ropa sucia (</a:t>
            </a:r>
            <a:r>
              <a:rPr lang="es-ES_tradnl" sz="2800" dirty="0" err="1"/>
              <a:t>dirty</a:t>
            </a:r>
            <a:r>
              <a:rPr lang="es-ES_tradnl" sz="2800" dirty="0"/>
              <a:t>) en ____________________. </a:t>
            </a:r>
          </a:p>
          <a:p>
            <a:r>
              <a:rPr lang="es-ES_tradnl" sz="2800" dirty="0"/>
              <a:t>2. El agua en </a:t>
            </a:r>
            <a:r>
              <a:rPr lang="es-ES_tradnl" sz="2800" dirty="0" smtClean="0"/>
              <a:t>la</a:t>
            </a:r>
            <a:r>
              <a:rPr lang="es-ES_tradnl" sz="2800" dirty="0" smtClean="0"/>
              <a:t> </a:t>
            </a:r>
            <a:r>
              <a:rPr lang="es-ES_tradnl" sz="2800" dirty="0"/>
              <a:t>______________ está demasiado caliente. </a:t>
            </a:r>
          </a:p>
          <a:p>
            <a:r>
              <a:rPr lang="es-ES_tradnl" sz="2800" dirty="0"/>
              <a:t>3. Mi ropa está en </a:t>
            </a:r>
            <a:r>
              <a:rPr lang="es-ES_tradnl" sz="2800" dirty="0" smtClean="0"/>
              <a:t>el</a:t>
            </a:r>
            <a:r>
              <a:rPr lang="es-ES_tradnl" sz="2800" dirty="0" smtClean="0"/>
              <a:t> </a:t>
            </a:r>
            <a:r>
              <a:rPr lang="es-ES_tradnl" sz="2800" dirty="0"/>
              <a:t>_______________ en mi dormitorio.</a:t>
            </a:r>
          </a:p>
          <a:p>
            <a:r>
              <a:rPr lang="es-ES_tradnl" sz="2800" dirty="0"/>
              <a:t>4. Tengo que ir al baño en </a:t>
            </a:r>
            <a:r>
              <a:rPr lang="es-ES_tradnl" sz="2800" dirty="0" smtClean="0"/>
              <a:t>la</a:t>
            </a:r>
            <a:r>
              <a:rPr lang="es-ES_tradnl" sz="2800" dirty="0" smtClean="0"/>
              <a:t>_________________. </a:t>
            </a:r>
            <a:r>
              <a:rPr lang="es-ES_tradnl" sz="2800" dirty="0" err="1"/>
              <a:t>Depues</a:t>
            </a:r>
            <a:r>
              <a:rPr lang="es-ES_tradnl" sz="2800" dirty="0"/>
              <a:t>, (</a:t>
            </a:r>
            <a:r>
              <a:rPr lang="es-ES_tradnl" sz="2800" dirty="0" err="1"/>
              <a:t>after</a:t>
            </a:r>
            <a:r>
              <a:rPr lang="es-ES_tradnl" sz="2800" dirty="0"/>
              <a:t>) tengo que limpiar (</a:t>
            </a:r>
            <a:r>
              <a:rPr lang="es-ES_tradnl" sz="2800" dirty="0" err="1"/>
              <a:t>clean</a:t>
            </a:r>
            <a:r>
              <a:rPr lang="es-ES_tradnl" sz="2800" dirty="0"/>
              <a:t>) mis manos en </a:t>
            </a:r>
            <a:r>
              <a:rPr lang="es-ES_tradnl" sz="2800" dirty="0" smtClean="0"/>
              <a:t>el</a:t>
            </a:r>
            <a:r>
              <a:rPr lang="es-ES_tradnl" sz="2800" dirty="0" smtClean="0"/>
              <a:t> </a:t>
            </a:r>
            <a:r>
              <a:rPr lang="es-ES_tradnl" sz="2800" dirty="0"/>
              <a:t>_______________.   </a:t>
            </a:r>
          </a:p>
          <a:p>
            <a:r>
              <a:rPr lang="es-ES_tradnl" sz="2800" dirty="0"/>
              <a:t>5. Yo duermo </a:t>
            </a:r>
            <a:r>
              <a:rPr lang="es-ES_tradnl" sz="2800" dirty="0" smtClean="0"/>
              <a:t>(</a:t>
            </a:r>
            <a:r>
              <a:rPr lang="es-ES_tradnl" sz="2800" dirty="0" err="1"/>
              <a:t>s</a:t>
            </a:r>
            <a:r>
              <a:rPr lang="es-ES_tradnl" sz="2800" dirty="0" err="1" smtClean="0"/>
              <a:t>leep</a:t>
            </a:r>
            <a:r>
              <a:rPr lang="es-ES_tradnl" sz="2800" dirty="0"/>
              <a:t>) en mi ________________. </a:t>
            </a:r>
          </a:p>
          <a:p>
            <a:r>
              <a:rPr lang="es-ES_tradnl" sz="2800" dirty="0"/>
              <a:t>6. </a:t>
            </a:r>
            <a:r>
              <a:rPr lang="es-ES_tradnl" sz="2800" dirty="0" smtClean="0"/>
              <a:t>La ________________ </a:t>
            </a:r>
            <a:r>
              <a:rPr lang="es-ES_tradnl" sz="2800" dirty="0"/>
              <a:t>seca (</a:t>
            </a:r>
            <a:r>
              <a:rPr lang="es-ES_tradnl" sz="2800" dirty="0" err="1"/>
              <a:t>dries</a:t>
            </a:r>
            <a:r>
              <a:rPr lang="es-ES_tradnl" sz="2800" dirty="0"/>
              <a:t>) mi ropa.</a:t>
            </a:r>
          </a:p>
          <a:p>
            <a:r>
              <a:rPr lang="es-ES_tradnl" sz="2800" dirty="0"/>
              <a:t>7. Tengo que calentar (</a:t>
            </a:r>
            <a:r>
              <a:rPr lang="es-ES_tradnl" sz="2800" dirty="0" err="1"/>
              <a:t>heat</a:t>
            </a:r>
            <a:r>
              <a:rPr lang="es-ES_tradnl" sz="2800" dirty="0"/>
              <a:t> up) mi comida (</a:t>
            </a:r>
            <a:r>
              <a:rPr lang="es-ES_tradnl" sz="2800" dirty="0" err="1"/>
              <a:t>food</a:t>
            </a:r>
            <a:r>
              <a:rPr lang="es-ES_tradnl" sz="2800" dirty="0"/>
              <a:t>) muy rápido en </a:t>
            </a:r>
            <a:r>
              <a:rPr lang="es-ES_tradnl" sz="2800" dirty="0" smtClean="0"/>
              <a:t>el</a:t>
            </a:r>
            <a:r>
              <a:rPr lang="es-ES_tradnl" sz="2800" dirty="0" smtClean="0"/>
              <a:t> </a:t>
            </a:r>
            <a:r>
              <a:rPr lang="es-ES_tradnl" sz="2800" dirty="0"/>
              <a:t>_________________. </a:t>
            </a:r>
          </a:p>
          <a:p>
            <a:r>
              <a:rPr lang="es-ES_tradnl" sz="2800" dirty="0"/>
              <a:t>8. Para limpiar (</a:t>
            </a:r>
            <a:r>
              <a:rPr lang="es-ES_tradnl" sz="2800" dirty="0" err="1"/>
              <a:t>clean</a:t>
            </a:r>
            <a:r>
              <a:rPr lang="es-ES_tradnl" sz="2800" dirty="0"/>
              <a:t>) los platos nosotros usamos un __________. </a:t>
            </a:r>
          </a:p>
          <a:p>
            <a:r>
              <a:rPr lang="es-ES_tradnl" sz="2800" dirty="0"/>
              <a:t>9. Nosotros sentamos </a:t>
            </a:r>
            <a:r>
              <a:rPr lang="es-ES_tradnl" sz="2800" dirty="0" smtClean="0"/>
              <a:t>en las </a:t>
            </a:r>
            <a:r>
              <a:rPr lang="es-ES_tradnl" sz="2800" dirty="0"/>
              <a:t>________ en el comedor. </a:t>
            </a:r>
          </a:p>
          <a:p>
            <a:r>
              <a:rPr lang="es-ES_tradnl" sz="2800" dirty="0"/>
              <a:t>10. Hay muchos libros en el _________________. 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00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978" y="5736583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s-ES_tradnl" sz="5400" dirty="0"/>
              <a:t>Ser v. estar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92038163"/>
              </p:ext>
            </p:extLst>
          </p:nvPr>
        </p:nvGraphicFramePr>
        <p:xfrm>
          <a:off x="594060" y="689020"/>
          <a:ext cx="4937126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8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sz="2800" dirty="0"/>
                        <a:t>SER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800" dirty="0"/>
                        <a:t>TO BE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50796516"/>
              </p:ext>
            </p:extLst>
          </p:nvPr>
        </p:nvGraphicFramePr>
        <p:xfrm>
          <a:off x="6270981" y="689020"/>
          <a:ext cx="493395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060">
                <a:tc>
                  <a:txBody>
                    <a:bodyPr/>
                    <a:lstStyle/>
                    <a:p>
                      <a:r>
                        <a:rPr lang="es-ES_tradnl" sz="2800" dirty="0"/>
                        <a:t>ESTAR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800" dirty="0"/>
                        <a:t>TO BE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261796" y="2426423"/>
            <a:ext cx="623889" cy="43088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</a:t>
            </a:r>
          </a:p>
          <a:p>
            <a:pPr algn="ctr"/>
            <a:r>
              <a:rPr lang="en-US" sz="4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</a:t>
            </a:r>
          </a:p>
          <a:p>
            <a:pPr algn="ctr"/>
            <a:r>
              <a:rPr lang="en-US" sz="4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en-US" sz="4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en-US" sz="4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en-US" sz="4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4213" y="2542333"/>
            <a:ext cx="630301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en-US" sz="40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en-US" sz="40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en-US" sz="40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06371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1" y="685799"/>
            <a:ext cx="9321937" cy="2971801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CFU: </a:t>
            </a:r>
            <a:br>
              <a:rPr lang="es-ES_tradnl" dirty="0"/>
            </a:br>
            <a:r>
              <a:rPr lang="es-ES_tradnl" dirty="0"/>
              <a:t>WHAT? </a:t>
            </a:r>
            <a:r>
              <a:rPr lang="es-ES_tradnl" dirty="0" smtClean="0"/>
              <a:t>					Que?</a:t>
            </a:r>
            <a:r>
              <a:rPr lang="es-ES_tradnl" dirty="0"/>
              <a:t/>
            </a:r>
            <a:br>
              <a:rPr lang="es-ES_tradnl" dirty="0"/>
            </a:br>
            <a:r>
              <a:rPr lang="es-ES_tradnl" dirty="0"/>
              <a:t>WHERE</a:t>
            </a:r>
            <a:r>
              <a:rPr lang="es-ES_tradnl" dirty="0" smtClean="0"/>
              <a:t>?					Donde?</a:t>
            </a:r>
            <a:r>
              <a:rPr lang="es-ES_tradnl" dirty="0"/>
              <a:t/>
            </a:r>
            <a:br>
              <a:rPr lang="es-ES_tradnl" dirty="0"/>
            </a:br>
            <a:r>
              <a:rPr lang="es-ES_tradnl" dirty="0"/>
              <a:t>DESCRIPTION? </a:t>
            </a:r>
            <a:r>
              <a:rPr lang="es-ES_tradnl" dirty="0" smtClean="0"/>
              <a:t>	</a:t>
            </a:r>
            <a:r>
              <a:rPr lang="es-ES_tradnl" dirty="0" err="1" smtClean="0"/>
              <a:t>Descripcion</a:t>
            </a:r>
            <a:r>
              <a:rPr lang="es-ES_tradnl" dirty="0" smtClean="0"/>
              <a:t>?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358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380"/>
          <a:stretch/>
        </p:blipFill>
        <p:spPr>
          <a:xfrm>
            <a:off x="4185791" y="1416559"/>
            <a:ext cx="8006209" cy="54414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686" y="2575555"/>
            <a:ext cx="39421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What? 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chairs</a:t>
            </a:r>
          </a:p>
          <a:p>
            <a:pPr algn="ctr"/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Where?</a:t>
            </a:r>
          </a:p>
          <a:p>
            <a:pPr algn="ctr"/>
            <a:r>
              <a:rPr lang="en-US" sz="3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Description?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86" y="216694"/>
            <a:ext cx="1194831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</a:t>
            </a:r>
            <a:r>
              <a:rPr lang="en-US" sz="2800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 chairs </a:t>
            </a:r>
            <a:r>
              <a:rPr lang="en-US" sz="28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estan</a:t>
            </a:r>
            <a:r>
              <a:rPr lang="en-US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</a:t>
            </a:r>
            <a:r>
              <a:rPr lang="en-US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sz="2800" b="1" u="sng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dining </a:t>
            </a:r>
            <a:r>
              <a:rPr lang="en-US" sz="2800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room</a:t>
            </a:r>
            <a:endParaRPr lang="en-US" sz="2800" b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son</a:t>
            </a:r>
            <a:r>
              <a:rPr lang="en-US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all the colors</a:t>
            </a:r>
            <a:r>
              <a:rPr lang="en-US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endParaRPr lang="en-US" sz="28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31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2249" y="321674"/>
            <a:ext cx="7825905" cy="5869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31762"/>
            <a:ext cx="404895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What? The </a:t>
            </a:r>
            <a:r>
              <a:rPr lang="en-US" sz="4000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shower</a:t>
            </a:r>
            <a:endParaRPr lang="en-US" sz="4000" b="0" cap="none" spc="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Where?</a:t>
            </a:r>
          </a:p>
          <a:p>
            <a:pPr algn="ctr"/>
            <a:r>
              <a:rPr lang="en-US" sz="40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Description?</a:t>
            </a:r>
          </a:p>
        </p:txBody>
      </p:sp>
      <p:sp>
        <p:nvSpPr>
          <p:cNvPr id="2" name="Rectangle 1"/>
          <p:cNvSpPr/>
          <p:nvPr/>
        </p:nvSpPr>
        <p:spPr>
          <a:xfrm>
            <a:off x="-753291" y="47635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________ </a:t>
            </a:r>
            <a:r>
              <a:rPr lang="en-US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esta</a:t>
            </a:r>
            <a:r>
              <a:rPr lang="en-US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</a:t>
            </a:r>
            <a:r>
              <a:rPr lang="en-US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________</a:t>
            </a:r>
            <a:endParaRPr lang="en-US" b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</a:t>
            </a:r>
            <a:r>
              <a:rPr lang="en-US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__________</a:t>
            </a:r>
            <a:r>
              <a:rPr lang="en-US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endParaRPr lang="en-US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964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6838" y="209279"/>
            <a:ext cx="4778543" cy="64173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3194" y="2125316"/>
            <a:ext cx="558678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What? The toilet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Where?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Description?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7" y="56779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________ </a:t>
            </a:r>
            <a:r>
              <a:rPr lang="en-US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esta</a:t>
            </a:r>
            <a:r>
              <a:rPr lang="en-US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</a:t>
            </a:r>
            <a:r>
              <a:rPr lang="en-US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________</a:t>
            </a:r>
            <a:endParaRPr lang="en-US" b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</a:t>
            </a:r>
            <a:r>
              <a:rPr lang="en-US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__________</a:t>
            </a:r>
            <a:r>
              <a:rPr lang="en-US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endParaRPr lang="en-US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633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0463"/>
          <a:stretch/>
        </p:blipFill>
        <p:spPr>
          <a:xfrm>
            <a:off x="1186457" y="1709670"/>
            <a:ext cx="9989940" cy="49487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9253" y="91225"/>
            <a:ext cx="3004348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What? The sofas</a:t>
            </a:r>
          </a:p>
          <a:p>
            <a:pPr algn="ctr"/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Where?</a:t>
            </a:r>
          </a:p>
          <a:p>
            <a:pPr algn="ctr"/>
            <a:r>
              <a:rPr 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Description?</a:t>
            </a:r>
            <a:endParaRPr lang="en-US" sz="2800" b="1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155129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16" y="798489"/>
            <a:ext cx="8317961" cy="53447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5283" y="1937025"/>
            <a:ext cx="533671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What? The bed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Where?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Description?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37121" y="61432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________ </a:t>
            </a:r>
            <a:r>
              <a:rPr lang="en-US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esta</a:t>
            </a:r>
            <a:r>
              <a:rPr lang="en-US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</a:t>
            </a:r>
            <a:r>
              <a:rPr lang="en-US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________</a:t>
            </a:r>
            <a:endParaRPr lang="en-US" b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</a:t>
            </a:r>
            <a:r>
              <a:rPr lang="en-US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__________</a:t>
            </a:r>
            <a:r>
              <a:rPr lang="en-US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endParaRPr lang="en-US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447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328" t="28419" r="36930" b="15835"/>
          <a:stretch/>
        </p:blipFill>
        <p:spPr>
          <a:xfrm>
            <a:off x="3200401" y="15590"/>
            <a:ext cx="5526505" cy="6857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08562" y="288304"/>
            <a:ext cx="760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</a:p>
        </p:txBody>
      </p:sp>
      <p:sp>
        <p:nvSpPr>
          <p:cNvPr id="6" name="Rectangle 5"/>
          <p:cNvSpPr/>
          <p:nvPr/>
        </p:nvSpPr>
        <p:spPr>
          <a:xfrm>
            <a:off x="2820329" y="1499936"/>
            <a:ext cx="760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</a:t>
            </a:r>
          </a:p>
        </p:txBody>
      </p:sp>
      <p:sp>
        <p:nvSpPr>
          <p:cNvPr id="7" name="Rectangle 6"/>
          <p:cNvSpPr/>
          <p:nvPr/>
        </p:nvSpPr>
        <p:spPr>
          <a:xfrm>
            <a:off x="2820329" y="2855041"/>
            <a:ext cx="760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20329" y="4210146"/>
            <a:ext cx="760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</a:t>
            </a:r>
          </a:p>
        </p:txBody>
      </p:sp>
      <p:sp>
        <p:nvSpPr>
          <p:cNvPr id="9" name="Rectangle 8"/>
          <p:cNvSpPr/>
          <p:nvPr/>
        </p:nvSpPr>
        <p:spPr>
          <a:xfrm>
            <a:off x="2820329" y="5688893"/>
            <a:ext cx="760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55274" y="222620"/>
            <a:ext cx="760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58601" y="1615864"/>
            <a:ext cx="760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46833" y="2816902"/>
            <a:ext cx="760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46834" y="4210146"/>
            <a:ext cx="760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55274" y="5688893"/>
            <a:ext cx="1143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10.</a:t>
            </a:r>
          </a:p>
        </p:txBody>
      </p:sp>
    </p:spTree>
    <p:extLst>
      <p:ext uri="{BB962C8B-B14F-4D97-AF65-F5344CB8AC3E}">
        <p14:creationId xmlns:p14="http://schemas.microsoft.com/office/powerpoint/2010/main" val="231445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074" y="814588"/>
            <a:ext cx="7284953" cy="54445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0027" y="2117329"/>
            <a:ext cx="472918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What? 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shelves</a:t>
            </a:r>
          </a:p>
          <a:p>
            <a:pPr algn="ctr"/>
            <a:r>
              <a:rPr lang="en-US" sz="40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Where?</a:t>
            </a:r>
          </a:p>
          <a:p>
            <a:pPr algn="ctr"/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Description?</a:t>
            </a:r>
            <a:endParaRPr lang="en-US" sz="40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395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51"/>
          <a:stretch/>
        </p:blipFill>
        <p:spPr>
          <a:xfrm>
            <a:off x="0" y="557011"/>
            <a:ext cx="8124439" cy="58566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48531" y="809194"/>
            <a:ext cx="424346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What? The bed</a:t>
            </a:r>
          </a:p>
          <a:p>
            <a:pPr algn="ctr"/>
            <a:r>
              <a:rPr lang="en-US" sz="4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Where?</a:t>
            </a:r>
          </a:p>
          <a:p>
            <a:pPr algn="ctr"/>
            <a:r>
              <a:rPr lang="en-US" sz="4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Description?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4823" y="60905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________ </a:t>
            </a:r>
            <a:r>
              <a:rPr lang="en-US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esta</a:t>
            </a:r>
            <a:r>
              <a:rPr lang="en-US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</a:t>
            </a:r>
            <a:r>
              <a:rPr lang="en-US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________</a:t>
            </a:r>
            <a:endParaRPr lang="en-US" b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</a:t>
            </a:r>
            <a:r>
              <a:rPr lang="en-US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__________</a:t>
            </a:r>
            <a:r>
              <a:rPr lang="en-US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endParaRPr lang="en-US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052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b="1" dirty="0"/>
              <a:t>Do </a:t>
            </a:r>
            <a:r>
              <a:rPr lang="es-ES_tradnl" b="1" dirty="0" err="1"/>
              <a:t>now</a:t>
            </a:r>
            <a:r>
              <a:rPr lang="es-ES_tradnl" b="1" dirty="0"/>
              <a:t>: </a:t>
            </a:r>
            <a:r>
              <a:rPr lang="es-ES_tradnl" dirty="0" err="1"/>
              <a:t>respond</a:t>
            </a:r>
            <a:r>
              <a:rPr lang="es-ES_tradnl" dirty="0"/>
              <a:t> in a complete </a:t>
            </a:r>
            <a:r>
              <a:rPr lang="es-ES_tradnl" dirty="0" err="1"/>
              <a:t>sentence</a:t>
            </a:r>
            <a:r>
              <a:rPr lang="es-ES_tradnl" dirty="0"/>
              <a:t> to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following</a:t>
            </a:r>
            <a:r>
              <a:rPr lang="es-ES_tradnl" dirty="0"/>
              <a:t> </a:t>
            </a:r>
            <a:r>
              <a:rPr lang="es-ES_tradnl" dirty="0" err="1"/>
              <a:t>questions</a:t>
            </a:r>
            <a:r>
              <a:rPr lang="es-ES_tradnl" dirty="0"/>
              <a:t>…</a:t>
            </a:r>
            <a:br>
              <a:rPr lang="es-ES_tradnl" dirty="0"/>
            </a:br>
            <a:r>
              <a:rPr lang="es-ES_tradnl" dirty="0"/>
              <a:t>hay ____ ________________ en mi casa.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656" y="348916"/>
            <a:ext cx="8534400" cy="361526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ES_tradnl" sz="3200" b="1" dirty="0"/>
          </a:p>
          <a:p>
            <a:r>
              <a:rPr lang="es-ES_tradnl" sz="3200" b="1" dirty="0"/>
              <a:t>Cuantas televisiones hay en tu casa?</a:t>
            </a:r>
          </a:p>
          <a:p>
            <a:r>
              <a:rPr lang="es-ES_tradnl" sz="3200" b="1" dirty="0"/>
              <a:t>Cuantas camas hay en tu casa?</a:t>
            </a:r>
          </a:p>
          <a:p>
            <a:r>
              <a:rPr lang="es-ES_tradnl" sz="3200" b="1" dirty="0" smtClean="0"/>
              <a:t>Cuantas tazas </a:t>
            </a:r>
            <a:r>
              <a:rPr lang="es-ES_tradnl" sz="3200" b="1" dirty="0"/>
              <a:t>hay en tu casa?</a:t>
            </a:r>
          </a:p>
          <a:p>
            <a:r>
              <a:rPr lang="es-ES_tradnl" sz="3200" b="1" dirty="0"/>
              <a:t>Cuantos </a:t>
            </a:r>
            <a:r>
              <a:rPr lang="es-ES_tradnl" sz="3200" b="1" dirty="0" smtClean="0"/>
              <a:t>lavabos </a:t>
            </a:r>
            <a:r>
              <a:rPr lang="es-ES_tradnl" sz="3200" b="1" dirty="0"/>
              <a:t>en total en tu casa? </a:t>
            </a:r>
          </a:p>
        </p:txBody>
      </p:sp>
    </p:spTree>
    <p:extLst>
      <p:ext uri="{BB962C8B-B14F-4D97-AF65-F5344CB8AC3E}">
        <p14:creationId xmlns:p14="http://schemas.microsoft.com/office/powerpoint/2010/main" val="84653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09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64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543" y="5732492"/>
            <a:ext cx="10674954" cy="1507067"/>
          </a:xfrm>
        </p:spPr>
        <p:txBody>
          <a:bodyPr/>
          <a:lstStyle/>
          <a:p>
            <a:r>
              <a:rPr lang="es-ES_tradnl" dirty="0"/>
              <a:t>Los </a:t>
            </a:r>
            <a:r>
              <a:rPr lang="es-ES_tradnl" dirty="0" smtClean="0"/>
              <a:t>quehaceres: </a:t>
            </a:r>
            <a:r>
              <a:rPr lang="es-ES_tradnl" dirty="0" err="1" smtClean="0"/>
              <a:t>the</a:t>
            </a:r>
            <a:r>
              <a:rPr lang="es-ES_tradnl" dirty="0" smtClean="0"/>
              <a:t> chores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069" y="840332"/>
            <a:ext cx="6923314" cy="5120308"/>
          </a:xfrm>
        </p:spPr>
        <p:txBody>
          <a:bodyPr>
            <a:noAutofit/>
          </a:bodyPr>
          <a:lstStyle/>
          <a:p>
            <a:endParaRPr lang="es-ES_tradnl" b="1" dirty="0" smtClean="0"/>
          </a:p>
          <a:p>
            <a:r>
              <a:rPr lang="es-ES_tradnl" b="1" dirty="0">
                <a:sym typeface="Wingdings" panose="05000000000000000000" pitchFamily="2" charset="2"/>
              </a:rPr>
              <a:t>Vivir To </a:t>
            </a:r>
            <a:r>
              <a:rPr lang="es-ES_tradnl" b="1" dirty="0" err="1">
                <a:sym typeface="Wingdings" panose="05000000000000000000" pitchFamily="2" charset="2"/>
              </a:rPr>
              <a:t>live</a:t>
            </a:r>
            <a:r>
              <a:rPr lang="es-ES_tradnl" b="1" dirty="0">
                <a:sym typeface="Wingdings" panose="05000000000000000000" pitchFamily="2" charset="2"/>
              </a:rPr>
              <a:t>  </a:t>
            </a:r>
          </a:p>
          <a:p>
            <a:r>
              <a:rPr lang="es-ES_tradnl" b="1" dirty="0" smtClean="0"/>
              <a:t>Ayudar con la quehaceres </a:t>
            </a:r>
            <a:r>
              <a:rPr lang="es-ES_tradnl" b="1" dirty="0" smtClean="0">
                <a:sym typeface="Wingdings" panose="05000000000000000000" pitchFamily="2" charset="2"/>
              </a:rPr>
              <a:t> to </a:t>
            </a:r>
            <a:r>
              <a:rPr lang="es-ES_tradnl" b="1" dirty="0" err="1" smtClean="0">
                <a:sym typeface="Wingdings" panose="05000000000000000000" pitchFamily="2" charset="2"/>
              </a:rPr>
              <a:t>help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with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the</a:t>
            </a:r>
            <a:r>
              <a:rPr lang="es-ES_tradnl" b="1" dirty="0" smtClean="0">
                <a:sym typeface="Wingdings" panose="05000000000000000000" pitchFamily="2" charset="2"/>
              </a:rPr>
              <a:t> chores</a:t>
            </a:r>
          </a:p>
          <a:p>
            <a:r>
              <a:rPr lang="es-ES_tradnl" b="1" strike="sngStrike" dirty="0" smtClean="0">
                <a:sym typeface="Wingdings" panose="05000000000000000000" pitchFamily="2" charset="2"/>
              </a:rPr>
              <a:t>Aspirar  to </a:t>
            </a:r>
            <a:r>
              <a:rPr lang="es-ES_tradnl" b="1" strike="sngStrike" dirty="0" err="1" smtClean="0">
                <a:sym typeface="Wingdings" panose="05000000000000000000" pitchFamily="2" charset="2"/>
              </a:rPr>
              <a:t>vacuum</a:t>
            </a:r>
            <a:endParaRPr lang="es-ES_tradnl" b="1" strike="sngStrike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Sacudir los muebles  to </a:t>
            </a:r>
            <a:r>
              <a:rPr lang="es-ES_tradnl" b="1" dirty="0" err="1" smtClean="0">
                <a:sym typeface="Wingdings" panose="05000000000000000000" pitchFamily="2" charset="2"/>
              </a:rPr>
              <a:t>dust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the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furniture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Barrer el piso  to </a:t>
            </a:r>
            <a:r>
              <a:rPr lang="es-ES_tradnl" b="1" dirty="0" err="1" smtClean="0">
                <a:sym typeface="Wingdings" panose="05000000000000000000" pitchFamily="2" charset="2"/>
              </a:rPr>
              <a:t>sweep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the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floor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Buscar cosas  to </a:t>
            </a:r>
            <a:r>
              <a:rPr lang="es-ES_tradnl" b="1" dirty="0" err="1" smtClean="0">
                <a:sym typeface="Wingdings" panose="05000000000000000000" pitchFamily="2" charset="2"/>
              </a:rPr>
              <a:t>search</a:t>
            </a:r>
            <a:r>
              <a:rPr lang="es-ES_tradnl" b="1" dirty="0" smtClean="0">
                <a:sym typeface="Wingdings" panose="05000000000000000000" pitchFamily="2" charset="2"/>
              </a:rPr>
              <a:t> (</a:t>
            </a:r>
            <a:r>
              <a:rPr lang="es-ES_tradnl" b="1" dirty="0" err="1" smtClean="0">
                <a:sym typeface="Wingdings" panose="05000000000000000000" pitchFamily="2" charset="2"/>
              </a:rPr>
              <a:t>for</a:t>
            </a:r>
            <a:r>
              <a:rPr lang="es-ES_tradnl" b="1" dirty="0" smtClean="0">
                <a:sym typeface="Wingdings" panose="05000000000000000000" pitchFamily="2" charset="2"/>
              </a:rPr>
              <a:t>) </a:t>
            </a:r>
            <a:r>
              <a:rPr lang="es-ES_tradnl" b="1" dirty="0" err="1" smtClean="0">
                <a:sym typeface="Wingdings" panose="05000000000000000000" pitchFamily="2" charset="2"/>
              </a:rPr>
              <a:t>things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Cocinar  to </a:t>
            </a:r>
            <a:r>
              <a:rPr lang="es-ES_tradnl" b="1" dirty="0" err="1" smtClean="0">
                <a:sym typeface="Wingdings" panose="05000000000000000000" pitchFamily="2" charset="2"/>
              </a:rPr>
              <a:t>cook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Lavar los platos  to </a:t>
            </a:r>
            <a:r>
              <a:rPr lang="es-ES_tradnl" b="1" dirty="0" err="1" smtClean="0">
                <a:sym typeface="Wingdings" panose="05000000000000000000" pitchFamily="2" charset="2"/>
              </a:rPr>
              <a:t>wash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the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dishes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Comer  to </a:t>
            </a:r>
            <a:r>
              <a:rPr lang="es-ES_tradnl" b="1" dirty="0" err="1" smtClean="0">
                <a:sym typeface="Wingdings" panose="05000000000000000000" pitchFamily="2" charset="2"/>
              </a:rPr>
              <a:t>eat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Poner la mesa  to set (</a:t>
            </a:r>
            <a:r>
              <a:rPr lang="es-ES_tradnl" b="1" dirty="0" err="1" smtClean="0">
                <a:sym typeface="Wingdings" panose="05000000000000000000" pitchFamily="2" charset="2"/>
              </a:rPr>
              <a:t>put</a:t>
            </a:r>
            <a:r>
              <a:rPr lang="es-ES_tradnl" b="1" dirty="0" smtClean="0">
                <a:sym typeface="Wingdings" panose="05000000000000000000" pitchFamily="2" charset="2"/>
              </a:rPr>
              <a:t>) </a:t>
            </a:r>
            <a:r>
              <a:rPr lang="es-ES_tradnl" b="1" dirty="0" err="1" smtClean="0">
                <a:sym typeface="Wingdings" panose="05000000000000000000" pitchFamily="2" charset="2"/>
              </a:rPr>
              <a:t>the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table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Arreglar las cosas  to </a:t>
            </a:r>
            <a:r>
              <a:rPr lang="es-ES_tradnl" b="1" dirty="0" err="1" smtClean="0">
                <a:sym typeface="Wingdings" panose="05000000000000000000" pitchFamily="2" charset="2"/>
              </a:rPr>
              <a:t>organize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things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Dormir  to </a:t>
            </a:r>
            <a:r>
              <a:rPr lang="es-ES_tradnl" b="1" dirty="0" err="1" smtClean="0">
                <a:sym typeface="Wingdings" panose="05000000000000000000" pitchFamily="2" charset="2"/>
              </a:rPr>
              <a:t>sleep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Tender la cama  to </a:t>
            </a:r>
            <a:r>
              <a:rPr lang="es-ES_tradnl" b="1" dirty="0" err="1" smtClean="0">
                <a:sym typeface="Wingdings" panose="05000000000000000000" pitchFamily="2" charset="2"/>
              </a:rPr>
              <a:t>make</a:t>
            </a:r>
            <a:r>
              <a:rPr lang="es-ES_tradnl" b="1" dirty="0" smtClean="0">
                <a:sym typeface="Wingdings" panose="05000000000000000000" pitchFamily="2" charset="2"/>
              </a:rPr>
              <a:t> (</a:t>
            </a:r>
            <a:r>
              <a:rPr lang="es-ES_tradnl" b="1" dirty="0" err="1" smtClean="0">
                <a:sym typeface="Wingdings" panose="05000000000000000000" pitchFamily="2" charset="2"/>
              </a:rPr>
              <a:t>tend</a:t>
            </a:r>
            <a:r>
              <a:rPr lang="es-ES_tradnl" b="1" dirty="0" smtClean="0">
                <a:sym typeface="Wingdings" panose="05000000000000000000" pitchFamily="2" charset="2"/>
              </a:rPr>
              <a:t> to) </a:t>
            </a:r>
            <a:r>
              <a:rPr lang="es-ES_tradnl" b="1" dirty="0" err="1" smtClean="0">
                <a:sym typeface="Wingdings" panose="05000000000000000000" pitchFamily="2" charset="2"/>
              </a:rPr>
              <a:t>the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bed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endParaRPr lang="es-ES_tradnl" b="1" dirty="0" smtClean="0">
              <a:sym typeface="Wingdings" panose="05000000000000000000" pitchFamily="2" charset="2"/>
            </a:endParaRPr>
          </a:p>
          <a:p>
            <a:endParaRPr lang="es-ES_tradnl" b="1" dirty="0">
              <a:sym typeface="Wingdings" panose="05000000000000000000" pitchFamily="2" charset="2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25817" y="1103025"/>
            <a:ext cx="5029201" cy="5120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b="1" dirty="0" smtClean="0">
                <a:sym typeface="Wingdings" panose="05000000000000000000" pitchFamily="2" charset="2"/>
              </a:rPr>
              <a:t>Limpiar  to </a:t>
            </a:r>
            <a:r>
              <a:rPr lang="es-ES_tradnl" b="1" dirty="0" err="1" smtClean="0">
                <a:sym typeface="Wingdings" panose="05000000000000000000" pitchFamily="2" charset="2"/>
              </a:rPr>
              <a:t>clean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Bañarse  to </a:t>
            </a:r>
            <a:r>
              <a:rPr lang="es-ES_tradnl" b="1" dirty="0" err="1" smtClean="0">
                <a:sym typeface="Wingdings" panose="05000000000000000000" pitchFamily="2" charset="2"/>
              </a:rPr>
              <a:t>bathe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Ducharse  to </a:t>
            </a:r>
            <a:r>
              <a:rPr lang="es-ES_tradnl" b="1" dirty="0" err="1" smtClean="0">
                <a:sym typeface="Wingdings" panose="05000000000000000000" pitchFamily="2" charset="2"/>
              </a:rPr>
              <a:t>shower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Prepararse  to </a:t>
            </a:r>
            <a:r>
              <a:rPr lang="es-ES_tradnl" b="1" dirty="0" err="1" smtClean="0">
                <a:sym typeface="Wingdings" panose="05000000000000000000" pitchFamily="2" charset="2"/>
              </a:rPr>
              <a:t>get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ready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>
                <a:sym typeface="Wingdings" panose="05000000000000000000" pitchFamily="2" charset="2"/>
              </a:rPr>
              <a:t>Aspirar  to </a:t>
            </a:r>
            <a:r>
              <a:rPr lang="es-ES_tradnl" b="1" dirty="0" err="1">
                <a:sym typeface="Wingdings" panose="05000000000000000000" pitchFamily="2" charset="2"/>
              </a:rPr>
              <a:t>vacuum</a:t>
            </a:r>
            <a:endParaRPr lang="es-ES_tradnl" b="1" dirty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Descansar  to </a:t>
            </a:r>
            <a:r>
              <a:rPr lang="es-ES_tradnl" b="1" dirty="0" err="1" smtClean="0">
                <a:sym typeface="Wingdings" panose="05000000000000000000" pitchFamily="2" charset="2"/>
              </a:rPr>
              <a:t>rest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Subir  to </a:t>
            </a:r>
            <a:r>
              <a:rPr lang="es-ES_tradnl" b="1" dirty="0" err="1" smtClean="0">
                <a:sym typeface="Wingdings" panose="05000000000000000000" pitchFamily="2" charset="2"/>
              </a:rPr>
              <a:t>climb</a:t>
            </a:r>
            <a:r>
              <a:rPr lang="es-ES_tradnl" b="1" dirty="0" smtClean="0">
                <a:sym typeface="Wingdings" panose="05000000000000000000" pitchFamily="2" charset="2"/>
              </a:rPr>
              <a:t>, to </a:t>
            </a:r>
            <a:r>
              <a:rPr lang="es-ES_tradnl" b="1" dirty="0" err="1" smtClean="0">
                <a:sym typeface="Wingdings" panose="05000000000000000000" pitchFamily="2" charset="2"/>
              </a:rPr>
              <a:t>go</a:t>
            </a:r>
            <a:r>
              <a:rPr lang="es-ES_tradnl" b="1" dirty="0" smtClean="0">
                <a:sym typeface="Wingdings" panose="05000000000000000000" pitchFamily="2" charset="2"/>
              </a:rPr>
              <a:t> up</a:t>
            </a:r>
          </a:p>
          <a:p>
            <a:r>
              <a:rPr lang="es-ES_tradnl" b="1" dirty="0" smtClean="0">
                <a:sym typeface="Wingdings" panose="05000000000000000000" pitchFamily="2" charset="2"/>
              </a:rPr>
              <a:t>Bajar  to </a:t>
            </a:r>
            <a:r>
              <a:rPr lang="es-ES_tradnl" b="1" dirty="0" err="1" smtClean="0">
                <a:sym typeface="Wingdings" panose="05000000000000000000" pitchFamily="2" charset="2"/>
              </a:rPr>
              <a:t>go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down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Lavar la ropa  to </a:t>
            </a:r>
            <a:r>
              <a:rPr lang="es-ES_tradnl" b="1" dirty="0" err="1" smtClean="0">
                <a:sym typeface="Wingdings" panose="05000000000000000000" pitchFamily="2" charset="2"/>
              </a:rPr>
              <a:t>wash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the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clothes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Planchar  to </a:t>
            </a:r>
            <a:r>
              <a:rPr lang="es-ES_tradnl" b="1" dirty="0" err="1" smtClean="0">
                <a:sym typeface="Wingdings" panose="05000000000000000000" pitchFamily="2" charset="2"/>
              </a:rPr>
              <a:t>iron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or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flatten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Manejar  to drive</a:t>
            </a:r>
          </a:p>
          <a:p>
            <a:r>
              <a:rPr lang="es-ES_tradnl" b="1" dirty="0" smtClean="0">
                <a:sym typeface="Wingdings" panose="05000000000000000000" pitchFamily="2" charset="2"/>
              </a:rPr>
              <a:t>Sacar la basura  to </a:t>
            </a:r>
            <a:r>
              <a:rPr lang="es-ES_tradnl" b="1" dirty="0" err="1" smtClean="0">
                <a:sym typeface="Wingdings" panose="05000000000000000000" pitchFamily="2" charset="2"/>
              </a:rPr>
              <a:t>take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out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the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trash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r>
              <a:rPr lang="es-ES_tradnl" b="1" dirty="0" smtClean="0">
                <a:sym typeface="Wingdings" panose="05000000000000000000" pitchFamily="2" charset="2"/>
              </a:rPr>
              <a:t>Cortar el pasto  to </a:t>
            </a:r>
            <a:r>
              <a:rPr lang="es-ES_tradnl" b="1" dirty="0" err="1" smtClean="0">
                <a:sym typeface="Wingdings" panose="05000000000000000000" pitchFamily="2" charset="2"/>
              </a:rPr>
              <a:t>cut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the</a:t>
            </a:r>
            <a:r>
              <a:rPr lang="es-ES_tradnl" b="1" dirty="0" smtClean="0">
                <a:sym typeface="Wingdings" panose="05000000000000000000" pitchFamily="2" charset="2"/>
              </a:rPr>
              <a:t> </a:t>
            </a:r>
            <a:r>
              <a:rPr lang="es-ES_tradnl" b="1" dirty="0" err="1" smtClean="0">
                <a:sym typeface="Wingdings" panose="05000000000000000000" pitchFamily="2" charset="2"/>
              </a:rPr>
              <a:t>grass</a:t>
            </a:r>
            <a:endParaRPr lang="es-ES_tradnl" b="1" dirty="0" smtClean="0">
              <a:sym typeface="Wingdings" panose="05000000000000000000" pitchFamily="2" charset="2"/>
            </a:endParaRPr>
          </a:p>
          <a:p>
            <a:endParaRPr lang="es-ES_tradnl" b="1" dirty="0" smtClean="0">
              <a:sym typeface="Wingdings" panose="05000000000000000000" pitchFamily="2" charset="2"/>
            </a:endParaRPr>
          </a:p>
          <a:p>
            <a:endParaRPr lang="es-ES_tradnl" b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300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BIENVENIDOS A NUESTRA CLASE </a:t>
            </a:r>
            <a:br>
              <a:rPr lang="es-ES_tradnl" dirty="0"/>
            </a:br>
            <a:r>
              <a:rPr lang="es-ES_tradnl" dirty="0"/>
              <a:t>Español 1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/>
              <a:t>Hoy es jueves, el dieciséis de febrero </a:t>
            </a:r>
          </a:p>
        </p:txBody>
      </p:sp>
    </p:spTree>
    <p:extLst>
      <p:ext uri="{BB962C8B-B14F-4D97-AF65-F5344CB8AC3E}">
        <p14:creationId xmlns:p14="http://schemas.microsoft.com/office/powerpoint/2010/main" val="237426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800" dirty="0"/>
              <a:t>OBJETIVO Y DOL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sz="2800" dirty="0"/>
              <a:t>OBJETIVO: </a:t>
            </a:r>
            <a:r>
              <a:rPr lang="en-US" sz="2800" dirty="0"/>
              <a:t>LLWBAT use present tense conjugations of -</a:t>
            </a:r>
            <a:r>
              <a:rPr lang="en-US" sz="2800" dirty="0" err="1"/>
              <a:t>ar</a:t>
            </a:r>
            <a:r>
              <a:rPr lang="en-US" sz="2800" dirty="0"/>
              <a:t>, -</a:t>
            </a:r>
            <a:r>
              <a:rPr lang="en-US" sz="2800" dirty="0" err="1"/>
              <a:t>er</a:t>
            </a:r>
            <a:r>
              <a:rPr lang="en-US" sz="2800" dirty="0"/>
              <a:t>, -</a:t>
            </a:r>
            <a:r>
              <a:rPr lang="en-US" sz="2800" dirty="0" err="1"/>
              <a:t>ir</a:t>
            </a:r>
            <a:r>
              <a:rPr lang="en-US" sz="2800" dirty="0"/>
              <a:t> verbs relating to what you do in each room of the house. [NL.3.1b, NL.2.1b] </a:t>
            </a:r>
            <a:endParaRPr lang="es-ES_tradnl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_tradnl" sz="2800" dirty="0"/>
              <a:t>DOL: LLW </a:t>
            </a:r>
            <a:r>
              <a:rPr lang="es-ES_tradnl" sz="2800" dirty="0" err="1"/>
              <a:t>answer</a:t>
            </a:r>
            <a:r>
              <a:rPr lang="es-ES_tradnl" sz="2800" dirty="0"/>
              <a:t> 10 </a:t>
            </a:r>
            <a:r>
              <a:rPr lang="es-ES_tradnl" sz="2800" dirty="0" err="1"/>
              <a:t>Multiple</a:t>
            </a:r>
            <a:r>
              <a:rPr lang="es-ES_tradnl" sz="2800" dirty="0"/>
              <a:t> </a:t>
            </a:r>
            <a:r>
              <a:rPr lang="es-ES_tradnl" sz="2800" dirty="0" err="1"/>
              <a:t>choice</a:t>
            </a:r>
            <a:r>
              <a:rPr lang="es-ES_tradnl" sz="2800" dirty="0"/>
              <a:t> </a:t>
            </a:r>
            <a:r>
              <a:rPr lang="es-ES_tradnl" sz="2800" dirty="0" err="1"/>
              <a:t>questions</a:t>
            </a:r>
            <a:r>
              <a:rPr lang="es-ES_tradnl" sz="2800" dirty="0"/>
              <a:t> </a:t>
            </a:r>
            <a:r>
              <a:rPr lang="es-ES_tradnl" sz="2800" dirty="0" err="1"/>
              <a:t>about</a:t>
            </a:r>
            <a:r>
              <a:rPr lang="es-ES_tradnl" sz="2800" dirty="0"/>
              <a:t> </a:t>
            </a:r>
            <a:r>
              <a:rPr lang="es-ES_tradnl" sz="2800" dirty="0" err="1"/>
              <a:t>what</a:t>
            </a:r>
            <a:r>
              <a:rPr lang="es-ES_tradnl" sz="2800" dirty="0"/>
              <a:t> </a:t>
            </a:r>
            <a:r>
              <a:rPr lang="es-ES_tradnl" sz="2800" dirty="0" err="1"/>
              <a:t>you</a:t>
            </a:r>
            <a:r>
              <a:rPr lang="es-ES_tradnl" sz="2800" dirty="0"/>
              <a:t> do in </a:t>
            </a:r>
            <a:r>
              <a:rPr lang="es-ES_tradnl" sz="2800" dirty="0" err="1"/>
              <a:t>each</a:t>
            </a:r>
            <a:r>
              <a:rPr lang="es-ES_tradnl" sz="2800" dirty="0"/>
              <a:t> </a:t>
            </a:r>
            <a:r>
              <a:rPr lang="es-ES_tradnl" sz="2800" dirty="0" err="1"/>
              <a:t>room</a:t>
            </a:r>
            <a:r>
              <a:rPr lang="es-ES_tradnl" sz="2800" dirty="0"/>
              <a:t> and </a:t>
            </a:r>
            <a:r>
              <a:rPr lang="es-ES_tradnl" sz="2800" dirty="0" err="1"/>
              <a:t>the</a:t>
            </a:r>
            <a:r>
              <a:rPr lang="es-ES_tradnl" sz="2800" dirty="0"/>
              <a:t> </a:t>
            </a:r>
            <a:r>
              <a:rPr lang="es-ES_tradnl" sz="2800" dirty="0" err="1"/>
              <a:t>correct</a:t>
            </a:r>
            <a:r>
              <a:rPr lang="es-ES_tradnl" sz="2800" dirty="0"/>
              <a:t> </a:t>
            </a:r>
            <a:r>
              <a:rPr lang="es-ES_tradnl" sz="2800" dirty="0" err="1"/>
              <a:t>conjugation</a:t>
            </a:r>
            <a:r>
              <a:rPr lang="es-ES_tradnl" sz="2800" dirty="0"/>
              <a:t> of </a:t>
            </a:r>
            <a:r>
              <a:rPr lang="es-ES_tradnl" sz="2800" dirty="0" err="1"/>
              <a:t>the</a:t>
            </a:r>
            <a:r>
              <a:rPr lang="es-ES_tradnl" sz="2800" dirty="0"/>
              <a:t> </a:t>
            </a:r>
            <a:r>
              <a:rPr lang="es-ES_tradnl" sz="2800" dirty="0" err="1"/>
              <a:t>word</a:t>
            </a:r>
            <a:r>
              <a:rPr lang="es-ES_tradnl" sz="2800" dirty="0"/>
              <a:t> </a:t>
            </a:r>
            <a:r>
              <a:rPr lang="es-ES_tradnl" sz="2800" dirty="0" err="1"/>
              <a:t>with</a:t>
            </a:r>
            <a:r>
              <a:rPr lang="es-ES_tradnl" sz="2800" dirty="0"/>
              <a:t> 100% </a:t>
            </a:r>
            <a:r>
              <a:rPr lang="es-ES_tradnl" sz="2800" dirty="0" err="1"/>
              <a:t>accuracy</a:t>
            </a:r>
            <a:r>
              <a:rPr lang="es-ES_tradnl" sz="28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32627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604" y="1002224"/>
            <a:ext cx="8534400" cy="1507067"/>
          </a:xfrm>
        </p:spPr>
        <p:txBody>
          <a:bodyPr/>
          <a:lstStyle/>
          <a:p>
            <a:r>
              <a:rPr lang="es-ES_tradnl" sz="4800" b="1" dirty="0"/>
              <a:t>AGENDA</a:t>
            </a:r>
            <a:r>
              <a:rPr lang="es-ES_tradnl" dirty="0"/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2023290"/>
              </p:ext>
            </p:extLst>
          </p:nvPr>
        </p:nvGraphicFramePr>
        <p:xfrm>
          <a:off x="3279193" y="868362"/>
          <a:ext cx="8534400" cy="5826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281"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/>
                        <a:t>TIME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/>
                        <a:t>ACTIVITY</a:t>
                      </a:r>
                      <a:r>
                        <a:rPr lang="es-ES_tradnl" sz="2400" baseline="0" dirty="0"/>
                        <a:t> </a:t>
                      </a:r>
                      <a:endParaRPr lang="es-ES_trad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750">
                <a:tc>
                  <a:txBody>
                    <a:bodyPr/>
                    <a:lstStyle/>
                    <a:p>
                      <a:r>
                        <a:rPr lang="es-ES_tradnl" baseline="0" dirty="0"/>
                        <a:t>5 Minutes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Do </a:t>
                      </a:r>
                      <a:r>
                        <a:rPr lang="es-ES_tradnl" dirty="0" err="1"/>
                        <a:t>now</a:t>
                      </a:r>
                      <a:r>
                        <a:rPr lang="es-ES_tradnl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75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Ser and estar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75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Tirar</a:t>
                      </a:r>
                      <a:r>
                        <a:rPr lang="es-ES_tradnl" baseline="0" dirty="0"/>
                        <a:t> y hablar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75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Tengo que comprar:</a:t>
                      </a:r>
                      <a:r>
                        <a:rPr lang="es-ES_tradnl" baseline="0" dirty="0"/>
                        <a:t> repaso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750">
                <a:tc>
                  <a:txBody>
                    <a:bodyPr/>
                    <a:lstStyle/>
                    <a:p>
                      <a:r>
                        <a:rPr lang="es-ES_tradnl" baseline="0" dirty="0"/>
                        <a:t>5 Minutes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INM:</a:t>
                      </a:r>
                      <a:r>
                        <a:rPr lang="es-ES_tradnl" baseline="0" dirty="0"/>
                        <a:t> Que haces en cada cuarto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75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CFU:</a:t>
                      </a:r>
                      <a:r>
                        <a:rPr lang="es-ES_tradnl" baseline="0" dirty="0"/>
                        <a:t> </a:t>
                      </a:r>
                      <a:r>
                        <a:rPr lang="es-ES_tradnl" baseline="0" dirty="0" err="1"/>
                        <a:t>Matching</a:t>
                      </a:r>
                      <a:r>
                        <a:rPr lang="es-ES_tradnl" baseline="0" dirty="0"/>
                        <a:t>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75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err="1"/>
                        <a:t>Present</a:t>
                      </a:r>
                      <a:r>
                        <a:rPr lang="es-ES_tradnl" dirty="0"/>
                        <a:t> tense regular</a:t>
                      </a:r>
                      <a:r>
                        <a:rPr lang="es-ES_tradnl" baseline="0" dirty="0"/>
                        <a:t> </a:t>
                      </a:r>
                      <a:r>
                        <a:rPr lang="es-ES_tradnl" dirty="0" err="1"/>
                        <a:t>ending</a:t>
                      </a:r>
                      <a:r>
                        <a:rPr lang="es-ES_tradnl" baseline="0" dirty="0"/>
                        <a:t> REPASO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750">
                <a:tc>
                  <a:txBody>
                    <a:bodyPr/>
                    <a:lstStyle/>
                    <a:p>
                      <a:r>
                        <a:rPr lang="es-ES_tradnl" dirty="0"/>
                        <a:t>10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err="1"/>
                        <a:t>Puzzles</a:t>
                      </a:r>
                      <a:r>
                        <a:rPr lang="es-ES_tradnl" baseline="0" dirty="0"/>
                        <a:t>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750">
                <a:tc>
                  <a:txBody>
                    <a:bodyPr/>
                    <a:lstStyle/>
                    <a:p>
                      <a:r>
                        <a:rPr lang="es-ES_tradnl" dirty="0"/>
                        <a:t>5</a:t>
                      </a:r>
                      <a:r>
                        <a:rPr lang="es-ES_tradnl" baseline="0" dirty="0"/>
                        <a:t> Minutes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err="1"/>
                        <a:t>Conjugations</a:t>
                      </a:r>
                      <a:r>
                        <a:rPr lang="es-ES_tradnl" baseline="0" dirty="0"/>
                        <a:t> in </a:t>
                      </a:r>
                      <a:r>
                        <a:rPr lang="es-ES_tradnl" baseline="0" dirty="0" err="1"/>
                        <a:t>sentences</a:t>
                      </a:r>
                      <a:r>
                        <a:rPr lang="es-ES_tradnl" baseline="0" dirty="0"/>
                        <a:t>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1750">
                <a:tc>
                  <a:txBody>
                    <a:bodyPr/>
                    <a:lstStyle/>
                    <a:p>
                      <a:r>
                        <a:rPr lang="es-ES_tradnl" dirty="0"/>
                        <a:t>10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Picture</a:t>
                      </a:r>
                      <a:r>
                        <a:rPr lang="es-ES_tradnl" baseline="0" dirty="0"/>
                        <a:t> </a:t>
                      </a:r>
                      <a:r>
                        <a:rPr lang="es-ES_tradnl" baseline="0" dirty="0" err="1"/>
                        <a:t>prompts</a:t>
                      </a:r>
                      <a:r>
                        <a:rPr lang="es-ES_tradnl" baseline="0" dirty="0"/>
                        <a:t>: </a:t>
                      </a:r>
                      <a:r>
                        <a:rPr lang="es-ES_tradnl" baseline="0" dirty="0" err="1"/>
                        <a:t>make</a:t>
                      </a:r>
                      <a:r>
                        <a:rPr lang="es-ES_tradnl" baseline="0" dirty="0"/>
                        <a:t> </a:t>
                      </a:r>
                      <a:r>
                        <a:rPr lang="es-ES_tradnl" baseline="0" dirty="0" err="1"/>
                        <a:t>your</a:t>
                      </a:r>
                      <a:r>
                        <a:rPr lang="es-ES_tradnl" baseline="0" dirty="0"/>
                        <a:t> </a:t>
                      </a:r>
                      <a:r>
                        <a:rPr lang="es-ES_tradnl" baseline="0" dirty="0" err="1"/>
                        <a:t>own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1750">
                <a:tc>
                  <a:txBody>
                    <a:bodyPr/>
                    <a:lstStyle/>
                    <a:p>
                      <a:r>
                        <a:rPr lang="es-ES_tradnl" baseline="0" dirty="0"/>
                        <a:t>5 Minutes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DOL:</a:t>
                      </a:r>
                      <a:r>
                        <a:rPr lang="es-ES_tradnl" baseline="0" dirty="0"/>
                        <a:t> </a:t>
                      </a:r>
                      <a:r>
                        <a:rPr lang="es-ES_tradnl" baseline="0" dirty="0" err="1"/>
                        <a:t>Multiple</a:t>
                      </a:r>
                      <a:r>
                        <a:rPr lang="es-ES_tradnl" baseline="0" dirty="0"/>
                        <a:t> </a:t>
                      </a:r>
                      <a:r>
                        <a:rPr lang="es-ES_tradnl" baseline="0" dirty="0" err="1"/>
                        <a:t>choice</a:t>
                      </a:r>
                      <a:r>
                        <a:rPr lang="es-ES_tradnl" baseline="0" dirty="0"/>
                        <a:t>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19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388" y="0"/>
            <a:ext cx="6909224" cy="690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9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328" t="28419" r="36930" b="15835"/>
          <a:stretch/>
        </p:blipFill>
        <p:spPr>
          <a:xfrm>
            <a:off x="3200401" y="15590"/>
            <a:ext cx="5526505" cy="6857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9231" y="288304"/>
            <a:ext cx="4318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La </a:t>
            </a:r>
            <a:r>
              <a:rPr lang="en-US" sz="5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cocina</a:t>
            </a:r>
            <a:endParaRPr lang="en-US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1136" y="1499936"/>
            <a:ext cx="3318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2.El </a:t>
            </a:r>
            <a:r>
              <a:rPr lang="en-US" sz="5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jardin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4736" y="2855041"/>
            <a:ext cx="4171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3.dormitorio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50139" y="4210146"/>
            <a:ext cx="3100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4.La </a:t>
            </a:r>
            <a:r>
              <a:rPr lang="en-US" sz="5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sdla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51794" y="5688893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5.comedor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5937" y="222620"/>
            <a:ext cx="3898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6.chiminea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52531" y="1615864"/>
            <a:ext cx="2972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7.garaje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43354" y="2816902"/>
            <a:ext cx="2767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8.techo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05685" y="4210146"/>
            <a:ext cx="2842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9.pasillo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44770" y="5688893"/>
            <a:ext cx="2964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10.baño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9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  <p:bldP spid="13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683" y="5098958"/>
            <a:ext cx="10707767" cy="1507067"/>
          </a:xfrm>
        </p:spPr>
        <p:txBody>
          <a:bodyPr>
            <a:noAutofit/>
          </a:bodyPr>
          <a:lstStyle/>
          <a:p>
            <a:pPr algn="ctr"/>
            <a:r>
              <a:rPr lang="es-ES_tradnl" sz="3200" dirty="0"/>
              <a:t>PRACTICAR CON SER Y ESTAR </a:t>
            </a:r>
            <a:br>
              <a:rPr lang="es-ES_tradnl" sz="3200" dirty="0"/>
            </a:br>
            <a:r>
              <a:rPr lang="es-ES_tradnl" sz="3200" dirty="0" err="1"/>
              <a:t>Fill</a:t>
            </a:r>
            <a:r>
              <a:rPr lang="es-ES_tradnl" sz="3200" dirty="0"/>
              <a:t> in </a:t>
            </a:r>
            <a:r>
              <a:rPr lang="es-ES_tradnl" sz="3200" dirty="0" err="1"/>
              <a:t>the</a:t>
            </a:r>
            <a:r>
              <a:rPr lang="es-ES_tradnl" sz="3200" dirty="0"/>
              <a:t> </a:t>
            </a:r>
            <a:r>
              <a:rPr lang="es-ES_tradnl" sz="3200" dirty="0" err="1"/>
              <a:t>blank</a:t>
            </a:r>
            <a:r>
              <a:rPr lang="es-ES_tradnl" sz="3200" dirty="0"/>
              <a:t> </a:t>
            </a:r>
            <a:r>
              <a:rPr lang="es-ES_tradnl" sz="3200" dirty="0" err="1"/>
              <a:t>with</a:t>
            </a:r>
            <a:r>
              <a:rPr lang="es-ES_tradnl" sz="3200" dirty="0"/>
              <a:t> </a:t>
            </a:r>
            <a:r>
              <a:rPr lang="es-ES_tradnl" sz="3200" dirty="0" err="1"/>
              <a:t>the</a:t>
            </a:r>
            <a:r>
              <a:rPr lang="es-ES_tradnl" sz="3200" dirty="0"/>
              <a:t> </a:t>
            </a:r>
            <a:r>
              <a:rPr lang="es-ES_tradnl" sz="3200" dirty="0" err="1"/>
              <a:t>correct</a:t>
            </a:r>
            <a:r>
              <a:rPr lang="es-ES_tradnl" sz="3200" dirty="0"/>
              <a:t> </a:t>
            </a:r>
            <a:r>
              <a:rPr lang="es-ES_tradnl" sz="3200" dirty="0" err="1"/>
              <a:t>form</a:t>
            </a:r>
            <a:r>
              <a:rPr lang="es-ES_tradnl" sz="3200" dirty="0"/>
              <a:t> of ser/estar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3366" y="585261"/>
            <a:ext cx="8534400" cy="4513697"/>
          </a:xfrm>
        </p:spPr>
        <p:txBody>
          <a:bodyPr>
            <a:normAutofit/>
          </a:bodyPr>
          <a:lstStyle/>
          <a:p>
            <a:r>
              <a:rPr lang="es-ES_tradnl" dirty="0"/>
              <a:t>1. El sofá _______ en el salón, _______ muy grande. </a:t>
            </a:r>
          </a:p>
          <a:p>
            <a:r>
              <a:rPr lang="es-ES_tradnl" dirty="0"/>
              <a:t>2. En mi dormitorio está _________, ______ muy cómoda (</a:t>
            </a:r>
            <a:r>
              <a:rPr lang="es-ES_tradnl" dirty="0" err="1"/>
              <a:t>comfortable</a:t>
            </a:r>
            <a:r>
              <a:rPr lang="es-ES_tradnl" dirty="0"/>
              <a:t>)</a:t>
            </a:r>
          </a:p>
          <a:p>
            <a:r>
              <a:rPr lang="es-ES_tradnl" dirty="0"/>
              <a:t>3.  El horno _______ muy viejo, _________ al lado del fregadero. </a:t>
            </a:r>
          </a:p>
          <a:p>
            <a:r>
              <a:rPr lang="es-ES_tradnl" dirty="0"/>
              <a:t>4.  La  lavadora y la secadora ________ en el sótano, ______ muy ruidosas (</a:t>
            </a:r>
            <a:r>
              <a:rPr lang="es-ES_tradnl" dirty="0" err="1"/>
              <a:t>loud</a:t>
            </a:r>
            <a:r>
              <a:rPr lang="es-ES_tradnl" dirty="0"/>
              <a:t>/ </a:t>
            </a:r>
            <a:r>
              <a:rPr lang="es-ES_tradnl" dirty="0" err="1"/>
              <a:t>noisy</a:t>
            </a:r>
            <a:r>
              <a:rPr lang="es-ES_tradnl" dirty="0"/>
              <a:t>). </a:t>
            </a:r>
          </a:p>
          <a:p>
            <a:r>
              <a:rPr lang="es-ES_tradnl" dirty="0"/>
              <a:t>5. __________ ________ encima del lavamanos, _______ muy sucio (</a:t>
            </a:r>
            <a:r>
              <a:rPr lang="es-ES_tradnl" dirty="0" err="1"/>
              <a:t>dirty</a:t>
            </a:r>
            <a:r>
              <a:rPr lang="es-ES_tradnl" dirty="0"/>
              <a:t>).</a:t>
            </a:r>
          </a:p>
          <a:p>
            <a:r>
              <a:rPr lang="es-ES_tradnl" b="1" dirty="0"/>
              <a:t>NOW, CREATE YOUR OWN 2 SENTENCES USING SER AND ESTAR ABOUT FURINITURE IN THE ROOMS. BE PREPARED TO SHARE OUT TO THE CLASS.  </a:t>
            </a:r>
            <a:r>
              <a:rPr lang="es-ES_tradnl" sz="3200" b="1" dirty="0"/>
              <a:t>…</a:t>
            </a:r>
            <a:endParaRPr lang="es-ES_tradnl" b="1" dirty="0"/>
          </a:p>
        </p:txBody>
      </p:sp>
      <p:sp>
        <p:nvSpPr>
          <p:cNvPr id="4" name="Rectangle 3"/>
          <p:cNvSpPr/>
          <p:nvPr/>
        </p:nvSpPr>
        <p:spPr>
          <a:xfrm>
            <a:off x="1904709" y="0"/>
            <a:ext cx="90717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El </a:t>
            </a:r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inodoro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está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el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baño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muy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apestoso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958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TIRAR Y HABLAR 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_tradnl" sz="2800" b="1" dirty="0"/>
              <a:t>Roll </a:t>
            </a:r>
            <a:r>
              <a:rPr lang="es-ES_tradnl" sz="2800" b="1" dirty="0" err="1"/>
              <a:t>the</a:t>
            </a:r>
            <a:r>
              <a:rPr lang="es-ES_tradnl" sz="2800" b="1" dirty="0"/>
              <a:t> </a:t>
            </a:r>
            <a:r>
              <a:rPr lang="es-ES_tradnl" sz="2800" b="1" dirty="0" err="1"/>
              <a:t>paper</a:t>
            </a:r>
            <a:r>
              <a:rPr lang="es-ES_tradnl" sz="2800" b="1" dirty="0"/>
              <a:t> dice…</a:t>
            </a:r>
          </a:p>
          <a:p>
            <a:pPr marL="0" indent="0">
              <a:buNone/>
            </a:pPr>
            <a:r>
              <a:rPr lang="es-ES_tradnl" sz="2800" b="1" dirty="0"/>
              <a:t>Donde estas? </a:t>
            </a:r>
          </a:p>
          <a:p>
            <a:pPr marL="0" indent="0">
              <a:buNone/>
            </a:pPr>
            <a:r>
              <a:rPr lang="es-ES_tradnl" sz="2800" b="1" dirty="0"/>
              <a:t>Que muebles están en el cuarto? </a:t>
            </a:r>
          </a:p>
          <a:p>
            <a:pPr marL="0" indent="0">
              <a:buNone/>
            </a:pPr>
            <a:endParaRPr lang="es-ES_tradnl" sz="2800" b="1" dirty="0"/>
          </a:p>
          <a:p>
            <a:pPr marL="0" indent="0">
              <a:buNone/>
            </a:pPr>
            <a:r>
              <a:rPr lang="es-ES_tradnl" sz="2800" b="1" dirty="0"/>
              <a:t>Yo estoy en ______________.</a:t>
            </a:r>
          </a:p>
          <a:p>
            <a:pPr marL="0" indent="0">
              <a:buNone/>
            </a:pPr>
            <a:endParaRPr lang="es-ES_tradnl" sz="2800" b="1" dirty="0"/>
          </a:p>
          <a:p>
            <a:pPr marL="0" indent="0">
              <a:buNone/>
            </a:pPr>
            <a:r>
              <a:rPr lang="es-ES_tradnl" sz="2800" b="1" dirty="0"/>
              <a:t>En ___________ hay _______________ 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1048" y="2373778"/>
            <a:ext cx="2374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cuarto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9075" y="3593181"/>
            <a:ext cx="18053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cuarto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44720" y="3483373"/>
            <a:ext cx="22813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mueble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3503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5500" y="751361"/>
            <a:ext cx="8001000" cy="2971801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dirty="0"/>
              <a:t>SE VENDE _________... </a:t>
            </a:r>
            <a:br>
              <a:rPr lang="es-ES_tradnl" dirty="0"/>
            </a:br>
            <a:r>
              <a:rPr lang="es-ES_tradnl" dirty="0"/>
              <a:t/>
            </a:r>
            <a:br>
              <a:rPr lang="es-ES_tradnl" dirty="0"/>
            </a:br>
            <a:r>
              <a:rPr lang="es-ES_tradnl" dirty="0"/>
              <a:t>TENGO QUE Comprar algo para _________. </a:t>
            </a:r>
            <a:br>
              <a:rPr lang="es-ES_tradnl" dirty="0"/>
            </a:b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4927" y="4643736"/>
            <a:ext cx="9448800" cy="685800"/>
          </a:xfrm>
        </p:spPr>
        <p:txBody>
          <a:bodyPr>
            <a:noAutofit/>
          </a:bodyPr>
          <a:lstStyle/>
          <a:p>
            <a:pPr algn="ctr"/>
            <a:r>
              <a:rPr lang="es-ES_tradnl" sz="2400" b="1" dirty="0"/>
              <a:t>ENCUENTRA TU PAREJA:</a:t>
            </a:r>
          </a:p>
          <a:p>
            <a:pPr algn="ctr"/>
            <a:r>
              <a:rPr lang="es-ES_tradnl" sz="2400" b="1" dirty="0" err="1"/>
              <a:t>Someone</a:t>
            </a:r>
            <a:r>
              <a:rPr lang="es-ES_tradnl" sz="2400" b="1" dirty="0"/>
              <a:t> </a:t>
            </a:r>
            <a:r>
              <a:rPr lang="es-ES_tradnl" sz="2400" b="1" dirty="0" err="1"/>
              <a:t>looking</a:t>
            </a:r>
            <a:r>
              <a:rPr lang="es-ES_tradnl" sz="2400" b="1" dirty="0"/>
              <a:t> </a:t>
            </a:r>
            <a:r>
              <a:rPr lang="es-ES_tradnl" sz="2400" b="1" dirty="0" err="1"/>
              <a:t>for</a:t>
            </a:r>
            <a:r>
              <a:rPr lang="es-ES_tradnl" sz="2400" b="1" dirty="0"/>
              <a:t> </a:t>
            </a:r>
            <a:r>
              <a:rPr lang="es-ES_tradnl" sz="2400" b="1" dirty="0" err="1"/>
              <a:t>something</a:t>
            </a:r>
            <a:r>
              <a:rPr lang="es-ES_tradnl" sz="2400" b="1" dirty="0"/>
              <a:t> to </a:t>
            </a:r>
            <a:r>
              <a:rPr lang="es-ES_tradnl" sz="2400" b="1" dirty="0" err="1"/>
              <a:t>buy</a:t>
            </a:r>
            <a:r>
              <a:rPr lang="es-ES_tradnl" sz="2400" b="1" dirty="0"/>
              <a:t> in </a:t>
            </a:r>
            <a:r>
              <a:rPr lang="es-ES_tradnl" sz="2400" b="1" dirty="0" err="1"/>
              <a:t>the</a:t>
            </a:r>
            <a:r>
              <a:rPr lang="es-ES_tradnl" sz="2400" b="1" dirty="0"/>
              <a:t> </a:t>
            </a:r>
            <a:r>
              <a:rPr lang="es-ES_tradnl" sz="2400" b="1" dirty="0" err="1"/>
              <a:t>room</a:t>
            </a:r>
            <a:r>
              <a:rPr lang="es-ES_tradnl" sz="2400" b="1" dirty="0"/>
              <a:t> </a:t>
            </a:r>
            <a:r>
              <a:rPr lang="es-ES_tradnl" sz="2400" b="1" dirty="0" err="1"/>
              <a:t>you</a:t>
            </a:r>
            <a:r>
              <a:rPr lang="es-ES_tradnl" sz="2400" b="1" dirty="0"/>
              <a:t> </a:t>
            </a:r>
            <a:r>
              <a:rPr lang="es-ES_tradnl" sz="2400" b="1" dirty="0" err="1"/>
              <a:t>have</a:t>
            </a:r>
            <a:r>
              <a:rPr lang="es-ES_tradnl" sz="2400" b="1" dirty="0"/>
              <a:t> </a:t>
            </a:r>
            <a:r>
              <a:rPr lang="es-ES_tradnl" sz="2400" b="1" dirty="0" err="1"/>
              <a:t>or</a:t>
            </a:r>
            <a:r>
              <a:rPr lang="es-ES_tradnl" sz="2400" b="1" dirty="0"/>
              <a:t> </a:t>
            </a:r>
            <a:r>
              <a:rPr lang="es-ES_tradnl" sz="2400" b="1" dirty="0" err="1"/>
              <a:t>someone</a:t>
            </a:r>
            <a:r>
              <a:rPr lang="es-ES_tradnl" sz="2400" b="1" dirty="0"/>
              <a:t> </a:t>
            </a:r>
            <a:r>
              <a:rPr lang="es-ES_tradnl" sz="2400" b="1" dirty="0" err="1"/>
              <a:t>that</a:t>
            </a:r>
            <a:r>
              <a:rPr lang="es-ES_tradnl" sz="2400" b="1" dirty="0"/>
              <a:t> has </a:t>
            </a:r>
            <a:r>
              <a:rPr lang="es-ES_tradnl" sz="2400" b="1" dirty="0" err="1"/>
              <a:t>the</a:t>
            </a:r>
            <a:r>
              <a:rPr lang="es-ES_tradnl" sz="2400" b="1" dirty="0"/>
              <a:t> </a:t>
            </a:r>
            <a:r>
              <a:rPr lang="es-ES_tradnl" sz="2400" b="1" dirty="0" err="1"/>
              <a:t>room</a:t>
            </a:r>
            <a:r>
              <a:rPr lang="es-ES_tradnl" sz="2400" b="1" dirty="0"/>
              <a:t> </a:t>
            </a:r>
            <a:r>
              <a:rPr lang="es-ES_tradnl" sz="2400" b="1" dirty="0" err="1"/>
              <a:t>that</a:t>
            </a:r>
            <a:r>
              <a:rPr lang="es-ES_tradnl" sz="2400" b="1" dirty="0"/>
              <a:t> </a:t>
            </a:r>
            <a:r>
              <a:rPr lang="es-ES_tradnl" sz="2400" b="1" dirty="0" err="1"/>
              <a:t>your</a:t>
            </a:r>
            <a:r>
              <a:rPr lang="es-ES_tradnl" sz="2400" b="1" dirty="0"/>
              <a:t> ítem </a:t>
            </a:r>
            <a:r>
              <a:rPr lang="es-ES_tradnl" sz="2400" b="1" dirty="0" err="1"/>
              <a:t>would</a:t>
            </a:r>
            <a:r>
              <a:rPr lang="es-ES_tradnl" sz="2400" b="1" dirty="0"/>
              <a:t> </a:t>
            </a:r>
            <a:r>
              <a:rPr lang="es-ES_tradnl" sz="2400" b="1" dirty="0" err="1"/>
              <a:t>belong</a:t>
            </a:r>
            <a:r>
              <a:rPr lang="es-ES_tradnl" sz="2400" b="1" dirty="0"/>
              <a:t> in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65956" y="289696"/>
            <a:ext cx="22813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mueble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89012" y="2357735"/>
            <a:ext cx="18053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cuarto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8414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5753637"/>
          </a:xfrm>
        </p:spPr>
        <p:txBody>
          <a:bodyPr>
            <a:normAutofit/>
          </a:bodyPr>
          <a:lstStyle/>
          <a:p>
            <a:r>
              <a:rPr lang="es-ES_tradnl" b="1" dirty="0"/>
              <a:t>1. Yo _____________ la tele en la sala.</a:t>
            </a:r>
          </a:p>
          <a:p>
            <a:r>
              <a:rPr lang="es-ES_tradnl" b="1" dirty="0"/>
              <a:t>2. Nosotros ____________ en el dormitorio. </a:t>
            </a:r>
          </a:p>
          <a:p>
            <a:r>
              <a:rPr lang="es-ES_tradnl" b="1" dirty="0"/>
              <a:t>3. Tú ________________ en la cocina. </a:t>
            </a:r>
          </a:p>
          <a:p>
            <a:r>
              <a:rPr lang="es-ES_tradnl" b="1" dirty="0"/>
              <a:t>4.  Mi hermana __________  en el comedor. </a:t>
            </a:r>
          </a:p>
          <a:p>
            <a:r>
              <a:rPr lang="es-ES_tradnl" b="1" dirty="0"/>
              <a:t>5. Mis hermanos y mi padre __________ cuentos en la sala.</a:t>
            </a:r>
          </a:p>
          <a:p>
            <a:r>
              <a:rPr lang="es-ES_tradnl" b="1" dirty="0"/>
              <a:t>6. Yo ___________ en el baño.  </a:t>
            </a:r>
          </a:p>
          <a:p>
            <a:r>
              <a:rPr lang="es-ES_tradnl" b="1" dirty="0"/>
              <a:t>7. La lavadora _____________ nuestra ropa. </a:t>
            </a:r>
          </a:p>
          <a:p>
            <a:r>
              <a:rPr lang="es-ES_tradnl" b="1" dirty="0"/>
              <a:t>8. Tu ______________ los cubiertos (</a:t>
            </a:r>
            <a:r>
              <a:rPr lang="es-ES_tradnl" b="1" dirty="0" err="1"/>
              <a:t>silverware</a:t>
            </a:r>
            <a:r>
              <a:rPr lang="es-ES_tradnl" b="1" dirty="0"/>
              <a:t>) en la mesa en el comedor. </a:t>
            </a:r>
          </a:p>
          <a:p>
            <a:r>
              <a:rPr lang="es-ES_tradnl" b="1" dirty="0"/>
              <a:t>9. Nosotros _________________ en el jardín. </a:t>
            </a:r>
          </a:p>
          <a:p>
            <a:r>
              <a:rPr lang="es-ES_tradnl" b="1" dirty="0"/>
              <a:t>10.  Mi mama ___________ agua en el comedor.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6352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3526" y="5208549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es-ES_tradnl" dirty="0" err="1"/>
              <a:t>Matching</a:t>
            </a:r>
            <a:r>
              <a:rPr lang="es-ES_tradnl" dirty="0"/>
              <a:t>: match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action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room</a:t>
            </a:r>
            <a:r>
              <a:rPr lang="es-ES_tradnl" dirty="0"/>
              <a:t> </a:t>
            </a:r>
            <a:r>
              <a:rPr lang="es-ES_tradnl" dirty="0" err="1"/>
              <a:t>you</a:t>
            </a:r>
            <a:r>
              <a:rPr lang="es-ES_tradnl" dirty="0"/>
              <a:t> </a:t>
            </a:r>
            <a:r>
              <a:rPr lang="es-ES_tradnl" dirty="0" err="1"/>
              <a:t>might</a:t>
            </a:r>
            <a:r>
              <a:rPr lang="es-ES_tradnl" dirty="0"/>
              <a:t> do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activity</a:t>
            </a:r>
            <a:r>
              <a:rPr lang="es-ES_tradnl" dirty="0"/>
              <a:t> in…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1046408"/>
            <a:ext cx="4937655" cy="3615267"/>
          </a:xfrm>
        </p:spPr>
        <p:txBody>
          <a:bodyPr>
            <a:noAutofit/>
          </a:bodyPr>
          <a:lstStyle/>
          <a:p>
            <a:r>
              <a:rPr lang="es-ES_tradnl" sz="2400" b="1" dirty="0"/>
              <a:t>1.  Lavar (la ropa) </a:t>
            </a:r>
          </a:p>
          <a:p>
            <a:r>
              <a:rPr lang="es-ES_tradnl" sz="2400" b="1" dirty="0"/>
              <a:t>2. Dormir</a:t>
            </a:r>
          </a:p>
          <a:p>
            <a:r>
              <a:rPr lang="es-ES_tradnl" sz="2400" b="1" dirty="0"/>
              <a:t>3. Jugar</a:t>
            </a:r>
          </a:p>
          <a:p>
            <a:r>
              <a:rPr lang="es-ES_tradnl" sz="2400" b="1" dirty="0"/>
              <a:t>4. Beber </a:t>
            </a:r>
          </a:p>
          <a:p>
            <a:r>
              <a:rPr lang="es-ES_tradnl" sz="2400" b="1" dirty="0"/>
              <a:t>5. Poner (la mesa)</a:t>
            </a:r>
          </a:p>
          <a:p>
            <a:r>
              <a:rPr lang="es-ES_tradnl" sz="2400" b="1" dirty="0"/>
              <a:t>6.  Bañar </a:t>
            </a:r>
          </a:p>
          <a:p>
            <a:r>
              <a:rPr lang="es-ES_tradnl" sz="2400" b="1" dirty="0"/>
              <a:t>7. Ver (la televisión) </a:t>
            </a:r>
          </a:p>
          <a:p>
            <a:r>
              <a:rPr lang="es-ES_tradnl" sz="2400" b="1" dirty="0"/>
              <a:t>8.  Comer</a:t>
            </a:r>
          </a:p>
          <a:p>
            <a:r>
              <a:rPr lang="es-ES_tradnl" sz="2400" b="1" dirty="0"/>
              <a:t>9. Cocinar</a:t>
            </a:r>
          </a:p>
          <a:p>
            <a:r>
              <a:rPr lang="es-ES_tradnl" sz="2400" b="1" dirty="0"/>
              <a:t>10. Estudiar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_tradnl" b="1" dirty="0"/>
              <a:t>A. la cocina</a:t>
            </a:r>
          </a:p>
          <a:p>
            <a:r>
              <a:rPr lang="es-ES_tradnl" b="1" dirty="0"/>
              <a:t>B. El comedor </a:t>
            </a:r>
          </a:p>
          <a:p>
            <a:r>
              <a:rPr lang="es-ES_tradnl" b="1" dirty="0"/>
              <a:t>C. la sala </a:t>
            </a:r>
          </a:p>
          <a:p>
            <a:r>
              <a:rPr lang="es-ES_tradnl" b="1" dirty="0"/>
              <a:t>D. el jardín </a:t>
            </a:r>
          </a:p>
          <a:p>
            <a:r>
              <a:rPr lang="es-ES_tradnl" b="1" dirty="0"/>
              <a:t>H. El lavadero </a:t>
            </a:r>
          </a:p>
          <a:p>
            <a:r>
              <a:rPr lang="es-ES_tradnl" b="1" dirty="0"/>
              <a:t>I. el baño </a:t>
            </a:r>
          </a:p>
          <a:p>
            <a:r>
              <a:rPr lang="es-ES_tradnl" b="1" dirty="0"/>
              <a:t>J. el dormitorio  </a:t>
            </a:r>
          </a:p>
        </p:txBody>
      </p:sp>
    </p:spTree>
    <p:extLst>
      <p:ext uri="{BB962C8B-B14F-4D97-AF65-F5344CB8AC3E}">
        <p14:creationId xmlns:p14="http://schemas.microsoft.com/office/powerpoint/2010/main" val="319703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552" y="5530521"/>
            <a:ext cx="8534400" cy="1507067"/>
          </a:xfrm>
        </p:spPr>
        <p:txBody>
          <a:bodyPr>
            <a:normAutofit/>
          </a:bodyPr>
          <a:lstStyle/>
          <a:p>
            <a:r>
              <a:rPr lang="es-ES_tradnl" sz="4400" b="1" dirty="0"/>
              <a:t>Repaso: el presente  </a:t>
            </a:r>
            <a:r>
              <a:rPr lang="es-ES_tradnl" sz="4400" b="1" dirty="0" err="1"/>
              <a:t>ar,er,ir</a:t>
            </a:r>
            <a:endParaRPr lang="es-ES_tradnl" sz="44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489236"/>
              </p:ext>
            </p:extLst>
          </p:nvPr>
        </p:nvGraphicFramePr>
        <p:xfrm>
          <a:off x="684212" y="217605"/>
          <a:ext cx="8534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PRESENTE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-AR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873428"/>
              </p:ext>
            </p:extLst>
          </p:nvPr>
        </p:nvGraphicFramePr>
        <p:xfrm>
          <a:off x="684212" y="1917401"/>
          <a:ext cx="8534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PRESENTE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-ER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590038"/>
              </p:ext>
            </p:extLst>
          </p:nvPr>
        </p:nvGraphicFramePr>
        <p:xfrm>
          <a:off x="684212" y="3617197"/>
          <a:ext cx="8534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PRESENTE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-IR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46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552" y="5530521"/>
            <a:ext cx="8534400" cy="1507067"/>
          </a:xfrm>
        </p:spPr>
        <p:txBody>
          <a:bodyPr>
            <a:normAutofit/>
          </a:bodyPr>
          <a:lstStyle/>
          <a:p>
            <a:r>
              <a:rPr lang="es-ES_tradnl" sz="4400" b="1" dirty="0"/>
              <a:t>Repaso: el presente  </a:t>
            </a:r>
            <a:r>
              <a:rPr lang="es-ES_tradnl" sz="4400" b="1" dirty="0" err="1"/>
              <a:t>ar,er,ir</a:t>
            </a:r>
            <a:endParaRPr lang="es-ES_tradnl" sz="44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489236"/>
              </p:ext>
            </p:extLst>
          </p:nvPr>
        </p:nvGraphicFramePr>
        <p:xfrm>
          <a:off x="684212" y="217605"/>
          <a:ext cx="8534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PRESENTE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-AR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873428"/>
              </p:ext>
            </p:extLst>
          </p:nvPr>
        </p:nvGraphicFramePr>
        <p:xfrm>
          <a:off x="684212" y="1917401"/>
          <a:ext cx="8534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PRESENTE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-ER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590038"/>
              </p:ext>
            </p:extLst>
          </p:nvPr>
        </p:nvGraphicFramePr>
        <p:xfrm>
          <a:off x="684212" y="3617197"/>
          <a:ext cx="8534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PRESENTE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-IR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328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5400" b="1" dirty="0"/>
              <a:t>CRUCIGRAMA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10497134" cy="1498600"/>
          </a:xfrm>
        </p:spPr>
        <p:txBody>
          <a:bodyPr>
            <a:normAutofit/>
          </a:bodyPr>
          <a:lstStyle/>
          <a:p>
            <a:r>
              <a:rPr lang="es-ES_tradnl" sz="2800" dirty="0"/>
              <a:t>COMPLETE THE CONJUGATION PUZZLE WITH A PARTNER </a:t>
            </a:r>
          </a:p>
        </p:txBody>
      </p:sp>
    </p:spTree>
    <p:extLst>
      <p:ext uri="{BB962C8B-B14F-4D97-AF65-F5344CB8AC3E}">
        <p14:creationId xmlns:p14="http://schemas.microsoft.com/office/powerpoint/2010/main" val="240760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5400" b="1" dirty="0"/>
              <a:t>HAZLO AHORA: </a:t>
            </a:r>
            <a:r>
              <a:rPr lang="es-ES_tradnl" sz="4000" b="1" dirty="0"/>
              <a:t>Complete </a:t>
            </a:r>
            <a:r>
              <a:rPr lang="es-ES_tradnl" sz="4000" b="1" dirty="0" err="1"/>
              <a:t>the</a:t>
            </a:r>
            <a:r>
              <a:rPr lang="es-ES_tradnl" sz="4000" b="1" dirty="0"/>
              <a:t> </a:t>
            </a:r>
            <a:r>
              <a:rPr lang="es-ES_tradnl" sz="4000" b="1" dirty="0" err="1"/>
              <a:t>sentence</a:t>
            </a:r>
            <a:r>
              <a:rPr lang="es-ES_tradnl" sz="4000" b="1" dirty="0"/>
              <a:t> </a:t>
            </a:r>
            <a:r>
              <a:rPr lang="es-ES_tradnl" sz="4000" b="1" dirty="0" err="1"/>
              <a:t>with</a:t>
            </a:r>
            <a:r>
              <a:rPr lang="es-ES_tradnl" sz="4000" b="1" dirty="0"/>
              <a:t> </a:t>
            </a:r>
            <a:r>
              <a:rPr lang="es-ES_tradnl" sz="4000" b="1" dirty="0" err="1"/>
              <a:t>the</a:t>
            </a:r>
            <a:r>
              <a:rPr lang="es-ES_tradnl" sz="4000" b="1" dirty="0"/>
              <a:t> </a:t>
            </a:r>
            <a:r>
              <a:rPr lang="es-ES_tradnl" sz="4000" b="1" dirty="0" err="1"/>
              <a:t>correctly</a:t>
            </a:r>
            <a:r>
              <a:rPr lang="es-ES_tradnl" sz="4000" b="1" dirty="0"/>
              <a:t> </a:t>
            </a:r>
            <a:r>
              <a:rPr lang="es-ES_tradnl" sz="4000" b="1" dirty="0" err="1"/>
              <a:t>conjugated</a:t>
            </a:r>
            <a:r>
              <a:rPr lang="es-ES_tradnl" sz="4000" b="1" dirty="0"/>
              <a:t> </a:t>
            </a:r>
            <a:r>
              <a:rPr lang="es-ES_tradnl" sz="4000" b="1" dirty="0" err="1"/>
              <a:t>verb</a:t>
            </a:r>
            <a:endParaRPr lang="es-ES_tradnl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1" y="685800"/>
            <a:ext cx="10144209" cy="3615267"/>
          </a:xfrm>
        </p:spPr>
        <p:txBody>
          <a:bodyPr>
            <a:noAutofit/>
          </a:bodyPr>
          <a:lstStyle/>
          <a:p>
            <a:r>
              <a:rPr lang="es-ES_tradnl" sz="2800" b="1" dirty="0"/>
              <a:t>1. Mi amigo y yo _____________ en el jardín. </a:t>
            </a:r>
          </a:p>
          <a:p>
            <a:r>
              <a:rPr lang="es-ES_tradnl" sz="2800" b="1" dirty="0"/>
              <a:t>2. Mis hermanos ______________ en el dormitorio</a:t>
            </a:r>
          </a:p>
          <a:p>
            <a:r>
              <a:rPr lang="es-ES_tradnl" sz="2800" b="1" dirty="0"/>
              <a:t>3. Yo siempre _______________ en el comedor. </a:t>
            </a:r>
          </a:p>
          <a:p>
            <a:r>
              <a:rPr lang="es-ES_tradnl" sz="2800" b="1" dirty="0"/>
              <a:t>4. Mi mama y mi papá ____________ en la cocina. </a:t>
            </a:r>
          </a:p>
          <a:p>
            <a:r>
              <a:rPr lang="es-ES_tradnl" sz="2800" b="1" dirty="0"/>
              <a:t>5. Mi familia _____________ la televisión en la sala. </a:t>
            </a:r>
          </a:p>
        </p:txBody>
      </p:sp>
    </p:spTree>
    <p:extLst>
      <p:ext uri="{BB962C8B-B14F-4D97-AF65-F5344CB8AC3E}">
        <p14:creationId xmlns:p14="http://schemas.microsoft.com/office/powerpoint/2010/main" val="364928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84" y="1926390"/>
            <a:ext cx="8534401" cy="2281600"/>
          </a:xfrm>
        </p:spPr>
        <p:txBody>
          <a:bodyPr>
            <a:normAutofit/>
          </a:bodyPr>
          <a:lstStyle/>
          <a:p>
            <a:r>
              <a:rPr lang="es-ES_tradnl" sz="4400" b="1" dirty="0"/>
              <a:t>Bienvenidos a nuestra clase </a:t>
            </a:r>
            <a:br>
              <a:rPr lang="es-ES_tradnl" sz="4400" b="1" dirty="0"/>
            </a:br>
            <a:r>
              <a:rPr lang="es-ES_tradnl" sz="4400" b="1" dirty="0"/>
              <a:t>Español 1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sz="2000" dirty="0"/>
              <a:t>Hoy es viernes, el diecisiete de febrero</a:t>
            </a:r>
          </a:p>
        </p:txBody>
      </p:sp>
    </p:spTree>
    <p:extLst>
      <p:ext uri="{BB962C8B-B14F-4D97-AF65-F5344CB8AC3E}">
        <p14:creationId xmlns:p14="http://schemas.microsoft.com/office/powerpoint/2010/main" val="53550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7674" y="1968496"/>
            <a:ext cx="5334000" cy="360889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305" y="681790"/>
            <a:ext cx="5763126" cy="5662863"/>
          </a:xfrm>
        </p:spPr>
        <p:txBody>
          <a:bodyPr>
            <a:noAutofit/>
          </a:bodyPr>
          <a:lstStyle/>
          <a:p>
            <a:r>
              <a:rPr lang="es-ES_tradnl" sz="2800" dirty="0"/>
              <a:t>1. Cuantos cuartos hay en el primer </a:t>
            </a:r>
            <a:r>
              <a:rPr lang="es-ES_tradnl" sz="2800" dirty="0" smtClean="0"/>
              <a:t>piso/planta baja? </a:t>
            </a:r>
            <a:endParaRPr lang="es-ES_tradnl" sz="2800" dirty="0"/>
          </a:p>
          <a:p>
            <a:pPr lvl="1"/>
            <a:r>
              <a:rPr lang="es-ES_tradnl" sz="2800" dirty="0"/>
              <a:t>Hay _____</a:t>
            </a:r>
          </a:p>
          <a:p>
            <a:r>
              <a:rPr lang="es-ES_tradnl" sz="2800" dirty="0"/>
              <a:t>2. Como se llaman los cuartos en el primer </a:t>
            </a:r>
            <a:r>
              <a:rPr lang="es-ES_tradnl" sz="2800" dirty="0" smtClean="0"/>
              <a:t>piso/planta baja?</a:t>
            </a:r>
            <a:endParaRPr lang="es-ES_tradnl" sz="2800" dirty="0"/>
          </a:p>
          <a:p>
            <a:pPr lvl="1"/>
            <a:r>
              <a:rPr lang="es-ES_tradnl" sz="2800" dirty="0"/>
              <a:t>Se llaman _____</a:t>
            </a:r>
          </a:p>
          <a:p>
            <a:r>
              <a:rPr lang="es-ES_tradnl" sz="2800" dirty="0"/>
              <a:t>3. Cuantos cuartos hay en </a:t>
            </a:r>
            <a:r>
              <a:rPr lang="es-ES_tradnl" sz="2800" dirty="0" smtClean="0"/>
              <a:t>el segundo piso? </a:t>
            </a:r>
            <a:endParaRPr lang="es-ES_tradnl" sz="2800" dirty="0"/>
          </a:p>
          <a:p>
            <a:r>
              <a:rPr lang="es-ES_tradnl" sz="2800" dirty="0"/>
              <a:t>4. Como se llaman los cuartos en </a:t>
            </a:r>
            <a:r>
              <a:rPr lang="es-ES_tradnl" sz="2800" dirty="0" smtClean="0"/>
              <a:t>el segundo piso?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30214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800" b="1" dirty="0"/>
              <a:t>Objetivo y </a:t>
            </a:r>
            <a:r>
              <a:rPr lang="es-ES_tradnl" sz="4800" b="1" dirty="0" err="1"/>
              <a:t>dol</a:t>
            </a:r>
            <a:r>
              <a:rPr lang="es-ES_tradnl" sz="4800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sz="2800" b="1" dirty="0"/>
              <a:t>LLWBAT show </a:t>
            </a:r>
            <a:r>
              <a:rPr lang="es-ES_tradnl" sz="2800" b="1" dirty="0" err="1"/>
              <a:t>mastery</a:t>
            </a:r>
            <a:r>
              <a:rPr lang="es-ES_tradnl" sz="2800" b="1" dirty="0"/>
              <a:t> of </a:t>
            </a:r>
            <a:r>
              <a:rPr lang="es-ES_tradnl" sz="2800" b="1" dirty="0" err="1"/>
              <a:t>unit</a:t>
            </a:r>
            <a:r>
              <a:rPr lang="es-ES_tradnl" sz="2800" b="1" dirty="0"/>
              <a:t> 4 </a:t>
            </a:r>
            <a:r>
              <a:rPr lang="es-ES_tradnl" sz="2800" b="1" dirty="0" err="1"/>
              <a:t>vocabulary</a:t>
            </a:r>
            <a:r>
              <a:rPr lang="es-ES_tradnl" sz="2800" b="1" dirty="0"/>
              <a:t>. (NL.3.1B)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4175" y="778934"/>
            <a:ext cx="4934479" cy="3615266"/>
          </a:xfrm>
        </p:spPr>
        <p:txBody>
          <a:bodyPr>
            <a:normAutofit/>
          </a:bodyPr>
          <a:lstStyle/>
          <a:p>
            <a:r>
              <a:rPr lang="es-ES_tradnl" sz="2800" b="1" dirty="0"/>
              <a:t>LLW show </a:t>
            </a:r>
            <a:r>
              <a:rPr lang="es-ES_tradnl" sz="2800" b="1" dirty="0" err="1"/>
              <a:t>mastery</a:t>
            </a:r>
            <a:r>
              <a:rPr lang="es-ES_tradnl" sz="2800" b="1" dirty="0"/>
              <a:t> of </a:t>
            </a:r>
            <a:r>
              <a:rPr lang="es-ES_tradnl" sz="2800" b="1" dirty="0" err="1"/>
              <a:t>unit</a:t>
            </a:r>
            <a:r>
              <a:rPr lang="es-ES_tradnl" sz="2800" b="1" dirty="0"/>
              <a:t> 4 </a:t>
            </a:r>
            <a:r>
              <a:rPr lang="es-ES_tradnl" sz="2800" b="1" dirty="0" err="1"/>
              <a:t>vocabulary</a:t>
            </a:r>
            <a:r>
              <a:rPr lang="es-ES_tradnl" sz="2800" b="1" dirty="0"/>
              <a:t> </a:t>
            </a:r>
            <a:r>
              <a:rPr lang="es-ES_tradnl" sz="2800" b="1" dirty="0" err="1"/>
              <a:t>by</a:t>
            </a:r>
            <a:r>
              <a:rPr lang="es-ES_tradnl" sz="2800" b="1" dirty="0"/>
              <a:t> </a:t>
            </a:r>
            <a:r>
              <a:rPr lang="es-ES_tradnl" sz="2800" b="1" dirty="0" err="1"/>
              <a:t>scoring</a:t>
            </a:r>
            <a:r>
              <a:rPr lang="es-ES_tradnl" sz="2800" b="1" dirty="0"/>
              <a:t> a 100% </a:t>
            </a:r>
            <a:r>
              <a:rPr lang="es-ES_tradnl" sz="2800" b="1" dirty="0" err="1"/>
              <a:t>on</a:t>
            </a:r>
            <a:r>
              <a:rPr lang="es-ES_tradnl" sz="2800" b="1" dirty="0"/>
              <a:t> a </a:t>
            </a:r>
            <a:r>
              <a:rPr lang="es-ES_tradnl" sz="2800" b="1" dirty="0" err="1"/>
              <a:t>vocaulary</a:t>
            </a:r>
            <a:r>
              <a:rPr lang="es-ES_tradnl" sz="2800" b="1" dirty="0"/>
              <a:t> </a:t>
            </a:r>
            <a:r>
              <a:rPr lang="es-ES_tradnl" sz="2800" b="1" dirty="0" err="1"/>
              <a:t>quiz</a:t>
            </a:r>
            <a:r>
              <a:rPr lang="es-ES_tradnl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24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800" b="1" dirty="0"/>
              <a:t>AGENDA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1870887"/>
              </p:ext>
            </p:extLst>
          </p:nvPr>
        </p:nvGraphicFramePr>
        <p:xfrm>
          <a:off x="908803" y="1375610"/>
          <a:ext cx="8534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DO NOW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1" dirty="0"/>
                        <a:t>10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CONJUGATION</a:t>
                      </a:r>
                      <a:r>
                        <a:rPr lang="es-ES_tradnl" b="1" baseline="0" dirty="0"/>
                        <a:t> RACES </a:t>
                      </a:r>
                      <a:endParaRPr lang="es-ES_tradn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10 MINUTES</a:t>
                      </a:r>
                      <a:r>
                        <a:rPr lang="es-ES_tradnl" baseline="0" dirty="0"/>
                        <a:t> 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CFU -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10</a:t>
                      </a:r>
                      <a:r>
                        <a:rPr lang="es-ES_tradnl" baseline="0" dirty="0"/>
                        <a:t> MINUTES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MULTIPLE CHOICE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25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VOCABULAR</a:t>
                      </a:r>
                      <a:r>
                        <a:rPr lang="es-ES_tradnl" baseline="0" dirty="0"/>
                        <a:t>Y QUIZ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83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658"/>
          <a:stretch/>
        </p:blipFill>
        <p:spPr>
          <a:xfrm>
            <a:off x="3917162" y="0"/>
            <a:ext cx="4424734" cy="676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5025189"/>
          </a:xfrm>
        </p:spPr>
        <p:txBody>
          <a:bodyPr>
            <a:normAutofit/>
          </a:bodyPr>
          <a:lstStyle/>
          <a:p>
            <a:r>
              <a:rPr lang="es-ES_tradnl" dirty="0"/>
              <a:t>1. Dormir						12. Llevar</a:t>
            </a:r>
          </a:p>
          <a:p>
            <a:r>
              <a:rPr lang="es-ES_tradnl" dirty="0"/>
              <a:t>2. Lavar						13. Vivir</a:t>
            </a:r>
          </a:p>
          <a:p>
            <a:r>
              <a:rPr lang="es-ES_tradnl" dirty="0"/>
              <a:t>3. Poner						14. Sacar</a:t>
            </a:r>
          </a:p>
          <a:p>
            <a:r>
              <a:rPr lang="es-ES_tradnl" dirty="0"/>
              <a:t>4. Cocinar					15. Necesitar</a:t>
            </a:r>
          </a:p>
          <a:p>
            <a:r>
              <a:rPr lang="es-ES_tradnl" dirty="0"/>
              <a:t>5. Comer					16. Usar</a:t>
            </a:r>
          </a:p>
          <a:p>
            <a:r>
              <a:rPr lang="es-ES_tradnl" dirty="0"/>
              <a:t>6. Beber						17. Practicar </a:t>
            </a:r>
          </a:p>
          <a:p>
            <a:r>
              <a:rPr lang="es-ES_tradnl" dirty="0"/>
              <a:t>7. Jugar						18. Correr</a:t>
            </a:r>
          </a:p>
          <a:p>
            <a:r>
              <a:rPr lang="es-ES_tradnl" dirty="0"/>
              <a:t>8.  Poder						19. Caminar</a:t>
            </a:r>
          </a:p>
          <a:p>
            <a:r>
              <a:rPr lang="es-ES_tradnl" dirty="0"/>
              <a:t>9. Bañar 						20. Aprender</a:t>
            </a:r>
          </a:p>
          <a:p>
            <a:r>
              <a:rPr lang="es-ES_tradnl" dirty="0"/>
              <a:t>10. Leer						21. Ensenar </a:t>
            </a:r>
          </a:p>
          <a:p>
            <a:r>
              <a:rPr lang="es-ES_tradnl" dirty="0"/>
              <a:t>11. Escribir 					22. Discutir</a:t>
            </a:r>
          </a:p>
        </p:txBody>
      </p:sp>
    </p:spTree>
    <p:extLst>
      <p:ext uri="{BB962C8B-B14F-4D97-AF65-F5344CB8AC3E}">
        <p14:creationId xmlns:p14="http://schemas.microsoft.com/office/powerpoint/2010/main" val="175182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9207" y="363828"/>
            <a:ext cx="8192224" cy="612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0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9217" y="389585"/>
            <a:ext cx="8572974" cy="601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6766" y="437781"/>
            <a:ext cx="8112997" cy="573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0628" y="180304"/>
            <a:ext cx="6287984" cy="645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0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8511" y="492617"/>
            <a:ext cx="8088677" cy="598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0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3200" b="1" dirty="0"/>
              <a:t>1. Que haces en la sala?</a:t>
            </a:r>
          </a:p>
          <a:p>
            <a:pPr lvl="1"/>
            <a:r>
              <a:rPr lang="es-ES_tradnl" sz="2800" b="1" dirty="0"/>
              <a:t>A. Comer</a:t>
            </a:r>
          </a:p>
          <a:p>
            <a:pPr lvl="1"/>
            <a:r>
              <a:rPr lang="es-ES_tradnl" sz="2800" b="1" dirty="0"/>
              <a:t>B. Ver la tele</a:t>
            </a:r>
          </a:p>
          <a:p>
            <a:pPr lvl="1"/>
            <a:r>
              <a:rPr lang="es-ES_tradnl" sz="2800" b="1" dirty="0"/>
              <a:t>C. Cocinar</a:t>
            </a:r>
          </a:p>
        </p:txBody>
      </p:sp>
    </p:spTree>
    <p:extLst>
      <p:ext uri="{BB962C8B-B14F-4D97-AF65-F5344CB8AC3E}">
        <p14:creationId xmlns:p14="http://schemas.microsoft.com/office/powerpoint/2010/main" val="111995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73497" cy="342015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901" y="3554798"/>
            <a:ext cx="5093173" cy="3303202"/>
          </a:xfrm>
          <a:prstGeom prst="rect">
            <a:avLst/>
          </a:prstGeom>
        </p:spPr>
      </p:pic>
      <p:pic>
        <p:nvPicPr>
          <p:cNvPr id="2050" name="Picture 2" descr="https://lh5.googleusercontent.com/0Jkug0YOl8v_fQVxCIMGk4fou3POGNw3yoPd0_usDi8qoEZTRwFZd3OofLlRRHroEnhnwcDPIQMlCZ5Hr6uoou5mlbU7LIIHe_Wr3S6kj65BmXvtQo5y0hmSyk4R4ee513ONwgv6sXsuKQz20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203" y="-94813"/>
            <a:ext cx="5272415" cy="341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7262" t="45356" r="34790" b="23218"/>
          <a:stretch/>
        </p:blipFill>
        <p:spPr>
          <a:xfrm>
            <a:off x="2280032" y="512491"/>
            <a:ext cx="1231135" cy="1074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842" t="22514" r="56084" b="53564"/>
          <a:stretch/>
        </p:blipFill>
        <p:spPr>
          <a:xfrm>
            <a:off x="10005471" y="2517190"/>
            <a:ext cx="1700463" cy="657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1054" t="75047" r="3962" b="3376"/>
          <a:stretch/>
        </p:blipFill>
        <p:spPr>
          <a:xfrm>
            <a:off x="8985995" y="417137"/>
            <a:ext cx="1235243" cy="1074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2288" t="74579" r="38508" b="-1"/>
          <a:stretch/>
        </p:blipFill>
        <p:spPr>
          <a:xfrm>
            <a:off x="3064041" y="5069304"/>
            <a:ext cx="930444" cy="9785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4602" t="45028" r="4978" b="24953"/>
          <a:stretch/>
        </p:blipFill>
        <p:spPr>
          <a:xfrm>
            <a:off x="3272590" y="2612765"/>
            <a:ext cx="1748590" cy="6758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7006" t="46461" r="52574" b="24927"/>
          <a:stretch/>
        </p:blipFill>
        <p:spPr>
          <a:xfrm>
            <a:off x="10053776" y="1491959"/>
            <a:ext cx="1604210" cy="9785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53803" y="3241601"/>
            <a:ext cx="54041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1. En la casa hay dos comedores __________</a:t>
            </a:r>
          </a:p>
          <a:p>
            <a:r>
              <a:rPr lang="es-ES_tradnl" dirty="0"/>
              <a:t>2. En el sótano de la casa hay un estudio y un dormitorio __</a:t>
            </a:r>
            <a:r>
              <a:rPr lang="es-ES_tradnl" sz="1400" dirty="0"/>
              <a:t>___</a:t>
            </a:r>
            <a:r>
              <a:rPr lang="es-ES_tradnl" dirty="0"/>
              <a:t>____</a:t>
            </a:r>
          </a:p>
          <a:p>
            <a:r>
              <a:rPr lang="es-ES_tradnl" dirty="0"/>
              <a:t>3. En el </a:t>
            </a:r>
            <a:r>
              <a:rPr lang="es-ES_tradnl" dirty="0" smtClean="0"/>
              <a:t>segundo </a:t>
            </a:r>
            <a:r>
              <a:rPr lang="es-ES_tradnl" dirty="0"/>
              <a:t>piso hay un baño ________</a:t>
            </a:r>
          </a:p>
          <a:p>
            <a:r>
              <a:rPr lang="es-ES_tradnl" dirty="0"/>
              <a:t>4. En </a:t>
            </a:r>
            <a:r>
              <a:rPr lang="es-ES_tradnl" dirty="0" smtClean="0"/>
              <a:t>la planta baja </a:t>
            </a:r>
            <a:r>
              <a:rPr lang="es-ES_tradnl" dirty="0"/>
              <a:t>no hay </a:t>
            </a:r>
            <a:r>
              <a:rPr lang="es-ES_tradnl" dirty="0" smtClean="0"/>
              <a:t>una sala </a:t>
            </a:r>
            <a:r>
              <a:rPr lang="es-ES_tradnl" dirty="0"/>
              <a:t>_______</a:t>
            </a:r>
          </a:p>
          <a:p>
            <a:r>
              <a:rPr lang="es-ES_tradnl" dirty="0"/>
              <a:t>5. En la casa hay un </a:t>
            </a:r>
            <a:r>
              <a:rPr lang="es-ES_tradnl" dirty="0" err="1" smtClean="0"/>
              <a:t>lavanderia</a:t>
            </a:r>
            <a:r>
              <a:rPr lang="es-ES_tradnl" dirty="0" smtClean="0"/>
              <a:t> </a:t>
            </a:r>
            <a:r>
              <a:rPr lang="es-ES_tradnl" dirty="0"/>
              <a:t>en el sótano ________</a:t>
            </a:r>
          </a:p>
          <a:p>
            <a:r>
              <a:rPr lang="es-ES_tradnl" dirty="0"/>
              <a:t>6. En la casa hay dos estudios pero están en diferentes pisos _______________</a:t>
            </a:r>
          </a:p>
          <a:p>
            <a:r>
              <a:rPr lang="es-ES_tradnl" dirty="0"/>
              <a:t>7. En la casa no hay un comedor _________</a:t>
            </a:r>
          </a:p>
          <a:p>
            <a:r>
              <a:rPr lang="es-ES_tradnl" dirty="0"/>
              <a:t>8. En la casa hay un comedor entre de dos cocinas. _________</a:t>
            </a:r>
          </a:p>
          <a:p>
            <a:r>
              <a:rPr lang="es-ES_tradnl" dirty="0"/>
              <a:t>9. En la casa </a:t>
            </a:r>
            <a:r>
              <a:rPr lang="es-ES_tradnl" dirty="0" smtClean="0"/>
              <a:t>hay </a:t>
            </a:r>
            <a:r>
              <a:rPr lang="es-ES_tradnl" dirty="0"/>
              <a:t>dos </a:t>
            </a:r>
            <a:r>
              <a:rPr lang="es-ES_tradnl" dirty="0" smtClean="0"/>
              <a:t>salas </a:t>
            </a:r>
            <a:r>
              <a:rPr lang="es-ES_tradnl" dirty="0"/>
              <a:t>_______</a:t>
            </a:r>
          </a:p>
          <a:p>
            <a:endParaRPr lang="es-ES_tradnl" dirty="0"/>
          </a:p>
        </p:txBody>
      </p:sp>
      <p:sp>
        <p:nvSpPr>
          <p:cNvPr id="14" name="Rectangle 13"/>
          <p:cNvSpPr/>
          <p:nvPr/>
        </p:nvSpPr>
        <p:spPr>
          <a:xfrm>
            <a:off x="392154" y="50826"/>
            <a:ext cx="697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70974" y="126572"/>
            <a:ext cx="582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0968" y="3554798"/>
            <a:ext cx="747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43411" y="3213754"/>
            <a:ext cx="4122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849310" y="3785441"/>
            <a:ext cx="360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70123" y="3861260"/>
            <a:ext cx="4828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94203" y="4754937"/>
            <a:ext cx="4507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618098" y="5326286"/>
            <a:ext cx="4828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486153" y="5547857"/>
            <a:ext cx="4507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805227" y="6182992"/>
            <a:ext cx="429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691848" y="6406966"/>
            <a:ext cx="4651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720351" y="4215204"/>
            <a:ext cx="4651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24029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2800" b="1" dirty="0"/>
              <a:t>2. ¿Que haces en el baño?  </a:t>
            </a:r>
          </a:p>
          <a:p>
            <a:pPr marL="800100" lvl="1" indent="-342900">
              <a:buAutoNum type="alphaUcPeriod"/>
            </a:pPr>
            <a:r>
              <a:rPr lang="es-ES_tradnl" sz="2400" b="1" dirty="0"/>
              <a:t>Bañar </a:t>
            </a:r>
          </a:p>
          <a:p>
            <a:pPr marL="800100" lvl="1" indent="-342900">
              <a:buAutoNum type="alphaUcPeriod"/>
            </a:pPr>
            <a:r>
              <a:rPr lang="es-ES_tradnl" sz="2400" b="1" dirty="0"/>
              <a:t>Jugar</a:t>
            </a:r>
          </a:p>
          <a:p>
            <a:pPr marL="800100" lvl="1" indent="-342900">
              <a:buAutoNum type="alphaUcPeriod"/>
            </a:pPr>
            <a:r>
              <a:rPr lang="es-ES_tradnl" sz="2400" b="1" dirty="0"/>
              <a:t>Comer</a:t>
            </a:r>
          </a:p>
        </p:txBody>
      </p:sp>
    </p:spTree>
    <p:extLst>
      <p:ext uri="{BB962C8B-B14F-4D97-AF65-F5344CB8AC3E}">
        <p14:creationId xmlns:p14="http://schemas.microsoft.com/office/powerpoint/2010/main" val="260024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2800" b="1" dirty="0"/>
              <a:t>3. ¿Que haces en la mesa en el comedor? </a:t>
            </a:r>
          </a:p>
          <a:p>
            <a:pPr marL="800100" lvl="1" indent="-342900">
              <a:buAutoNum type="alphaUcPeriod"/>
            </a:pPr>
            <a:r>
              <a:rPr lang="es-ES_tradnl" sz="2400" b="1" dirty="0"/>
              <a:t>Cocinar </a:t>
            </a:r>
          </a:p>
          <a:p>
            <a:pPr marL="800100" lvl="1" indent="-342900">
              <a:buAutoNum type="alphaUcPeriod"/>
            </a:pPr>
            <a:r>
              <a:rPr lang="es-ES_tradnl" sz="2400" b="1" dirty="0"/>
              <a:t> Comer </a:t>
            </a:r>
          </a:p>
          <a:p>
            <a:pPr marL="800100" lvl="1" indent="-342900">
              <a:buAutoNum type="alphaUcPeriod"/>
            </a:pPr>
            <a:r>
              <a:rPr lang="es-ES_tradnl" sz="2400" b="1" dirty="0"/>
              <a:t>Jugar </a:t>
            </a:r>
          </a:p>
        </p:txBody>
      </p:sp>
    </p:spTree>
    <p:extLst>
      <p:ext uri="{BB962C8B-B14F-4D97-AF65-F5344CB8AC3E}">
        <p14:creationId xmlns:p14="http://schemas.microsoft.com/office/powerpoint/2010/main" val="263932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2800" b="1" dirty="0"/>
              <a:t>4. Que haces en el jardín? </a:t>
            </a:r>
          </a:p>
          <a:p>
            <a:pPr lvl="1"/>
            <a:r>
              <a:rPr lang="es-ES_tradnl" sz="2400" b="1" dirty="0"/>
              <a:t>A. Cocinar </a:t>
            </a:r>
          </a:p>
          <a:p>
            <a:pPr lvl="1"/>
            <a:r>
              <a:rPr lang="es-ES_tradnl" sz="2400" b="1" dirty="0"/>
              <a:t>B. Bañar </a:t>
            </a:r>
          </a:p>
          <a:p>
            <a:pPr lvl="1"/>
            <a:r>
              <a:rPr lang="es-ES_tradnl" sz="2400" b="1" dirty="0"/>
              <a:t>C. Jugar</a:t>
            </a:r>
          </a:p>
        </p:txBody>
      </p:sp>
    </p:spTree>
    <p:extLst>
      <p:ext uri="{BB962C8B-B14F-4D97-AF65-F5344CB8AC3E}">
        <p14:creationId xmlns:p14="http://schemas.microsoft.com/office/powerpoint/2010/main" val="418311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2800" b="1" dirty="0"/>
              <a:t>5. ¿Que haces en la cama en el dormitorio? </a:t>
            </a:r>
          </a:p>
          <a:p>
            <a:pPr marL="800100" lvl="1" indent="-342900">
              <a:buAutoNum type="alphaUcPeriod"/>
            </a:pPr>
            <a:r>
              <a:rPr lang="es-ES_tradnl" sz="2400" b="1" dirty="0"/>
              <a:t>Dormir</a:t>
            </a:r>
          </a:p>
          <a:p>
            <a:pPr marL="800100" lvl="1" indent="-342900">
              <a:buAutoNum type="alphaUcPeriod"/>
            </a:pPr>
            <a:r>
              <a:rPr lang="es-ES_tradnl" sz="2400" b="1" dirty="0"/>
              <a:t>Comer</a:t>
            </a:r>
          </a:p>
          <a:p>
            <a:pPr marL="457200" lvl="1" indent="0">
              <a:buNone/>
            </a:pPr>
            <a:r>
              <a:rPr lang="es-ES_tradnl" sz="2400" b="1" dirty="0"/>
              <a:t>c.  Ver (la tele)</a:t>
            </a:r>
          </a:p>
        </p:txBody>
      </p:sp>
    </p:spTree>
    <p:extLst>
      <p:ext uri="{BB962C8B-B14F-4D97-AF65-F5344CB8AC3E}">
        <p14:creationId xmlns:p14="http://schemas.microsoft.com/office/powerpoint/2010/main" val="37227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3200" b="1" dirty="0"/>
              <a:t>6.  Mi mama y mi hermano _______________ en el horno en la cocina. </a:t>
            </a:r>
          </a:p>
          <a:p>
            <a:pPr lvl="1"/>
            <a:r>
              <a:rPr lang="es-ES_tradnl" sz="2800" b="1" dirty="0"/>
              <a:t>A. Comemos </a:t>
            </a:r>
          </a:p>
          <a:p>
            <a:pPr lvl="1"/>
            <a:r>
              <a:rPr lang="es-ES_tradnl" sz="2800" b="1" dirty="0"/>
              <a:t>B. Cocinan</a:t>
            </a:r>
          </a:p>
          <a:p>
            <a:pPr lvl="1"/>
            <a:r>
              <a:rPr lang="es-ES_tradnl" sz="2800" b="1" dirty="0"/>
              <a:t>C. Bañan </a:t>
            </a:r>
          </a:p>
          <a:p>
            <a:pPr lvl="1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7210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2800" b="1" dirty="0"/>
              <a:t>7. Nosotros ________________ en el jardín. </a:t>
            </a:r>
          </a:p>
          <a:p>
            <a:pPr lvl="1"/>
            <a:r>
              <a:rPr lang="es-ES_tradnl" sz="2400" b="1" dirty="0"/>
              <a:t>A. Jugamos</a:t>
            </a:r>
          </a:p>
          <a:p>
            <a:pPr lvl="1"/>
            <a:r>
              <a:rPr lang="es-ES_tradnl" sz="2400" b="1" dirty="0"/>
              <a:t>B. Bebemos </a:t>
            </a:r>
          </a:p>
          <a:p>
            <a:pPr lvl="1"/>
            <a:r>
              <a:rPr lang="es-ES_tradnl" sz="2400" b="1" dirty="0"/>
              <a:t>C. Comemos</a:t>
            </a:r>
          </a:p>
        </p:txBody>
      </p:sp>
    </p:spTree>
    <p:extLst>
      <p:ext uri="{BB962C8B-B14F-4D97-AF65-F5344CB8AC3E}">
        <p14:creationId xmlns:p14="http://schemas.microsoft.com/office/powerpoint/2010/main" val="82927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3200" b="1" dirty="0"/>
              <a:t>8. Tú ______________ en la tina en el baño. </a:t>
            </a:r>
          </a:p>
          <a:p>
            <a:pPr lvl="1"/>
            <a:r>
              <a:rPr lang="es-ES_tradnl" sz="2800" b="1" dirty="0"/>
              <a:t>A. ESTUDIAS </a:t>
            </a:r>
          </a:p>
          <a:p>
            <a:pPr lvl="1"/>
            <a:r>
              <a:rPr lang="es-ES_tradnl" sz="2800" b="1" dirty="0"/>
              <a:t>B. BAÑAS </a:t>
            </a:r>
          </a:p>
          <a:p>
            <a:pPr lvl="1"/>
            <a:r>
              <a:rPr lang="es-ES_tradnl" sz="2800" b="1" dirty="0"/>
              <a:t>C. COCINAS </a:t>
            </a:r>
          </a:p>
        </p:txBody>
      </p:sp>
    </p:spTree>
    <p:extLst>
      <p:ext uri="{BB962C8B-B14F-4D97-AF65-F5344CB8AC3E}">
        <p14:creationId xmlns:p14="http://schemas.microsoft.com/office/powerpoint/2010/main" val="126742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3200" b="1" dirty="0"/>
              <a:t>9. Mi mama ____________ soda en la mesa en el comedor.</a:t>
            </a:r>
          </a:p>
          <a:p>
            <a:pPr lvl="1"/>
            <a:r>
              <a:rPr lang="es-ES_tradnl" sz="2800" b="1" dirty="0"/>
              <a:t>A. COME</a:t>
            </a:r>
          </a:p>
          <a:p>
            <a:pPr lvl="1"/>
            <a:r>
              <a:rPr lang="es-ES_tradnl" sz="2800" b="1" dirty="0"/>
              <a:t>B. BEBA </a:t>
            </a:r>
          </a:p>
          <a:p>
            <a:pPr lvl="1"/>
            <a:r>
              <a:rPr lang="es-ES_tradnl" sz="2800" b="1" dirty="0"/>
              <a:t>C. BEBE</a:t>
            </a:r>
          </a:p>
        </p:txBody>
      </p:sp>
    </p:spTree>
    <p:extLst>
      <p:ext uri="{BB962C8B-B14F-4D97-AF65-F5344CB8AC3E}">
        <p14:creationId xmlns:p14="http://schemas.microsoft.com/office/powerpoint/2010/main" val="54920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3615267"/>
          </a:xfrm>
        </p:spPr>
        <p:txBody>
          <a:bodyPr>
            <a:normAutofit/>
          </a:bodyPr>
          <a:lstStyle/>
          <a:p>
            <a:r>
              <a:rPr lang="es-ES_tradnl" sz="3200" b="1" dirty="0"/>
              <a:t>10. YO ________ MIS MANOS EN EL LAVABO.  </a:t>
            </a:r>
          </a:p>
          <a:p>
            <a:pPr lvl="1"/>
            <a:r>
              <a:rPr lang="es-ES_tradnl" sz="2800" b="1" dirty="0"/>
              <a:t>A. LAVO</a:t>
            </a:r>
          </a:p>
          <a:p>
            <a:pPr lvl="1"/>
            <a:r>
              <a:rPr lang="es-ES_tradnl" sz="2800" b="1" dirty="0"/>
              <a:t>B. LAVAS </a:t>
            </a:r>
          </a:p>
          <a:p>
            <a:pPr lvl="1"/>
            <a:r>
              <a:rPr lang="es-ES_tradnl" sz="2800" b="1" dirty="0"/>
              <a:t>C.  LIMPIA</a:t>
            </a:r>
          </a:p>
        </p:txBody>
      </p:sp>
    </p:spTree>
    <p:extLst>
      <p:ext uri="{BB962C8B-B14F-4D97-AF65-F5344CB8AC3E}">
        <p14:creationId xmlns:p14="http://schemas.microsoft.com/office/powerpoint/2010/main" val="122684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2" y="322179"/>
            <a:ext cx="10026316" cy="2281600"/>
          </a:xfrm>
        </p:spPr>
        <p:txBody>
          <a:bodyPr>
            <a:normAutofit/>
          </a:bodyPr>
          <a:lstStyle/>
          <a:p>
            <a:r>
              <a:rPr lang="es-ES_tradnl" sz="4000" b="1" dirty="0"/>
              <a:t>PRUEBA DE VOCABULARIO- </a:t>
            </a:r>
            <a:br>
              <a:rPr lang="es-ES_tradnl" sz="4000" b="1" dirty="0"/>
            </a:br>
            <a:r>
              <a:rPr lang="es-ES_tradnl" sz="4000" b="1" dirty="0"/>
              <a:t>USE YOUR NOTES BUT NOT ANYONE ELSE!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8688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940"/>
          <a:stretch/>
        </p:blipFill>
        <p:spPr>
          <a:xfrm>
            <a:off x="850229" y="112295"/>
            <a:ext cx="10812379" cy="65067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76758" y="2301076"/>
            <a:ext cx="19431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Brother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515008" y="3801524"/>
            <a:ext cx="21034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Mother</a:t>
            </a:r>
          </a:p>
        </p:txBody>
      </p:sp>
      <p:sp>
        <p:nvSpPr>
          <p:cNvPr id="9" name="Rectangle 8"/>
          <p:cNvSpPr/>
          <p:nvPr/>
        </p:nvSpPr>
        <p:spPr>
          <a:xfrm>
            <a:off x="4446469" y="1226534"/>
            <a:ext cx="36199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Grandparents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82585" y="1255909"/>
            <a:ext cx="1338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50234" y="3739968"/>
            <a:ext cx="20313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Father</a:t>
            </a:r>
            <a:endParaRPr lang="en-US" sz="4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50234" y="2343667"/>
            <a:ext cx="19656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cousin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58715" y="3945447"/>
            <a:ext cx="12186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83941" y="3954392"/>
            <a:ext cx="16498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sister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84045" y="2331033"/>
            <a:ext cx="17427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Uncle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815836" y="4428486"/>
            <a:ext cx="13933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259006" y="5641833"/>
            <a:ext cx="16401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rabbit</a:t>
            </a:r>
          </a:p>
        </p:txBody>
      </p:sp>
    </p:spTree>
    <p:extLst>
      <p:ext uri="{BB962C8B-B14F-4D97-AF65-F5344CB8AC3E}">
        <p14:creationId xmlns:p14="http://schemas.microsoft.com/office/powerpoint/2010/main" val="55904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8900" dirty="0">
                <a:latin typeface="Snap ITC" panose="04040A07060A02020202" pitchFamily="82" charset="0"/>
              </a:rPr>
              <a:t>C.L.I.F</a:t>
            </a:r>
            <a:endParaRPr lang="es-ES_tradnl" sz="8000" dirty="0">
              <a:latin typeface="Snap ITC" panose="04040A07060A020202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_tradnl" sz="3200" dirty="0"/>
              <a:t>A la izquierda de </a:t>
            </a:r>
          </a:p>
          <a:p>
            <a:r>
              <a:rPr lang="es-ES_tradnl" sz="3200" dirty="0"/>
              <a:t>A la derecha de</a:t>
            </a:r>
          </a:p>
          <a:p>
            <a:r>
              <a:rPr lang="es-ES_tradnl" sz="3200" dirty="0"/>
              <a:t>Encima de </a:t>
            </a:r>
          </a:p>
          <a:p>
            <a:r>
              <a:rPr lang="es-ES_tradnl" sz="3200" dirty="0"/>
              <a:t>Debajo de </a:t>
            </a:r>
          </a:p>
          <a:p>
            <a:r>
              <a:rPr lang="es-ES_tradnl" sz="3200" dirty="0"/>
              <a:t>Al lado de </a:t>
            </a:r>
          </a:p>
          <a:p>
            <a:r>
              <a:rPr lang="es-ES_tradnl" sz="3200" dirty="0"/>
              <a:t>Delante de </a:t>
            </a:r>
          </a:p>
          <a:p>
            <a:r>
              <a:rPr lang="es-ES_tradnl" sz="3200" dirty="0"/>
              <a:t>Detrás de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1266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17"/>
          <a:stretch/>
        </p:blipFill>
        <p:spPr>
          <a:xfrm>
            <a:off x="3176337" y="685800"/>
            <a:ext cx="6384758" cy="54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5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000" dirty="0"/>
              <a:t>ESCUCHAR Y DIBUJAR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87" y="685800"/>
            <a:ext cx="11661913" cy="444279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_tradnl" sz="3500" b="1" dirty="0"/>
              <a:t>LISTEN TO THE FOLLOWING DESCRIPTIONS AND DRAW ACCORDINGLY… </a:t>
            </a:r>
          </a:p>
          <a:p>
            <a:endParaRPr lang="es-ES_tradnl" sz="2400" dirty="0"/>
          </a:p>
          <a:p>
            <a:r>
              <a:rPr lang="es-ES_tradnl" sz="2400" dirty="0"/>
              <a:t>Estamos en la planta baja. Hay un salón, un comedor y una cocina.</a:t>
            </a:r>
          </a:p>
          <a:p>
            <a:r>
              <a:rPr lang="es-ES_tradnl" sz="2400" dirty="0"/>
              <a:t>Estamos en el sótano. Hay un lavadero y un dormitorio.</a:t>
            </a:r>
          </a:p>
          <a:p>
            <a:r>
              <a:rPr lang="es-ES_tradnl" sz="2400" dirty="0"/>
              <a:t>A la izquierda de la casa esta el garaje. A la derecha esta el jardín.  </a:t>
            </a:r>
          </a:p>
          <a:p>
            <a:r>
              <a:rPr lang="es-ES_tradnl" sz="2400" dirty="0"/>
              <a:t>En el primer piso hay dos dormitorios. </a:t>
            </a:r>
          </a:p>
          <a:p>
            <a:r>
              <a:rPr lang="es-ES_tradnl" sz="2400" dirty="0"/>
              <a:t>El segundo piso no es el ático. En el segundo piso hay un baño y un dormitorio. </a:t>
            </a:r>
          </a:p>
          <a:p>
            <a:r>
              <a:rPr lang="es-ES_tradnl" sz="2400" dirty="0"/>
              <a:t>Debajo del tejado esta el ático. </a:t>
            </a:r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8109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703" t="15797" r="30328" b="16181"/>
          <a:stretch/>
        </p:blipFill>
        <p:spPr>
          <a:xfrm>
            <a:off x="3887180" y="236894"/>
            <a:ext cx="8304820" cy="66211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1419216">
            <a:off x="64711" y="902354"/>
            <a:ext cx="351250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Use prepositions </a:t>
            </a:r>
          </a:p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and furniture </a:t>
            </a:r>
          </a:p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to describe </a:t>
            </a:r>
          </a:p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Where 4 things </a:t>
            </a:r>
          </a:p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are in the room! </a:t>
            </a:r>
          </a:p>
        </p:txBody>
      </p:sp>
    </p:spTree>
    <p:extLst>
      <p:ext uri="{BB962C8B-B14F-4D97-AF65-F5344CB8AC3E}">
        <p14:creationId xmlns:p14="http://schemas.microsoft.com/office/powerpoint/2010/main" val="76197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465"/>
          <a:stretch/>
        </p:blipFill>
        <p:spPr>
          <a:xfrm>
            <a:off x="587253" y="1005485"/>
            <a:ext cx="11239644" cy="397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4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587910"/>
            <a:ext cx="8610600" cy="1293028"/>
          </a:xfrm>
        </p:spPr>
        <p:txBody>
          <a:bodyPr>
            <a:normAutofit/>
          </a:bodyPr>
          <a:lstStyle/>
          <a:p>
            <a:r>
              <a:rPr lang="es-ES_tradnl" sz="6600" dirty="0">
                <a:latin typeface="Snap ITC" panose="04040A07060A02020202" pitchFamily="82" charset="0"/>
              </a:rPr>
              <a:t>Estar- to be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46043" y="2194559"/>
          <a:ext cx="5334000" cy="211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/>
                        <a:t>ESTAR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/>
                        <a:t>TO BE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Yo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Nosotros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Tú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Él</a:t>
                      </a:r>
                    </a:p>
                    <a:p>
                      <a:r>
                        <a:rPr lang="es-ES_tradnl" dirty="0"/>
                        <a:t>Ella</a:t>
                      </a:r>
                    </a:p>
                    <a:p>
                      <a:r>
                        <a:rPr lang="es-ES_tradnl" dirty="0"/>
                        <a:t>Usted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Ellos</a:t>
                      </a:r>
                      <a:r>
                        <a:rPr lang="es-ES_tradnl" baseline="0" dirty="0"/>
                        <a:t> </a:t>
                      </a:r>
                    </a:p>
                    <a:p>
                      <a:r>
                        <a:rPr lang="es-ES_tradnl" baseline="0" dirty="0"/>
                        <a:t>Ellas </a:t>
                      </a:r>
                    </a:p>
                    <a:p>
                      <a:r>
                        <a:rPr lang="es-ES_tradnl" baseline="0" dirty="0"/>
                        <a:t>Ustedes 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8307" y="2500206"/>
            <a:ext cx="4934479" cy="3615266"/>
          </a:xfrm>
        </p:spPr>
        <p:txBody>
          <a:bodyPr>
            <a:normAutofit fontScale="92500" lnSpcReduction="20000"/>
          </a:bodyPr>
          <a:lstStyle/>
          <a:p>
            <a:r>
              <a:rPr lang="es-ES_tradnl" sz="4800" dirty="0">
                <a:latin typeface="Snap ITC" panose="04040A07060A02020202" pitchFamily="82" charset="0"/>
              </a:rPr>
              <a:t>P</a:t>
            </a:r>
          </a:p>
          <a:p>
            <a:r>
              <a:rPr lang="es-ES_tradnl" sz="4800" dirty="0">
                <a:latin typeface="Snap ITC" panose="04040A07060A02020202" pitchFamily="82" charset="0"/>
              </a:rPr>
              <a:t>L</a:t>
            </a:r>
          </a:p>
          <a:p>
            <a:r>
              <a:rPr lang="es-ES_tradnl" sz="4800" dirty="0">
                <a:latin typeface="Snap ITC" panose="04040A07060A02020202" pitchFamily="82" charset="0"/>
              </a:rPr>
              <a:t>A</a:t>
            </a:r>
          </a:p>
          <a:p>
            <a:r>
              <a:rPr lang="es-ES_tradnl" sz="4800" dirty="0" smtClean="0">
                <a:latin typeface="Snap ITC" panose="04040A07060A02020202" pitchFamily="82" charset="0"/>
              </a:rPr>
              <a:t>C</a:t>
            </a:r>
          </a:p>
          <a:p>
            <a:r>
              <a:rPr lang="es-ES_tradnl" sz="4800" dirty="0">
                <a:latin typeface="Snap ITC" panose="04040A07060A02020202" pitchFamily="8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42206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36" b="23337"/>
          <a:stretch/>
        </p:blipFill>
        <p:spPr>
          <a:xfrm>
            <a:off x="-391289" y="65330"/>
            <a:ext cx="7696128" cy="6759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98535" y="65330"/>
            <a:ext cx="4593465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/>
              <a:t>En cual casa…</a:t>
            </a:r>
          </a:p>
          <a:p>
            <a:endParaRPr lang="es-ES_tradnl" sz="2000" dirty="0"/>
          </a:p>
          <a:p>
            <a:r>
              <a:rPr lang="es-ES_tradnl" sz="2000" dirty="0"/>
              <a:t>1. En la sala hay dos sillones ________. </a:t>
            </a:r>
          </a:p>
          <a:p>
            <a:r>
              <a:rPr lang="es-ES_tradnl" sz="2000" dirty="0"/>
              <a:t>2. No hay una mesa en la cocina _______. </a:t>
            </a:r>
          </a:p>
          <a:p>
            <a:r>
              <a:rPr lang="es-ES_tradnl" sz="2000" dirty="0"/>
              <a:t>3. En la sala hay un estante _______</a:t>
            </a:r>
          </a:p>
          <a:p>
            <a:r>
              <a:rPr lang="es-ES_tradnl" sz="2000" dirty="0"/>
              <a:t>4. Hay tres lámparas en la sala ______</a:t>
            </a:r>
          </a:p>
          <a:p>
            <a:r>
              <a:rPr lang="es-ES_tradnl" sz="2000" dirty="0"/>
              <a:t>5. No hay un televisor en la sala ________</a:t>
            </a:r>
          </a:p>
          <a:p>
            <a:r>
              <a:rPr lang="es-ES_tradnl" sz="2000" dirty="0"/>
              <a:t>6.  No hay un horno en la cocina _______</a:t>
            </a:r>
          </a:p>
          <a:p>
            <a:r>
              <a:rPr lang="es-ES_tradnl" sz="2000" dirty="0"/>
              <a:t>7. Hay tres alfombras en la sala. _____</a:t>
            </a:r>
          </a:p>
          <a:p>
            <a:r>
              <a:rPr lang="es-ES_tradnl" sz="2000" dirty="0"/>
              <a:t>8.  Hay una alfombra en el recibidor ________</a:t>
            </a:r>
          </a:p>
          <a:p>
            <a:r>
              <a:rPr lang="es-ES_tradnl" sz="2000" dirty="0"/>
              <a:t>9. Solo hay un fregadero en la cocina ______. </a:t>
            </a:r>
          </a:p>
          <a:p>
            <a:r>
              <a:rPr lang="es-ES_tradnl" sz="2000" dirty="0"/>
              <a:t>10. No hay un inodoro en el baño ___________</a:t>
            </a:r>
          </a:p>
        </p:txBody>
      </p:sp>
      <p:sp>
        <p:nvSpPr>
          <p:cNvPr id="9" name="Rectangle 8"/>
          <p:cNvSpPr/>
          <p:nvPr/>
        </p:nvSpPr>
        <p:spPr>
          <a:xfrm>
            <a:off x="7808493" y="858758"/>
            <a:ext cx="468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s-ES_tradnl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08493" y="1515919"/>
            <a:ext cx="468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73446" y="1723174"/>
            <a:ext cx="4972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08493" y="2439925"/>
            <a:ext cx="468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08493" y="3038075"/>
            <a:ext cx="468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94866" y="3585042"/>
            <a:ext cx="468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22118" y="4323705"/>
            <a:ext cx="4411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035008" y="4830631"/>
            <a:ext cx="468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41312" y="5530380"/>
            <a:ext cx="468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39699" y="6170340"/>
            <a:ext cx="15953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1,2,3,4</a:t>
            </a:r>
          </a:p>
        </p:txBody>
      </p:sp>
    </p:spTree>
    <p:extLst>
      <p:ext uri="{BB962C8B-B14F-4D97-AF65-F5344CB8AC3E}">
        <p14:creationId xmlns:p14="http://schemas.microsoft.com/office/powerpoint/2010/main" val="301533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13759</TotalTime>
  <Words>2941</Words>
  <Application>Microsoft Office PowerPoint</Application>
  <PresentationFormat>Widescreen</PresentationFormat>
  <Paragraphs>545</Paragraphs>
  <Slides>96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4" baseType="lpstr">
      <vt:lpstr>ＭＳ Ｐゴシック</vt:lpstr>
      <vt:lpstr>Calibri</vt:lpstr>
      <vt:lpstr>Calisto MT</vt:lpstr>
      <vt:lpstr>Century Gothic</vt:lpstr>
      <vt:lpstr>Snap ITC</vt:lpstr>
      <vt:lpstr>Wingdings</vt:lpstr>
      <vt:lpstr>Wingdings 3</vt:lpstr>
      <vt:lpstr>Slice</vt:lpstr>
      <vt:lpstr>Warm up : Revisa tus cuadernos</vt:lpstr>
      <vt:lpstr>OBJETIVO Y DOL</vt:lpstr>
      <vt:lpstr>agenda</vt:lpstr>
      <vt:lpstr>Hay que tomar apuntes Let’s take some notes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Hazlo ahora Fill in the blanks  with the names  of each room  in the house </vt:lpstr>
      <vt:lpstr>PowerPoint Presentation</vt:lpstr>
      <vt:lpstr>PowerPoint Presentation</vt:lpstr>
      <vt:lpstr>Warmup</vt:lpstr>
      <vt:lpstr>BIENVENIDOS A NUESTRA CLASE  ESPANOL 1 </vt:lpstr>
      <vt:lpstr>OBJETIVO Y DOL</vt:lpstr>
      <vt:lpstr>PowerPoint Presentation</vt:lpstr>
      <vt:lpstr>Donde estamos… Que esta en cada cuarto…</vt:lpstr>
      <vt:lpstr>Donde estamos… que esta en cada cuarto</vt:lpstr>
      <vt:lpstr>Donde estamos… que ESTA EN CADA CUARTO</vt:lpstr>
      <vt:lpstr>Donde estamos… que ESTA EN CADA CUARTO</vt:lpstr>
      <vt:lpstr>DONDE ESTAMOS… QUE ESTA EN CADA CUARTO</vt:lpstr>
      <vt:lpstr>Donde estamos … que está en cada  cuarto </vt:lpstr>
      <vt:lpstr>Donde esta… que esta en cada cuarto</vt:lpstr>
      <vt:lpstr>Go to nearpod.com</vt:lpstr>
      <vt:lpstr>PowerPoint Presentation</vt:lpstr>
      <vt:lpstr>DOL: donde están las cosas… </vt:lpstr>
      <vt:lpstr>Ve a Kahoot.it</vt:lpstr>
      <vt:lpstr>PowerPoint Presentation</vt:lpstr>
      <vt:lpstr>With a partner Read the steps and construct the house in the following way… </vt:lpstr>
      <vt:lpstr>PowerPoint Presentation</vt:lpstr>
      <vt:lpstr>Crear una red …  ¿que cosas están en tu casa?  </vt:lpstr>
      <vt:lpstr>Bienvenidos a nuestra clase español 1 </vt:lpstr>
      <vt:lpstr>OBJETIVO Y DOL </vt:lpstr>
      <vt:lpstr>PowerPoint Presentation</vt:lpstr>
      <vt:lpstr>Titulo: Ejercicios de la casa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http://www.myspanishgames.com/fun-Spanish-games/house-game.html </vt:lpstr>
      <vt:lpstr>PowerPoint Presentation</vt:lpstr>
      <vt:lpstr>Ser v. estar </vt:lpstr>
      <vt:lpstr>CFU:  WHAT?      Que? WHERE?     Donde? DESCRIPTION?  Descripcion?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now: respond in a complete sentence to the following questions… hay ____ ________________ en mi casa. </vt:lpstr>
      <vt:lpstr>PowerPoint Presentation</vt:lpstr>
      <vt:lpstr>PowerPoint Presentation</vt:lpstr>
      <vt:lpstr>Los quehaceres: the chores </vt:lpstr>
      <vt:lpstr>BIENVENIDOS A NUESTRA CLASE  Español 1 </vt:lpstr>
      <vt:lpstr>OBJETIVO Y DOL </vt:lpstr>
      <vt:lpstr>AGENDA </vt:lpstr>
      <vt:lpstr>PowerPoint Presentation</vt:lpstr>
      <vt:lpstr>PRACTICAR CON SER Y ESTAR  Fill in the blank with the correct form of ser/estar</vt:lpstr>
      <vt:lpstr>TIRAR Y HABLAR … </vt:lpstr>
      <vt:lpstr>SE VENDE _________...   TENGO QUE Comprar algo para _________.  </vt:lpstr>
      <vt:lpstr>PowerPoint Presentation</vt:lpstr>
      <vt:lpstr>Matching: match the action with the room you might do that activity in… </vt:lpstr>
      <vt:lpstr>Repaso: el presente  ar,er,ir</vt:lpstr>
      <vt:lpstr>Repaso: el presente  ar,er,ir</vt:lpstr>
      <vt:lpstr>CRUCIGRAMA</vt:lpstr>
      <vt:lpstr>HAZLO AHORA: Complete the sentence with the correctly conjugated verb</vt:lpstr>
      <vt:lpstr>Bienvenidos a nuestra clase  Español 1 </vt:lpstr>
      <vt:lpstr>Objetivo y dol 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PRUEBA DE VOCABULARIO-  USE YOUR NOTES BUT NOT ANYONE ELSE!</vt:lpstr>
      <vt:lpstr>C.L.I.F</vt:lpstr>
      <vt:lpstr>PowerPoint Presentation</vt:lpstr>
      <vt:lpstr>ESCUCHAR Y DIBUJAR</vt:lpstr>
      <vt:lpstr>PowerPoint Presentation</vt:lpstr>
      <vt:lpstr>PowerPoint Presentation</vt:lpstr>
      <vt:lpstr>Estar- to be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Hazlo ahora</dc:title>
  <dc:creator>Butler, Madison</dc:creator>
  <cp:lastModifiedBy>DeAlba, Debra</cp:lastModifiedBy>
  <cp:revision>120</cp:revision>
  <cp:lastPrinted>2017-02-16T22:31:25Z</cp:lastPrinted>
  <dcterms:created xsi:type="dcterms:W3CDTF">2017-02-11T19:20:29Z</dcterms:created>
  <dcterms:modified xsi:type="dcterms:W3CDTF">2019-02-28T22:54:02Z</dcterms:modified>
</cp:coreProperties>
</file>