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72"/>
  </p:notesMasterIdLst>
  <p:sldIdLst>
    <p:sldId id="258" r:id="rId2"/>
    <p:sldId id="256" r:id="rId3"/>
    <p:sldId id="257" r:id="rId4"/>
    <p:sldId id="260" r:id="rId5"/>
    <p:sldId id="261" r:id="rId6"/>
    <p:sldId id="262" r:id="rId7"/>
    <p:sldId id="268" r:id="rId8"/>
    <p:sldId id="269" r:id="rId9"/>
    <p:sldId id="263" r:id="rId10"/>
    <p:sldId id="264" r:id="rId11"/>
    <p:sldId id="265" r:id="rId12"/>
    <p:sldId id="266" r:id="rId13"/>
    <p:sldId id="267" r:id="rId14"/>
    <p:sldId id="25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311" r:id="rId25"/>
    <p:sldId id="279" r:id="rId26"/>
    <p:sldId id="280" r:id="rId27"/>
    <p:sldId id="282" r:id="rId28"/>
    <p:sldId id="285" r:id="rId29"/>
    <p:sldId id="283" r:id="rId30"/>
    <p:sldId id="284" r:id="rId31"/>
    <p:sldId id="289" r:id="rId32"/>
    <p:sldId id="290" r:id="rId33"/>
    <p:sldId id="287" r:id="rId34"/>
    <p:sldId id="286" r:id="rId35"/>
    <p:sldId id="291" r:id="rId36"/>
    <p:sldId id="292" r:id="rId37"/>
    <p:sldId id="293" r:id="rId38"/>
    <p:sldId id="309" r:id="rId39"/>
    <p:sldId id="329" r:id="rId40"/>
    <p:sldId id="327" r:id="rId41"/>
    <p:sldId id="330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7" r:id="rId54"/>
    <p:sldId id="305" r:id="rId55"/>
    <p:sldId id="306" r:id="rId56"/>
    <p:sldId id="308" r:id="rId57"/>
    <p:sldId id="310" r:id="rId58"/>
    <p:sldId id="315" r:id="rId59"/>
    <p:sldId id="312" r:id="rId60"/>
    <p:sldId id="313" r:id="rId61"/>
    <p:sldId id="314" r:id="rId62"/>
    <p:sldId id="316" r:id="rId63"/>
    <p:sldId id="318" r:id="rId64"/>
    <p:sldId id="317" r:id="rId65"/>
    <p:sldId id="320" r:id="rId66"/>
    <p:sldId id="288" r:id="rId67"/>
    <p:sldId id="322" r:id="rId68"/>
    <p:sldId id="325" r:id="rId69"/>
    <p:sldId id="328" r:id="rId70"/>
    <p:sldId id="32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57" autoAdjust="0"/>
  </p:normalViewPr>
  <p:slideViewPr>
    <p:cSldViewPr snapToGrid="0" snapToObjects="1">
      <p:cViewPr varScale="1">
        <p:scale>
          <a:sx n="60" d="100"/>
          <a:sy n="60" d="100"/>
        </p:scale>
        <p:origin x="168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C5491-CC34-C546-B03D-DE26D091428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AFD47-160C-C843-8B57-42B32B7D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5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FD47-160C-C843-8B57-42B32B7D94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414579"/>
            <a:ext cx="7772400" cy="1247929"/>
          </a:xfrm>
        </p:spPr>
        <p:txBody>
          <a:bodyPr/>
          <a:lstStyle/>
          <a:p>
            <a:pPr algn="l"/>
            <a:r>
              <a:rPr lang="en-US" dirty="0" err="1" smtClean="0"/>
              <a:t>warmup</a:t>
            </a:r>
            <a:r>
              <a:rPr lang="en-US" dirty="0" smtClean="0"/>
              <a:t>: </a:t>
            </a:r>
            <a:r>
              <a:rPr lang="en-US" dirty="0" err="1" smtClean="0"/>
              <a:t>Escucha</a:t>
            </a:r>
            <a:r>
              <a:rPr lang="en-US" dirty="0" smtClean="0"/>
              <a:t> y </a:t>
            </a:r>
            <a:r>
              <a:rPr lang="en-US" dirty="0" err="1" smtClean="0"/>
              <a:t>responde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		 	listen &amp; Respond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6059715"/>
            <a:ext cx="7772400" cy="3911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400" dirty="0"/>
              <a:t>http://</a:t>
            </a:r>
            <a:r>
              <a:rPr lang="en-US" sz="1400" dirty="0" err="1"/>
              <a:t>media.pearsonschool.com</a:t>
            </a:r>
            <a:r>
              <a:rPr lang="en-US" sz="1400" dirty="0"/>
              <a:t>/</a:t>
            </a:r>
            <a:r>
              <a:rPr lang="en-US" sz="1400" dirty="0" err="1"/>
              <a:t>realidades</a:t>
            </a:r>
            <a:r>
              <a:rPr lang="en-US" sz="1400" dirty="0"/>
              <a:t>/mp3s/level1/ch05/L1_c5a_prep.mp3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561" y="3920171"/>
            <a:ext cx="8301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Pues</a:t>
            </a:r>
            <a:r>
              <a:rPr lang="en-US" sz="2800" dirty="0" smtClean="0"/>
              <a:t>, en mi (1)_________, </a:t>
            </a:r>
            <a:r>
              <a:rPr lang="en-US" sz="2800" dirty="0" err="1" smtClean="0"/>
              <a:t>yo</a:t>
            </a:r>
            <a:r>
              <a:rPr lang="en-US" sz="2800" dirty="0" smtClean="0"/>
              <a:t> soy la (2)______ </a:t>
            </a:r>
            <a:r>
              <a:rPr lang="en-US" sz="2800" dirty="0" err="1" smtClean="0"/>
              <a:t>reservada</a:t>
            </a:r>
            <a:r>
              <a:rPr lang="en-US" sz="2800" dirty="0" smtClean="0"/>
              <a:t> y </a:t>
            </a:r>
            <a:r>
              <a:rPr lang="en-US" sz="2800" dirty="0" err="1" smtClean="0"/>
              <a:t>trabajadora</a:t>
            </a:r>
            <a:r>
              <a:rPr lang="en-US" sz="2800" dirty="0" smtClean="0"/>
              <a:t>. Mi (3)________ mayor, Jorge,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sociable.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treinta</a:t>
            </a:r>
            <a:r>
              <a:rPr lang="en-US" sz="2800" dirty="0" smtClean="0"/>
              <a:t> y </a:t>
            </a:r>
            <a:r>
              <a:rPr lang="en-US" sz="2800" dirty="0" err="1" smtClean="0"/>
              <a:t>ocho</a:t>
            </a:r>
            <a:r>
              <a:rPr lang="en-US" sz="2800" dirty="0" smtClean="0"/>
              <a:t> (4)______. A </a:t>
            </a:r>
            <a:r>
              <a:rPr lang="en-US" sz="2800" dirty="0" err="1" smtClean="0"/>
              <a:t>él</a:t>
            </a:r>
            <a:r>
              <a:rPr lang="en-US" sz="2800" dirty="0" smtClean="0"/>
              <a:t> le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(5)_______ videos.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(6)__________.</a:t>
            </a:r>
          </a:p>
        </p:txBody>
      </p:sp>
    </p:spTree>
    <p:extLst>
      <p:ext uri="{BB962C8B-B14F-4D97-AF65-F5344CB8AC3E}">
        <p14:creationId xmlns:p14="http://schemas.microsoft.com/office/powerpoint/2010/main" val="36662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decirlo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Yes, I have a dog/cat.</a:t>
            </a:r>
          </a:p>
          <a:p>
            <a:r>
              <a:rPr lang="en-US" sz="4000" dirty="0" smtClean="0"/>
              <a:t>No, I don’t (have).</a:t>
            </a:r>
          </a:p>
          <a:p>
            <a:r>
              <a:rPr lang="en-US" sz="4000" dirty="0" err="1" smtClean="0"/>
              <a:t>Sí</a:t>
            </a:r>
            <a:r>
              <a:rPr lang="en-US" sz="4000" dirty="0" smtClean="0"/>
              <a:t>, </a:t>
            </a:r>
            <a:r>
              <a:rPr lang="en-US" sz="4000" dirty="0" err="1" smtClean="0"/>
              <a:t>tengo</a:t>
            </a:r>
            <a:r>
              <a:rPr lang="en-US" sz="4000" dirty="0" smtClean="0"/>
              <a:t> un </a:t>
            </a:r>
            <a:r>
              <a:rPr lang="en-US" sz="4000" dirty="0" err="1" smtClean="0"/>
              <a:t>perro</a:t>
            </a:r>
            <a:r>
              <a:rPr lang="en-US" sz="4000" dirty="0" smtClean="0"/>
              <a:t>/</a:t>
            </a:r>
            <a:r>
              <a:rPr lang="en-US" sz="4000" dirty="0" err="1" smtClean="0"/>
              <a:t>gato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No, no </a:t>
            </a:r>
            <a:r>
              <a:rPr lang="en-US" sz="4000" dirty="0" err="1" smtClean="0"/>
              <a:t>tengo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862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decirlo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/>
              <a:t>W</a:t>
            </a:r>
            <a:r>
              <a:rPr lang="en-US" sz="4000" dirty="0" smtClean="0"/>
              <a:t>here is your house by?</a:t>
            </a:r>
          </a:p>
          <a:p>
            <a:r>
              <a:rPr lang="en-US" sz="4000" dirty="0" err="1" smtClean="0"/>
              <a:t>Por</a:t>
            </a:r>
            <a:r>
              <a:rPr lang="en-US" sz="4000" dirty="0" smtClean="0"/>
              <a:t> </a:t>
            </a:r>
            <a:r>
              <a:rPr lang="en-US" sz="4000" dirty="0" err="1" smtClean="0"/>
              <a:t>dónde</a:t>
            </a:r>
            <a:r>
              <a:rPr lang="en-US" sz="4000" dirty="0" smtClean="0"/>
              <a:t> </a:t>
            </a:r>
            <a:r>
              <a:rPr lang="en-US" sz="4000" dirty="0" err="1" smtClean="0"/>
              <a:t>está</a:t>
            </a:r>
            <a:r>
              <a:rPr lang="en-US" sz="4000" dirty="0" smtClean="0"/>
              <a:t> </a:t>
            </a:r>
            <a:r>
              <a:rPr lang="en-US" sz="4000" dirty="0" err="1" smtClean="0"/>
              <a:t>tu</a:t>
            </a:r>
            <a:r>
              <a:rPr lang="en-US" sz="4000" dirty="0" smtClean="0"/>
              <a:t> casa?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decirlo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My house is by Lake and Nevada.</a:t>
            </a:r>
          </a:p>
          <a:p>
            <a:r>
              <a:rPr lang="en-US" sz="4000" dirty="0" smtClean="0"/>
              <a:t>Mi casa </a:t>
            </a:r>
            <a:r>
              <a:rPr lang="en-US" sz="4000" dirty="0" err="1" smtClean="0"/>
              <a:t>está</a:t>
            </a:r>
            <a:r>
              <a:rPr lang="en-US" sz="4000" dirty="0" smtClean="0"/>
              <a:t> </a:t>
            </a:r>
            <a:r>
              <a:rPr lang="en-US" sz="4000" dirty="0" err="1" smtClean="0"/>
              <a:t>por</a:t>
            </a:r>
            <a:r>
              <a:rPr lang="en-US" sz="4000" dirty="0" smtClean="0"/>
              <a:t> Lake y Nevada.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17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decirlo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What is there in the living room?</a:t>
            </a:r>
          </a:p>
          <a:p>
            <a:r>
              <a:rPr lang="en-US" sz="4000" dirty="0" err="1" smtClean="0"/>
              <a:t>Qué</a:t>
            </a:r>
            <a:r>
              <a:rPr lang="en-US" sz="4000" dirty="0" smtClean="0"/>
              <a:t> hay en la </a:t>
            </a:r>
            <a:r>
              <a:rPr lang="en-US" sz="4000" dirty="0" err="1" smtClean="0"/>
              <a:t>sala</a:t>
            </a:r>
            <a:r>
              <a:rPr lang="en-US" sz="4000" dirty="0" smtClean="0"/>
              <a:t>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61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decirlo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In our living room, there is a couch, a lamp, a table and a painting.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En </a:t>
            </a:r>
            <a:r>
              <a:rPr lang="en-US" sz="4000" dirty="0" err="1" smtClean="0"/>
              <a:t>nuestra</a:t>
            </a:r>
            <a:r>
              <a:rPr lang="en-US" sz="4000" dirty="0" smtClean="0"/>
              <a:t> </a:t>
            </a:r>
            <a:r>
              <a:rPr lang="en-US" sz="4000" dirty="0" err="1" smtClean="0"/>
              <a:t>sala</a:t>
            </a:r>
            <a:r>
              <a:rPr lang="en-US" sz="4000" dirty="0" smtClean="0"/>
              <a:t>, hay un </a:t>
            </a:r>
            <a:r>
              <a:rPr lang="en-US" sz="4000" dirty="0" err="1" smtClean="0"/>
              <a:t>sofá</a:t>
            </a:r>
            <a:r>
              <a:rPr lang="en-US" sz="4000" dirty="0" smtClean="0"/>
              <a:t>, </a:t>
            </a:r>
            <a:r>
              <a:rPr lang="en-US" sz="4000" dirty="0" err="1" smtClean="0"/>
              <a:t>una</a:t>
            </a:r>
            <a:r>
              <a:rPr lang="en-US" sz="4000" dirty="0" smtClean="0"/>
              <a:t> </a:t>
            </a:r>
            <a:r>
              <a:rPr lang="en-US" sz="4000" dirty="0" err="1" smtClean="0"/>
              <a:t>lampara</a:t>
            </a:r>
            <a:r>
              <a:rPr lang="en-US" sz="4000" dirty="0" smtClean="0"/>
              <a:t>, </a:t>
            </a:r>
            <a:r>
              <a:rPr lang="en-US" sz="4000" dirty="0" err="1" smtClean="0"/>
              <a:t>una</a:t>
            </a:r>
            <a:r>
              <a:rPr lang="en-US" sz="4000" dirty="0" smtClean="0"/>
              <a:t> mesa y un </a:t>
            </a:r>
            <a:r>
              <a:rPr lang="en-US" sz="4000" dirty="0" err="1" smtClean="0"/>
              <a:t>cuadro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24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decirlo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Can you take out the trash?</a:t>
            </a:r>
          </a:p>
          <a:p>
            <a:r>
              <a:rPr lang="en-US" sz="4000" dirty="0" smtClean="0"/>
              <a:t>Yes, I can.</a:t>
            </a:r>
          </a:p>
          <a:p>
            <a:r>
              <a:rPr lang="en-US" sz="4000" dirty="0" err="1" smtClean="0"/>
              <a:t>Puedes</a:t>
            </a:r>
            <a:r>
              <a:rPr lang="en-US" sz="4000" dirty="0" smtClean="0"/>
              <a:t> </a:t>
            </a:r>
            <a:r>
              <a:rPr lang="en-US" sz="4000" dirty="0" err="1" smtClean="0"/>
              <a:t>sacar</a:t>
            </a:r>
            <a:r>
              <a:rPr lang="en-US" sz="4000" dirty="0" smtClean="0"/>
              <a:t> la </a:t>
            </a:r>
            <a:r>
              <a:rPr lang="en-US" sz="4000" dirty="0" err="1" smtClean="0"/>
              <a:t>basura</a:t>
            </a:r>
            <a:r>
              <a:rPr lang="en-US" sz="4000" dirty="0" smtClean="0"/>
              <a:t>?</a:t>
            </a:r>
          </a:p>
          <a:p>
            <a:r>
              <a:rPr lang="en-US" sz="4000" dirty="0" err="1" smtClean="0"/>
              <a:t>Sí</a:t>
            </a:r>
            <a:r>
              <a:rPr lang="en-US" sz="4000" dirty="0" smtClean="0"/>
              <a:t>, puedo.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57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Dados </a:t>
            </a:r>
            <a:r>
              <a:rPr lang="mr-IN" sz="3600" dirty="0" smtClean="0"/>
              <a:t>–</a:t>
            </a:r>
            <a:r>
              <a:rPr lang="en-US" sz="3600" dirty="0" smtClean="0"/>
              <a:t> dice</a:t>
            </a:r>
            <a:br>
              <a:rPr lang="en-US" sz="3600" dirty="0" smtClean="0"/>
            </a:br>
            <a:r>
              <a:rPr lang="en-US" sz="3600" dirty="0" err="1" smtClean="0"/>
              <a:t>Practica</a:t>
            </a:r>
            <a:r>
              <a:rPr lang="en-US" sz="3600" dirty="0" smtClean="0"/>
              <a:t> verbal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Turns flipping the dice.</a:t>
            </a:r>
          </a:p>
          <a:p>
            <a:r>
              <a:rPr lang="en-US" sz="3600" dirty="0" smtClean="0"/>
              <a:t>En </a:t>
            </a:r>
            <a:r>
              <a:rPr lang="en-US" sz="3600" dirty="0" err="1" smtClean="0"/>
              <a:t>español</a:t>
            </a:r>
            <a:r>
              <a:rPr lang="en-US" sz="3600" dirty="0" smtClean="0"/>
              <a:t>, say:</a:t>
            </a:r>
          </a:p>
          <a:p>
            <a:pPr lvl="1"/>
            <a:r>
              <a:rPr lang="en-US" sz="3600" dirty="0" smtClean="0"/>
              <a:t>The room &amp; the furniture</a:t>
            </a:r>
          </a:p>
          <a:p>
            <a:pPr lvl="2"/>
            <a:r>
              <a:rPr lang="en-US" sz="3600" dirty="0" err="1" smtClean="0"/>
              <a:t>Estoy</a:t>
            </a:r>
            <a:r>
              <a:rPr lang="en-US" sz="3600" dirty="0" smtClean="0"/>
              <a:t> en ______. Hay ______. </a:t>
            </a:r>
          </a:p>
          <a:p>
            <a:pPr lvl="1"/>
            <a:r>
              <a:rPr lang="en-US" sz="3600" dirty="0" smtClean="0"/>
              <a:t>What you would do there</a:t>
            </a:r>
          </a:p>
          <a:p>
            <a:pPr lvl="2"/>
            <a:r>
              <a:rPr lang="en-US" sz="3600" dirty="0" err="1" smtClean="0"/>
              <a:t>Aspirar</a:t>
            </a:r>
            <a:r>
              <a:rPr lang="en-US" sz="3600" dirty="0" smtClean="0"/>
              <a:t>, </a:t>
            </a:r>
            <a:r>
              <a:rPr lang="en-US" sz="3600" dirty="0" err="1" smtClean="0"/>
              <a:t>Lavar</a:t>
            </a:r>
            <a:r>
              <a:rPr lang="en-US" sz="3600" dirty="0" smtClean="0"/>
              <a:t>, </a:t>
            </a:r>
            <a:r>
              <a:rPr lang="en-US" sz="3600" dirty="0" err="1" smtClean="0"/>
              <a:t>Manejar</a:t>
            </a:r>
            <a:r>
              <a:rPr lang="en-US" sz="3600" dirty="0" smtClean="0"/>
              <a:t>, </a:t>
            </a:r>
            <a:r>
              <a:rPr lang="en-US" sz="3600" dirty="0" err="1" smtClean="0"/>
              <a:t>Dormir</a:t>
            </a:r>
            <a:r>
              <a:rPr lang="en-US" sz="3600" dirty="0" smtClean="0"/>
              <a:t> etc.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*If you get stuck use your notes or your peers. I am grading you on this for effort.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854"/>
            <a:ext cx="7924800" cy="405387"/>
          </a:xfrm>
        </p:spPr>
        <p:txBody>
          <a:bodyPr/>
          <a:lstStyle/>
          <a:p>
            <a:pPr algn="ctr"/>
            <a:r>
              <a:rPr lang="en-US" sz="3600" dirty="0" err="1" smtClean="0"/>
              <a:t>Escribe</a:t>
            </a:r>
            <a:r>
              <a:rPr lang="en-US" sz="3600" dirty="0" smtClean="0"/>
              <a:t> UNA </a:t>
            </a:r>
            <a:r>
              <a:rPr lang="en-US" sz="3600" dirty="0" err="1" smtClean="0"/>
              <a:t>carta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0191" y="717266"/>
            <a:ext cx="8430704" cy="4840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Hola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otra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vez</a:t>
            </a:r>
            <a:r>
              <a:rPr lang="en-US" sz="2000" b="1" dirty="0" smtClean="0"/>
              <a:t>)  - Hello (again)</a:t>
            </a:r>
          </a:p>
          <a:p>
            <a:pPr marL="0" indent="0">
              <a:buNone/>
            </a:pPr>
            <a:r>
              <a:rPr lang="en-US" sz="2000" b="1" dirty="0" err="1" smtClean="0"/>
              <a:t>Tienes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hermanos</a:t>
            </a:r>
            <a:r>
              <a:rPr lang="en-US" sz="2000" b="1" dirty="0" smtClean="0"/>
              <a:t>?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Do you have siblings?</a:t>
            </a:r>
          </a:p>
          <a:p>
            <a:pPr marL="0" indent="0">
              <a:buNone/>
            </a:pPr>
            <a:r>
              <a:rPr lang="en-US" sz="2000" b="1" dirty="0" err="1" smtClean="0"/>
              <a:t>Tienes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mascotas</a:t>
            </a:r>
            <a:r>
              <a:rPr lang="en-US" sz="2000" b="1" dirty="0" smtClean="0"/>
              <a:t>?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Do you have pets?</a:t>
            </a:r>
          </a:p>
          <a:p>
            <a:pPr marL="0" indent="0">
              <a:buNone/>
            </a:pPr>
            <a:r>
              <a:rPr lang="en-US" sz="2000" b="1" dirty="0" err="1" smtClean="0"/>
              <a:t>Tengo</a:t>
            </a:r>
            <a:r>
              <a:rPr lang="en-US" sz="2000" b="1" dirty="0" smtClean="0"/>
              <a:t> ___ </a:t>
            </a:r>
            <a:r>
              <a:rPr lang="en-US" sz="2000" b="1" dirty="0" err="1" smtClean="0"/>
              <a:t>hermanas</a:t>
            </a:r>
            <a:r>
              <a:rPr lang="en-US" sz="2000" b="1" dirty="0" smtClean="0"/>
              <a:t> y ___ </a:t>
            </a:r>
            <a:r>
              <a:rPr lang="en-US" sz="2000" b="1" dirty="0" err="1" smtClean="0"/>
              <a:t>hermanos</a:t>
            </a:r>
            <a:r>
              <a:rPr lang="en-US" sz="2000" b="1" dirty="0" smtClean="0"/>
              <a:t>.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I have # sisters and # brothers.</a:t>
            </a:r>
          </a:p>
          <a:p>
            <a:pPr marL="0" indent="0">
              <a:buNone/>
            </a:pPr>
            <a:r>
              <a:rPr lang="en-US" sz="2000" b="1" dirty="0" smtClean="0"/>
              <a:t>Soy el/la mayor/</a:t>
            </a:r>
            <a:r>
              <a:rPr lang="en-US" sz="2000" b="1" dirty="0" err="1" smtClean="0"/>
              <a:t>segundo</a:t>
            </a:r>
            <a:r>
              <a:rPr lang="en-US" sz="2000" b="1" dirty="0" smtClean="0"/>
              <a:t>(a)/</a:t>
            </a:r>
            <a:r>
              <a:rPr lang="en-US" sz="2000" b="1" dirty="0" err="1" smtClean="0"/>
              <a:t>tercer</a:t>
            </a:r>
            <a:r>
              <a:rPr lang="en-US" sz="2000" b="1" dirty="0" smtClean="0"/>
              <a:t>(a)/</a:t>
            </a:r>
            <a:r>
              <a:rPr lang="en-US" sz="2000" b="1" dirty="0" err="1" smtClean="0"/>
              <a:t>menor</a:t>
            </a:r>
            <a:r>
              <a:rPr lang="en-US" sz="2000" b="1" dirty="0" smtClean="0"/>
              <a:t>.  - I’m the oldest/second/third/youngest.</a:t>
            </a:r>
          </a:p>
          <a:p>
            <a:pPr marL="0" indent="0">
              <a:buNone/>
            </a:pPr>
            <a:r>
              <a:rPr lang="en-US" sz="2000" b="1" dirty="0" err="1" smtClean="0"/>
              <a:t>Mis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hermanos</a:t>
            </a:r>
            <a:r>
              <a:rPr lang="en-US" sz="2000" b="1" dirty="0" smtClean="0"/>
              <a:t> son locos / </a:t>
            </a:r>
            <a:r>
              <a:rPr lang="en-US" sz="2000" b="1" dirty="0" err="1" smtClean="0"/>
              <a:t>divertidos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chistosos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tranquilos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malos</a:t>
            </a:r>
            <a:r>
              <a:rPr lang="en-US" sz="2000" b="1" dirty="0" smtClean="0"/>
              <a:t>. </a:t>
            </a:r>
          </a:p>
          <a:p>
            <a:pPr marL="0" indent="0">
              <a:buNone/>
            </a:pPr>
            <a:r>
              <a:rPr lang="en-US" sz="2000" b="1" dirty="0" smtClean="0"/>
              <a:t>My siblings are crazy / fun / funny / chill / bad.</a:t>
            </a:r>
          </a:p>
          <a:p>
            <a:pPr marL="0" indent="0">
              <a:buNone/>
            </a:pPr>
            <a:r>
              <a:rPr lang="en-US" sz="2000" b="1" dirty="0" err="1" smtClean="0"/>
              <a:t>Vivimos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/>
              <a:t> </a:t>
            </a:r>
            <a:r>
              <a:rPr lang="en-US" sz="2000" b="1" dirty="0" smtClean="0"/>
              <a:t>el </a:t>
            </a:r>
            <a:r>
              <a:rPr lang="en-US" sz="2000" b="1" u="sng" dirty="0" smtClean="0"/>
              <a:t>World Arena. </a:t>
            </a:r>
            <a:r>
              <a:rPr lang="en-US" sz="2000" b="1" dirty="0" smtClean="0"/>
              <a:t> -  We live by the ________.</a:t>
            </a:r>
          </a:p>
          <a:p>
            <a:pPr marL="0" indent="0">
              <a:buNone/>
            </a:pPr>
            <a:r>
              <a:rPr lang="en-US" sz="2000" b="1" dirty="0" err="1" smtClean="0"/>
              <a:t>Tengo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perro</a:t>
            </a:r>
            <a:r>
              <a:rPr lang="en-US" sz="2000" b="1" dirty="0" smtClean="0"/>
              <a:t>. Se llama</a:t>
            </a:r>
            <a:r>
              <a:rPr lang="en-US" sz="2000" b="1" u="sng" dirty="0" smtClean="0"/>
              <a:t> Spot</a:t>
            </a:r>
            <a:r>
              <a:rPr lang="en-US" sz="2000" b="1" dirty="0" smtClean="0"/>
              <a:t>.  - I have a dog. His name is _______.</a:t>
            </a:r>
          </a:p>
          <a:p>
            <a:pPr marL="0" indent="0">
              <a:buNone/>
            </a:pPr>
            <a:r>
              <a:rPr lang="en-US" sz="2000" b="1" dirty="0" smtClean="0"/>
              <a:t>Hasta la </a:t>
            </a:r>
            <a:r>
              <a:rPr lang="en-US" sz="2000" b="1" dirty="0" err="1" smtClean="0"/>
              <a:t>proxima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Tenga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buen</a:t>
            </a:r>
            <a:r>
              <a:rPr lang="en-US" sz="2000" b="1" dirty="0" smtClean="0"/>
              <a:t> dia.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Until next time. Have a good day.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4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5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414579"/>
            <a:ext cx="7772400" cy="1247929"/>
          </a:xfrm>
        </p:spPr>
        <p:txBody>
          <a:bodyPr/>
          <a:lstStyle/>
          <a:p>
            <a:pPr algn="l"/>
            <a:r>
              <a:rPr lang="en-US" dirty="0" err="1" smtClean="0"/>
              <a:t>warmup</a:t>
            </a:r>
            <a:r>
              <a:rPr lang="en-US" dirty="0" smtClean="0"/>
              <a:t>: </a:t>
            </a:r>
            <a:r>
              <a:rPr lang="en-US" dirty="0" err="1" smtClean="0"/>
              <a:t>Escucha</a:t>
            </a:r>
            <a:r>
              <a:rPr lang="en-US" dirty="0" smtClean="0"/>
              <a:t> y </a:t>
            </a:r>
            <a:r>
              <a:rPr lang="en-US" dirty="0" err="1" smtClean="0"/>
              <a:t>responde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		 	listen &amp; Respond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6059715"/>
            <a:ext cx="7772400" cy="3911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400" dirty="0"/>
              <a:t>http://</a:t>
            </a:r>
            <a:r>
              <a:rPr lang="en-US" sz="1400" dirty="0" err="1"/>
              <a:t>media.pearsonschool.com</a:t>
            </a:r>
            <a:r>
              <a:rPr lang="en-US" sz="1400" dirty="0"/>
              <a:t>/</a:t>
            </a:r>
            <a:r>
              <a:rPr lang="en-US" sz="1400" dirty="0" err="1"/>
              <a:t>realidades</a:t>
            </a:r>
            <a:r>
              <a:rPr lang="en-US" sz="1400" dirty="0"/>
              <a:t>/mp3s/level1/ch05/L1_c5a_prep.mp3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0382" y="4233046"/>
            <a:ext cx="7013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Pues</a:t>
            </a:r>
            <a:r>
              <a:rPr lang="en-US" sz="2800" dirty="0" smtClean="0"/>
              <a:t>, en mi </a:t>
            </a:r>
            <a:r>
              <a:rPr lang="en-US" sz="2800" dirty="0" err="1" smtClean="0"/>
              <a:t>familia</a:t>
            </a:r>
            <a:r>
              <a:rPr lang="en-US" sz="2800" dirty="0" smtClean="0"/>
              <a:t>, </a:t>
            </a:r>
            <a:r>
              <a:rPr lang="en-US" sz="2800" dirty="0" err="1" smtClean="0"/>
              <a:t>yo</a:t>
            </a:r>
            <a:r>
              <a:rPr lang="en-US" sz="2800" dirty="0" smtClean="0"/>
              <a:t> soy la </a:t>
            </a:r>
            <a:r>
              <a:rPr lang="en-US" sz="2800" dirty="0" err="1" smtClean="0"/>
              <a:t>hija</a:t>
            </a:r>
            <a:r>
              <a:rPr lang="en-US" sz="2800" dirty="0" smtClean="0"/>
              <a:t> </a:t>
            </a:r>
            <a:r>
              <a:rPr lang="en-US" sz="2800" dirty="0" err="1" smtClean="0"/>
              <a:t>reservada</a:t>
            </a:r>
            <a:r>
              <a:rPr lang="en-US" sz="2800" dirty="0" smtClean="0"/>
              <a:t> y </a:t>
            </a:r>
            <a:r>
              <a:rPr lang="en-US" sz="2800" dirty="0" err="1" smtClean="0"/>
              <a:t>trabajadora</a:t>
            </a:r>
            <a:r>
              <a:rPr lang="en-US" sz="2800" dirty="0" smtClean="0"/>
              <a:t>. Mi </a:t>
            </a:r>
            <a:r>
              <a:rPr lang="en-US" sz="2800" dirty="0" err="1" smtClean="0"/>
              <a:t>hermano</a:t>
            </a:r>
            <a:r>
              <a:rPr lang="en-US" sz="2800" dirty="0" smtClean="0"/>
              <a:t> mayor, Jorge,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sociable.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treinta</a:t>
            </a:r>
            <a:r>
              <a:rPr lang="en-US" sz="2800" dirty="0" smtClean="0"/>
              <a:t> y </a:t>
            </a:r>
            <a:r>
              <a:rPr lang="en-US" sz="2800" dirty="0" err="1" smtClean="0"/>
              <a:t>ocho</a:t>
            </a:r>
            <a:r>
              <a:rPr lang="en-US" sz="2800" dirty="0" smtClean="0"/>
              <a:t> (38) </a:t>
            </a:r>
            <a:r>
              <a:rPr lang="en-US" sz="2800" dirty="0" err="1" smtClean="0"/>
              <a:t>años</a:t>
            </a:r>
            <a:r>
              <a:rPr lang="en-US" sz="2800" dirty="0" smtClean="0"/>
              <a:t>. A </a:t>
            </a:r>
            <a:r>
              <a:rPr lang="en-US" sz="2800" dirty="0" err="1" smtClean="0"/>
              <a:t>él</a:t>
            </a:r>
            <a:r>
              <a:rPr lang="en-US" sz="2800" dirty="0" smtClean="0"/>
              <a:t> le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</a:t>
            </a:r>
            <a:r>
              <a:rPr lang="en-US" sz="2800" dirty="0" err="1" smtClean="0"/>
              <a:t>hacer</a:t>
            </a:r>
            <a:r>
              <a:rPr lang="en-US" sz="2800" dirty="0" smtClean="0"/>
              <a:t> videos.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talentoso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9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5881"/>
            <a:ext cx="7924800" cy="607837"/>
          </a:xfrm>
        </p:spPr>
        <p:txBody>
          <a:bodyPr/>
          <a:lstStyle/>
          <a:p>
            <a:pPr algn="ctr"/>
            <a:r>
              <a:rPr lang="en-US" dirty="0" smtClean="0"/>
              <a:t>Add this new verb to your phrasebook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20660"/>
            <a:ext cx="8090788" cy="52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24" y="2404291"/>
            <a:ext cx="9348939" cy="1362075"/>
          </a:xfrm>
        </p:spPr>
        <p:txBody>
          <a:bodyPr/>
          <a:lstStyle/>
          <a:p>
            <a:r>
              <a:rPr lang="es-ES_tradnl" sz="4800" dirty="0"/>
              <a:t>BIENVENIDOS A NUESTRA CLASE </a:t>
            </a:r>
            <a:br>
              <a:rPr lang="es-ES_tradnl" sz="4800" dirty="0"/>
            </a:br>
            <a:r>
              <a:rPr lang="es-ES_tradnl" sz="4800" dirty="0"/>
              <a:t>ESPANOL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Hoy es </a:t>
            </a:r>
            <a:r>
              <a:rPr lang="es-ES_tradnl" sz="3600" dirty="0" err="1" smtClean="0"/>
              <a:t>miercoles</a:t>
            </a:r>
            <a:r>
              <a:rPr lang="es-ES_tradnl" sz="3600" dirty="0" smtClean="0"/>
              <a:t>, </a:t>
            </a:r>
            <a:r>
              <a:rPr lang="es-ES_tradnl" sz="3600" dirty="0"/>
              <a:t>el 6</a:t>
            </a:r>
            <a:r>
              <a:rPr lang="es-ES_tradnl" sz="3600" dirty="0" smtClean="0"/>
              <a:t> de marzo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8163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057" y="710046"/>
            <a:ext cx="6039493" cy="43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Levantanse</a:t>
            </a:r>
            <a:r>
              <a:rPr lang="en-US" dirty="0" smtClean="0"/>
              <a:t> y </a:t>
            </a:r>
            <a:r>
              <a:rPr lang="en-US" dirty="0" err="1" smtClean="0"/>
              <a:t>sientense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err="1" smtClean="0"/>
              <a:t>Puedes</a:t>
            </a:r>
            <a:r>
              <a:rPr lang="en-US" sz="2800" dirty="0" smtClean="0"/>
              <a:t> </a:t>
            </a:r>
            <a:r>
              <a:rPr lang="en-US" sz="2800" dirty="0" err="1" smtClean="0"/>
              <a:t>hablar</a:t>
            </a:r>
            <a:r>
              <a:rPr lang="en-US" sz="2800" dirty="0" smtClean="0"/>
              <a:t> </a:t>
            </a:r>
            <a:r>
              <a:rPr lang="en-US" sz="2800" dirty="0" err="1" smtClean="0"/>
              <a:t>otro</a:t>
            </a:r>
            <a:r>
              <a:rPr lang="en-US" sz="2800" dirty="0" smtClean="0"/>
              <a:t> </a:t>
            </a:r>
            <a:r>
              <a:rPr lang="en-US" sz="2800" dirty="0" err="1" smtClean="0"/>
              <a:t>idioma</a:t>
            </a:r>
            <a:r>
              <a:rPr lang="en-US" sz="2800" dirty="0" smtClean="0"/>
              <a:t> (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frances</a:t>
            </a:r>
            <a:r>
              <a:rPr lang="en-US" sz="2800" dirty="0" smtClean="0"/>
              <a:t>, </a:t>
            </a:r>
            <a:r>
              <a:rPr lang="en-US" sz="2800" dirty="0" err="1" smtClean="0"/>
              <a:t>tagalog</a:t>
            </a:r>
            <a:r>
              <a:rPr lang="en-US" sz="2800" dirty="0" smtClean="0"/>
              <a:t> o </a:t>
            </a:r>
            <a:r>
              <a:rPr lang="en-US" sz="2800" dirty="0" err="1" smtClean="0"/>
              <a:t>swahili</a:t>
            </a:r>
            <a:r>
              <a:rPr lang="en-US" sz="2800" dirty="0" smtClean="0"/>
              <a:t>)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r>
              <a:rPr lang="en-US" sz="2800" dirty="0" err="1" smtClean="0"/>
              <a:t>Puedes</a:t>
            </a:r>
            <a:r>
              <a:rPr lang="en-US" sz="2800" dirty="0" smtClean="0"/>
              <a:t> </a:t>
            </a:r>
            <a:r>
              <a:rPr lang="en-US" sz="2800" dirty="0" err="1" smtClean="0"/>
              <a:t>multiplicar</a:t>
            </a:r>
            <a:r>
              <a:rPr lang="en-US" sz="2800" dirty="0" smtClean="0"/>
              <a:t> 15 x 11 en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mente</a:t>
            </a:r>
            <a:r>
              <a:rPr lang="en-US" sz="2800" dirty="0" smtClean="0"/>
              <a:t> </a:t>
            </a: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</a:p>
          <a:p>
            <a:r>
              <a:rPr lang="en-US" sz="2800" dirty="0" err="1"/>
              <a:t>Puedes</a:t>
            </a:r>
            <a:r>
              <a:rPr lang="en-US" sz="2800" dirty="0"/>
              <a:t> </a:t>
            </a:r>
            <a:r>
              <a:rPr lang="en-US" sz="2800" dirty="0" err="1"/>
              <a:t>correr</a:t>
            </a:r>
            <a:r>
              <a:rPr lang="en-US" sz="2800" dirty="0"/>
              <a:t> un 5k sin </a:t>
            </a:r>
            <a:r>
              <a:rPr lang="en-US" sz="2800" dirty="0" err="1"/>
              <a:t>parar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r>
              <a:rPr lang="en-US" sz="2800" dirty="0" err="1" smtClean="0"/>
              <a:t>Puedes</a:t>
            </a:r>
            <a:r>
              <a:rPr lang="en-US" sz="2800" dirty="0" smtClean="0"/>
              <a:t> </a:t>
            </a:r>
            <a:r>
              <a:rPr lang="en-US" sz="2800" dirty="0" err="1" smtClean="0"/>
              <a:t>doblar</a:t>
            </a:r>
            <a:r>
              <a:rPr lang="en-US" sz="2800" dirty="0" smtClean="0"/>
              <a:t>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lengua</a:t>
            </a:r>
            <a:r>
              <a:rPr lang="en-US" sz="2800" dirty="0" smtClean="0"/>
              <a:t>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r>
              <a:rPr lang="en-US" sz="2800" dirty="0" err="1" smtClean="0"/>
              <a:t>Puedes</a:t>
            </a:r>
            <a:r>
              <a:rPr lang="en-US" sz="2800" dirty="0" smtClean="0"/>
              <a:t> </a:t>
            </a:r>
            <a:r>
              <a:rPr lang="en-US" sz="2800" dirty="0" err="1" smtClean="0"/>
              <a:t>guiñar</a:t>
            </a:r>
            <a:r>
              <a:rPr lang="en-US" sz="2800" dirty="0" smtClean="0"/>
              <a:t>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r>
              <a:rPr lang="en-US" sz="2800" dirty="0" err="1" smtClean="0"/>
              <a:t>Puedes</a:t>
            </a:r>
            <a:r>
              <a:rPr lang="en-US" sz="2800" dirty="0" smtClean="0"/>
              <a:t> </a:t>
            </a:r>
            <a:r>
              <a:rPr lang="en-US" sz="2800" dirty="0" err="1" smtClean="0"/>
              <a:t>sentar</a:t>
            </a:r>
            <a:r>
              <a:rPr lang="en-US" sz="2800" dirty="0" smtClean="0"/>
              <a:t> </a:t>
            </a:r>
            <a:r>
              <a:rPr lang="en-US" sz="2800" dirty="0" err="1" smtClean="0"/>
              <a:t>ya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0820"/>
            <a:ext cx="7924800" cy="1143000"/>
          </a:xfrm>
        </p:spPr>
        <p:txBody>
          <a:bodyPr/>
          <a:lstStyle/>
          <a:p>
            <a:pPr algn="ctr"/>
            <a:r>
              <a:rPr lang="en-US" sz="2800" dirty="0"/>
              <a:t>O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UE STEM-CHANGER VERBS</a:t>
            </a:r>
            <a:br>
              <a:rPr lang="en-US" sz="2800" dirty="0" smtClean="0">
                <a:sym typeface="Wingdings"/>
              </a:rPr>
            </a:br>
            <a:r>
              <a:rPr lang="en-US" sz="1600" dirty="0">
                <a:sym typeface="Wingdings"/>
              </a:rPr>
              <a:t/>
            </a:r>
            <a:br>
              <a:rPr lang="en-US" sz="1600" dirty="0">
                <a:sym typeface="Wingdings"/>
              </a:rPr>
            </a:br>
            <a:r>
              <a:rPr lang="en-US" sz="1600" dirty="0" smtClean="0"/>
              <a:t>https</a:t>
            </a:r>
            <a:r>
              <a:rPr lang="en-US" sz="1600" dirty="0"/>
              <a:t>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=PL7f8FOjwpg</a:t>
            </a:r>
          </a:p>
        </p:txBody>
      </p:sp>
    </p:spTree>
    <p:extLst>
      <p:ext uri="{BB962C8B-B14F-4D97-AF65-F5344CB8AC3E}">
        <p14:creationId xmlns:p14="http://schemas.microsoft.com/office/powerpoint/2010/main" val="36753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877"/>
            <a:ext cx="7924800" cy="626242"/>
          </a:xfrm>
        </p:spPr>
        <p:txBody>
          <a:bodyPr/>
          <a:lstStyle/>
          <a:p>
            <a:r>
              <a:rPr lang="en-US" dirty="0" smtClean="0"/>
              <a:t>Make a honey-do List of 5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0086"/>
            <a:ext cx="7924800" cy="449171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Amor, </a:t>
            </a:r>
            <a:r>
              <a:rPr lang="en-US" sz="3200" dirty="0" err="1" smtClean="0"/>
              <a:t>puedes</a:t>
            </a:r>
            <a:r>
              <a:rPr lang="en-US" sz="3200" dirty="0" smtClean="0"/>
              <a:t> </a:t>
            </a:r>
            <a:r>
              <a:rPr lang="mr-IN" sz="3200" dirty="0" smtClean="0"/>
              <a:t>…</a:t>
            </a:r>
            <a:endParaRPr lang="en-US" sz="3200" dirty="0" smtClean="0"/>
          </a:p>
          <a:p>
            <a:pPr lvl="1"/>
            <a:r>
              <a:rPr lang="en-US" sz="3200" dirty="0" err="1"/>
              <a:t>s</a:t>
            </a:r>
            <a:r>
              <a:rPr lang="en-US" sz="3200" dirty="0" err="1" smtClean="0"/>
              <a:t>acar</a:t>
            </a:r>
            <a:r>
              <a:rPr lang="en-US" sz="3200" dirty="0" smtClean="0"/>
              <a:t> la </a:t>
            </a:r>
            <a:r>
              <a:rPr lang="en-US" sz="3200" dirty="0" err="1" smtClean="0"/>
              <a:t>basura</a:t>
            </a:r>
            <a:r>
              <a:rPr lang="en-US" sz="3200" dirty="0" smtClean="0"/>
              <a:t>? </a:t>
            </a:r>
            <a:r>
              <a:rPr lang="mr-IN" sz="3200" dirty="0" smtClean="0"/>
              <a:t>–</a:t>
            </a:r>
            <a:r>
              <a:rPr lang="en-US" sz="3200" dirty="0" smtClean="0"/>
              <a:t> take out the trash</a:t>
            </a:r>
          </a:p>
          <a:p>
            <a:pPr lvl="1"/>
            <a:r>
              <a:rPr lang="en-US" sz="3200" dirty="0" err="1"/>
              <a:t>l</a:t>
            </a:r>
            <a:r>
              <a:rPr lang="en-US" sz="3200" dirty="0" err="1" smtClean="0"/>
              <a:t>avar</a:t>
            </a:r>
            <a:r>
              <a:rPr lang="en-US" sz="3200" dirty="0" smtClean="0"/>
              <a:t> los </a:t>
            </a:r>
            <a:r>
              <a:rPr lang="en-US" sz="3200" dirty="0" err="1" smtClean="0"/>
              <a:t>platos</a:t>
            </a:r>
            <a:r>
              <a:rPr lang="en-US" sz="3200" dirty="0" smtClean="0"/>
              <a:t>?  - wash the dishes</a:t>
            </a:r>
          </a:p>
          <a:p>
            <a:r>
              <a:rPr lang="en-US" sz="3200" dirty="0" smtClean="0"/>
              <a:t>Corazon, </a:t>
            </a:r>
            <a:r>
              <a:rPr lang="en-US" sz="3200" dirty="0" err="1" smtClean="0"/>
              <a:t>puedes</a:t>
            </a:r>
            <a:r>
              <a:rPr lang="mr-IN" sz="3200" dirty="0" smtClean="0"/>
              <a:t>…</a:t>
            </a:r>
            <a:endParaRPr lang="en-US" sz="3200" dirty="0" smtClean="0"/>
          </a:p>
          <a:p>
            <a:pPr lvl="1"/>
            <a:r>
              <a:rPr lang="en-US" sz="3200" dirty="0" err="1"/>
              <a:t>s</a:t>
            </a:r>
            <a:r>
              <a:rPr lang="en-US" sz="3200" dirty="0" err="1" smtClean="0"/>
              <a:t>acudir</a:t>
            </a:r>
            <a:r>
              <a:rPr lang="en-US" sz="3200" dirty="0" smtClean="0"/>
              <a:t> los </a:t>
            </a:r>
            <a:r>
              <a:rPr lang="en-US" sz="3200" dirty="0" err="1" smtClean="0"/>
              <a:t>muebles</a:t>
            </a:r>
            <a:r>
              <a:rPr lang="en-US" sz="3200" dirty="0" smtClean="0"/>
              <a:t>? </a:t>
            </a:r>
            <a:r>
              <a:rPr lang="mr-IN" sz="3200" dirty="0" smtClean="0"/>
              <a:t>–</a:t>
            </a:r>
            <a:r>
              <a:rPr lang="en-US" sz="3200" dirty="0" smtClean="0"/>
              <a:t> dust the furniture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ender la </a:t>
            </a:r>
            <a:r>
              <a:rPr lang="en-US" sz="3200" dirty="0" err="1" smtClean="0"/>
              <a:t>cama</a:t>
            </a:r>
            <a:r>
              <a:rPr lang="en-US" sz="3200" dirty="0" smtClean="0"/>
              <a:t>? </a:t>
            </a:r>
            <a:r>
              <a:rPr lang="mr-IN" sz="3200" dirty="0" smtClean="0"/>
              <a:t>–</a:t>
            </a:r>
            <a:r>
              <a:rPr lang="en-US" sz="3200" dirty="0" smtClean="0"/>
              <a:t> make the bed</a:t>
            </a:r>
          </a:p>
          <a:p>
            <a:r>
              <a:rPr lang="en-US" sz="3200" dirty="0" err="1" smtClean="0"/>
              <a:t>Mijo</a:t>
            </a:r>
            <a:r>
              <a:rPr lang="en-US" sz="3200" dirty="0" smtClean="0"/>
              <a:t>, </a:t>
            </a:r>
            <a:r>
              <a:rPr lang="en-US" sz="3200" dirty="0" err="1" smtClean="0"/>
              <a:t>puedes</a:t>
            </a:r>
            <a:r>
              <a:rPr lang="en-US" sz="3200" dirty="0" smtClean="0"/>
              <a:t> </a:t>
            </a:r>
            <a:r>
              <a:rPr lang="mr-IN" sz="3200" dirty="0" smtClean="0"/>
              <a:t>…</a:t>
            </a:r>
            <a:endParaRPr lang="en-US" sz="3200" dirty="0" smtClean="0"/>
          </a:p>
          <a:p>
            <a:pPr lvl="1"/>
            <a:r>
              <a:rPr lang="en-US" sz="3200" dirty="0" err="1"/>
              <a:t>a</a:t>
            </a:r>
            <a:r>
              <a:rPr lang="en-US" sz="3200" dirty="0" err="1" smtClean="0"/>
              <a:t>spirar</a:t>
            </a:r>
            <a:r>
              <a:rPr lang="en-US" sz="3200" dirty="0" smtClean="0"/>
              <a:t> la </a:t>
            </a:r>
            <a:r>
              <a:rPr lang="en-US" sz="3200" dirty="0" err="1" smtClean="0"/>
              <a:t>alfombra</a:t>
            </a:r>
            <a:r>
              <a:rPr lang="en-US" sz="3200" dirty="0" smtClean="0"/>
              <a:t>? </a:t>
            </a:r>
            <a:r>
              <a:rPr lang="mr-IN" sz="3200" dirty="0" smtClean="0"/>
              <a:t>–</a:t>
            </a:r>
            <a:r>
              <a:rPr lang="en-US" sz="3200" dirty="0" smtClean="0"/>
              <a:t> vacuum the carpet</a:t>
            </a:r>
          </a:p>
          <a:p>
            <a:pPr lvl="1"/>
            <a:r>
              <a:rPr lang="en-US" sz="3200" dirty="0" err="1" smtClean="0"/>
              <a:t>limpiar</a:t>
            </a:r>
            <a:r>
              <a:rPr lang="en-US" sz="3200" dirty="0" smtClean="0"/>
              <a:t> 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dormitorio</a:t>
            </a:r>
            <a:r>
              <a:rPr lang="en-US" sz="3200" dirty="0" smtClean="0"/>
              <a:t>? </a:t>
            </a:r>
            <a:r>
              <a:rPr lang="mr-IN" sz="3200" dirty="0" smtClean="0"/>
              <a:t>–</a:t>
            </a:r>
            <a:r>
              <a:rPr lang="en-US" sz="3200" dirty="0" smtClean="0"/>
              <a:t> clean your room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31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877"/>
            <a:ext cx="7924800" cy="626242"/>
          </a:xfrm>
        </p:spPr>
        <p:txBody>
          <a:bodyPr/>
          <a:lstStyle/>
          <a:p>
            <a:pPr algn="ctr"/>
            <a:r>
              <a:rPr lang="en-US" u="sng" dirty="0" smtClean="0"/>
              <a:t>Make a honey-do List of 5 items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0086"/>
            <a:ext cx="7924800" cy="4491710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Find someone different to complete each job on your list and initial it</a:t>
            </a:r>
            <a:r>
              <a:rPr lang="mr-IN" sz="3600" dirty="0" smtClean="0"/>
              <a:t>…</a:t>
            </a:r>
            <a:endParaRPr lang="en-US" sz="3600" dirty="0" smtClean="0"/>
          </a:p>
          <a:p>
            <a:pPr lvl="2"/>
            <a:endParaRPr lang="en-US" sz="3600" dirty="0"/>
          </a:p>
          <a:p>
            <a:pPr lvl="2"/>
            <a:r>
              <a:rPr lang="en-US" sz="3600" dirty="0" smtClean="0"/>
              <a:t>Alex, </a:t>
            </a:r>
            <a:r>
              <a:rPr lang="en-US" sz="3600" dirty="0" err="1" smtClean="0"/>
              <a:t>puedes</a:t>
            </a:r>
            <a:r>
              <a:rPr lang="en-US" sz="3600" dirty="0" smtClean="0"/>
              <a:t> </a:t>
            </a:r>
            <a:r>
              <a:rPr lang="en-US" sz="3600" dirty="0" err="1" smtClean="0"/>
              <a:t>sacar</a:t>
            </a:r>
            <a:r>
              <a:rPr lang="en-US" sz="3600" dirty="0" smtClean="0"/>
              <a:t> la </a:t>
            </a:r>
            <a:r>
              <a:rPr lang="en-US" sz="3600" dirty="0" err="1" smtClean="0"/>
              <a:t>basura</a:t>
            </a:r>
            <a:r>
              <a:rPr lang="en-US" sz="3600" dirty="0" smtClean="0"/>
              <a:t>?</a:t>
            </a:r>
          </a:p>
          <a:p>
            <a:pPr lvl="2"/>
            <a:r>
              <a:rPr lang="en-US" sz="3600" dirty="0" err="1" smtClean="0"/>
              <a:t>Sí</a:t>
            </a:r>
            <a:r>
              <a:rPr lang="en-US" sz="3600" dirty="0" smtClean="0"/>
              <a:t>, </a:t>
            </a:r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dirty="0" err="1" smtClean="0"/>
              <a:t>puedo</a:t>
            </a:r>
            <a:r>
              <a:rPr lang="en-US" sz="3600" dirty="0" smtClean="0"/>
              <a:t>.  [initial the paper]</a:t>
            </a:r>
          </a:p>
          <a:p>
            <a:pPr lvl="2"/>
            <a:r>
              <a:rPr lang="en-US" sz="3600" dirty="0" smtClean="0"/>
              <a:t>No, no </a:t>
            </a:r>
            <a:r>
              <a:rPr lang="en-US" sz="3600" dirty="0" err="1" smtClean="0"/>
              <a:t>puedo</a:t>
            </a:r>
            <a:r>
              <a:rPr lang="en-US" sz="3600" dirty="0" smtClean="0"/>
              <a:t>. </a:t>
            </a:r>
            <a:r>
              <a:rPr lang="en-US" sz="3600" dirty="0" err="1" smtClean="0"/>
              <a:t>Perdon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0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580"/>
            <a:ext cx="9144000" cy="60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044"/>
            <a:ext cx="7924800" cy="718265"/>
          </a:xfrm>
        </p:spPr>
        <p:txBody>
          <a:bodyPr/>
          <a:lstStyle/>
          <a:p>
            <a:pPr algn="ctr"/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escribir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we can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892" y="994331"/>
            <a:ext cx="8923108" cy="502444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b="1" dirty="0" err="1" smtClean="0"/>
              <a:t>Yo</a:t>
            </a:r>
            <a:r>
              <a:rPr lang="en-US" sz="2000" b="1" dirty="0" smtClean="0"/>
              <a:t> ____________ </a:t>
            </a:r>
            <a:r>
              <a:rPr lang="en-US" sz="2000" b="1" dirty="0" err="1" smtClean="0"/>
              <a:t>descansar</a:t>
            </a:r>
            <a:r>
              <a:rPr lang="en-US" sz="2000" b="1" dirty="0" smtClean="0"/>
              <a:t> en el </a:t>
            </a:r>
            <a:r>
              <a:rPr lang="en-US" sz="2000" b="1" dirty="0" err="1" smtClean="0"/>
              <a:t>sofá</a:t>
            </a:r>
            <a:r>
              <a:rPr lang="en-US" sz="2000" b="1" dirty="0" smtClean="0"/>
              <a:t>.</a:t>
            </a:r>
          </a:p>
          <a:p>
            <a:pPr marL="457200" lvl="1" indent="0">
              <a:buNone/>
            </a:pPr>
            <a:r>
              <a:rPr lang="en-US" sz="2000" b="1" dirty="0" smtClean="0"/>
              <a:t>I can rest on the couch.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Ellas</a:t>
            </a:r>
            <a:r>
              <a:rPr lang="en-US" sz="2000" b="1" dirty="0" smtClean="0"/>
              <a:t> ____________ </a:t>
            </a:r>
            <a:r>
              <a:rPr lang="en-US" sz="2000" b="1" dirty="0" err="1" smtClean="0"/>
              <a:t>manejar</a:t>
            </a:r>
            <a:r>
              <a:rPr lang="en-US" sz="2000" b="1" dirty="0" smtClean="0"/>
              <a:t> a la casa de </a:t>
            </a:r>
            <a:r>
              <a:rPr lang="en-US" sz="2000" b="1" dirty="0" err="1" smtClean="0"/>
              <a:t>sus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amigas</a:t>
            </a:r>
            <a:r>
              <a:rPr lang="en-US" sz="2000" b="1" dirty="0" smtClean="0"/>
              <a:t>.</a:t>
            </a:r>
          </a:p>
          <a:p>
            <a:pPr marL="457200" lvl="1" indent="0">
              <a:buNone/>
            </a:pPr>
            <a:r>
              <a:rPr lang="en-US" sz="2000" b="1" dirty="0"/>
              <a:t>They can drive to their friends’ house</a:t>
            </a:r>
            <a:r>
              <a:rPr lang="en-US" sz="20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smtClean="0"/>
              <a:t>Molly, Bob y </a:t>
            </a:r>
            <a:r>
              <a:rPr lang="en-US" sz="2000" b="1" dirty="0" err="1" smtClean="0"/>
              <a:t>yo</a:t>
            </a:r>
            <a:r>
              <a:rPr lang="en-US" sz="2000" b="1" dirty="0" smtClean="0"/>
              <a:t> ___________ </a:t>
            </a:r>
            <a:r>
              <a:rPr lang="en-US" sz="2000" b="1" dirty="0" err="1" smtClean="0"/>
              <a:t>ir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ver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pelicula</a:t>
            </a:r>
            <a:r>
              <a:rPr lang="en-US" sz="2000" b="1" dirty="0" smtClean="0"/>
              <a:t>?</a:t>
            </a:r>
          </a:p>
          <a:p>
            <a:pPr marL="457200" lvl="1" indent="0">
              <a:buNone/>
            </a:pPr>
            <a:r>
              <a:rPr lang="en-US" sz="2000" b="1" dirty="0"/>
              <a:t>W</a:t>
            </a:r>
            <a:r>
              <a:rPr lang="en-US" sz="2000" b="1" dirty="0" smtClean="0"/>
              <a:t>e (molly, bob and I) can go see a movie?</a:t>
            </a:r>
          </a:p>
          <a:p>
            <a:pPr>
              <a:buFont typeface="+mj-lt"/>
              <a:buAutoNum type="arabicPeriod"/>
            </a:pPr>
            <a:r>
              <a:rPr lang="en-US" sz="2000" b="1" dirty="0" smtClean="0"/>
              <a:t>____________,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quieres</a:t>
            </a:r>
            <a:r>
              <a:rPr lang="en-US" sz="2000" b="1" dirty="0" smtClean="0"/>
              <a:t>.</a:t>
            </a:r>
          </a:p>
          <a:p>
            <a:pPr marL="457200" lvl="1" indent="0">
              <a:buNone/>
            </a:pPr>
            <a:r>
              <a:rPr lang="en-US" sz="2000" b="1" dirty="0" smtClean="0"/>
              <a:t>You can, if you want to.</a:t>
            </a:r>
          </a:p>
          <a:p>
            <a:pPr>
              <a:buFont typeface="+mj-lt"/>
              <a:buAutoNum type="arabicPeriod"/>
            </a:pPr>
            <a:r>
              <a:rPr lang="en-US" sz="2000" b="1" dirty="0" smtClean="0"/>
              <a:t>Ella no ___________ </a:t>
            </a:r>
            <a:r>
              <a:rPr lang="en-US" sz="2000" b="1" dirty="0" err="1" smtClean="0"/>
              <a:t>limpiar</a:t>
            </a:r>
            <a:r>
              <a:rPr lang="en-US" sz="2000" b="1" dirty="0" smtClean="0"/>
              <a:t> la casa hoy.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She can’t clean the house today.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079" y="3158886"/>
            <a:ext cx="3179921" cy="23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3613"/>
            <a:ext cx="7924800" cy="1143000"/>
          </a:xfrm>
        </p:spPr>
        <p:txBody>
          <a:bodyPr/>
          <a:lstStyle/>
          <a:p>
            <a:pPr algn="ctr"/>
            <a:r>
              <a:rPr lang="en-US" i="1" dirty="0" err="1" smtClean="0"/>
              <a:t>Intercambia</a:t>
            </a:r>
            <a:r>
              <a:rPr lang="en-US" i="1" dirty="0" smtClean="0"/>
              <a:t> </a:t>
            </a:r>
            <a:r>
              <a:rPr lang="en-US" i="1" dirty="0" err="1" smtClean="0"/>
              <a:t>papeles</a:t>
            </a:r>
            <a:r>
              <a:rPr lang="en-US" i="1" dirty="0" smtClean="0"/>
              <a:t> </a:t>
            </a:r>
            <a:r>
              <a:rPr lang="mr-IN" i="1" dirty="0" smtClean="0"/>
              <a:t>–</a:t>
            </a:r>
            <a:r>
              <a:rPr lang="en-US" i="1" dirty="0" smtClean="0"/>
              <a:t> trade papers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025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24" y="2404291"/>
            <a:ext cx="9348939" cy="1362075"/>
          </a:xfrm>
        </p:spPr>
        <p:txBody>
          <a:bodyPr/>
          <a:lstStyle/>
          <a:p>
            <a:r>
              <a:rPr lang="es-ES_tradnl" sz="4800" dirty="0"/>
              <a:t>BIENVENIDOS A NUESTRA CLASE </a:t>
            </a:r>
            <a:br>
              <a:rPr lang="es-ES_tradnl" sz="4800" dirty="0"/>
            </a:br>
            <a:r>
              <a:rPr lang="es-ES_tradnl" sz="4800" dirty="0"/>
              <a:t>ESPANOL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Hoy es </a:t>
            </a:r>
            <a:r>
              <a:rPr lang="es-ES_tradnl" sz="3600" dirty="0" smtClean="0"/>
              <a:t>martes, </a:t>
            </a:r>
            <a:r>
              <a:rPr lang="es-ES_tradnl" sz="3600" dirty="0"/>
              <a:t>el </a:t>
            </a:r>
            <a:r>
              <a:rPr lang="es-ES_tradnl" sz="3600" dirty="0" smtClean="0"/>
              <a:t>5 de marzo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8561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044"/>
            <a:ext cx="7924800" cy="718265"/>
          </a:xfrm>
        </p:spPr>
        <p:txBody>
          <a:bodyPr/>
          <a:lstStyle/>
          <a:p>
            <a:pPr algn="ctr"/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escribir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we can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892" y="1159487"/>
            <a:ext cx="8923108" cy="502444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b="1" dirty="0" err="1" smtClean="0"/>
              <a:t>Yo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puedo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descansar</a:t>
            </a:r>
            <a:r>
              <a:rPr lang="en-US" sz="2000" b="1" dirty="0" smtClean="0"/>
              <a:t> en el </a:t>
            </a:r>
            <a:r>
              <a:rPr lang="en-US" sz="2000" b="1" dirty="0" err="1" smtClean="0"/>
              <a:t>sofá</a:t>
            </a:r>
            <a:r>
              <a:rPr lang="en-US" sz="2000" b="1" dirty="0" smtClean="0"/>
              <a:t>.</a:t>
            </a:r>
          </a:p>
          <a:p>
            <a:pPr marL="457200" lvl="1" indent="0">
              <a:buNone/>
            </a:pPr>
            <a:r>
              <a:rPr lang="en-US" sz="2000" b="1" dirty="0" smtClean="0"/>
              <a:t>I can rest on the couch.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Ellas</a:t>
            </a:r>
            <a:r>
              <a:rPr lang="en-US" sz="2000" b="1" dirty="0" smtClean="0"/>
              <a:t> </a:t>
            </a:r>
            <a:r>
              <a:rPr lang="en-US" sz="2000" b="1" u="sng" dirty="0" err="1" smtClean="0"/>
              <a:t>pueden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manejar</a:t>
            </a:r>
            <a:r>
              <a:rPr lang="en-US" sz="2000" b="1" dirty="0" smtClean="0"/>
              <a:t> a la casa de </a:t>
            </a:r>
            <a:r>
              <a:rPr lang="en-US" sz="2000" b="1" dirty="0" err="1" smtClean="0"/>
              <a:t>sus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amigas</a:t>
            </a:r>
            <a:r>
              <a:rPr lang="en-US" sz="2000" b="1" dirty="0" smtClean="0"/>
              <a:t>.</a:t>
            </a:r>
          </a:p>
          <a:p>
            <a:pPr marL="457200" lvl="1" indent="0">
              <a:buNone/>
            </a:pPr>
            <a:r>
              <a:rPr lang="en-US" sz="2000" b="1" dirty="0"/>
              <a:t>They can drive to their friends’ house</a:t>
            </a:r>
            <a:r>
              <a:rPr lang="en-US" sz="20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smtClean="0"/>
              <a:t>Molly, Bob y </a:t>
            </a:r>
            <a:r>
              <a:rPr lang="en-US" sz="2000" b="1" dirty="0" err="1" smtClean="0"/>
              <a:t>yo</a:t>
            </a:r>
            <a:r>
              <a:rPr lang="en-US" sz="2000" b="1" dirty="0" smtClean="0"/>
              <a:t> </a:t>
            </a:r>
            <a:r>
              <a:rPr lang="en-US" sz="2000" b="1" u="sng" dirty="0" err="1" smtClean="0"/>
              <a:t>podemos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ir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ver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pelicula</a:t>
            </a:r>
            <a:r>
              <a:rPr lang="en-US" sz="2000" b="1" dirty="0" smtClean="0"/>
              <a:t>?</a:t>
            </a:r>
          </a:p>
          <a:p>
            <a:pPr marL="457200" lvl="1" indent="0">
              <a:buNone/>
            </a:pPr>
            <a:r>
              <a:rPr lang="en-US" sz="2000" b="1" dirty="0"/>
              <a:t>W</a:t>
            </a:r>
            <a:r>
              <a:rPr lang="en-US" sz="2000" b="1" dirty="0" smtClean="0"/>
              <a:t>e (molly, bob and I) can go see a movie?</a:t>
            </a:r>
          </a:p>
          <a:p>
            <a:pPr>
              <a:buFont typeface="+mj-lt"/>
              <a:buAutoNum type="arabicPeriod"/>
            </a:pPr>
            <a:r>
              <a:rPr lang="en-US" sz="2000" b="1" u="sng" dirty="0" err="1" smtClean="0"/>
              <a:t>Puedes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tú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quieres</a:t>
            </a:r>
            <a:r>
              <a:rPr lang="en-US" sz="2000" b="1" dirty="0" smtClean="0"/>
              <a:t>.</a:t>
            </a:r>
          </a:p>
          <a:p>
            <a:pPr marL="457200" lvl="1" indent="0">
              <a:buNone/>
            </a:pPr>
            <a:r>
              <a:rPr lang="en-US" sz="2000" b="1" dirty="0" smtClean="0"/>
              <a:t>You can, if you want to.</a:t>
            </a:r>
          </a:p>
          <a:p>
            <a:pPr>
              <a:buFont typeface="+mj-lt"/>
              <a:buAutoNum type="arabicPeriod"/>
            </a:pPr>
            <a:r>
              <a:rPr lang="en-US" sz="2000" b="1" dirty="0" smtClean="0"/>
              <a:t>Ella no </a:t>
            </a:r>
            <a:r>
              <a:rPr lang="en-US" sz="2000" b="1" u="sng" dirty="0" err="1" smtClean="0"/>
              <a:t>puede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limpiar</a:t>
            </a:r>
            <a:r>
              <a:rPr lang="en-US" sz="2000" b="1" dirty="0" smtClean="0"/>
              <a:t> la casa hoy.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She can’t clean the house today.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079" y="3158886"/>
            <a:ext cx="3179921" cy="23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54" y="0"/>
            <a:ext cx="8884146" cy="1327736"/>
          </a:xfrm>
        </p:spPr>
        <p:txBody>
          <a:bodyPr/>
          <a:lstStyle/>
          <a:p>
            <a:r>
              <a:rPr lang="en-US" sz="2400" dirty="0" smtClean="0"/>
              <a:t>DOL: Make a Chore Chart</a:t>
            </a:r>
            <a:br>
              <a:rPr lang="en-US" sz="2400" dirty="0" smtClean="0"/>
            </a:br>
            <a:r>
              <a:rPr lang="en-US" sz="2400" dirty="0" smtClean="0"/>
              <a:t>You’re on an extended field trip.  Assign the following people or groups to their chores in the correct room.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9854" y="1580799"/>
            <a:ext cx="3605752" cy="4114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Betzabe</a:t>
            </a:r>
            <a:r>
              <a:rPr lang="en-US" sz="2800" dirty="0" smtClean="0"/>
              <a:t> y Maribel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Pedro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Itzel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Sofia y </a:t>
            </a:r>
            <a:r>
              <a:rPr lang="en-US" sz="2800" dirty="0" err="1" smtClean="0"/>
              <a:t>yo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Bernardo y </a:t>
            </a:r>
            <a:r>
              <a:rPr lang="en-US" sz="2800" dirty="0" err="1" smtClean="0"/>
              <a:t>Cristoforo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La </a:t>
            </a:r>
            <a:r>
              <a:rPr lang="en-US" sz="2800" dirty="0" err="1" smtClean="0"/>
              <a:t>directora</a:t>
            </a:r>
            <a:r>
              <a:rPr lang="en-US" sz="2800" dirty="0" smtClean="0"/>
              <a:t> (</a:t>
            </a:r>
            <a:r>
              <a:rPr lang="en-US" sz="2800" dirty="0" err="1"/>
              <a:t>U</a:t>
            </a:r>
            <a:r>
              <a:rPr lang="en-US" sz="2800" dirty="0" err="1" smtClean="0"/>
              <a:t>d</a:t>
            </a:r>
            <a:r>
              <a:rPr lang="en-US" sz="2800" dirty="0" smtClean="0"/>
              <a:t>.)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78369" y="1580799"/>
            <a:ext cx="360575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8369" y="1602374"/>
            <a:ext cx="360575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Limpiar</a:t>
            </a:r>
            <a:r>
              <a:rPr lang="en-US" sz="2800" dirty="0" smtClean="0"/>
              <a:t> la </a:t>
            </a:r>
            <a:r>
              <a:rPr lang="en-US" sz="2800" dirty="0" err="1" smtClean="0"/>
              <a:t>bañera</a:t>
            </a:r>
            <a:endParaRPr lang="en-US" sz="2800" dirty="0" smtClean="0"/>
          </a:p>
          <a:p>
            <a:r>
              <a:rPr lang="en-US" sz="2800" dirty="0" err="1" smtClean="0"/>
              <a:t>Lavar</a:t>
            </a:r>
            <a:r>
              <a:rPr lang="en-US" sz="2800" dirty="0" smtClean="0"/>
              <a:t> los </a:t>
            </a:r>
            <a:r>
              <a:rPr lang="en-US" sz="2800" dirty="0" err="1" smtClean="0"/>
              <a:t>platos</a:t>
            </a:r>
            <a:endParaRPr lang="en-US" sz="2800" dirty="0" smtClean="0"/>
          </a:p>
          <a:p>
            <a:r>
              <a:rPr lang="en-US" sz="2800" dirty="0" smtClean="0"/>
              <a:t>Tender </a:t>
            </a:r>
            <a:r>
              <a:rPr lang="en-US" sz="2800" dirty="0" err="1" smtClean="0"/>
              <a:t>las</a:t>
            </a:r>
            <a:r>
              <a:rPr lang="en-US" sz="2800" dirty="0" smtClean="0"/>
              <a:t> camas</a:t>
            </a:r>
          </a:p>
          <a:p>
            <a:r>
              <a:rPr lang="en-US" sz="2800" dirty="0" err="1" smtClean="0"/>
              <a:t>Cocinar</a:t>
            </a:r>
            <a:endParaRPr lang="en-US" sz="2800" dirty="0" smtClean="0"/>
          </a:p>
          <a:p>
            <a:r>
              <a:rPr lang="en-US" sz="2800" dirty="0" err="1" smtClean="0"/>
              <a:t>Aspirar</a:t>
            </a:r>
            <a:endParaRPr lang="en-US" sz="2800" dirty="0" smtClean="0"/>
          </a:p>
          <a:p>
            <a:r>
              <a:rPr lang="en-US" sz="2800" dirty="0" err="1" smtClean="0"/>
              <a:t>Manejar</a:t>
            </a:r>
            <a:r>
              <a:rPr lang="en-US" sz="2800" dirty="0" smtClean="0"/>
              <a:t> el </a:t>
            </a:r>
            <a:r>
              <a:rPr lang="en-US" sz="2800" dirty="0" err="1" smtClean="0"/>
              <a:t>carro</a:t>
            </a:r>
            <a:endParaRPr 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00385" y="1639183"/>
            <a:ext cx="2093870" cy="119512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Ejemplo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 err="1" smtClean="0"/>
              <a:t>Betzabe</a:t>
            </a:r>
            <a:r>
              <a:rPr lang="en-US" sz="1800" dirty="0" smtClean="0"/>
              <a:t> y Maribel </a:t>
            </a:r>
            <a:r>
              <a:rPr lang="en-US" sz="1800" dirty="0" err="1" smtClean="0"/>
              <a:t>pueden</a:t>
            </a:r>
            <a:r>
              <a:rPr lang="en-US" sz="1800" dirty="0" smtClean="0"/>
              <a:t> </a:t>
            </a:r>
            <a:r>
              <a:rPr lang="en-US" sz="1800" dirty="0" err="1" smtClean="0"/>
              <a:t>limpiar</a:t>
            </a:r>
            <a:r>
              <a:rPr lang="en-US" sz="1800" dirty="0" smtClean="0"/>
              <a:t> la </a:t>
            </a:r>
            <a:r>
              <a:rPr lang="en-US" sz="1800" dirty="0" err="1" smtClean="0"/>
              <a:t>bañera</a:t>
            </a:r>
            <a:r>
              <a:rPr lang="en-US" sz="1800" dirty="0" smtClean="0"/>
              <a:t> en el </a:t>
            </a:r>
            <a:r>
              <a:rPr lang="en-US" sz="1800" dirty="0" err="1" smtClean="0"/>
              <a:t>baño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7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88086"/>
            <a:ext cx="7924800" cy="1143000"/>
          </a:xfrm>
        </p:spPr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https://</a:t>
            </a:r>
            <a:r>
              <a:rPr lang="en-US" sz="2000" dirty="0" err="1"/>
              <a:t>create.kahoot.it</a:t>
            </a:r>
            <a:r>
              <a:rPr lang="en-US" sz="2000" dirty="0"/>
              <a:t>/share/</a:t>
            </a:r>
            <a:r>
              <a:rPr lang="en-US" sz="2000" dirty="0" err="1"/>
              <a:t>poder</a:t>
            </a:r>
            <a:r>
              <a:rPr lang="en-US" sz="2000" dirty="0"/>
              <a:t>-en-el-</a:t>
            </a:r>
            <a:r>
              <a:rPr lang="en-US" sz="2000" dirty="0" err="1"/>
              <a:t>presente</a:t>
            </a:r>
            <a:r>
              <a:rPr lang="en-US" sz="2000" dirty="0"/>
              <a:t>/909e9318-52c4-4df7-8efe-2c3dcfad1587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43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1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23" y="1046106"/>
            <a:ext cx="8534401" cy="1143000"/>
          </a:xfrm>
        </p:spPr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: </a:t>
            </a:r>
            <a:r>
              <a:rPr lang="en-US" dirty="0" err="1" smtClean="0"/>
              <a:t>eres</a:t>
            </a:r>
            <a:r>
              <a:rPr lang="en-US" dirty="0" smtClean="0"/>
              <a:t> </a:t>
            </a:r>
            <a:r>
              <a:rPr lang="en-US" dirty="0" err="1" smtClean="0"/>
              <a:t>talentoso</a:t>
            </a:r>
            <a:r>
              <a:rPr lang="en-US" dirty="0" smtClean="0"/>
              <a:t>! You are talented! Que </a:t>
            </a:r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?  What can you do?</a:t>
            </a:r>
            <a:br>
              <a:rPr lang="en-US" dirty="0" smtClean="0"/>
            </a:br>
            <a:r>
              <a:rPr lang="en-US" sz="1600" dirty="0" smtClean="0"/>
              <a:t>Think of someone you admire or someone you want to be more like. Make a </a:t>
            </a:r>
            <a:r>
              <a:rPr lang="en-US" sz="1600" dirty="0" err="1" smtClean="0"/>
              <a:t>venn</a:t>
            </a:r>
            <a:r>
              <a:rPr lang="en-US" sz="1600" dirty="0" smtClean="0"/>
              <a:t> diagram listing your respective talents or abilities and then which ones you have in common,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89106"/>
            <a:ext cx="2261993" cy="4252451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u="sng" dirty="0" smtClean="0"/>
              <a:t>puedo</a:t>
            </a:r>
            <a:r>
              <a:rPr lang="mr-IN" sz="3600" u="sng" dirty="0" smtClean="0"/>
              <a:t>…</a:t>
            </a:r>
            <a:endParaRPr lang="en-US" sz="3600" u="sng" dirty="0" smtClean="0"/>
          </a:p>
          <a:p>
            <a:pPr marL="0" indent="0">
              <a:buNone/>
            </a:pPr>
            <a:endParaRPr lang="en-US" sz="3600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83848" y="2189105"/>
            <a:ext cx="2261993" cy="4252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/>
              <a:t>Nosotros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podemos</a:t>
            </a:r>
            <a:endParaRPr lang="en-US" sz="3600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58096" y="2323459"/>
            <a:ext cx="2261993" cy="4252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 smtClean="0"/>
              <a:t>[______] </a:t>
            </a:r>
            <a:r>
              <a:rPr lang="en-US" sz="3600" u="sng" dirty="0" err="1" smtClean="0"/>
              <a:t>puede</a:t>
            </a:r>
            <a:r>
              <a:rPr lang="mr-IN" sz="3600" u="sng" dirty="0" smtClean="0"/>
              <a:t>…</a:t>
            </a:r>
            <a:endParaRPr lang="en-US" sz="3600" u="sng" dirty="0" smtClean="0"/>
          </a:p>
        </p:txBody>
      </p:sp>
    </p:spTree>
    <p:extLst>
      <p:ext uri="{BB962C8B-B14F-4D97-AF65-F5344CB8AC3E}">
        <p14:creationId xmlns:p14="http://schemas.microsoft.com/office/powerpoint/2010/main" val="22075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24" y="2404291"/>
            <a:ext cx="9348939" cy="1362075"/>
          </a:xfrm>
        </p:spPr>
        <p:txBody>
          <a:bodyPr/>
          <a:lstStyle/>
          <a:p>
            <a:r>
              <a:rPr lang="es-ES_tradnl" sz="4800" dirty="0"/>
              <a:t>BIENVENIDOS A NUESTRA CLASE </a:t>
            </a:r>
            <a:br>
              <a:rPr lang="es-ES_tradnl" sz="4800" dirty="0"/>
            </a:br>
            <a:r>
              <a:rPr lang="es-ES_tradnl" sz="4800" dirty="0"/>
              <a:t>ESPANOL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Hoy es </a:t>
            </a:r>
            <a:r>
              <a:rPr lang="es-ES_tradnl" sz="3600" dirty="0" smtClean="0"/>
              <a:t>jueves, </a:t>
            </a:r>
            <a:r>
              <a:rPr lang="es-ES_tradnl" sz="3600" dirty="0"/>
              <a:t>el </a:t>
            </a:r>
            <a:r>
              <a:rPr lang="es-ES_tradnl" sz="3600" dirty="0" smtClean="0"/>
              <a:t>7 de marzo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9193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800" dirty="0"/>
              <a:t>OBJETIVO Y DOL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3159" y="1624434"/>
            <a:ext cx="3703241" cy="36152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2800" dirty="0"/>
              <a:t>OBJETIVO: </a:t>
            </a:r>
            <a:r>
              <a:rPr lang="en-US" sz="2800" dirty="0"/>
              <a:t>LLWBAT use present tense conjugations of -</a:t>
            </a:r>
            <a:r>
              <a:rPr lang="en-US" sz="2800" dirty="0" err="1"/>
              <a:t>ar</a:t>
            </a:r>
            <a:r>
              <a:rPr lang="en-US" sz="2800" dirty="0"/>
              <a:t>, -</a:t>
            </a:r>
            <a:r>
              <a:rPr lang="en-US" sz="2800" dirty="0" err="1"/>
              <a:t>er</a:t>
            </a:r>
            <a:r>
              <a:rPr lang="en-US" sz="2800" dirty="0"/>
              <a:t>, -</a:t>
            </a:r>
            <a:r>
              <a:rPr lang="en-US" sz="2800" dirty="0" err="1"/>
              <a:t>ir</a:t>
            </a:r>
            <a:r>
              <a:rPr lang="en-US" sz="2800" dirty="0"/>
              <a:t> verbs relating to what you do in each room of the house. [NL.3.1b, NL.2.1b] </a:t>
            </a:r>
            <a:endParaRPr lang="es-ES_tradnl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356100" y="1624435"/>
            <a:ext cx="3700859" cy="36152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2800" dirty="0"/>
              <a:t>DOL: LLW </a:t>
            </a:r>
            <a:r>
              <a:rPr lang="es-ES_tradnl" sz="2800" dirty="0" err="1"/>
              <a:t>answer</a:t>
            </a:r>
            <a:r>
              <a:rPr lang="es-ES_tradnl" sz="2800" dirty="0"/>
              <a:t> 10 </a:t>
            </a:r>
            <a:r>
              <a:rPr lang="es-ES_tradnl" sz="2800" dirty="0" err="1"/>
              <a:t>Multiple</a:t>
            </a:r>
            <a:r>
              <a:rPr lang="es-ES_tradnl" sz="2800" dirty="0"/>
              <a:t> </a:t>
            </a:r>
            <a:r>
              <a:rPr lang="es-ES_tradnl" sz="2800" dirty="0" err="1"/>
              <a:t>choice</a:t>
            </a:r>
            <a:r>
              <a:rPr lang="es-ES_tradnl" sz="2800" dirty="0"/>
              <a:t> </a:t>
            </a:r>
            <a:r>
              <a:rPr lang="es-ES_tradnl" sz="2800" dirty="0" err="1"/>
              <a:t>questions</a:t>
            </a:r>
            <a:r>
              <a:rPr lang="es-ES_tradnl" sz="2800" dirty="0"/>
              <a:t> </a:t>
            </a:r>
            <a:r>
              <a:rPr lang="es-ES_tradnl" sz="2800" dirty="0" err="1"/>
              <a:t>about</a:t>
            </a:r>
            <a:r>
              <a:rPr lang="es-ES_tradnl" sz="2800" dirty="0"/>
              <a:t> </a:t>
            </a:r>
            <a:r>
              <a:rPr lang="es-ES_tradnl" sz="2800" dirty="0" err="1"/>
              <a:t>what</a:t>
            </a:r>
            <a:r>
              <a:rPr lang="es-ES_tradnl" sz="2800" dirty="0"/>
              <a:t> </a:t>
            </a:r>
            <a:r>
              <a:rPr lang="es-ES_tradnl" sz="2800" dirty="0" err="1"/>
              <a:t>you</a:t>
            </a:r>
            <a:r>
              <a:rPr lang="es-ES_tradnl" sz="2800" dirty="0"/>
              <a:t> do in </a:t>
            </a:r>
            <a:r>
              <a:rPr lang="es-ES_tradnl" sz="2800" dirty="0" err="1"/>
              <a:t>each</a:t>
            </a:r>
            <a:r>
              <a:rPr lang="es-ES_tradnl" sz="2800" dirty="0"/>
              <a:t> </a:t>
            </a:r>
            <a:r>
              <a:rPr lang="es-ES_tradnl" sz="2800" dirty="0" err="1"/>
              <a:t>room</a:t>
            </a:r>
            <a:r>
              <a:rPr lang="es-ES_tradnl" sz="2800" dirty="0"/>
              <a:t> and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correct</a:t>
            </a:r>
            <a:r>
              <a:rPr lang="es-ES_tradnl" sz="2800" dirty="0"/>
              <a:t> </a:t>
            </a:r>
            <a:r>
              <a:rPr lang="es-ES_tradnl" sz="2800" dirty="0" err="1"/>
              <a:t>conjugation</a:t>
            </a:r>
            <a:r>
              <a:rPr lang="es-ES_tradnl" sz="2800" dirty="0"/>
              <a:t> of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word</a:t>
            </a:r>
            <a:r>
              <a:rPr lang="es-ES_tradnl" sz="2800" dirty="0"/>
              <a:t> </a:t>
            </a:r>
            <a:r>
              <a:rPr lang="es-ES_tradnl" sz="2800" dirty="0" err="1"/>
              <a:t>with</a:t>
            </a:r>
            <a:r>
              <a:rPr lang="es-ES_tradnl" sz="2800" dirty="0"/>
              <a:t> 100% </a:t>
            </a:r>
            <a:r>
              <a:rPr lang="es-ES_tradnl" sz="2800" dirty="0" err="1"/>
              <a:t>accuracy</a:t>
            </a:r>
            <a:r>
              <a:rPr lang="es-ES_tradnl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638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3" y="5350933"/>
            <a:ext cx="8632190" cy="1507067"/>
          </a:xfrm>
        </p:spPr>
        <p:txBody>
          <a:bodyPr>
            <a:normAutofit/>
          </a:bodyPr>
          <a:lstStyle/>
          <a:p>
            <a:r>
              <a:rPr lang="es-ES_tradnl" sz="4400" b="1" dirty="0"/>
              <a:t>Repaso: el presente  </a:t>
            </a:r>
            <a:r>
              <a:rPr lang="es-ES_tradnl" sz="4400" b="1" dirty="0" err="1"/>
              <a:t>ar,er,ir</a:t>
            </a:r>
            <a:endParaRPr lang="es-ES_tradnl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3447906"/>
              </p:ext>
            </p:extLst>
          </p:nvPr>
        </p:nvGraphicFramePr>
        <p:xfrm>
          <a:off x="513159" y="217605"/>
          <a:ext cx="640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PRESENTE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-AR    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vosotros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Él/ella/Ud.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Ellos/Uds.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1981969"/>
              </p:ext>
            </p:extLst>
          </p:nvPr>
        </p:nvGraphicFramePr>
        <p:xfrm>
          <a:off x="663673" y="2192057"/>
          <a:ext cx="640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PRESENTE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-ER  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vosotros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Él/ella/Ud.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Ellos/Uds.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8411709"/>
              </p:ext>
            </p:extLst>
          </p:nvPr>
        </p:nvGraphicFramePr>
        <p:xfrm>
          <a:off x="814187" y="4166509"/>
          <a:ext cx="640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PRESENTE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-IR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vosotros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Él/ella/Ud.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Ellos/Uds.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8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7421"/>
            <a:ext cx="7924800" cy="773478"/>
          </a:xfrm>
        </p:spPr>
        <p:txBody>
          <a:bodyPr/>
          <a:lstStyle/>
          <a:p>
            <a:r>
              <a:rPr lang="en-US" dirty="0" smtClean="0"/>
              <a:t>PUEDES LLAMARME?   CAN YOU CALL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PLEASE CALL MY GOOGLE VOICE (719)247-1878 AND LEAVE A MESSAGE</a:t>
            </a:r>
          </a:p>
          <a:p>
            <a:r>
              <a:rPr lang="en-US" sz="2400" dirty="0" smtClean="0"/>
              <a:t>STATE YOUR NAME AND PERIOD</a:t>
            </a:r>
          </a:p>
          <a:p>
            <a:r>
              <a:rPr lang="en-US" sz="2400" dirty="0" smtClean="0"/>
              <a:t>STATE THE ENDINGS FOR ALL -AR, -ER AND -IR VERBS FROM MEMORY</a:t>
            </a:r>
          </a:p>
          <a:p>
            <a:r>
              <a:rPr lang="en-US" sz="2400" dirty="0" smtClean="0"/>
              <a:t>STATE THE CONJUGATIONS OF THE VERB HABLAR (TO TALK) IN ALL ITS FORMS.</a:t>
            </a:r>
          </a:p>
          <a:p>
            <a:pPr lvl="1"/>
            <a:r>
              <a:rPr lang="en-US" sz="2400" dirty="0" smtClean="0"/>
              <a:t>I TALK, YOU TALK, HE TALKS, WE TALK, THEY TALK.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70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3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0849"/>
            <a:ext cx="8534400" cy="1143000"/>
          </a:xfrm>
        </p:spPr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libretas</a:t>
            </a:r>
            <a:r>
              <a:rPr lang="en-US" dirty="0" smtClean="0"/>
              <a:t> de </a:t>
            </a:r>
            <a:r>
              <a:rPr lang="en-US" dirty="0" err="1" smtClean="0"/>
              <a:t>frases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favor.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8792"/>
            <a:ext cx="9488606" cy="9488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24" y="2404291"/>
            <a:ext cx="9348939" cy="1362075"/>
          </a:xfrm>
        </p:spPr>
        <p:txBody>
          <a:bodyPr/>
          <a:lstStyle/>
          <a:p>
            <a:r>
              <a:rPr lang="es-ES_tradnl" sz="4800" dirty="0">
                <a:solidFill>
                  <a:schemeClr val="bg1"/>
                </a:solidFill>
              </a:rPr>
              <a:t>BIENVENIDOS A NUESTRA CLASE </a:t>
            </a:r>
            <a:br>
              <a:rPr lang="es-ES_tradnl" sz="4800" dirty="0">
                <a:solidFill>
                  <a:schemeClr val="bg1"/>
                </a:solidFill>
              </a:rPr>
            </a:br>
            <a:r>
              <a:rPr lang="es-ES_tradnl" sz="4800" dirty="0">
                <a:solidFill>
                  <a:schemeClr val="bg1"/>
                </a:solidFill>
              </a:rPr>
              <a:t>ESPANOL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1662" y="4606002"/>
            <a:ext cx="4528282" cy="2321189"/>
          </a:xfrm>
        </p:spPr>
        <p:txBody>
          <a:bodyPr>
            <a:normAutofit fontScale="92500" lnSpcReduction="20000"/>
          </a:bodyPr>
          <a:lstStyle/>
          <a:p>
            <a:r>
              <a:rPr lang="es-ES_tradnl" sz="3600" dirty="0">
                <a:solidFill>
                  <a:srgbClr val="000000"/>
                </a:solidFill>
              </a:rPr>
              <a:t>Hoy es </a:t>
            </a:r>
            <a:r>
              <a:rPr lang="es-ES_tradnl" sz="3600" dirty="0" smtClean="0">
                <a:solidFill>
                  <a:srgbClr val="000000"/>
                </a:solidFill>
              </a:rPr>
              <a:t>viernes, </a:t>
            </a:r>
            <a:r>
              <a:rPr lang="es-ES_tradnl" sz="3600" dirty="0">
                <a:solidFill>
                  <a:srgbClr val="000000"/>
                </a:solidFill>
              </a:rPr>
              <a:t>el 8</a:t>
            </a:r>
            <a:r>
              <a:rPr lang="es-ES_tradnl" sz="3600" dirty="0" smtClean="0">
                <a:solidFill>
                  <a:srgbClr val="000000"/>
                </a:solidFill>
              </a:rPr>
              <a:t> de marzo</a:t>
            </a:r>
          </a:p>
          <a:p>
            <a:r>
              <a:rPr lang="es-ES_tradnl" sz="3600" dirty="0" smtClean="0">
                <a:solidFill>
                  <a:srgbClr val="000000"/>
                </a:solidFill>
              </a:rPr>
              <a:t>HOY ES EL DÍA INTERNACIONAL DE LA MUJER</a:t>
            </a:r>
            <a:endParaRPr lang="es-ES_tradnl" sz="360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224" y="6964000"/>
            <a:ext cx="1601466" cy="13736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www.youtube.com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watch?v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sXCnHvQzoOU&amp;feature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youtu.be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800" dirty="0"/>
              <a:t>OBJETIVO Y DOL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3159" y="1624434"/>
            <a:ext cx="3703241" cy="36152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2800" dirty="0"/>
              <a:t>OBJETIVO: </a:t>
            </a:r>
            <a:r>
              <a:rPr lang="en-US" sz="2800" dirty="0"/>
              <a:t>LLWBAT use present tense conjugations of -</a:t>
            </a:r>
            <a:r>
              <a:rPr lang="en-US" sz="2800" dirty="0" err="1"/>
              <a:t>ar</a:t>
            </a:r>
            <a:r>
              <a:rPr lang="en-US" sz="2800" dirty="0"/>
              <a:t>, -</a:t>
            </a:r>
            <a:r>
              <a:rPr lang="en-US" sz="2800" dirty="0" err="1"/>
              <a:t>er</a:t>
            </a:r>
            <a:r>
              <a:rPr lang="en-US" sz="2800" dirty="0"/>
              <a:t>, -</a:t>
            </a:r>
            <a:r>
              <a:rPr lang="en-US" sz="2800" dirty="0" err="1"/>
              <a:t>ir</a:t>
            </a:r>
            <a:r>
              <a:rPr lang="en-US" sz="2800" dirty="0"/>
              <a:t> verbs relating to what you do in each room of the house. [NL.3.1b, NL.2.1b] </a:t>
            </a:r>
            <a:endParaRPr lang="es-ES_tradnl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356100" y="1624435"/>
            <a:ext cx="3700859" cy="36152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2800" dirty="0"/>
              <a:t>DOL: LLW </a:t>
            </a:r>
            <a:r>
              <a:rPr lang="es-ES_tradnl" sz="2800" dirty="0" err="1"/>
              <a:t>answer</a:t>
            </a:r>
            <a:r>
              <a:rPr lang="es-ES_tradnl" sz="2800" dirty="0"/>
              <a:t> 10 </a:t>
            </a:r>
            <a:r>
              <a:rPr lang="es-ES_tradnl" sz="2800" dirty="0" err="1"/>
              <a:t>Multiple</a:t>
            </a:r>
            <a:r>
              <a:rPr lang="es-ES_tradnl" sz="2800" dirty="0"/>
              <a:t> </a:t>
            </a:r>
            <a:r>
              <a:rPr lang="es-ES_tradnl" sz="2800" dirty="0" err="1"/>
              <a:t>choice</a:t>
            </a:r>
            <a:r>
              <a:rPr lang="es-ES_tradnl" sz="2800" dirty="0"/>
              <a:t> </a:t>
            </a:r>
            <a:r>
              <a:rPr lang="es-ES_tradnl" sz="2800" dirty="0" err="1"/>
              <a:t>questions</a:t>
            </a:r>
            <a:r>
              <a:rPr lang="es-ES_tradnl" sz="2800" dirty="0"/>
              <a:t> </a:t>
            </a:r>
            <a:r>
              <a:rPr lang="es-ES_tradnl" sz="2800" dirty="0" err="1"/>
              <a:t>about</a:t>
            </a:r>
            <a:r>
              <a:rPr lang="es-ES_tradnl" sz="2800" dirty="0"/>
              <a:t> </a:t>
            </a:r>
            <a:r>
              <a:rPr lang="es-ES_tradnl" sz="2800" dirty="0" err="1"/>
              <a:t>what</a:t>
            </a:r>
            <a:r>
              <a:rPr lang="es-ES_tradnl" sz="2800" dirty="0"/>
              <a:t> </a:t>
            </a:r>
            <a:r>
              <a:rPr lang="es-ES_tradnl" sz="2800" dirty="0" err="1"/>
              <a:t>you</a:t>
            </a:r>
            <a:r>
              <a:rPr lang="es-ES_tradnl" sz="2800" dirty="0"/>
              <a:t> do in </a:t>
            </a:r>
            <a:r>
              <a:rPr lang="es-ES_tradnl" sz="2800" dirty="0" err="1"/>
              <a:t>each</a:t>
            </a:r>
            <a:r>
              <a:rPr lang="es-ES_tradnl" sz="2800" dirty="0"/>
              <a:t> </a:t>
            </a:r>
            <a:r>
              <a:rPr lang="es-ES_tradnl" sz="2800" dirty="0" err="1"/>
              <a:t>room</a:t>
            </a:r>
            <a:r>
              <a:rPr lang="es-ES_tradnl" sz="2800" dirty="0"/>
              <a:t> and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correct</a:t>
            </a:r>
            <a:r>
              <a:rPr lang="es-ES_tradnl" sz="2800" dirty="0"/>
              <a:t> </a:t>
            </a:r>
            <a:r>
              <a:rPr lang="es-ES_tradnl" sz="2800" dirty="0" err="1"/>
              <a:t>conjugation</a:t>
            </a:r>
            <a:r>
              <a:rPr lang="es-ES_tradnl" sz="2800" dirty="0"/>
              <a:t> of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word</a:t>
            </a:r>
            <a:r>
              <a:rPr lang="es-ES_tradnl" sz="2800" dirty="0"/>
              <a:t> </a:t>
            </a:r>
            <a:r>
              <a:rPr lang="es-ES_tradnl" sz="2800" dirty="0" err="1"/>
              <a:t>with</a:t>
            </a:r>
            <a:r>
              <a:rPr lang="es-ES_tradnl" sz="2800" dirty="0"/>
              <a:t> 100% </a:t>
            </a:r>
            <a:r>
              <a:rPr lang="es-ES_tradnl" sz="2800" dirty="0" err="1"/>
              <a:t>accuracy</a:t>
            </a:r>
            <a:r>
              <a:rPr lang="es-ES_tradnl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045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6410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LAVAR </a:t>
            </a:r>
            <a:r>
              <a:rPr lang="mr-IN" dirty="0" smtClean="0"/>
              <a:t>–</a:t>
            </a:r>
            <a:r>
              <a:rPr lang="en-US" dirty="0" smtClean="0"/>
              <a:t> TO WASH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PACO WASHES THE DISHES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6410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PASO 1: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LAVAR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LAV-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6410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PASO 2: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LAVAR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LAV-</a:t>
            </a:r>
            <a:br>
              <a:rPr lang="en-US" dirty="0" smtClean="0"/>
            </a:br>
            <a:r>
              <a:rPr lang="en-US" dirty="0" smtClean="0"/>
              <a:t>PACO IS A HIM OR ÉL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08" y="1656409"/>
            <a:ext cx="7924800" cy="2226953"/>
          </a:xfrm>
        </p:spPr>
        <p:txBody>
          <a:bodyPr/>
          <a:lstStyle/>
          <a:p>
            <a:pPr algn="ctr"/>
            <a:r>
              <a:rPr lang="en-US" dirty="0" smtClean="0"/>
              <a:t>PASO 3: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LAVAR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LAV-</a:t>
            </a:r>
            <a:br>
              <a:rPr lang="en-US" dirty="0" smtClean="0"/>
            </a:br>
            <a:r>
              <a:rPr lang="en-US" dirty="0" smtClean="0"/>
              <a:t>PACO IS A HIM OR ÉL</a:t>
            </a:r>
            <a:br>
              <a:rPr lang="en-US" dirty="0" smtClean="0"/>
            </a:br>
            <a:r>
              <a:rPr lang="en-US" dirty="0" smtClean="0"/>
              <a:t>THIS VERB ENDS IN AN </a:t>
            </a:r>
            <a:r>
              <a:rPr lang="mr-IN" dirty="0" smtClean="0"/>
              <a:t>–</a:t>
            </a:r>
            <a:r>
              <a:rPr lang="en-US" dirty="0" smtClean="0"/>
              <a:t>AR, SO ADD AN </a:t>
            </a:r>
            <a:r>
              <a:rPr lang="mr-IN" dirty="0" smtClean="0"/>
              <a:t>–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PACO LAV + A LOS PLATOS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955505"/>
              </p:ext>
            </p:extLst>
          </p:nvPr>
        </p:nvGraphicFramePr>
        <p:xfrm>
          <a:off x="1488763" y="4785184"/>
          <a:ext cx="6843152" cy="171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843">
                <a:tc>
                  <a:txBody>
                    <a:bodyPr/>
                    <a:lstStyle/>
                    <a:p>
                      <a:r>
                        <a:rPr lang="es-ES_tradnl" dirty="0"/>
                        <a:t>PRESENTE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-AR    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43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     O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     AMOS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3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      AS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Vosotros   AIS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3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Él/ella/Ud.     A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Ellos/Uds.   AN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0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6410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PACO LAVA LOS PLATOS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PACO WASHES THE DISHES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6410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THE GIRLS EAT IN THE KITCHEN.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COMER </a:t>
            </a:r>
            <a:r>
              <a:rPr lang="mr-IN" dirty="0" smtClean="0"/>
              <a:t>–</a:t>
            </a:r>
            <a:r>
              <a:rPr lang="en-US" dirty="0" smtClean="0"/>
              <a:t> TO 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6410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PASO 1: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COMER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COM-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71738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PASO 2: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COMER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COM-</a:t>
            </a:r>
            <a:br>
              <a:rPr lang="en-US" dirty="0" smtClean="0"/>
            </a:br>
            <a:r>
              <a:rPr lang="en-US" dirty="0" smtClean="0"/>
              <a:t>THE GIRLS </a:t>
            </a:r>
            <a:r>
              <a:rPr lang="en-US" dirty="0" smtClean="0">
                <a:sym typeface="Wingdings"/>
              </a:rPr>
              <a:t> LAS NIÑAS OR ELLAS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decirlo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Do you have siblings?</a:t>
            </a:r>
          </a:p>
          <a:p>
            <a:r>
              <a:rPr lang="en-US" sz="4000" dirty="0" err="1" smtClean="0"/>
              <a:t>Tienes</a:t>
            </a:r>
            <a:r>
              <a:rPr lang="en-US" sz="4000" dirty="0" smtClean="0"/>
              <a:t> </a:t>
            </a:r>
            <a:r>
              <a:rPr lang="en-US" sz="4000" dirty="0" err="1" smtClean="0"/>
              <a:t>hermanos</a:t>
            </a:r>
            <a:r>
              <a:rPr lang="en-US" sz="4000" dirty="0" smtClean="0"/>
              <a:t>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01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71738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PASO 3: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COMER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COM-</a:t>
            </a:r>
            <a:br>
              <a:rPr lang="en-US" dirty="0" smtClean="0"/>
            </a:br>
            <a:r>
              <a:rPr lang="en-US" dirty="0" smtClean="0"/>
              <a:t>THE GIRLS </a:t>
            </a:r>
            <a:r>
              <a:rPr lang="en-US" dirty="0" smtClean="0">
                <a:sym typeface="Wingdings"/>
              </a:rPr>
              <a:t> LAS NIÑAS OR ELLAS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THE CORRECT ENDING IS EN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217112"/>
              </p:ext>
            </p:extLst>
          </p:nvPr>
        </p:nvGraphicFramePr>
        <p:xfrm>
          <a:off x="1492017" y="5155192"/>
          <a:ext cx="640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PRESENTE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-ER  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   O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   EMOS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    ES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Vosotros    EIS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Él/ella/Ud.    E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Ellos/Uds.    EN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8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71738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PASO 4: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COMER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COM-</a:t>
            </a:r>
            <a:br>
              <a:rPr lang="en-US" dirty="0" smtClean="0"/>
            </a:br>
            <a:r>
              <a:rPr lang="en-US" dirty="0" smtClean="0"/>
              <a:t>THE GIRLS </a:t>
            </a:r>
            <a:r>
              <a:rPr lang="en-US" dirty="0" smtClean="0">
                <a:sym typeface="Wingdings"/>
              </a:rPr>
              <a:t> LAS NIÑAS OR ELLAS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THE CORRECT ENDING IS EN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COM + EN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438701"/>
              </p:ext>
            </p:extLst>
          </p:nvPr>
        </p:nvGraphicFramePr>
        <p:xfrm>
          <a:off x="1492017" y="5155192"/>
          <a:ext cx="640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PRESENTE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-ER  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   O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   EMOS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    ES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Vosotros    EIS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Él/ella/Ud.    E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Ellos/Uds.    EN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2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6410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THE GIRLS EAT IN THE KITCHEN.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LAS NIÑAS COMEN EN LA COCINA.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6410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WE LIVE IN A BEAUTIFUL HOUSE.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VIVIR </a:t>
            </a:r>
            <a:r>
              <a:rPr lang="mr-IN" dirty="0" smtClean="0"/>
              <a:t>–</a:t>
            </a:r>
            <a:r>
              <a:rPr lang="en-US" dirty="0" smtClean="0"/>
              <a:t> TO LIVE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12644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PASO 1: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VIVIR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VIV-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0735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PASO 2: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VIVIR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VIV-</a:t>
            </a:r>
            <a:br>
              <a:rPr lang="en-US" dirty="0" smtClean="0"/>
            </a:br>
            <a:r>
              <a:rPr lang="en-US" dirty="0" smtClean="0"/>
              <a:t>WE IS NOSOTROS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36281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PASO 3: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VIVIR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VIV-</a:t>
            </a:r>
            <a:br>
              <a:rPr lang="en-US" dirty="0" smtClean="0"/>
            </a:br>
            <a:r>
              <a:rPr lang="en-US" dirty="0" smtClean="0"/>
              <a:t>WE IS NOSOTROS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CORRECT ENDING IS IMOS</a:t>
            </a:r>
            <a:br>
              <a:rPr lang="en-US" dirty="0" smtClean="0"/>
            </a:br>
            <a:r>
              <a:rPr lang="en-US" dirty="0" smtClean="0"/>
              <a:t>VIV + IMOS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527677"/>
              </p:ext>
            </p:extLst>
          </p:nvPr>
        </p:nvGraphicFramePr>
        <p:xfrm>
          <a:off x="1550493" y="4908189"/>
          <a:ext cx="640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PRESENTE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-IR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Yo    O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Nosotros    IMOS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Tú    ES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Vosotros   IS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Él/ella/Ud.    E</a:t>
                      </a:r>
                      <a:endParaRPr lang="es-ES_trad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Ellos/Uds.    EN</a:t>
                      </a:r>
                      <a:endParaRPr lang="es-ES_trad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9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6410"/>
            <a:ext cx="7924800" cy="1619602"/>
          </a:xfrm>
        </p:spPr>
        <p:txBody>
          <a:bodyPr/>
          <a:lstStyle/>
          <a:p>
            <a:pPr algn="ctr"/>
            <a:r>
              <a:rPr lang="en-US" dirty="0" smtClean="0"/>
              <a:t>WE LIVE IN A BEAUTIFUL HOUSE.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VIVIMOS EN UNA CASA BONITA.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5485480" cy="66555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_tradnl" sz="2400" b="1" dirty="0"/>
              <a:t>Dormir  </a:t>
            </a:r>
            <a:r>
              <a:rPr lang="es-ES_tradnl" sz="2400" b="1" dirty="0">
                <a:sym typeface="Wingdings" panose="05000000000000000000" pitchFamily="2" charset="2"/>
              </a:rPr>
              <a:t> to </a:t>
            </a:r>
            <a:r>
              <a:rPr lang="es-ES_tradnl" sz="2400" b="1" dirty="0" err="1">
                <a:sym typeface="Wingdings" panose="05000000000000000000" pitchFamily="2" charset="2"/>
              </a:rPr>
              <a:t>sleep</a:t>
            </a:r>
            <a:r>
              <a:rPr lang="es-ES_tradnl" sz="2400" b="1" dirty="0">
                <a:sym typeface="Wingdings" panose="05000000000000000000" pitchFamily="2" charset="2"/>
              </a:rPr>
              <a:t> </a:t>
            </a:r>
            <a:endParaRPr lang="es-ES_tradnl" sz="2400" b="1" dirty="0"/>
          </a:p>
          <a:p>
            <a:r>
              <a:rPr lang="es-ES_tradnl" sz="2400" b="1" dirty="0"/>
              <a:t>Estudiar  </a:t>
            </a:r>
            <a:r>
              <a:rPr lang="es-ES_tradnl" sz="2400" b="1" dirty="0">
                <a:sym typeface="Wingdings" panose="05000000000000000000" pitchFamily="2" charset="2"/>
              </a:rPr>
              <a:t> to </a:t>
            </a:r>
            <a:r>
              <a:rPr lang="es-ES_tradnl" sz="2400" b="1" dirty="0" err="1">
                <a:sym typeface="Wingdings" panose="05000000000000000000" pitchFamily="2" charset="2"/>
              </a:rPr>
              <a:t>study</a:t>
            </a:r>
            <a:r>
              <a:rPr lang="es-ES_tradnl" sz="2400" b="1" dirty="0">
                <a:sym typeface="Wingdings" panose="05000000000000000000" pitchFamily="2" charset="2"/>
              </a:rPr>
              <a:t> </a:t>
            </a:r>
            <a:endParaRPr lang="es-ES_tradnl" sz="2400" b="1" dirty="0"/>
          </a:p>
          <a:p>
            <a:r>
              <a:rPr lang="es-ES_tradnl" sz="2400" b="1" dirty="0"/>
              <a:t>Comer </a:t>
            </a:r>
            <a:r>
              <a:rPr lang="es-ES_tradnl" sz="2400" b="1" dirty="0">
                <a:sym typeface="Wingdings" panose="05000000000000000000" pitchFamily="2" charset="2"/>
              </a:rPr>
              <a:t> to </a:t>
            </a:r>
            <a:r>
              <a:rPr lang="es-ES_tradnl" sz="2400" b="1" dirty="0" err="1">
                <a:sym typeface="Wingdings" panose="05000000000000000000" pitchFamily="2" charset="2"/>
              </a:rPr>
              <a:t>eat</a:t>
            </a:r>
            <a:r>
              <a:rPr lang="es-ES_tradnl" sz="2400" b="1" dirty="0">
                <a:sym typeface="Wingdings" panose="05000000000000000000" pitchFamily="2" charset="2"/>
              </a:rPr>
              <a:t> </a:t>
            </a:r>
            <a:endParaRPr lang="es-ES_tradnl" sz="2400" b="1" dirty="0"/>
          </a:p>
          <a:p>
            <a:r>
              <a:rPr lang="es-ES_tradnl" sz="2400" b="1" dirty="0"/>
              <a:t>Beber </a:t>
            </a:r>
            <a:r>
              <a:rPr lang="es-ES_tradnl" sz="2400" b="1" dirty="0">
                <a:sym typeface="Wingdings" panose="05000000000000000000" pitchFamily="2" charset="2"/>
              </a:rPr>
              <a:t> to </a:t>
            </a:r>
            <a:r>
              <a:rPr lang="es-ES_tradnl" sz="2400" b="1" dirty="0" err="1">
                <a:sym typeface="Wingdings" panose="05000000000000000000" pitchFamily="2" charset="2"/>
              </a:rPr>
              <a:t>drink</a:t>
            </a:r>
            <a:r>
              <a:rPr lang="es-ES_tradnl" sz="2400" b="1" dirty="0">
                <a:sym typeface="Wingdings" panose="05000000000000000000" pitchFamily="2" charset="2"/>
              </a:rPr>
              <a:t> </a:t>
            </a:r>
            <a:endParaRPr lang="es-ES_tradnl" sz="2400" b="1" dirty="0"/>
          </a:p>
          <a:p>
            <a:r>
              <a:rPr lang="es-ES_tradnl" sz="2400" b="1" dirty="0"/>
              <a:t>Cocinar </a:t>
            </a:r>
            <a:r>
              <a:rPr lang="es-ES_tradnl" sz="2400" b="1" dirty="0">
                <a:sym typeface="Wingdings" panose="05000000000000000000" pitchFamily="2" charset="2"/>
              </a:rPr>
              <a:t> to </a:t>
            </a:r>
            <a:r>
              <a:rPr lang="es-ES_tradnl" sz="2400" b="1" dirty="0" err="1">
                <a:sym typeface="Wingdings" panose="05000000000000000000" pitchFamily="2" charset="2"/>
              </a:rPr>
              <a:t>cook</a:t>
            </a:r>
            <a:endParaRPr lang="es-ES_tradnl" sz="2400" b="1" dirty="0"/>
          </a:p>
          <a:p>
            <a:r>
              <a:rPr lang="es-ES_tradnl" sz="2400" b="1" dirty="0"/>
              <a:t>Lavar </a:t>
            </a:r>
            <a:r>
              <a:rPr lang="es-ES_tradnl" sz="2400" b="1" dirty="0">
                <a:sym typeface="Wingdings" panose="05000000000000000000" pitchFamily="2" charset="2"/>
              </a:rPr>
              <a:t> to </a:t>
            </a:r>
            <a:r>
              <a:rPr lang="es-ES_tradnl" sz="2400" b="1" dirty="0" err="1">
                <a:sym typeface="Wingdings" panose="05000000000000000000" pitchFamily="2" charset="2"/>
              </a:rPr>
              <a:t>wash</a:t>
            </a:r>
            <a:endParaRPr lang="es-ES_tradnl" sz="2400" b="1" dirty="0"/>
          </a:p>
          <a:p>
            <a:r>
              <a:rPr lang="es-ES_tradnl" sz="2400" b="1" dirty="0"/>
              <a:t>Limpiar </a:t>
            </a:r>
            <a:r>
              <a:rPr lang="es-ES_tradnl" sz="2400" b="1" dirty="0">
                <a:sym typeface="Wingdings" panose="05000000000000000000" pitchFamily="2" charset="2"/>
              </a:rPr>
              <a:t> to </a:t>
            </a:r>
            <a:r>
              <a:rPr lang="es-ES_tradnl" sz="2400" b="1" dirty="0" err="1">
                <a:sym typeface="Wingdings" panose="05000000000000000000" pitchFamily="2" charset="2"/>
              </a:rPr>
              <a:t>clean</a:t>
            </a:r>
            <a:r>
              <a:rPr lang="es-ES_tradnl" sz="2400" b="1" dirty="0">
                <a:sym typeface="Wingdings" panose="05000000000000000000" pitchFamily="2" charset="2"/>
              </a:rPr>
              <a:t> </a:t>
            </a:r>
            <a:endParaRPr lang="es-ES_tradnl" sz="2400" b="1" dirty="0"/>
          </a:p>
          <a:p>
            <a:r>
              <a:rPr lang="es-ES_tradnl" sz="2400" b="1" dirty="0"/>
              <a:t>Ver </a:t>
            </a:r>
            <a:r>
              <a:rPr lang="es-ES_tradnl" sz="2400" b="1" dirty="0">
                <a:sym typeface="Wingdings" panose="05000000000000000000" pitchFamily="2" charset="2"/>
              </a:rPr>
              <a:t> to </a:t>
            </a:r>
            <a:r>
              <a:rPr lang="es-ES_tradnl" sz="2400" b="1" dirty="0" err="1">
                <a:sym typeface="Wingdings" panose="05000000000000000000" pitchFamily="2" charset="2"/>
              </a:rPr>
              <a:t>see</a:t>
            </a:r>
            <a:r>
              <a:rPr lang="es-ES_tradnl" sz="2400" b="1" dirty="0">
                <a:sym typeface="Wingdings" panose="05000000000000000000" pitchFamily="2" charset="2"/>
              </a:rPr>
              <a:t>/to </a:t>
            </a:r>
            <a:r>
              <a:rPr lang="es-ES_tradnl" sz="2400" b="1" dirty="0" err="1">
                <a:sym typeface="Wingdings" panose="05000000000000000000" pitchFamily="2" charset="2"/>
              </a:rPr>
              <a:t>watch</a:t>
            </a:r>
            <a:r>
              <a:rPr lang="es-ES_tradnl" sz="2400" b="1" dirty="0">
                <a:sym typeface="Wingdings" panose="05000000000000000000" pitchFamily="2" charset="2"/>
              </a:rPr>
              <a:t> </a:t>
            </a:r>
            <a:endParaRPr lang="es-ES_tradnl" sz="2400" b="1" dirty="0"/>
          </a:p>
          <a:p>
            <a:r>
              <a:rPr lang="es-ES_tradnl" sz="2400" b="1" dirty="0" smtClean="0"/>
              <a:t>Bañarse </a:t>
            </a:r>
            <a:r>
              <a:rPr lang="es-ES_tradnl" sz="2400" b="1" dirty="0">
                <a:sym typeface="Wingdings" panose="05000000000000000000" pitchFamily="2" charset="2"/>
              </a:rPr>
              <a:t> to </a:t>
            </a:r>
            <a:r>
              <a:rPr lang="es-ES_tradnl" sz="2400" b="1" dirty="0" err="1">
                <a:sym typeface="Wingdings" panose="05000000000000000000" pitchFamily="2" charset="2"/>
              </a:rPr>
              <a:t>bathe</a:t>
            </a:r>
            <a:r>
              <a:rPr lang="es-ES_tradnl" sz="2400" b="1" dirty="0">
                <a:sym typeface="Wingdings" panose="05000000000000000000" pitchFamily="2" charset="2"/>
              </a:rPr>
              <a:t> </a:t>
            </a:r>
            <a:endParaRPr lang="es-ES_tradnl" sz="2400" b="1" dirty="0"/>
          </a:p>
          <a:p>
            <a:r>
              <a:rPr lang="es-ES_tradnl" sz="2400" b="1" dirty="0"/>
              <a:t>Poner (la mesa) </a:t>
            </a:r>
            <a:r>
              <a:rPr lang="es-ES_tradnl" sz="2400" b="1" dirty="0">
                <a:sym typeface="Wingdings" panose="05000000000000000000" pitchFamily="2" charset="2"/>
              </a:rPr>
              <a:t> to </a:t>
            </a:r>
            <a:r>
              <a:rPr lang="es-ES_tradnl" sz="2400" b="1" dirty="0" err="1">
                <a:sym typeface="Wingdings" panose="05000000000000000000" pitchFamily="2" charset="2"/>
              </a:rPr>
              <a:t>put</a:t>
            </a:r>
            <a:r>
              <a:rPr lang="es-ES_tradnl" sz="2400" b="1" dirty="0">
                <a:sym typeface="Wingdings" panose="05000000000000000000" pitchFamily="2" charset="2"/>
              </a:rPr>
              <a:t>/ to set</a:t>
            </a:r>
            <a:endParaRPr lang="es-ES_tradnl" sz="2400" b="1" dirty="0"/>
          </a:p>
          <a:p>
            <a:r>
              <a:rPr lang="es-ES_tradnl" sz="2400" b="1" dirty="0"/>
              <a:t>Jugar </a:t>
            </a:r>
            <a:r>
              <a:rPr lang="es-ES_tradnl" sz="2400" b="1" dirty="0">
                <a:sym typeface="Wingdings" panose="05000000000000000000" pitchFamily="2" charset="2"/>
              </a:rPr>
              <a:t> to </a:t>
            </a:r>
            <a:r>
              <a:rPr lang="es-ES_tradnl" sz="2400" b="1" dirty="0" err="1">
                <a:sym typeface="Wingdings" panose="05000000000000000000" pitchFamily="2" charset="2"/>
              </a:rPr>
              <a:t>play</a:t>
            </a:r>
            <a:r>
              <a:rPr lang="es-ES_tradnl" sz="2400" b="1" dirty="0">
                <a:sym typeface="Wingdings" panose="05000000000000000000" pitchFamily="2" charset="2"/>
              </a:rPr>
              <a:t> </a:t>
            </a:r>
            <a:endParaRPr lang="es-ES_tradnl" sz="2400" b="1" dirty="0"/>
          </a:p>
          <a:p>
            <a:r>
              <a:rPr lang="es-ES_tradnl" sz="2400" b="1" dirty="0"/>
              <a:t>Poder </a:t>
            </a:r>
            <a:r>
              <a:rPr lang="es-ES_tradnl" sz="2400" b="1" dirty="0">
                <a:sym typeface="Wingdings" panose="05000000000000000000" pitchFamily="2" charset="2"/>
              </a:rPr>
              <a:t> to be </a:t>
            </a:r>
            <a:r>
              <a:rPr lang="es-ES_tradnl" sz="2400" b="1" dirty="0" err="1">
                <a:sym typeface="Wingdings" panose="05000000000000000000" pitchFamily="2" charset="2"/>
              </a:rPr>
              <a:t>able</a:t>
            </a:r>
            <a:r>
              <a:rPr lang="es-ES_tradnl" sz="2400" b="1" dirty="0">
                <a:sym typeface="Wingdings" panose="05000000000000000000" pitchFamily="2" charset="2"/>
              </a:rPr>
              <a:t> to</a:t>
            </a:r>
          </a:p>
          <a:p>
            <a:r>
              <a:rPr lang="es-ES_tradnl" sz="2400" b="1" dirty="0">
                <a:sym typeface="Wingdings" panose="05000000000000000000" pitchFamily="2" charset="2"/>
              </a:rPr>
              <a:t>Vivir To </a:t>
            </a:r>
            <a:r>
              <a:rPr lang="es-ES_tradnl" sz="2400" b="1" dirty="0" err="1">
                <a:sym typeface="Wingdings" panose="05000000000000000000" pitchFamily="2" charset="2"/>
              </a:rPr>
              <a:t>live</a:t>
            </a:r>
            <a:r>
              <a:rPr lang="es-ES_tradnl" sz="2400" b="1" dirty="0">
                <a:sym typeface="Wingdings" panose="05000000000000000000" pitchFamily="2" charset="2"/>
              </a:rPr>
              <a:t> 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5808133" y="685801"/>
            <a:ext cx="3137985" cy="41177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2400" b="1" dirty="0" smtClean="0"/>
              <a:t>La </a:t>
            </a:r>
            <a:r>
              <a:rPr lang="es-ES_tradnl" sz="2400" b="1" dirty="0"/>
              <a:t>cocina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b="1" dirty="0" smtClean="0"/>
              <a:t>El </a:t>
            </a:r>
            <a:r>
              <a:rPr lang="es-ES_tradnl" sz="2400" b="1" dirty="0"/>
              <a:t>comedor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b="1" dirty="0"/>
              <a:t>L</a:t>
            </a:r>
            <a:r>
              <a:rPr lang="es-ES_tradnl" sz="2400" b="1" dirty="0" smtClean="0"/>
              <a:t>a </a:t>
            </a:r>
            <a:r>
              <a:rPr lang="es-ES_tradnl" sz="2400" b="1" dirty="0"/>
              <a:t>sala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b="1" dirty="0"/>
              <a:t>E</a:t>
            </a:r>
            <a:r>
              <a:rPr lang="es-ES_tradnl" sz="2400" b="1" dirty="0" smtClean="0"/>
              <a:t>l </a:t>
            </a:r>
            <a:r>
              <a:rPr lang="es-ES_tradnl" sz="2400" b="1" dirty="0"/>
              <a:t>jardín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b="1" dirty="0" smtClean="0"/>
              <a:t>La lavandería</a:t>
            </a:r>
            <a:endParaRPr lang="es-ES_tradnl" sz="2400" b="1" dirty="0"/>
          </a:p>
          <a:p>
            <a:pPr marL="457200" indent="-457200">
              <a:buFont typeface="+mj-lt"/>
              <a:buAutoNum type="arabicPeriod"/>
            </a:pPr>
            <a:r>
              <a:rPr lang="es-ES_tradnl" sz="2400" b="1" dirty="0"/>
              <a:t>E</a:t>
            </a:r>
            <a:r>
              <a:rPr lang="es-ES_tradnl" sz="2400" b="1" dirty="0" smtClean="0"/>
              <a:t>l </a:t>
            </a:r>
            <a:r>
              <a:rPr lang="es-ES_tradnl" sz="2400" b="1" dirty="0"/>
              <a:t>baño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b="1" dirty="0" smtClean="0"/>
              <a:t>El </a:t>
            </a:r>
            <a:r>
              <a:rPr lang="es-ES_tradnl" sz="2400" b="1" dirty="0"/>
              <a:t>dormitorio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70" y="5006041"/>
            <a:ext cx="1435030" cy="18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975" y="128833"/>
            <a:ext cx="8193659" cy="55949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ES_tradnl" sz="2400" b="1" dirty="0"/>
              <a:t>1. Yo _____________ </a:t>
            </a:r>
            <a:r>
              <a:rPr lang="es-ES_tradnl" sz="2400" b="1" dirty="0" smtClean="0"/>
              <a:t>(VER) la </a:t>
            </a:r>
            <a:r>
              <a:rPr lang="es-ES_tradnl" sz="2400" b="1" dirty="0"/>
              <a:t>tele en la sala.</a:t>
            </a:r>
          </a:p>
          <a:p>
            <a:r>
              <a:rPr lang="es-ES_tradnl" sz="2400" b="1" dirty="0"/>
              <a:t>2. Nosotros </a:t>
            </a:r>
            <a:r>
              <a:rPr lang="es-ES_tradnl" sz="2400" b="1" dirty="0" smtClean="0"/>
              <a:t>____________ (DORMIR) </a:t>
            </a:r>
            <a:r>
              <a:rPr lang="es-ES_tradnl" sz="2400" b="1" dirty="0"/>
              <a:t>en el dormitorio. </a:t>
            </a:r>
          </a:p>
          <a:p>
            <a:r>
              <a:rPr lang="es-ES_tradnl" sz="2400" b="1" dirty="0"/>
              <a:t>3. Tú ________________ </a:t>
            </a:r>
            <a:r>
              <a:rPr lang="es-ES_tradnl" sz="2400" b="1" dirty="0" smtClean="0"/>
              <a:t>(COCINAR) en </a:t>
            </a:r>
            <a:r>
              <a:rPr lang="es-ES_tradnl" sz="2400" b="1" dirty="0"/>
              <a:t>la cocina. </a:t>
            </a:r>
          </a:p>
          <a:p>
            <a:r>
              <a:rPr lang="es-ES_tradnl" sz="2400" b="1" dirty="0"/>
              <a:t>4.  Mi hermana __________  </a:t>
            </a:r>
            <a:r>
              <a:rPr lang="es-ES_tradnl" sz="2400" b="1" dirty="0" smtClean="0"/>
              <a:t>(COMER) en </a:t>
            </a:r>
            <a:r>
              <a:rPr lang="es-ES_tradnl" sz="2400" b="1" dirty="0"/>
              <a:t>el comedor. </a:t>
            </a:r>
          </a:p>
          <a:p>
            <a:r>
              <a:rPr lang="es-ES_tradnl" sz="2400" b="1" dirty="0"/>
              <a:t>5. Mis hermanos y mi padre __________ </a:t>
            </a:r>
            <a:r>
              <a:rPr lang="es-ES_tradnl" sz="2400" b="1" dirty="0" smtClean="0"/>
              <a:t>(LEER) cuentos </a:t>
            </a:r>
            <a:r>
              <a:rPr lang="es-ES_tradnl" sz="2400" b="1" dirty="0"/>
              <a:t>en la sala.</a:t>
            </a:r>
          </a:p>
          <a:p>
            <a:r>
              <a:rPr lang="es-ES_tradnl" sz="2400" b="1" dirty="0"/>
              <a:t>6. Yo </a:t>
            </a:r>
            <a:r>
              <a:rPr lang="es-ES_tradnl" sz="2400" b="1" dirty="0" smtClean="0"/>
              <a:t>me ___________ (BAÑAR) </a:t>
            </a:r>
            <a:r>
              <a:rPr lang="es-ES_tradnl" sz="2400" b="1" dirty="0"/>
              <a:t>en el baño.  </a:t>
            </a:r>
          </a:p>
          <a:p>
            <a:r>
              <a:rPr lang="es-ES_tradnl" sz="2400" b="1" dirty="0"/>
              <a:t>7. La lavadora _____________ </a:t>
            </a:r>
            <a:r>
              <a:rPr lang="es-ES_tradnl" sz="2400" b="1" dirty="0" smtClean="0"/>
              <a:t>(LAVAR) nuestra </a:t>
            </a:r>
            <a:r>
              <a:rPr lang="es-ES_tradnl" sz="2400" b="1" dirty="0"/>
              <a:t>ropa. </a:t>
            </a:r>
          </a:p>
          <a:p>
            <a:r>
              <a:rPr lang="es-ES_tradnl" sz="2400" b="1" dirty="0"/>
              <a:t>8. </a:t>
            </a:r>
            <a:r>
              <a:rPr lang="es-ES_tradnl" sz="2400" b="1" dirty="0" smtClean="0"/>
              <a:t>Tú ______________ (PONER) </a:t>
            </a:r>
            <a:r>
              <a:rPr lang="es-ES_tradnl" sz="2400" b="1" dirty="0"/>
              <a:t>los cubiertos (</a:t>
            </a:r>
            <a:r>
              <a:rPr lang="es-ES_tradnl" sz="2400" b="1" dirty="0" err="1"/>
              <a:t>silverware</a:t>
            </a:r>
            <a:r>
              <a:rPr lang="es-ES_tradnl" sz="2400" b="1" dirty="0"/>
              <a:t>) en la mesa en el comedor. </a:t>
            </a:r>
          </a:p>
          <a:p>
            <a:r>
              <a:rPr lang="es-ES_tradnl" sz="2400" b="1" dirty="0"/>
              <a:t>9. Nosotros _________________ </a:t>
            </a:r>
            <a:r>
              <a:rPr lang="es-ES_tradnl" sz="2400" b="1" dirty="0" smtClean="0"/>
              <a:t>(JUGAR) en </a:t>
            </a:r>
            <a:r>
              <a:rPr lang="es-ES_tradnl" sz="2400" b="1" dirty="0"/>
              <a:t>el jardín. </a:t>
            </a:r>
          </a:p>
          <a:p>
            <a:r>
              <a:rPr lang="es-ES_tradnl" sz="2400" b="1" dirty="0"/>
              <a:t>10.  Mi </a:t>
            </a:r>
            <a:r>
              <a:rPr lang="es-ES_tradnl" sz="2400" b="1" dirty="0" smtClean="0"/>
              <a:t>mamá </a:t>
            </a:r>
            <a:r>
              <a:rPr lang="es-ES_tradnl" sz="2400" b="1" dirty="0"/>
              <a:t>___________ </a:t>
            </a:r>
            <a:r>
              <a:rPr lang="es-ES_tradnl" sz="2400" b="1" dirty="0" smtClean="0"/>
              <a:t>(BEBER) agua </a:t>
            </a:r>
            <a:r>
              <a:rPr lang="es-ES_tradnl" sz="2400" b="1" dirty="0"/>
              <a:t>en el comedor.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233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decirlo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Yes, I have a brother and two sisters.</a:t>
            </a:r>
          </a:p>
          <a:p>
            <a:r>
              <a:rPr lang="en-US" sz="4000" dirty="0" err="1" smtClean="0"/>
              <a:t>Sí</a:t>
            </a:r>
            <a:r>
              <a:rPr lang="en-US" sz="4000" dirty="0" smtClean="0"/>
              <a:t>, </a:t>
            </a:r>
            <a:r>
              <a:rPr lang="en-US" sz="4000" dirty="0" err="1" smtClean="0"/>
              <a:t>tengo</a:t>
            </a:r>
            <a:r>
              <a:rPr lang="en-US" sz="4000" dirty="0" smtClean="0"/>
              <a:t> un </a:t>
            </a:r>
            <a:r>
              <a:rPr lang="en-US" sz="4000" dirty="0" err="1" smtClean="0"/>
              <a:t>hermano</a:t>
            </a:r>
            <a:r>
              <a:rPr lang="en-US" sz="4000" dirty="0" smtClean="0"/>
              <a:t> y dos </a:t>
            </a:r>
            <a:r>
              <a:rPr lang="en-US" sz="4000" dirty="0" err="1" smtClean="0"/>
              <a:t>hermanas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10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3613"/>
            <a:ext cx="7924800" cy="1143000"/>
          </a:xfrm>
        </p:spPr>
        <p:txBody>
          <a:bodyPr/>
          <a:lstStyle/>
          <a:p>
            <a:pPr algn="ctr"/>
            <a:r>
              <a:rPr lang="en-US" i="1" dirty="0" err="1" smtClean="0"/>
              <a:t>Intercambia</a:t>
            </a:r>
            <a:r>
              <a:rPr lang="en-US" i="1" dirty="0" smtClean="0"/>
              <a:t> </a:t>
            </a:r>
            <a:r>
              <a:rPr lang="en-US" i="1" dirty="0" err="1" smtClean="0"/>
              <a:t>papeles</a:t>
            </a:r>
            <a:r>
              <a:rPr lang="en-US" i="1" dirty="0" smtClean="0"/>
              <a:t> </a:t>
            </a:r>
            <a:r>
              <a:rPr lang="mr-IN" i="1" dirty="0" smtClean="0"/>
              <a:t>–</a:t>
            </a:r>
            <a:r>
              <a:rPr lang="en-US" i="1" dirty="0" smtClean="0"/>
              <a:t> trade papers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59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975" y="128833"/>
            <a:ext cx="8193659" cy="55949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2400" b="1" dirty="0"/>
              <a:t>1. Yo </a:t>
            </a:r>
            <a:r>
              <a:rPr lang="es-ES_tradnl" sz="2400" b="1" dirty="0" smtClean="0"/>
              <a:t>VEO la </a:t>
            </a:r>
            <a:r>
              <a:rPr lang="es-ES_tradnl" sz="2400" b="1" dirty="0"/>
              <a:t>tele en la sala.</a:t>
            </a:r>
          </a:p>
          <a:p>
            <a:r>
              <a:rPr lang="es-ES_tradnl" sz="2400" b="1" dirty="0"/>
              <a:t>2. </a:t>
            </a:r>
            <a:r>
              <a:rPr lang="es-ES_tradnl" sz="2400" b="1" dirty="0" smtClean="0"/>
              <a:t>Nosotros DORMIMOS </a:t>
            </a:r>
            <a:r>
              <a:rPr lang="es-ES_tradnl" sz="2400" b="1" dirty="0"/>
              <a:t>en el dormitorio. </a:t>
            </a:r>
          </a:p>
          <a:p>
            <a:r>
              <a:rPr lang="es-ES_tradnl" sz="2400" b="1" dirty="0"/>
              <a:t>3. Tú </a:t>
            </a:r>
            <a:r>
              <a:rPr lang="es-ES_tradnl" sz="2400" b="1" dirty="0" smtClean="0"/>
              <a:t>COCINAS en </a:t>
            </a:r>
            <a:r>
              <a:rPr lang="es-ES_tradnl" sz="2400" b="1" dirty="0"/>
              <a:t>la cocina. </a:t>
            </a:r>
          </a:p>
          <a:p>
            <a:r>
              <a:rPr lang="es-ES_tradnl" sz="2400" b="1" dirty="0"/>
              <a:t>4.  Mi hermana </a:t>
            </a:r>
            <a:r>
              <a:rPr lang="es-ES_tradnl" sz="2400" b="1" dirty="0" smtClean="0"/>
              <a:t>COME en </a:t>
            </a:r>
            <a:r>
              <a:rPr lang="es-ES_tradnl" sz="2400" b="1" dirty="0"/>
              <a:t>el comedor. </a:t>
            </a:r>
          </a:p>
          <a:p>
            <a:r>
              <a:rPr lang="es-ES_tradnl" sz="2400" b="1" dirty="0"/>
              <a:t>5. Mis hermanos y mi padre </a:t>
            </a:r>
            <a:r>
              <a:rPr lang="es-ES_tradnl" sz="2400" b="1" dirty="0" smtClean="0"/>
              <a:t>LEEN cuentos </a:t>
            </a:r>
            <a:r>
              <a:rPr lang="es-ES_tradnl" sz="2400" b="1" dirty="0"/>
              <a:t>en la sala.</a:t>
            </a:r>
          </a:p>
          <a:p>
            <a:r>
              <a:rPr lang="es-ES_tradnl" sz="2400" b="1" dirty="0"/>
              <a:t>6. Yo </a:t>
            </a:r>
            <a:r>
              <a:rPr lang="es-ES_tradnl" sz="2400" b="1" dirty="0" smtClean="0"/>
              <a:t>me BAÑO </a:t>
            </a:r>
            <a:r>
              <a:rPr lang="es-ES_tradnl" sz="2400" b="1" dirty="0"/>
              <a:t>en el baño.  </a:t>
            </a:r>
          </a:p>
          <a:p>
            <a:r>
              <a:rPr lang="es-ES_tradnl" sz="2400" b="1" dirty="0"/>
              <a:t>7. La lavadora </a:t>
            </a:r>
            <a:r>
              <a:rPr lang="es-ES_tradnl" sz="2400" b="1" dirty="0" smtClean="0"/>
              <a:t>LAVA nuestra </a:t>
            </a:r>
            <a:r>
              <a:rPr lang="es-ES_tradnl" sz="2400" b="1" dirty="0"/>
              <a:t>ropa. </a:t>
            </a:r>
          </a:p>
          <a:p>
            <a:r>
              <a:rPr lang="es-ES_tradnl" sz="2400" b="1" dirty="0"/>
              <a:t>8. </a:t>
            </a:r>
            <a:r>
              <a:rPr lang="es-ES_tradnl" sz="2400" b="1" dirty="0" smtClean="0"/>
              <a:t>Tú PONES </a:t>
            </a:r>
            <a:r>
              <a:rPr lang="es-ES_tradnl" sz="2400" b="1" dirty="0"/>
              <a:t>los cubiertos (</a:t>
            </a:r>
            <a:r>
              <a:rPr lang="es-ES_tradnl" sz="2400" b="1" dirty="0" err="1"/>
              <a:t>silverware</a:t>
            </a:r>
            <a:r>
              <a:rPr lang="es-ES_tradnl" sz="2400" b="1" dirty="0"/>
              <a:t>) en la mesa en el comedor. </a:t>
            </a:r>
          </a:p>
          <a:p>
            <a:r>
              <a:rPr lang="es-ES_tradnl" sz="2400" b="1" dirty="0"/>
              <a:t>9. Nosotros </a:t>
            </a:r>
            <a:r>
              <a:rPr lang="es-ES_tradnl" sz="2400" b="1" dirty="0" smtClean="0"/>
              <a:t>JUGAMOS en </a:t>
            </a:r>
            <a:r>
              <a:rPr lang="es-ES_tradnl" sz="2400" b="1" dirty="0"/>
              <a:t>el jardín. </a:t>
            </a:r>
          </a:p>
          <a:p>
            <a:r>
              <a:rPr lang="es-ES_tradnl" sz="2400" b="1" dirty="0"/>
              <a:t>10.  Mi </a:t>
            </a:r>
            <a:r>
              <a:rPr lang="es-ES_tradnl" sz="2400" b="1" dirty="0" smtClean="0"/>
              <a:t>mamá BEBE agua </a:t>
            </a:r>
            <a:r>
              <a:rPr lang="es-ES_tradnl" sz="2400" b="1" dirty="0"/>
              <a:t>en el comedor.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85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6832"/>
            <a:ext cx="7924800" cy="1143000"/>
          </a:xfrm>
        </p:spPr>
        <p:txBody>
          <a:bodyPr/>
          <a:lstStyle/>
          <a:p>
            <a:r>
              <a:rPr lang="en-US" dirty="0" smtClean="0"/>
              <a:t>DOL: </a:t>
            </a:r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propiaS</a:t>
            </a:r>
            <a:r>
              <a:rPr lang="en-US" dirty="0" smtClean="0"/>
              <a:t> </a:t>
            </a:r>
            <a:r>
              <a:rPr lang="en-US" dirty="0" err="1" smtClean="0"/>
              <a:t>fraseS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 out your casa notes.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two of your own sentences for the next 3 slides.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: </a:t>
            </a:r>
            <a:r>
              <a:rPr lang="en-US" dirty="0" err="1" smtClean="0"/>
              <a:t>Mamá</a:t>
            </a:r>
            <a:r>
              <a:rPr lang="en-US" dirty="0" smtClean="0"/>
              <a:t> pone la mesa.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Mom sets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83567" y="0"/>
            <a:ext cx="7360418" cy="69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11890" y="1"/>
            <a:ext cx="7334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37146"/>
            <a:ext cx="7924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 CASA</a:t>
            </a:r>
            <a:br>
              <a:rPr lang="en-US" sz="7200" b="1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HACE TU FAMILIA EN LA CASA?</a:t>
            </a:r>
            <a:br>
              <a:rPr lang="en-US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HAZ 2 FRASES.</a:t>
            </a:r>
            <a:endParaRPr lang="en-US" sz="7200" b="1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0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4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420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JEOPARDÍA</a:t>
            </a:r>
            <a:br>
              <a:rPr lang="en-US" dirty="0" smtClean="0"/>
            </a:br>
            <a:r>
              <a:rPr lang="en-US" dirty="0" smtClean="0"/>
              <a:t>REPASO DE UNIDAD 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https://</a:t>
            </a:r>
            <a:r>
              <a:rPr lang="en-US" sz="2000" dirty="0" err="1"/>
              <a:t>jeopardylabs.com</a:t>
            </a:r>
            <a:r>
              <a:rPr lang="en-US" sz="2000" dirty="0"/>
              <a:t>/play/la-familia-y-la-casa-18</a:t>
            </a:r>
          </a:p>
        </p:txBody>
      </p:sp>
    </p:spTree>
    <p:extLst>
      <p:ext uri="{BB962C8B-B14F-4D97-AF65-F5344CB8AC3E}">
        <p14:creationId xmlns:p14="http://schemas.microsoft.com/office/powerpoint/2010/main" val="21596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7924800" cy="1143000"/>
          </a:xfrm>
        </p:spPr>
        <p:txBody>
          <a:bodyPr/>
          <a:lstStyle/>
          <a:p>
            <a:r>
              <a:rPr lang="es-MX" dirty="0" smtClean="0"/>
              <a:t>Prueba HOY  - </a:t>
            </a:r>
            <a:r>
              <a:rPr lang="es-MX" dirty="0" err="1" smtClean="0"/>
              <a:t>Quiz</a:t>
            </a:r>
            <a:r>
              <a:rPr lang="es-MX" dirty="0" smtClean="0"/>
              <a:t> </a:t>
            </a:r>
            <a:r>
              <a:rPr lang="es-MX" dirty="0" err="1" smtClean="0"/>
              <a:t>Today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Be </a:t>
            </a:r>
            <a:r>
              <a:rPr lang="es-MX" dirty="0" err="1" smtClean="0"/>
              <a:t>prapred</a:t>
            </a:r>
            <a:r>
              <a:rPr lang="es-MX" dirty="0" smtClean="0"/>
              <a:t> to </a:t>
            </a:r>
            <a:r>
              <a:rPr lang="es-MX" dirty="0" err="1" smtClean="0"/>
              <a:t>answer</a:t>
            </a:r>
            <a:r>
              <a:rPr lang="es-MX" dirty="0" smtClean="0"/>
              <a:t> 3 </a:t>
            </a:r>
            <a:r>
              <a:rPr lang="es-MX" dirty="0" err="1" smtClean="0"/>
              <a:t>questions</a:t>
            </a:r>
            <a:r>
              <a:rPr lang="es-MX" dirty="0" smtClean="0"/>
              <a:t> in </a:t>
            </a:r>
            <a:r>
              <a:rPr lang="es-MX" dirty="0" err="1" smtClean="0"/>
              <a:t>spanish</a:t>
            </a:r>
            <a:r>
              <a:rPr lang="es-MX" dirty="0" smtClean="0"/>
              <a:t> </a:t>
            </a:r>
            <a:r>
              <a:rPr lang="es-MX" dirty="0" err="1" smtClean="0"/>
              <a:t>without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use of notes.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73969"/>
            <a:ext cx="7924800" cy="4114800"/>
          </a:xfrm>
        </p:spPr>
        <p:txBody>
          <a:bodyPr/>
          <a:lstStyle/>
          <a:p>
            <a:pPr>
              <a:buAutoNum type="arabicPeriod"/>
            </a:pPr>
            <a:r>
              <a:rPr lang="es-MX" sz="4400" dirty="0" smtClean="0"/>
              <a:t>Tienes hermanos?</a:t>
            </a:r>
          </a:p>
          <a:p>
            <a:pPr>
              <a:buAutoNum type="arabicPeriod"/>
            </a:pPr>
            <a:r>
              <a:rPr lang="es-MX" sz="4400" dirty="0" smtClean="0"/>
              <a:t>Tienes una mascota?</a:t>
            </a:r>
          </a:p>
          <a:p>
            <a:pPr>
              <a:buAutoNum type="arabicPeriod"/>
            </a:pPr>
            <a:r>
              <a:rPr lang="es-MX" sz="4400" dirty="0" smtClean="0"/>
              <a:t>Que hay en tu cocina?</a:t>
            </a:r>
          </a:p>
          <a:p>
            <a:pPr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80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decirlo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/>
              <a:t>You live with your parents?</a:t>
            </a:r>
          </a:p>
          <a:p>
            <a:r>
              <a:rPr lang="en-US" sz="4000" dirty="0" err="1"/>
              <a:t>Vives</a:t>
            </a:r>
            <a:r>
              <a:rPr lang="en-US" sz="4000" dirty="0"/>
              <a:t> con </a:t>
            </a:r>
            <a:r>
              <a:rPr lang="en-US" sz="4000" dirty="0" err="1"/>
              <a:t>tus</a:t>
            </a:r>
            <a:r>
              <a:rPr lang="en-US" sz="4000" dirty="0"/>
              <a:t> padres?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79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3185"/>
            <a:ext cx="7924800" cy="1143000"/>
          </a:xfrm>
        </p:spPr>
        <p:txBody>
          <a:bodyPr/>
          <a:lstStyle/>
          <a:p>
            <a:r>
              <a:rPr lang="en-US" dirty="0" smtClean="0"/>
              <a:t>Go to CANVAS</a:t>
            </a:r>
            <a:br>
              <a:rPr lang="en-US" dirty="0" smtClean="0"/>
            </a:br>
            <a:r>
              <a:rPr lang="en-US" dirty="0" smtClean="0"/>
              <a:t>Click Quizzes</a:t>
            </a:r>
            <a:br>
              <a:rPr lang="en-US" dirty="0" smtClean="0"/>
            </a:br>
            <a:r>
              <a:rPr lang="en-US" dirty="0" smtClean="0"/>
              <a:t>click Unit 4 Quiz </a:t>
            </a:r>
            <a:r>
              <a:rPr lang="mr-IN" dirty="0" smtClean="0"/>
              <a:t>–</a:t>
            </a:r>
            <a:r>
              <a:rPr lang="en-US" dirty="0" smtClean="0"/>
              <a:t> la </a:t>
            </a:r>
            <a:r>
              <a:rPr lang="en-US" dirty="0" err="1" smtClean="0"/>
              <a:t>familia</a:t>
            </a:r>
            <a:r>
              <a:rPr lang="en-US" dirty="0" smtClean="0"/>
              <a:t> y la casa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decirlo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I live </a:t>
            </a:r>
            <a:r>
              <a:rPr lang="en-US" sz="4000" dirty="0"/>
              <a:t>with </a:t>
            </a:r>
            <a:r>
              <a:rPr lang="en-US" sz="4000" dirty="0" smtClean="0"/>
              <a:t>my parents.</a:t>
            </a:r>
            <a:endParaRPr lang="en-US" sz="4000" dirty="0"/>
          </a:p>
          <a:p>
            <a:r>
              <a:rPr lang="en-US" sz="4000" dirty="0" smtClean="0"/>
              <a:t>Vivo con </a:t>
            </a:r>
            <a:r>
              <a:rPr lang="en-US" sz="4000" dirty="0" err="1" smtClean="0"/>
              <a:t>mis</a:t>
            </a:r>
            <a:r>
              <a:rPr lang="en-US" sz="4000" dirty="0" smtClean="0"/>
              <a:t> padres.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41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decirlo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Do you have a pet?</a:t>
            </a:r>
          </a:p>
          <a:p>
            <a:r>
              <a:rPr lang="en-US" sz="4000" dirty="0" err="1" smtClean="0"/>
              <a:t>Tienes</a:t>
            </a:r>
            <a:r>
              <a:rPr lang="en-US" sz="4000" dirty="0" smtClean="0"/>
              <a:t> </a:t>
            </a:r>
            <a:r>
              <a:rPr lang="en-US" sz="4000" dirty="0" err="1" smtClean="0"/>
              <a:t>una</a:t>
            </a:r>
            <a:r>
              <a:rPr lang="en-US" sz="4000" dirty="0" smtClean="0"/>
              <a:t> </a:t>
            </a:r>
            <a:r>
              <a:rPr lang="en-US" sz="4000" dirty="0" err="1" smtClean="0"/>
              <a:t>mascota</a:t>
            </a:r>
            <a:r>
              <a:rPr lang="en-US" sz="4000" dirty="0" smtClean="0"/>
              <a:t>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40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10391</TotalTime>
  <Words>1746</Words>
  <Application>Microsoft Office PowerPoint</Application>
  <PresentationFormat>On-screen Show (4:3)</PresentationFormat>
  <Paragraphs>297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Arial Narrow</vt:lpstr>
      <vt:lpstr>Calibri</vt:lpstr>
      <vt:lpstr>Mangal</vt:lpstr>
      <vt:lpstr>Wingdings</vt:lpstr>
      <vt:lpstr>Horizon</vt:lpstr>
      <vt:lpstr>warmup: Escucha y responde      listen &amp; Respond </vt:lpstr>
      <vt:lpstr>warmup: Escucha y responde      listen &amp; Respond </vt:lpstr>
      <vt:lpstr>BIENVENIDOS A NUESTRA CLASE  ESPANOL 1 </vt:lpstr>
      <vt:lpstr>Saquen sus libretas de frases, por favor.</vt:lpstr>
      <vt:lpstr>Puedes decirlo en Español?</vt:lpstr>
      <vt:lpstr>Puedes decirlo en Español?</vt:lpstr>
      <vt:lpstr>Puedes decirlo en Español?</vt:lpstr>
      <vt:lpstr>Puedes decirlo en Español?</vt:lpstr>
      <vt:lpstr>Puedes decirlo en Español?</vt:lpstr>
      <vt:lpstr>Puedes decirlo en Español?</vt:lpstr>
      <vt:lpstr>Puedes decirlo en Español?</vt:lpstr>
      <vt:lpstr>Puedes decirlo en Español?</vt:lpstr>
      <vt:lpstr>Puedes decirlo en Español?</vt:lpstr>
      <vt:lpstr>Puedes decirlo en Español?</vt:lpstr>
      <vt:lpstr>Puedes decirlo en Español?</vt:lpstr>
      <vt:lpstr>Dados – dice Practica verbal   </vt:lpstr>
      <vt:lpstr>Escribe UNA carta</vt:lpstr>
      <vt:lpstr>PowerPoint Presentation</vt:lpstr>
      <vt:lpstr>PowerPoint Presentation</vt:lpstr>
      <vt:lpstr>Add this new verb to your phrasebook</vt:lpstr>
      <vt:lpstr>BIENVENIDOS A NUESTRA CLASE  ESPANOL 1 </vt:lpstr>
      <vt:lpstr>PowerPoint Presentation</vt:lpstr>
      <vt:lpstr>Levantanse y sientense si….</vt:lpstr>
      <vt:lpstr>O  UE STEM-CHANGER VERBS  https://www.youtube.com/watch?v=PL7f8FOjwpg</vt:lpstr>
      <vt:lpstr>Make a honey-do List of 5 items</vt:lpstr>
      <vt:lpstr>Make a honey-do List of 5 items</vt:lpstr>
      <vt:lpstr>PowerPoint Presentation</vt:lpstr>
      <vt:lpstr>Podemos escribir – we can write</vt:lpstr>
      <vt:lpstr>Intercambia papeles – trade papers</vt:lpstr>
      <vt:lpstr>Podemos escribir – we can write</vt:lpstr>
      <vt:lpstr>DOL: Make a Chore Chart You’re on an extended field trip.  Assign the following people or groups to their chores in the correct room.</vt:lpstr>
      <vt:lpstr>Kahoot https://create.kahoot.it/share/poder-en-el-presente/909e9318-52c4-4df7-8efe-2c3dcfad1587 </vt:lpstr>
      <vt:lpstr>PowerPoint Presentation</vt:lpstr>
      <vt:lpstr>WarmUP: eres talentoso! You are talented! Que puedes hacer?  What can you do? Think of someone you admire or someone you want to be more like. Make a venn diagram listing your respective talents or abilities and then which ones you have in common,</vt:lpstr>
      <vt:lpstr>BIENVENIDOS A NUESTRA CLASE  ESPANOL 1 </vt:lpstr>
      <vt:lpstr>OBJETIVO Y DOL </vt:lpstr>
      <vt:lpstr>Repaso: el presente  ar,er,ir</vt:lpstr>
      <vt:lpstr>PUEDES LLAMARME?   CAN YOU CALL ME?</vt:lpstr>
      <vt:lpstr>PowerPoint Presentation</vt:lpstr>
      <vt:lpstr>BIENVENIDOS A NUESTRA CLASE  ESPANOL 1 </vt:lpstr>
      <vt:lpstr>OBJETIVO Y DOL </vt:lpstr>
      <vt:lpstr>LAVAR – TO WASH  PACO WASHES THE DISHES</vt:lpstr>
      <vt:lpstr>PASO 1:  LAVAR  LAV-</vt:lpstr>
      <vt:lpstr>PASO 2:  LAVAR  LAV- PACO IS A HIM OR ÉL</vt:lpstr>
      <vt:lpstr>PASO 3:  LAVAR  LAV- PACO IS A HIM OR ÉL THIS VERB ENDS IN AN –AR, SO ADD AN –A PACO LAV + A LOS PLATOS</vt:lpstr>
      <vt:lpstr>PACO LAVA LOS PLATOS  PACO WASHES THE DISHES</vt:lpstr>
      <vt:lpstr>THE GIRLS EAT IN THE KITCHEN.  COMER – TO EAT</vt:lpstr>
      <vt:lpstr>PASO 1:  COMER  COM-</vt:lpstr>
      <vt:lpstr>PASO 2:  COMER  COM- THE GIRLS  LAS NIÑAS OR ELLAS</vt:lpstr>
      <vt:lpstr>PASO 3:  COMER  COM- THE GIRLS  LAS NIÑAS OR ELLAS THE CORRECT ENDING IS EN</vt:lpstr>
      <vt:lpstr>PASO 4:  COMER  COM- THE GIRLS  LAS NIÑAS OR ELLAS THE CORRECT ENDING IS EN COM + EN</vt:lpstr>
      <vt:lpstr>THE GIRLS EAT IN THE KITCHEN.  LAS NIÑAS COMEN EN LA COCINA.</vt:lpstr>
      <vt:lpstr>WE LIVE IN A BEAUTIFUL HOUSE.  VIVIR – TO LIVE</vt:lpstr>
      <vt:lpstr>PASO 1:  VIVIR  VIV-</vt:lpstr>
      <vt:lpstr>PASO 2:  VIVIR  VIV- WE IS NOSOTROS</vt:lpstr>
      <vt:lpstr>PASO 3:  VIVIR  VIV- WE IS NOSOTROS  THE CORRECT ENDING IS IMOS VIV + IMOS</vt:lpstr>
      <vt:lpstr>WE LIVE IN A BEAUTIFUL HOUSE.  VIVIMOS EN UNA CASA BONITA.</vt:lpstr>
      <vt:lpstr>PowerPoint Presentation</vt:lpstr>
      <vt:lpstr>PowerPoint Presentation</vt:lpstr>
      <vt:lpstr>Intercambia papeles – trade papers</vt:lpstr>
      <vt:lpstr>PowerPoint Presentation</vt:lpstr>
      <vt:lpstr>DOL: Haz tuS propiaS fraseS  get out your casa notes.  make two of your own sentences for the next 3 slides.  Por ejemplo: Mamá pone la mesa.    Mom sets the table.</vt:lpstr>
      <vt:lpstr>PowerPoint Presentation</vt:lpstr>
      <vt:lpstr>PowerPoint Presentation</vt:lpstr>
      <vt:lpstr>TU CASA QUE HACE TU FAMILIA EN LA CASA? HAZ 2 FRASES.</vt:lpstr>
      <vt:lpstr>PowerPoint Presentation</vt:lpstr>
      <vt:lpstr>JEOPARDÍA REPASO DE UNIDAD 4  https://jeopardylabs.com/play/la-familia-y-la-casa-18</vt:lpstr>
      <vt:lpstr>PowerPoint Presentation</vt:lpstr>
      <vt:lpstr>Prueba HOY  - Quiz Today Be prapred to answer 3 questions in spanish without the use of notes.</vt:lpstr>
      <vt:lpstr>Go to CANVAS Click Quizzes click Unit 4 Quiz – la familia y la casa </vt:lpstr>
    </vt:vector>
  </TitlesOfParts>
  <Company>Solcius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DeAlba</dc:creator>
  <cp:lastModifiedBy>DeAlba, Debra</cp:lastModifiedBy>
  <cp:revision>81</cp:revision>
  <dcterms:created xsi:type="dcterms:W3CDTF">2019-03-03T00:03:55Z</dcterms:created>
  <dcterms:modified xsi:type="dcterms:W3CDTF">2019-03-12T14:46:34Z</dcterms:modified>
</cp:coreProperties>
</file>