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8"/>
  </p:notesMasterIdLst>
  <p:sldIdLst>
    <p:sldId id="257" r:id="rId2"/>
    <p:sldId id="256" r:id="rId3"/>
    <p:sldId id="258" r:id="rId4"/>
    <p:sldId id="500" r:id="rId5"/>
    <p:sldId id="259" r:id="rId6"/>
    <p:sldId id="292" r:id="rId7"/>
    <p:sldId id="262" r:id="rId8"/>
    <p:sldId id="27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503" r:id="rId30"/>
    <p:sldId id="501" r:id="rId31"/>
    <p:sldId id="502" r:id="rId32"/>
    <p:sldId id="284" r:id="rId33"/>
    <p:sldId id="285" r:id="rId34"/>
    <p:sldId id="286" r:id="rId35"/>
    <p:sldId id="287" r:id="rId36"/>
    <p:sldId id="288" r:id="rId37"/>
    <p:sldId id="289" r:id="rId38"/>
    <p:sldId id="290" r:id="rId39"/>
    <p:sldId id="291" r:id="rId40"/>
    <p:sldId id="294" r:id="rId41"/>
    <p:sldId id="295"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02" r:id="rId59"/>
    <p:sldId id="301" r:id="rId60"/>
    <p:sldId id="471" r:id="rId61"/>
    <p:sldId id="304" r:id="rId62"/>
    <p:sldId id="305" r:id="rId63"/>
    <p:sldId id="306" r:id="rId64"/>
    <p:sldId id="307" r:id="rId65"/>
    <p:sldId id="308" r:id="rId66"/>
    <p:sldId id="310" r:id="rId67"/>
    <p:sldId id="303" r:id="rId68"/>
    <p:sldId id="327" r:id="rId69"/>
    <p:sldId id="466" r:id="rId70"/>
    <p:sldId id="467" r:id="rId71"/>
    <p:sldId id="260" r:id="rId72"/>
    <p:sldId id="328" r:id="rId73"/>
    <p:sldId id="329" r:id="rId74"/>
    <p:sldId id="330" r:id="rId75"/>
    <p:sldId id="343" r:id="rId76"/>
    <p:sldId id="345" r:id="rId77"/>
    <p:sldId id="351" r:id="rId78"/>
    <p:sldId id="352" r:id="rId79"/>
    <p:sldId id="353" r:id="rId80"/>
    <p:sldId id="354" r:id="rId81"/>
    <p:sldId id="355" r:id="rId82"/>
    <p:sldId id="356" r:id="rId83"/>
    <p:sldId id="357" r:id="rId84"/>
    <p:sldId id="358" r:id="rId85"/>
    <p:sldId id="504" r:id="rId86"/>
    <p:sldId id="505" r:id="rId87"/>
    <p:sldId id="299" r:id="rId88"/>
    <p:sldId id="470" r:id="rId89"/>
    <p:sldId id="506" r:id="rId90"/>
    <p:sldId id="499" r:id="rId91"/>
    <p:sldId id="359" r:id="rId92"/>
    <p:sldId id="360" r:id="rId93"/>
    <p:sldId id="361" r:id="rId94"/>
    <p:sldId id="362" r:id="rId95"/>
    <p:sldId id="363" r:id="rId96"/>
    <p:sldId id="368" r:id="rId97"/>
    <p:sldId id="369" r:id="rId98"/>
    <p:sldId id="370" r:id="rId99"/>
    <p:sldId id="371" r:id="rId100"/>
    <p:sldId id="372" r:id="rId101"/>
    <p:sldId id="373" r:id="rId102"/>
    <p:sldId id="374" r:id="rId103"/>
    <p:sldId id="375" r:id="rId104"/>
    <p:sldId id="376" r:id="rId105"/>
    <p:sldId id="377" r:id="rId106"/>
    <p:sldId id="398" r:id="rId107"/>
    <p:sldId id="399" r:id="rId108"/>
    <p:sldId id="378" r:id="rId109"/>
    <p:sldId id="379" r:id="rId110"/>
    <p:sldId id="380" r:id="rId111"/>
    <p:sldId id="381" r:id="rId112"/>
    <p:sldId id="382" r:id="rId113"/>
    <p:sldId id="383" r:id="rId114"/>
    <p:sldId id="384" r:id="rId115"/>
    <p:sldId id="342" r:id="rId116"/>
    <p:sldId id="507" r:id="rId117"/>
    <p:sldId id="480" r:id="rId118"/>
    <p:sldId id="478" r:id="rId119"/>
    <p:sldId id="481" r:id="rId120"/>
    <p:sldId id="483" r:id="rId121"/>
    <p:sldId id="475" r:id="rId122"/>
    <p:sldId id="508" r:id="rId123"/>
    <p:sldId id="474" r:id="rId124"/>
    <p:sldId id="473" r:id="rId125"/>
    <p:sldId id="477" r:id="rId126"/>
    <p:sldId id="344" r:id="rId127"/>
    <p:sldId id="479" r:id="rId128"/>
    <p:sldId id="486" r:id="rId129"/>
    <p:sldId id="341" r:id="rId130"/>
    <p:sldId id="487" r:id="rId131"/>
    <p:sldId id="331" r:id="rId132"/>
    <p:sldId id="332" r:id="rId133"/>
    <p:sldId id="333" r:id="rId134"/>
    <p:sldId id="334" r:id="rId135"/>
    <p:sldId id="335" r:id="rId136"/>
    <p:sldId id="336" r:id="rId137"/>
    <p:sldId id="337" r:id="rId138"/>
    <p:sldId id="338" r:id="rId139"/>
    <p:sldId id="339" r:id="rId140"/>
    <p:sldId id="350" r:id="rId141"/>
    <p:sldId id="468" r:id="rId142"/>
    <p:sldId id="469" r:id="rId143"/>
    <p:sldId id="364" r:id="rId144"/>
    <p:sldId id="365" r:id="rId145"/>
    <p:sldId id="405" r:id="rId146"/>
    <p:sldId id="396" r:id="rId147"/>
    <p:sldId id="297" r:id="rId148"/>
    <p:sldId id="346" r:id="rId149"/>
    <p:sldId id="347" r:id="rId150"/>
    <p:sldId id="348" r:id="rId151"/>
    <p:sldId id="349" r:id="rId152"/>
    <p:sldId id="395" r:id="rId153"/>
    <p:sldId id="397" r:id="rId154"/>
    <p:sldId id="400" r:id="rId155"/>
    <p:sldId id="389" r:id="rId156"/>
    <p:sldId id="387" r:id="rId157"/>
    <p:sldId id="390" r:id="rId158"/>
    <p:sldId id="391" r:id="rId159"/>
    <p:sldId id="388" r:id="rId160"/>
    <p:sldId id="392" r:id="rId161"/>
    <p:sldId id="393" r:id="rId162"/>
    <p:sldId id="385" r:id="rId163"/>
    <p:sldId id="386" r:id="rId164"/>
    <p:sldId id="406" r:id="rId165"/>
    <p:sldId id="401" r:id="rId166"/>
    <p:sldId id="484" r:id="rId167"/>
    <p:sldId id="485" r:id="rId168"/>
    <p:sldId id="408" r:id="rId169"/>
    <p:sldId id="409" r:id="rId170"/>
    <p:sldId id="410" r:id="rId171"/>
    <p:sldId id="465" r:id="rId172"/>
    <p:sldId id="412" r:id="rId173"/>
    <p:sldId id="413" r:id="rId174"/>
    <p:sldId id="414" r:id="rId175"/>
    <p:sldId id="415" r:id="rId176"/>
    <p:sldId id="416" r:id="rId177"/>
    <p:sldId id="417" r:id="rId178"/>
    <p:sldId id="418" r:id="rId179"/>
    <p:sldId id="419" r:id="rId180"/>
    <p:sldId id="420" r:id="rId181"/>
    <p:sldId id="421" r:id="rId182"/>
    <p:sldId id="422" r:id="rId183"/>
    <p:sldId id="423" r:id="rId184"/>
    <p:sldId id="424" r:id="rId185"/>
    <p:sldId id="425" r:id="rId186"/>
    <p:sldId id="426" r:id="rId187"/>
    <p:sldId id="427" r:id="rId188"/>
    <p:sldId id="428" r:id="rId189"/>
    <p:sldId id="429" r:id="rId190"/>
    <p:sldId id="430" r:id="rId191"/>
    <p:sldId id="431" r:id="rId192"/>
    <p:sldId id="432" r:id="rId193"/>
    <p:sldId id="433" r:id="rId194"/>
    <p:sldId id="434" r:id="rId195"/>
    <p:sldId id="435" r:id="rId196"/>
    <p:sldId id="436" r:id="rId197"/>
    <p:sldId id="437" r:id="rId198"/>
    <p:sldId id="438" r:id="rId199"/>
    <p:sldId id="439" r:id="rId200"/>
    <p:sldId id="440" r:id="rId201"/>
    <p:sldId id="441" r:id="rId202"/>
    <p:sldId id="442" r:id="rId203"/>
    <p:sldId id="443" r:id="rId204"/>
    <p:sldId id="444" r:id="rId205"/>
    <p:sldId id="445" r:id="rId206"/>
    <p:sldId id="446" r:id="rId207"/>
    <p:sldId id="447" r:id="rId208"/>
    <p:sldId id="448" r:id="rId209"/>
    <p:sldId id="449" r:id="rId210"/>
    <p:sldId id="450" r:id="rId211"/>
    <p:sldId id="451" r:id="rId212"/>
    <p:sldId id="452" r:id="rId213"/>
    <p:sldId id="453" r:id="rId214"/>
    <p:sldId id="454" r:id="rId215"/>
    <p:sldId id="455" r:id="rId216"/>
    <p:sldId id="456" r:id="rId217"/>
    <p:sldId id="457" r:id="rId218"/>
    <p:sldId id="458" r:id="rId219"/>
    <p:sldId id="459" r:id="rId220"/>
    <p:sldId id="460" r:id="rId221"/>
    <p:sldId id="461" r:id="rId222"/>
    <p:sldId id="462" r:id="rId223"/>
    <p:sldId id="463" r:id="rId224"/>
    <p:sldId id="464" r:id="rId225"/>
    <p:sldId id="411" r:id="rId226"/>
    <p:sldId id="404" r:id="rId227"/>
    <p:sldId id="492" r:id="rId228"/>
    <p:sldId id="494" r:id="rId229"/>
    <p:sldId id="498" r:id="rId230"/>
    <p:sldId id="497" r:id="rId231"/>
    <p:sldId id="495" r:id="rId232"/>
    <p:sldId id="496" r:id="rId233"/>
    <p:sldId id="488" r:id="rId234"/>
    <p:sldId id="489" r:id="rId235"/>
    <p:sldId id="490" r:id="rId236"/>
    <p:sldId id="491" r:id="rId2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ler, Madison" initials="BM" lastIdx="13" clrIdx="0">
    <p:extLst>
      <p:ext uri="{19B8F6BF-5375-455C-9EA6-DF929625EA0E}">
        <p15:presenceInfo xmlns:p15="http://schemas.microsoft.com/office/powerpoint/2012/main" userId="S-1-5-21-61803588-1308784355-1501187911-241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1" d="100"/>
          <a:sy n="61" d="100"/>
        </p:scale>
        <p:origin x="90" y="34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notesMaster" Target="notesMasters/notes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commentAuthors" Target="commentAuthor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17-03-15T18:38:27.752" idx="1">
    <p:pos x="10" y="10"/>
    <p:text>pure de papas</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3-15T18:38:46.316" idx="2">
    <p:pos x="10" y="10"/>
    <p:text>espinaca</p:text>
    <p:extLst>
      <p:ext uri="{C676402C-5697-4E1C-873F-D02D1690AC5C}">
        <p15:threadingInfo xmlns:p15="http://schemas.microsoft.com/office/powerpoint/2012/main" timeZoneBias="360"/>
      </p:ext>
    </p:extLst>
  </p:cm>
  <p:cm authorId="1" dt="2017-03-15T18:39:05.834" idx="3">
    <p:pos x="10" y="106"/>
    <p:text>frijoles de soy</p:text>
    <p:extLst>
      <p:ext uri="{C676402C-5697-4E1C-873F-D02D1690AC5C}">
        <p15:threadingInfo xmlns:p15="http://schemas.microsoft.com/office/powerpoint/2012/main" timeZoneBias="360">
          <p15:parentCm authorId="1" idx="2"/>
        </p15:threadingInfo>
      </p:ext>
    </p:extLst>
  </p:cm>
  <p:cm authorId="1" dt="2017-03-15T18:39:18.212" idx="4">
    <p:pos x="10" y="202"/>
    <p:text>almendra</p:text>
    <p:extLst>
      <p:ext uri="{C676402C-5697-4E1C-873F-D02D1690AC5C}">
        <p15:threadingInfo xmlns:p15="http://schemas.microsoft.com/office/powerpoint/2012/main" timeZoneBias="360">
          <p15:parentCm authorId="1" idx="2"/>
        </p15:threadingInfo>
      </p:ext>
    </p:extLst>
  </p:cm>
  <p:cm authorId="1" dt="2017-03-15T18:39:35.412" idx="5">
    <p:pos x="10" y="298"/>
    <p:text>sopa de miso wonton</p:text>
    <p:extLst>
      <p:ext uri="{C676402C-5697-4E1C-873F-D02D1690AC5C}">
        <p15:threadingInfo xmlns:p15="http://schemas.microsoft.com/office/powerpoint/2012/main" timeZoneBias="36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3-15T18:39:42.067" idx="6">
    <p:pos x="10" y="10"/>
    <p:text>remolacha</p:text>
    <p:extLst>
      <p:ext uri="{C676402C-5697-4E1C-873F-D02D1690AC5C}">
        <p15:threadingInfo xmlns:p15="http://schemas.microsoft.com/office/powerpoint/2012/main" timeZoneBias="360"/>
      </p:ext>
    </p:extLst>
  </p:cm>
  <p:cm authorId="1" dt="2017-03-15T18:40:17.479" idx="7">
    <p:pos x="10" y="106"/>
    <p:text>alforfon</p:text>
    <p:extLst>
      <p:ext uri="{C676402C-5697-4E1C-873F-D02D1690AC5C}">
        <p15:threadingInfo xmlns:p15="http://schemas.microsoft.com/office/powerpoint/2012/main" timeZoneBias="360">
          <p15:parentCm authorId="1" idx="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3-15T18:40:41.414" idx="8">
    <p:pos x="10" y="10"/>
    <p:text>curry con masala</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3-15T18:41:50.669" idx="9">
    <p:pos x="10" y="10"/>
    <p:text>queso brie</p:text>
    <p:extLst>
      <p:ext uri="{C676402C-5697-4E1C-873F-D02D1690AC5C}">
        <p15:threadingInfo xmlns:p15="http://schemas.microsoft.com/office/powerpoint/2012/main" timeZoneBias="360"/>
      </p:ext>
    </p:extLst>
  </p:cm>
  <p:cm authorId="1" dt="2017-03-15T18:42:15.611" idx="10">
    <p:pos x="10" y="106"/>
    <p:text>tarta de queso</p:text>
    <p:extLst>
      <p:ext uri="{C676402C-5697-4E1C-873F-D02D1690AC5C}">
        <p15:threadingInfo xmlns:p15="http://schemas.microsoft.com/office/powerpoint/2012/main" timeZoneBias="360">
          <p15:parentCm authorId="1" idx="9"/>
        </p15:threadingInfo>
      </p:ext>
    </p:extLst>
  </p:cm>
  <p:cm authorId="1" dt="2017-03-15T18:42:30.302" idx="11">
    <p:pos x="10" y="202"/>
    <p:text>pepino</p:text>
    <p:extLst>
      <p:ext uri="{C676402C-5697-4E1C-873F-D02D1690AC5C}">
        <p15:threadingInfo xmlns:p15="http://schemas.microsoft.com/office/powerpoint/2012/main" timeZoneBias="360">
          <p15:parentCm authorId="1" idx="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3-15T18:42:45.600" idx="12">
    <p:pos x="5355" y="962"/>
    <p:text>el repollo</p:text>
    <p:extLst>
      <p:ext uri="{C676402C-5697-4E1C-873F-D02D1690AC5C}">
        <p15:threadingInfo xmlns:p15="http://schemas.microsoft.com/office/powerpoint/2012/main" timeZoneBias="360"/>
      </p:ext>
    </p:extLst>
  </p:cm>
  <p:cm authorId="1" dt="2017-03-15T18:43:19.238" idx="13">
    <p:pos x="5355" y="1058"/>
    <p:text>judias verdes</p:text>
    <p:extLst>
      <p:ext uri="{C676402C-5697-4E1C-873F-D02D1690AC5C}">
        <p15:threadingInfo xmlns:p15="http://schemas.microsoft.com/office/powerpoint/2012/main" timeZoneBias="360">
          <p15:parentCm authorId="1" idx="12"/>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D6293-B2FE-496C-8E3D-75000D514C49}" type="datetimeFigureOut">
              <a:rPr lang="es-ES_tradnl" smtClean="0"/>
              <a:t>16/04/2019</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289C6-FF84-4FF1-A926-FCF9C3353FA6}" type="slidenum">
              <a:rPr lang="es-ES_tradnl" smtClean="0"/>
              <a:t>‹#›</a:t>
            </a:fld>
            <a:endParaRPr lang="es-ES_tradnl"/>
          </a:p>
        </p:txBody>
      </p:sp>
    </p:spTree>
    <p:extLst>
      <p:ext uri="{BB962C8B-B14F-4D97-AF65-F5344CB8AC3E}">
        <p14:creationId xmlns:p14="http://schemas.microsoft.com/office/powerpoint/2010/main" val="118618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Img</a:t>
            </a:r>
            <a:r>
              <a:rPr lang="en-US" dirty="0"/>
              <a:t> source: http://simplyhealthyfam.blogspot.com/2010/07/puerto-penasco-ceviche.html</a:t>
            </a:r>
          </a:p>
        </p:txBody>
      </p:sp>
      <p:sp>
        <p:nvSpPr>
          <p:cNvPr id="4" name="Slide Number Placeholder 3"/>
          <p:cNvSpPr>
            <a:spLocks noGrp="1"/>
          </p:cNvSpPr>
          <p:nvPr>
            <p:ph type="sldNum" sz="quarter" idx="10"/>
          </p:nvPr>
        </p:nvSpPr>
        <p:spPr/>
        <p:txBody>
          <a:bodyPr/>
          <a:lstStyle/>
          <a:p>
            <a:fld id="{45AA8954-3BB5-2444-B864-0928784BD419}" type="slidenum">
              <a:rPr lang="en-US" smtClean="0"/>
              <a:pPr/>
              <a:t>149</a:t>
            </a:fld>
            <a:endParaRPr lang="en-US"/>
          </a:p>
        </p:txBody>
      </p:sp>
    </p:spTree>
    <p:extLst>
      <p:ext uri="{BB962C8B-B14F-4D97-AF65-F5344CB8AC3E}">
        <p14:creationId xmlns:p14="http://schemas.microsoft.com/office/powerpoint/2010/main" val="220490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a:t>
            </a:r>
            <a:r>
              <a:rPr lang="en-US" baseline="0" dirty="0"/>
              <a:t> source: http://</a:t>
            </a:r>
            <a:r>
              <a:rPr lang="en-US" baseline="0" dirty="0" err="1"/>
              <a:t>www.ifood.tv/network/gallo_pinto</a:t>
            </a:r>
            <a:endParaRPr lang="en-US" baseline="0" dirty="0"/>
          </a:p>
          <a:p>
            <a:r>
              <a:rPr lang="en-US" dirty="0"/>
              <a:t>http://bakinghistory.wordpress.com/2008/01/17/arroz-con-leche-rice-pudding/</a:t>
            </a:r>
          </a:p>
        </p:txBody>
      </p:sp>
      <p:sp>
        <p:nvSpPr>
          <p:cNvPr id="4" name="Slide Number Placeholder 3"/>
          <p:cNvSpPr>
            <a:spLocks noGrp="1"/>
          </p:cNvSpPr>
          <p:nvPr>
            <p:ph type="sldNum" sz="quarter" idx="10"/>
          </p:nvPr>
        </p:nvSpPr>
        <p:spPr/>
        <p:txBody>
          <a:bodyPr/>
          <a:lstStyle/>
          <a:p>
            <a:fld id="{45AA8954-3BB5-2444-B864-0928784BD419}" type="slidenum">
              <a:rPr lang="en-US" smtClean="0"/>
              <a:pPr/>
              <a:t>150</a:t>
            </a:fld>
            <a:endParaRPr lang="en-US"/>
          </a:p>
        </p:txBody>
      </p:sp>
    </p:spTree>
    <p:extLst>
      <p:ext uri="{BB962C8B-B14F-4D97-AF65-F5344CB8AC3E}">
        <p14:creationId xmlns:p14="http://schemas.microsoft.com/office/powerpoint/2010/main" val="261506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Arepas</a:t>
            </a:r>
            <a:r>
              <a:rPr lang="en-US" dirty="0"/>
              <a:t> de </a:t>
            </a:r>
            <a:r>
              <a:rPr lang="en-US" dirty="0" err="1"/>
              <a:t>Queso</a:t>
            </a:r>
            <a:r>
              <a:rPr lang="en-US" dirty="0"/>
              <a:t>: Image from </a:t>
            </a:r>
            <a:r>
              <a:rPr lang="en-US" dirty="0" err="1"/>
              <a:t>SpanishPlans</a:t>
            </a:r>
            <a:r>
              <a:rPr lang="en-US" dirty="0"/>
              <a:t> taken</a:t>
            </a:r>
            <a:r>
              <a:rPr lang="en-US" baseline="0" dirty="0"/>
              <a:t> in Cartagena, Colombia</a:t>
            </a:r>
            <a:endParaRPr lang="en-US" dirty="0"/>
          </a:p>
        </p:txBody>
      </p:sp>
      <p:sp>
        <p:nvSpPr>
          <p:cNvPr id="4" name="Slide Number Placeholder 3"/>
          <p:cNvSpPr>
            <a:spLocks noGrp="1"/>
          </p:cNvSpPr>
          <p:nvPr>
            <p:ph type="sldNum" sz="quarter" idx="10"/>
          </p:nvPr>
        </p:nvSpPr>
        <p:spPr/>
        <p:txBody>
          <a:bodyPr/>
          <a:lstStyle/>
          <a:p>
            <a:fld id="{45AA8954-3BB5-2444-B864-0928784BD419}" type="slidenum">
              <a:rPr lang="en-US" smtClean="0"/>
              <a:pPr/>
              <a:t>151</a:t>
            </a:fld>
            <a:endParaRPr lang="en-US"/>
          </a:p>
        </p:txBody>
      </p:sp>
    </p:spTree>
    <p:extLst>
      <p:ext uri="{BB962C8B-B14F-4D97-AF65-F5344CB8AC3E}">
        <p14:creationId xmlns:p14="http://schemas.microsoft.com/office/powerpoint/2010/main" val="165945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0298B04-30B9-4DC5-91F0-E185C7E37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ABB2282-D156-48BD-9C21-EEEE703EC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_tradnl"/>
          </a:p>
        </p:txBody>
      </p:sp>
      <p:sp>
        <p:nvSpPr>
          <p:cNvPr id="13316" name="Slide Number Placeholder 3">
            <a:extLst>
              <a:ext uri="{FF2B5EF4-FFF2-40B4-BE49-F238E27FC236}">
                <a16:creationId xmlns:a16="http://schemas.microsoft.com/office/drawing/2014/main" id="{DD29552F-1AE8-4FA7-8539-413BD4EFBA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EF7FD1-9130-496C-B66F-2D8BE8B32B91}" type="slidenum">
              <a:rPr lang="en-US" altLang="es-ES_tradnl" sz="1200"/>
              <a:pPr/>
              <a:t>180</a:t>
            </a:fld>
            <a:endParaRPr lang="en-US" altLang="es-ES_tradnl" sz="1200"/>
          </a:p>
        </p:txBody>
      </p:sp>
    </p:spTree>
    <p:extLst>
      <p:ext uri="{BB962C8B-B14F-4D97-AF65-F5344CB8AC3E}">
        <p14:creationId xmlns:p14="http://schemas.microsoft.com/office/powerpoint/2010/main" val="223310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4/16/2019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13">
            <a:extLst>
              <a:ext uri="{FF2B5EF4-FFF2-40B4-BE49-F238E27FC236}">
                <a16:creationId xmlns:a16="http://schemas.microsoft.com/office/drawing/2014/main" id="{9B0EBC3D-924B-4F3E-8D84-508D8B3E2F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46722B33-38C8-4F49-B5F0-90C0EDB13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E429A154-F430-4053-A14D-7B5EEBE8DB12}"/>
              </a:ext>
            </a:extLst>
          </p:cNvPr>
          <p:cNvSpPr>
            <a:spLocks noGrp="1" noChangeArrowheads="1"/>
          </p:cNvSpPr>
          <p:nvPr>
            <p:ph type="sldNum" sz="quarter" idx="12"/>
          </p:nvPr>
        </p:nvSpPr>
        <p:spPr>
          <a:ln/>
        </p:spPr>
        <p:txBody>
          <a:bodyPr/>
          <a:lstStyle>
            <a:lvl1pPr>
              <a:defRPr/>
            </a:lvl1pPr>
          </a:lstStyle>
          <a:p>
            <a:pPr>
              <a:defRPr/>
            </a:pPr>
            <a:fld id="{9EFD8903-4680-453A-95DF-5491F33938CE}" type="slidenum">
              <a:rPr lang="en-US" altLang="es-ES_tradnl"/>
              <a:pPr>
                <a:defRPr/>
              </a:pPr>
              <a:t>‹#›</a:t>
            </a:fld>
            <a:endParaRPr lang="en-US" altLang="es-ES_tradnl"/>
          </a:p>
        </p:txBody>
      </p:sp>
    </p:spTree>
    <p:extLst>
      <p:ext uri="{BB962C8B-B14F-4D97-AF65-F5344CB8AC3E}">
        <p14:creationId xmlns:p14="http://schemas.microsoft.com/office/powerpoint/2010/main" val="422124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4/16/2019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4/16/2019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5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8" Type="http://schemas.openxmlformats.org/officeDocument/2006/relationships/slide" Target="slide177.xml"/><Relationship Id="rId13" Type="http://schemas.openxmlformats.org/officeDocument/2006/relationships/slide" Target="slide193.xml"/><Relationship Id="rId18" Type="http://schemas.openxmlformats.org/officeDocument/2006/relationships/slide" Target="slide215.xml"/><Relationship Id="rId26" Type="http://schemas.openxmlformats.org/officeDocument/2006/relationships/slide" Target="slide219.xml"/><Relationship Id="rId3" Type="http://schemas.openxmlformats.org/officeDocument/2006/relationships/audio" Target="../media/audio1.wav"/><Relationship Id="rId21" Type="http://schemas.openxmlformats.org/officeDocument/2006/relationships/slide" Target="slide207.xml"/><Relationship Id="rId7" Type="http://schemas.openxmlformats.org/officeDocument/2006/relationships/slide" Target="slide175.xml"/><Relationship Id="rId12" Type="http://schemas.openxmlformats.org/officeDocument/2006/relationships/slide" Target="slide203.xml"/><Relationship Id="rId17" Type="http://schemas.openxmlformats.org/officeDocument/2006/relationships/slide" Target="slide205.xml"/><Relationship Id="rId25" Type="http://schemas.openxmlformats.org/officeDocument/2006/relationships/slide" Target="slide209.xml"/><Relationship Id="rId2" Type="http://schemas.openxmlformats.org/officeDocument/2006/relationships/slideLayout" Target="../slideLayouts/slideLayout12.xml"/><Relationship Id="rId16" Type="http://schemas.openxmlformats.org/officeDocument/2006/relationships/slide" Target="slide195.xml"/><Relationship Id="rId20" Type="http://schemas.openxmlformats.org/officeDocument/2006/relationships/slide" Target="slide197.xml"/><Relationship Id="rId29" Type="http://schemas.openxmlformats.org/officeDocument/2006/relationships/slide" Target="slide211.xml"/><Relationship Id="rId1" Type="http://schemas.openxmlformats.org/officeDocument/2006/relationships/vmlDrawing" Target="../drawings/vmlDrawing2.vml"/><Relationship Id="rId6" Type="http://schemas.openxmlformats.org/officeDocument/2006/relationships/slide" Target="slide173.xml"/><Relationship Id="rId11" Type="http://schemas.openxmlformats.org/officeDocument/2006/relationships/slide" Target="slide183.xml"/><Relationship Id="rId24" Type="http://schemas.openxmlformats.org/officeDocument/2006/relationships/slide" Target="slide199.xml"/><Relationship Id="rId5" Type="http://schemas.openxmlformats.org/officeDocument/2006/relationships/image" Target="../media/image125.wmf"/><Relationship Id="rId15" Type="http://schemas.openxmlformats.org/officeDocument/2006/relationships/slide" Target="slide185.xml"/><Relationship Id="rId23" Type="http://schemas.openxmlformats.org/officeDocument/2006/relationships/slide" Target="slide189.xml"/><Relationship Id="rId28" Type="http://schemas.openxmlformats.org/officeDocument/2006/relationships/slide" Target="slide201.xml"/><Relationship Id="rId10" Type="http://schemas.openxmlformats.org/officeDocument/2006/relationships/slide" Target="slide181.xml"/><Relationship Id="rId19" Type="http://schemas.openxmlformats.org/officeDocument/2006/relationships/slide" Target="slide187.xml"/><Relationship Id="rId31" Type="http://schemas.openxmlformats.org/officeDocument/2006/relationships/slide" Target="slide223.xml"/><Relationship Id="rId4" Type="http://schemas.openxmlformats.org/officeDocument/2006/relationships/oleObject" Target="../embeddings/oleObject1.bin"/><Relationship Id="rId9" Type="http://schemas.openxmlformats.org/officeDocument/2006/relationships/slide" Target="slide179.xml"/><Relationship Id="rId14" Type="http://schemas.openxmlformats.org/officeDocument/2006/relationships/slide" Target="slide213.xml"/><Relationship Id="rId22" Type="http://schemas.openxmlformats.org/officeDocument/2006/relationships/slide" Target="slide217.xml"/><Relationship Id="rId27" Type="http://schemas.openxmlformats.org/officeDocument/2006/relationships/slide" Target="slide191.xml"/><Relationship Id="rId30" Type="http://schemas.openxmlformats.org/officeDocument/2006/relationships/slide" Target="slide22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slide" Target="slide172.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1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audio" Target="file:///C:\My%20Documents\final_Q.wav" TargetMode="External"/><Relationship Id="rId5" Type="http://schemas.openxmlformats.org/officeDocument/2006/relationships/image" Target="../media/image126.jpeg"/><Relationship Id="rId4" Type="http://schemas.openxmlformats.org/officeDocument/2006/relationships/slide" Target="slide17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172.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3.jpg"/></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58.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5" y="2392224"/>
            <a:ext cx="9612971" cy="2852737"/>
          </a:xfrm>
        </p:spPr>
        <p:txBody>
          <a:bodyPr>
            <a:normAutofit fontScale="90000"/>
          </a:bodyPr>
          <a:lstStyle/>
          <a:p>
            <a:r>
              <a:rPr lang="es-ES_tradnl" sz="5300" dirty="0"/>
              <a:t>WHAT IS YOUR FAVORITE MEAL OF THE DAY?</a:t>
            </a:r>
            <a:br>
              <a:rPr lang="es-ES_tradnl" sz="5300" dirty="0"/>
            </a:br>
            <a:r>
              <a:rPr lang="es-ES_tradnl" sz="5300" dirty="0"/>
              <a:t>FAVORITE FOOD?</a:t>
            </a:r>
            <a:br>
              <a:rPr lang="es-ES_tradnl" sz="5300" dirty="0"/>
            </a:br>
            <a:r>
              <a:rPr lang="es-ES_tradnl" sz="5300" dirty="0"/>
              <a:t>FOOD WORDS IN SPANISH YOU ALREADY KNOW?</a:t>
            </a:r>
            <a:r>
              <a:rPr lang="es-ES_tradnl" dirty="0"/>
              <a:t/>
            </a:r>
            <a:br>
              <a:rPr lang="es-ES_tradnl" dirty="0"/>
            </a:br>
            <a:endParaRPr lang="es-ES_tradnl" dirty="0"/>
          </a:p>
        </p:txBody>
      </p:sp>
      <p:sp>
        <p:nvSpPr>
          <p:cNvPr id="3" name="Text Placeholder 2"/>
          <p:cNvSpPr>
            <a:spLocks noGrp="1"/>
          </p:cNvSpPr>
          <p:nvPr>
            <p:ph type="body" idx="1"/>
          </p:nvPr>
        </p:nvSpPr>
        <p:spPr/>
        <p:txBody>
          <a:bodyPr>
            <a:noAutofit/>
          </a:bodyPr>
          <a:lstStyle/>
          <a:p>
            <a:r>
              <a:rPr lang="es-ES_tradnl" sz="7200" dirty="0"/>
              <a:t>HAZLO AHORA</a:t>
            </a:r>
          </a:p>
        </p:txBody>
      </p:sp>
    </p:spTree>
    <p:extLst>
      <p:ext uri="{BB962C8B-B14F-4D97-AF65-F5344CB8AC3E}">
        <p14:creationId xmlns:p14="http://schemas.microsoft.com/office/powerpoint/2010/main" val="130879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757" y="-543208"/>
            <a:ext cx="9612971" cy="2852737"/>
          </a:xfrm>
        </p:spPr>
        <p:txBody>
          <a:bodyPr/>
          <a:lstStyle/>
          <a:p>
            <a:r>
              <a:rPr lang="es-ES_tradnl" dirty="0"/>
              <a:t>LOS HUEVOS</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706" y="2365981"/>
            <a:ext cx="4951569" cy="3303404"/>
          </a:xfrm>
          <a:prstGeom prst="rect">
            <a:avLst/>
          </a:prstGeom>
        </p:spPr>
      </p:pic>
      <p:sp>
        <p:nvSpPr>
          <p:cNvPr id="5" name="Star: 5 Points 4">
            <a:extLst>
              <a:ext uri="{FF2B5EF4-FFF2-40B4-BE49-F238E27FC236}">
                <a16:creationId xmlns:a16="http://schemas.microsoft.com/office/drawing/2014/main" id="{AE54E829-3343-4867-B873-DE1BB3DDBF2E}"/>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0513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046" y="-1557750"/>
            <a:ext cx="9612971" cy="2852737"/>
          </a:xfrm>
        </p:spPr>
        <p:txBody>
          <a:bodyPr/>
          <a:lstStyle/>
          <a:p>
            <a:r>
              <a:rPr lang="es-ES_tradnl" dirty="0" smtClean="0"/>
              <a:t>SABROSO/A</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263" y="1687301"/>
            <a:ext cx="3549144" cy="4043798"/>
          </a:xfrm>
          <a:prstGeom prst="rect">
            <a:avLst/>
          </a:prstGeom>
        </p:spPr>
      </p:pic>
      <p:sp>
        <p:nvSpPr>
          <p:cNvPr id="5" name="Star: 5 Points 4">
            <a:extLst>
              <a:ext uri="{FF2B5EF4-FFF2-40B4-BE49-F238E27FC236}">
                <a16:creationId xmlns:a16="http://schemas.microsoft.com/office/drawing/2014/main" id="{08FAA2D3-9AA9-4C43-B9C7-532FAC28BA4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5816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83" y="-1776691"/>
            <a:ext cx="9612971" cy="2852737"/>
          </a:xfrm>
        </p:spPr>
        <p:txBody>
          <a:bodyPr/>
          <a:lstStyle/>
          <a:p>
            <a:r>
              <a:rPr lang="es-ES_tradnl" dirty="0"/>
              <a:t>¡QUE Asco!</a:t>
            </a:r>
          </a:p>
        </p:txBody>
      </p:sp>
      <p:sp>
        <p:nvSpPr>
          <p:cNvPr id="3" name="Text Placeholder 2"/>
          <p:cNvSpPr>
            <a:spLocks noGrp="1"/>
          </p:cNvSpPr>
          <p:nvPr>
            <p:ph type="body" idx="1"/>
          </p:nvPr>
        </p:nvSpPr>
        <p:spPr>
          <a:xfrm>
            <a:off x="1434726" y="5053455"/>
            <a:ext cx="9612971" cy="1143324"/>
          </a:xfrm>
        </p:spPr>
        <p:txBody>
          <a:bodyPr>
            <a:normAutofit/>
          </a:bodyPr>
          <a:lstStyle/>
          <a:p>
            <a:r>
              <a:rPr lang="es-ES_tradnl" sz="4000" dirty="0"/>
              <a:t>HOW GROSS!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08" y="1421032"/>
            <a:ext cx="4176243" cy="4204085"/>
          </a:xfrm>
          <a:prstGeom prst="rect">
            <a:avLst/>
          </a:prstGeom>
        </p:spPr>
      </p:pic>
      <p:sp>
        <p:nvSpPr>
          <p:cNvPr id="5" name="Star: 5 Points 4">
            <a:extLst>
              <a:ext uri="{FF2B5EF4-FFF2-40B4-BE49-F238E27FC236}">
                <a16:creationId xmlns:a16="http://schemas.microsoft.com/office/drawing/2014/main" id="{23F0D320-0D92-4CA5-95F7-6878C152730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2429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437" y="-1583507"/>
            <a:ext cx="9612971" cy="2852737"/>
          </a:xfrm>
        </p:spPr>
        <p:txBody>
          <a:bodyPr/>
          <a:lstStyle/>
          <a:p>
            <a:r>
              <a:rPr lang="es-ES_tradnl" dirty="0"/>
              <a:t>¡Que rico/a!</a:t>
            </a:r>
          </a:p>
        </p:txBody>
      </p:sp>
      <p:sp>
        <p:nvSpPr>
          <p:cNvPr id="3" name="Text Placeholder 2"/>
          <p:cNvSpPr>
            <a:spLocks noGrp="1"/>
          </p:cNvSpPr>
          <p:nvPr>
            <p:ph type="body" idx="1"/>
          </p:nvPr>
        </p:nvSpPr>
        <p:spPr>
          <a:xfrm>
            <a:off x="1267301" y="4216328"/>
            <a:ext cx="9612971" cy="1143324"/>
          </a:xfrm>
        </p:spPr>
        <p:txBody>
          <a:bodyPr/>
          <a:lstStyle/>
          <a:p>
            <a:r>
              <a:rPr lang="es-ES_tradnl" dirty="0" err="1"/>
              <a:t>How</a:t>
            </a:r>
            <a:r>
              <a:rPr lang="es-ES_tradnl" dirty="0"/>
              <a:t> </a:t>
            </a:r>
            <a:r>
              <a:rPr lang="es-ES_tradnl" dirty="0" err="1"/>
              <a:t>delicious</a:t>
            </a:r>
            <a:r>
              <a:rPr lang="es-ES_tradnl" dirty="0"/>
              <a:t>/ </a:t>
            </a:r>
            <a:r>
              <a:rPr lang="es-ES_tradnl" dirty="0" err="1"/>
              <a:t>tasty</a:t>
            </a:r>
            <a:r>
              <a:rPr lang="es-ES_tradnl" dirty="0"/>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650"/>
          <a:stretch/>
        </p:blipFill>
        <p:spPr>
          <a:xfrm>
            <a:off x="3366945" y="1801806"/>
            <a:ext cx="4409129" cy="3557846"/>
          </a:xfrm>
          <a:prstGeom prst="rect">
            <a:avLst/>
          </a:prstGeom>
        </p:spPr>
      </p:pic>
      <p:sp>
        <p:nvSpPr>
          <p:cNvPr id="5" name="Star: 5 Points 4">
            <a:extLst>
              <a:ext uri="{FF2B5EF4-FFF2-40B4-BE49-F238E27FC236}">
                <a16:creationId xmlns:a16="http://schemas.microsoft.com/office/drawing/2014/main" id="{EFEECAB2-E236-4F08-887A-08EE18FE9E2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899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964" y="-1426369"/>
            <a:ext cx="9612971" cy="2852737"/>
          </a:xfrm>
        </p:spPr>
        <p:txBody>
          <a:bodyPr/>
          <a:lstStyle/>
          <a:p>
            <a:r>
              <a:rPr lang="es-ES_tradnl" dirty="0"/>
              <a:t>Dulce</a:t>
            </a:r>
          </a:p>
        </p:txBody>
      </p:sp>
      <p:sp>
        <p:nvSpPr>
          <p:cNvPr id="3" name="Text Placeholder 2"/>
          <p:cNvSpPr>
            <a:spLocks noGrp="1"/>
          </p:cNvSpPr>
          <p:nvPr>
            <p:ph type="body" idx="1"/>
          </p:nvPr>
        </p:nvSpPr>
        <p:spPr/>
        <p:txBody>
          <a:bodyPr>
            <a:normAutofit/>
          </a:bodyPr>
          <a:lstStyle/>
          <a:p>
            <a:r>
              <a:rPr lang="es-ES_tradnl" sz="4000" dirty="0" err="1"/>
              <a:t>Sweet</a:t>
            </a:r>
            <a:endParaRPr lang="es-ES_tradnl"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396" y="1642089"/>
            <a:ext cx="3833611" cy="4284060"/>
          </a:xfrm>
          <a:prstGeom prst="rect">
            <a:avLst/>
          </a:prstGeom>
        </p:spPr>
      </p:pic>
      <p:sp>
        <p:nvSpPr>
          <p:cNvPr id="5" name="Star: 5 Points 4">
            <a:extLst>
              <a:ext uri="{FF2B5EF4-FFF2-40B4-BE49-F238E27FC236}">
                <a16:creationId xmlns:a16="http://schemas.microsoft.com/office/drawing/2014/main" id="{998262DF-B7E4-4F59-A0CB-AEB8225E1906}"/>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1438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504" y="-1570629"/>
            <a:ext cx="9612971" cy="2852737"/>
          </a:xfrm>
        </p:spPr>
        <p:txBody>
          <a:bodyPr/>
          <a:lstStyle/>
          <a:p>
            <a:r>
              <a:rPr lang="es-ES_tradnl" dirty="0"/>
              <a:t>Picante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903" y="1492809"/>
            <a:ext cx="4805698" cy="3604274"/>
          </a:xfrm>
          <a:prstGeom prst="rect">
            <a:avLst/>
          </a:prstGeom>
        </p:spPr>
      </p:pic>
      <p:sp>
        <p:nvSpPr>
          <p:cNvPr id="5" name="Star: 5 Points 4">
            <a:extLst>
              <a:ext uri="{FF2B5EF4-FFF2-40B4-BE49-F238E27FC236}">
                <a16:creationId xmlns:a16="http://schemas.microsoft.com/office/drawing/2014/main" id="{FC1438C7-18BF-415E-93A0-85B7C0916A76}"/>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3181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412" y="-1426369"/>
            <a:ext cx="9612971" cy="2852737"/>
          </a:xfrm>
        </p:spPr>
        <p:txBody>
          <a:bodyPr/>
          <a:lstStyle/>
          <a:p>
            <a:r>
              <a:rPr lang="es-ES_tradnl" dirty="0"/>
              <a:t>salado/a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470" y="1856722"/>
            <a:ext cx="4434089" cy="3502930"/>
          </a:xfrm>
          <a:prstGeom prst="rect">
            <a:avLst/>
          </a:prstGeom>
        </p:spPr>
      </p:pic>
      <p:sp>
        <p:nvSpPr>
          <p:cNvPr id="5" name="Star: 5 Points 4">
            <a:extLst>
              <a:ext uri="{FF2B5EF4-FFF2-40B4-BE49-F238E27FC236}">
                <a16:creationId xmlns:a16="http://schemas.microsoft.com/office/drawing/2014/main" id="{947997FB-453A-4E29-9AA8-F2402401F52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9475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485" y="-1626479"/>
            <a:ext cx="9612971" cy="2852737"/>
          </a:xfrm>
        </p:spPr>
        <p:txBody>
          <a:bodyPr/>
          <a:lstStyle/>
          <a:p>
            <a:r>
              <a:rPr lang="es-ES_tradnl" dirty="0"/>
              <a:t>Ácido/a, agrio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805" y="1088925"/>
            <a:ext cx="5692328" cy="4861775"/>
          </a:xfrm>
          <a:prstGeom prst="rect">
            <a:avLst/>
          </a:prstGeom>
        </p:spPr>
      </p:pic>
      <p:sp>
        <p:nvSpPr>
          <p:cNvPr id="5" name="Star: 5 Points 4">
            <a:extLst>
              <a:ext uri="{FF2B5EF4-FFF2-40B4-BE49-F238E27FC236}">
                <a16:creationId xmlns:a16="http://schemas.microsoft.com/office/drawing/2014/main" id="{76AFD45C-7189-464A-8FC3-5768CCA0E26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1681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775" y="-1426369"/>
            <a:ext cx="9612971" cy="2852737"/>
          </a:xfrm>
        </p:spPr>
        <p:txBody>
          <a:bodyPr/>
          <a:lstStyle/>
          <a:p>
            <a:r>
              <a:rPr lang="es-ES_tradnl" dirty="0"/>
              <a:t>Amargo/a</a:t>
            </a:r>
          </a:p>
        </p:txBody>
      </p:sp>
      <p:sp>
        <p:nvSpPr>
          <p:cNvPr id="3" name="Text Placeholder 2"/>
          <p:cNvSpPr>
            <a:spLocks noGrp="1"/>
          </p:cNvSpPr>
          <p:nvPr>
            <p:ph type="body" idx="1"/>
          </p:nvPr>
        </p:nvSpPr>
        <p:spPr/>
        <p:txBody>
          <a:bodyPr/>
          <a:lstStyle/>
          <a:p>
            <a:endParaRPr lang="es-ES_tradnl"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0469" b="5540"/>
          <a:stretch/>
        </p:blipFill>
        <p:spPr>
          <a:xfrm>
            <a:off x="2770031" y="2009103"/>
            <a:ext cx="6858000" cy="2331077"/>
          </a:xfrm>
          <a:prstGeom prst="rect">
            <a:avLst/>
          </a:prstGeom>
        </p:spPr>
      </p:pic>
      <p:sp>
        <p:nvSpPr>
          <p:cNvPr id="6" name="Star: 5 Points 5">
            <a:extLst>
              <a:ext uri="{FF2B5EF4-FFF2-40B4-BE49-F238E27FC236}">
                <a16:creationId xmlns:a16="http://schemas.microsoft.com/office/drawing/2014/main" id="{D9B3BBB6-5244-40DD-9BCA-58BCD24B8C47}"/>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61251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079" y="-1210020"/>
            <a:ext cx="9612971" cy="2852737"/>
          </a:xfrm>
        </p:spPr>
        <p:txBody>
          <a:bodyPr/>
          <a:lstStyle/>
          <a:p>
            <a:r>
              <a:rPr lang="es-ES_tradnl" dirty="0"/>
              <a:t>Caliente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487" y="1960808"/>
            <a:ext cx="5857875" cy="3657600"/>
          </a:xfrm>
          <a:prstGeom prst="rect">
            <a:avLst/>
          </a:prstGeom>
        </p:spPr>
      </p:pic>
      <p:sp>
        <p:nvSpPr>
          <p:cNvPr id="5" name="Star: 5 Points 4">
            <a:extLst>
              <a:ext uri="{FF2B5EF4-FFF2-40B4-BE49-F238E27FC236}">
                <a16:creationId xmlns:a16="http://schemas.microsoft.com/office/drawing/2014/main" id="{C59AC9AC-3026-41E9-AB83-B5339DAD91F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8643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144" y="-1274414"/>
            <a:ext cx="9612971" cy="2852737"/>
          </a:xfrm>
        </p:spPr>
        <p:txBody>
          <a:bodyPr/>
          <a:lstStyle/>
          <a:p>
            <a:r>
              <a:rPr lang="es-ES_tradnl" dirty="0"/>
              <a:t>Frio/a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926" y="1687133"/>
            <a:ext cx="5305023" cy="4018208"/>
          </a:xfrm>
          <a:prstGeom prst="rect">
            <a:avLst/>
          </a:prstGeom>
        </p:spPr>
      </p:pic>
      <p:sp>
        <p:nvSpPr>
          <p:cNvPr id="5" name="Star: 5 Points 4">
            <a:extLst>
              <a:ext uri="{FF2B5EF4-FFF2-40B4-BE49-F238E27FC236}">
                <a16:creationId xmlns:a16="http://schemas.microsoft.com/office/drawing/2014/main" id="{DA48FAA5-DB72-4186-A14F-EB5F233FEE4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585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032" y="-1133669"/>
            <a:ext cx="9612971" cy="2852737"/>
          </a:xfrm>
        </p:spPr>
        <p:txBody>
          <a:bodyPr/>
          <a:lstStyle/>
          <a:p>
            <a:r>
              <a:rPr lang="es-ES_tradnl" dirty="0"/>
              <a:t>EL PAN</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078" y="2382079"/>
            <a:ext cx="4456375" cy="3342281"/>
          </a:xfrm>
          <a:prstGeom prst="rect">
            <a:avLst/>
          </a:prstGeom>
        </p:spPr>
      </p:pic>
      <p:sp>
        <p:nvSpPr>
          <p:cNvPr id="5" name="Star: 5 Points 4">
            <a:extLst>
              <a:ext uri="{FF2B5EF4-FFF2-40B4-BE49-F238E27FC236}">
                <a16:creationId xmlns:a16="http://schemas.microsoft.com/office/drawing/2014/main" id="{4FB4834B-B676-4964-83F0-A725DFC7AC1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2832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19" y="-1287294"/>
            <a:ext cx="9612971" cy="2852737"/>
          </a:xfrm>
        </p:spPr>
        <p:txBody>
          <a:bodyPr/>
          <a:lstStyle/>
          <a:p>
            <a:r>
              <a:rPr lang="es-ES_tradnl" dirty="0"/>
              <a:t>nunca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117" y="1468997"/>
            <a:ext cx="6350000" cy="4229100"/>
          </a:xfrm>
          <a:prstGeom prst="rect">
            <a:avLst/>
          </a:prstGeom>
        </p:spPr>
      </p:pic>
      <p:sp>
        <p:nvSpPr>
          <p:cNvPr id="5" name="Text Placeholder 4"/>
          <p:cNvSpPr>
            <a:spLocks noGrp="1"/>
          </p:cNvSpPr>
          <p:nvPr>
            <p:ph type="body" idx="1"/>
          </p:nvPr>
        </p:nvSpPr>
        <p:spPr/>
        <p:txBody>
          <a:bodyPr/>
          <a:lstStyle/>
          <a:p>
            <a:endParaRPr lang="es-ES_tradnl"/>
          </a:p>
        </p:txBody>
      </p:sp>
      <p:sp>
        <p:nvSpPr>
          <p:cNvPr id="6" name="Star: 5 Points 5">
            <a:extLst>
              <a:ext uri="{FF2B5EF4-FFF2-40B4-BE49-F238E27FC236}">
                <a16:creationId xmlns:a16="http://schemas.microsoft.com/office/drawing/2014/main" id="{55D760DB-4E39-46EC-B36F-39C274AB9E36}"/>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3181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356" y="-1426369"/>
            <a:ext cx="9612971" cy="2852737"/>
          </a:xfrm>
        </p:spPr>
        <p:txBody>
          <a:bodyPr/>
          <a:lstStyle/>
          <a:p>
            <a:r>
              <a:rPr lang="es-ES_tradnl" dirty="0"/>
              <a:t>SIEMPRE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513" y="1479377"/>
            <a:ext cx="3919470" cy="3880275"/>
          </a:xfrm>
          <a:prstGeom prst="rect">
            <a:avLst/>
          </a:prstGeom>
        </p:spPr>
      </p:pic>
      <p:sp>
        <p:nvSpPr>
          <p:cNvPr id="5" name="Star: 5 Points 4">
            <a:extLst>
              <a:ext uri="{FF2B5EF4-FFF2-40B4-BE49-F238E27FC236}">
                <a16:creationId xmlns:a16="http://schemas.microsoft.com/office/drawing/2014/main" id="{4438BA90-0761-4CAC-B4E1-CDDC09505871}"/>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3650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7" y="-1426369"/>
            <a:ext cx="9612971" cy="2852737"/>
          </a:xfrm>
        </p:spPr>
        <p:txBody>
          <a:bodyPr/>
          <a:lstStyle/>
          <a:p>
            <a:r>
              <a:rPr lang="es-ES_tradnl" dirty="0"/>
              <a:t>TENER </a:t>
            </a:r>
            <a:r>
              <a:rPr lang="es-ES_tradnl" dirty="0" smtClean="0"/>
              <a:t>HAMBRE </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714500"/>
            <a:ext cx="4572000" cy="3429000"/>
          </a:xfrm>
          <a:prstGeom prst="rect">
            <a:avLst/>
          </a:prstGeom>
        </p:spPr>
      </p:pic>
      <p:sp>
        <p:nvSpPr>
          <p:cNvPr id="5" name="Star: 5 Points 4">
            <a:extLst>
              <a:ext uri="{FF2B5EF4-FFF2-40B4-BE49-F238E27FC236}">
                <a16:creationId xmlns:a16="http://schemas.microsoft.com/office/drawing/2014/main" id="{843ECA1E-953E-4FEF-9051-078BCE56F12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1627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47" y="-1570629"/>
            <a:ext cx="9612971" cy="2852737"/>
          </a:xfrm>
        </p:spPr>
        <p:txBody>
          <a:bodyPr/>
          <a:lstStyle/>
          <a:p>
            <a:r>
              <a:rPr lang="es-ES_tradnl" dirty="0"/>
              <a:t>TENER SED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693" y="1459199"/>
            <a:ext cx="4484531" cy="4683843"/>
          </a:xfrm>
          <a:prstGeom prst="rect">
            <a:avLst/>
          </a:prstGeom>
        </p:spPr>
      </p:pic>
      <p:sp>
        <p:nvSpPr>
          <p:cNvPr id="5" name="Star: 5 Points 4">
            <a:extLst>
              <a:ext uri="{FF2B5EF4-FFF2-40B4-BE49-F238E27FC236}">
                <a16:creationId xmlns:a16="http://schemas.microsoft.com/office/drawing/2014/main" id="{4A145EEA-7232-4CCC-A1B6-38F93616E1B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4740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47" y="-1426369"/>
            <a:ext cx="9612971" cy="2852737"/>
          </a:xfrm>
        </p:spPr>
        <p:txBody>
          <a:bodyPr/>
          <a:lstStyle/>
          <a:p>
            <a:r>
              <a:rPr lang="es-ES_tradnl" smtClean="0"/>
              <a:t>Estar satisfecho/A</a:t>
            </a:r>
            <a:endParaRPr lang="es-ES_tradnl" dirty="0"/>
          </a:p>
        </p:txBody>
      </p:sp>
      <p:sp>
        <p:nvSpPr>
          <p:cNvPr id="3" name="Text Placeholder 2"/>
          <p:cNvSpPr>
            <a:spLocks noGrp="1"/>
          </p:cNvSpPr>
          <p:nvPr>
            <p:ph type="body" idx="1"/>
          </p:nvPr>
        </p:nvSpPr>
        <p:spPr/>
        <p:txBody>
          <a:bodyPr/>
          <a:lstStyle/>
          <a:p>
            <a:endParaRPr lang="es-ES_tradnl"/>
          </a:p>
        </p:txBody>
      </p:sp>
      <p:sp>
        <p:nvSpPr>
          <p:cNvPr id="5" name="Star: 5 Points 4">
            <a:extLst>
              <a:ext uri="{FF2B5EF4-FFF2-40B4-BE49-F238E27FC236}">
                <a16:creationId xmlns:a16="http://schemas.microsoft.com/office/drawing/2014/main" id="{0A6C4D76-C9E4-4354-98AE-5863A14F9EF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582" y="1842562"/>
            <a:ext cx="6560773" cy="3732328"/>
          </a:xfrm>
          <a:prstGeom prst="rect">
            <a:avLst/>
          </a:prstGeom>
        </p:spPr>
      </p:pic>
    </p:spTree>
    <p:extLst>
      <p:ext uri="{BB962C8B-B14F-4D97-AF65-F5344CB8AC3E}">
        <p14:creationId xmlns:p14="http://schemas.microsoft.com/office/powerpoint/2010/main" val="22969474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86603"/>
            <a:ext cx="9601200" cy="1485900"/>
          </a:xfrm>
        </p:spPr>
        <p:txBody>
          <a:bodyPr>
            <a:normAutofit fontScale="90000"/>
          </a:bodyPr>
          <a:lstStyle/>
          <a:p>
            <a:pPr algn="ctr"/>
            <a:r>
              <a:rPr lang="es-ES_tradnl" sz="7200" b="1" dirty="0"/>
              <a:t>HABLAR:  </a:t>
            </a:r>
            <a:br>
              <a:rPr lang="es-ES_tradnl" sz="7200" b="1" dirty="0"/>
            </a:br>
            <a:r>
              <a:rPr lang="es-ES_tradnl" sz="2200" b="1" dirty="0"/>
              <a:t>WALK UNTIL THE MUSIC STOPS. </a:t>
            </a:r>
            <a:br>
              <a:rPr lang="es-ES_tradnl" sz="2200" b="1" dirty="0"/>
            </a:br>
            <a:r>
              <a:rPr lang="es-ES_tradnl" sz="2200" b="1" dirty="0"/>
              <a:t>PARTNER WITH SOMEONE NEAR YOU</a:t>
            </a:r>
            <a:br>
              <a:rPr lang="es-ES_tradnl" sz="2200" b="1" dirty="0"/>
            </a:br>
            <a:r>
              <a:rPr lang="es-ES_tradnl" sz="2000" b="1" dirty="0"/>
              <a:t>READ THE FOLLOWING QUESTIONS TO YOUR PARTNER.</a:t>
            </a:r>
            <a:br>
              <a:rPr lang="es-ES_tradnl" sz="2000" b="1" dirty="0"/>
            </a:br>
            <a:r>
              <a:rPr lang="es-ES_tradnl" sz="2000" b="1" dirty="0"/>
              <a:t> RECORD THEIR ANSWERS </a:t>
            </a:r>
            <a:r>
              <a:rPr lang="es-ES_tradnl" sz="2000" b="1" dirty="0" smtClean="0"/>
              <a:t>ON YOUR DOL PAPER. </a:t>
            </a:r>
            <a:endParaRPr lang="es-ES_tradnl" sz="2000" b="1" dirty="0"/>
          </a:p>
        </p:txBody>
      </p:sp>
      <p:sp>
        <p:nvSpPr>
          <p:cNvPr id="3" name="Text Placeholder 2"/>
          <p:cNvSpPr>
            <a:spLocks noGrp="1"/>
          </p:cNvSpPr>
          <p:nvPr>
            <p:ph type="body" idx="1"/>
          </p:nvPr>
        </p:nvSpPr>
        <p:spPr>
          <a:xfrm>
            <a:off x="1371600" y="3202833"/>
            <a:ext cx="4443984" cy="823912"/>
          </a:xfrm>
        </p:spPr>
        <p:txBody>
          <a:bodyPr/>
          <a:lstStyle/>
          <a:p>
            <a:r>
              <a:rPr lang="es-ES_tradnl" sz="4400" b="1" dirty="0"/>
              <a:t>PAREJA A: OLDEST  </a:t>
            </a:r>
          </a:p>
        </p:txBody>
      </p:sp>
      <p:sp>
        <p:nvSpPr>
          <p:cNvPr id="4" name="Content Placeholder 3"/>
          <p:cNvSpPr>
            <a:spLocks noGrp="1"/>
          </p:cNvSpPr>
          <p:nvPr>
            <p:ph sz="half" idx="2"/>
          </p:nvPr>
        </p:nvSpPr>
        <p:spPr>
          <a:xfrm>
            <a:off x="1371600" y="4295807"/>
            <a:ext cx="4443984" cy="2562193"/>
          </a:xfrm>
        </p:spPr>
        <p:txBody>
          <a:bodyPr/>
          <a:lstStyle/>
          <a:p>
            <a:r>
              <a:rPr lang="es-ES_tradnl" dirty="0"/>
              <a:t>¿Que te gusta comer con tu desayuno? </a:t>
            </a:r>
          </a:p>
          <a:p>
            <a:r>
              <a:rPr lang="es-ES_tradnl" dirty="0"/>
              <a:t>¿Te gusta pizza con queso y carne o sin carne? </a:t>
            </a:r>
          </a:p>
          <a:p>
            <a:r>
              <a:rPr lang="es-ES_tradnl" dirty="0"/>
              <a:t>¿Te gusta tu hamburguesa con queso o sin queso?</a:t>
            </a:r>
          </a:p>
          <a:p>
            <a:endParaRPr lang="es-ES_tradnl" dirty="0"/>
          </a:p>
          <a:p>
            <a:endParaRPr lang="es-ES_tradnl" dirty="0"/>
          </a:p>
        </p:txBody>
      </p:sp>
      <p:sp>
        <p:nvSpPr>
          <p:cNvPr id="5" name="Text Placeholder 4"/>
          <p:cNvSpPr>
            <a:spLocks noGrp="1"/>
          </p:cNvSpPr>
          <p:nvPr>
            <p:ph type="body" sz="quarter" idx="3"/>
          </p:nvPr>
        </p:nvSpPr>
        <p:spPr>
          <a:xfrm>
            <a:off x="6525014" y="3202833"/>
            <a:ext cx="4443984" cy="823912"/>
          </a:xfrm>
        </p:spPr>
        <p:txBody>
          <a:bodyPr/>
          <a:lstStyle/>
          <a:p>
            <a:r>
              <a:rPr lang="es-ES_tradnl" sz="4400" b="1" dirty="0"/>
              <a:t>PAREJA B: YOUNGEST</a:t>
            </a:r>
          </a:p>
        </p:txBody>
      </p:sp>
      <p:sp>
        <p:nvSpPr>
          <p:cNvPr id="6" name="Content Placeholder 5"/>
          <p:cNvSpPr>
            <a:spLocks noGrp="1"/>
          </p:cNvSpPr>
          <p:nvPr>
            <p:ph sz="quarter" idx="4"/>
          </p:nvPr>
        </p:nvSpPr>
        <p:spPr>
          <a:xfrm>
            <a:off x="6525014" y="4295806"/>
            <a:ext cx="4443984" cy="2562193"/>
          </a:xfrm>
        </p:spPr>
        <p:txBody>
          <a:bodyPr/>
          <a:lstStyle/>
          <a:p>
            <a:r>
              <a:rPr lang="es-ES_tradnl" dirty="0"/>
              <a:t>¿Que te gusta comer con tu almuerzo?</a:t>
            </a:r>
          </a:p>
          <a:p>
            <a:r>
              <a:rPr lang="es-ES_tradnl" dirty="0"/>
              <a:t>¿Te gusta tu agua con limón o sin limón? </a:t>
            </a:r>
          </a:p>
          <a:p>
            <a:r>
              <a:rPr lang="es-ES_tradnl" dirty="0"/>
              <a:t>¿Te gusta tu perrito caliente con mostazo (</a:t>
            </a:r>
            <a:r>
              <a:rPr lang="es-ES_tradnl" dirty="0" err="1"/>
              <a:t>mustard</a:t>
            </a:r>
            <a:r>
              <a:rPr lang="es-ES_tradnl" dirty="0"/>
              <a:t>) o cátsup (</a:t>
            </a:r>
            <a:r>
              <a:rPr lang="es-ES_tradnl" dirty="0" err="1"/>
              <a:t>ketchup</a:t>
            </a:r>
            <a:r>
              <a:rPr lang="es-ES_tradnl"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870" y="67747"/>
            <a:ext cx="3158365" cy="2505636"/>
          </a:xfrm>
          <a:prstGeom prst="rect">
            <a:avLst/>
          </a:prstGeom>
        </p:spPr>
      </p:pic>
    </p:spTree>
    <p:extLst>
      <p:ext uri="{BB962C8B-B14F-4D97-AF65-F5344CB8AC3E}">
        <p14:creationId xmlns:p14="http://schemas.microsoft.com/office/powerpoint/2010/main" val="13293592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4336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637" y="0"/>
            <a:ext cx="8578281" cy="6622433"/>
          </a:xfrm>
          <a:prstGeom prst="rect">
            <a:avLst/>
          </a:prstGeom>
        </p:spPr>
      </p:pic>
    </p:spTree>
    <p:extLst>
      <p:ext uri="{BB962C8B-B14F-4D97-AF65-F5344CB8AC3E}">
        <p14:creationId xmlns:p14="http://schemas.microsoft.com/office/powerpoint/2010/main" val="18760188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590" y="764770"/>
            <a:ext cx="4803832" cy="56392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072" y="1720735"/>
            <a:ext cx="4054593" cy="4296380"/>
          </a:xfrm>
          <a:prstGeom prst="rect">
            <a:avLst/>
          </a:prstGeom>
        </p:spPr>
      </p:pic>
    </p:spTree>
    <p:extLst>
      <p:ext uri="{BB962C8B-B14F-4D97-AF65-F5344CB8AC3E}">
        <p14:creationId xmlns:p14="http://schemas.microsoft.com/office/powerpoint/2010/main" val="217807969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523" y="825910"/>
            <a:ext cx="8134931" cy="5265174"/>
          </a:xfrm>
          <a:prstGeom prst="rect">
            <a:avLst/>
          </a:prstGeom>
        </p:spPr>
      </p:pic>
      <p:sp>
        <p:nvSpPr>
          <p:cNvPr id="3" name="Rectangle 2"/>
          <p:cNvSpPr/>
          <p:nvPr/>
        </p:nvSpPr>
        <p:spPr>
          <a:xfrm>
            <a:off x="3857105" y="2485506"/>
            <a:ext cx="1770611" cy="3466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67600" y="2624677"/>
            <a:ext cx="1770611" cy="3466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808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11" y="-1226265"/>
            <a:ext cx="9612971" cy="2852737"/>
          </a:xfrm>
        </p:spPr>
        <p:txBody>
          <a:bodyPr/>
          <a:lstStyle/>
          <a:p>
            <a:r>
              <a:rPr lang="es-ES_tradnl" dirty="0"/>
              <a:t>EL PAN TOSTADO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042" y="1972404"/>
            <a:ext cx="3875273" cy="3733180"/>
          </a:xfrm>
          <a:prstGeom prst="rect">
            <a:avLst/>
          </a:prstGeom>
        </p:spPr>
      </p:pic>
      <p:sp>
        <p:nvSpPr>
          <p:cNvPr id="5" name="Star: 5 Points 4">
            <a:extLst>
              <a:ext uri="{FF2B5EF4-FFF2-40B4-BE49-F238E27FC236}">
                <a16:creationId xmlns:a16="http://schemas.microsoft.com/office/drawing/2014/main" id="{F89294D2-578F-4114-A185-2E104564DD68}"/>
              </a:ext>
            </a:extLst>
          </p:cNvPr>
          <p:cNvSpPr/>
          <p:nvPr/>
        </p:nvSpPr>
        <p:spPr>
          <a:xfrm rot="20565669">
            <a:off x="462748" y="4469621"/>
            <a:ext cx="2004679" cy="1948069"/>
          </a:xfrm>
          <a:prstGeom prst="star5">
            <a:avLst>
              <a:gd name="adj" fmla="val 1381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25" y="1885542"/>
            <a:ext cx="5581797" cy="2753184"/>
          </a:xfrm>
          <a:prstGeom prst="rect">
            <a:avLst/>
          </a:prstGeom>
        </p:spPr>
      </p:pic>
    </p:spTree>
    <p:extLst>
      <p:ext uri="{BB962C8B-B14F-4D97-AF65-F5344CB8AC3E}">
        <p14:creationId xmlns:p14="http://schemas.microsoft.com/office/powerpoint/2010/main" val="21080201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523" y="825910"/>
            <a:ext cx="8134931" cy="5265174"/>
          </a:xfrm>
          <a:prstGeom prst="rect">
            <a:avLst/>
          </a:prstGeom>
        </p:spPr>
      </p:pic>
    </p:spTree>
    <p:extLst>
      <p:ext uri="{BB962C8B-B14F-4D97-AF65-F5344CB8AC3E}">
        <p14:creationId xmlns:p14="http://schemas.microsoft.com/office/powerpoint/2010/main" val="17352676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759" y="317241"/>
            <a:ext cx="7452704" cy="4458010"/>
          </a:xfrm>
          <a:prstGeom prst="rect">
            <a:avLst/>
          </a:prstGeom>
        </p:spPr>
      </p:pic>
    </p:spTree>
    <p:extLst>
      <p:ext uri="{BB962C8B-B14F-4D97-AF65-F5344CB8AC3E}">
        <p14:creationId xmlns:p14="http://schemas.microsoft.com/office/powerpoint/2010/main" val="18813190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norjordan.com/wp-content/uploads/2009/08/present-querer-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044" y="1288940"/>
            <a:ext cx="7971128" cy="515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434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396" y="686891"/>
            <a:ext cx="8158415" cy="5629058"/>
          </a:xfrm>
          <a:prstGeom prst="rect">
            <a:avLst/>
          </a:prstGeom>
        </p:spPr>
      </p:pic>
    </p:spTree>
    <p:extLst>
      <p:ext uri="{BB962C8B-B14F-4D97-AF65-F5344CB8AC3E}">
        <p14:creationId xmlns:p14="http://schemas.microsoft.com/office/powerpoint/2010/main" val="8716083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703" y="503045"/>
            <a:ext cx="9330612" cy="5784980"/>
          </a:xfrm>
          <a:prstGeom prst="rect">
            <a:avLst/>
          </a:prstGeom>
        </p:spPr>
      </p:pic>
    </p:spTree>
    <p:extLst>
      <p:ext uri="{BB962C8B-B14F-4D97-AF65-F5344CB8AC3E}">
        <p14:creationId xmlns:p14="http://schemas.microsoft.com/office/powerpoint/2010/main" val="28037815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5162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59" y="1806329"/>
            <a:ext cx="9612971" cy="2852737"/>
          </a:xfrm>
        </p:spPr>
        <p:txBody>
          <a:bodyPr>
            <a:noAutofit/>
          </a:bodyPr>
          <a:lstStyle/>
          <a:p>
            <a:r>
              <a:rPr lang="es-ES_tradnl" sz="4800" dirty="0"/>
              <a:t>¿que bebes en el desayuno?</a:t>
            </a:r>
            <a:br>
              <a:rPr lang="es-ES_tradnl" sz="4800" dirty="0"/>
            </a:br>
            <a:r>
              <a:rPr lang="es-ES_tradnl" sz="4800" dirty="0"/>
              <a:t/>
            </a:r>
            <a:br>
              <a:rPr lang="es-ES_tradnl" sz="4800" dirty="0"/>
            </a:br>
            <a:r>
              <a:rPr lang="es-ES_tradnl" sz="4800" dirty="0"/>
              <a:t>¿Que bebes en el almuerzo?</a:t>
            </a:r>
            <a:br>
              <a:rPr lang="es-ES_tradnl" sz="4800" dirty="0"/>
            </a:br>
            <a:r>
              <a:rPr lang="es-ES_tradnl" sz="4800" dirty="0"/>
              <a:t/>
            </a:r>
            <a:br>
              <a:rPr lang="es-ES_tradnl" sz="4800" dirty="0"/>
            </a:br>
            <a:r>
              <a:rPr lang="es-ES_tradnl" sz="4800" dirty="0"/>
              <a:t>¿que comen tu y tu FAMILIA para un postre?</a:t>
            </a:r>
          </a:p>
        </p:txBody>
      </p:sp>
    </p:spTree>
    <p:extLst>
      <p:ext uri="{BB962C8B-B14F-4D97-AF65-F5344CB8AC3E}">
        <p14:creationId xmlns:p14="http://schemas.microsoft.com/office/powerpoint/2010/main" val="3656310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2138078"/>
            <a:ext cx="8361229" cy="2098226"/>
          </a:xfrm>
        </p:spPr>
        <p:txBody>
          <a:bodyPr/>
          <a:lstStyle/>
          <a:p>
            <a:r>
              <a:rPr lang="es-ES_tradnl" dirty="0"/>
              <a:t>Bienvenidos a nuestra clase</a:t>
            </a:r>
            <a:br>
              <a:rPr lang="es-ES_tradnl" dirty="0"/>
            </a:br>
            <a:r>
              <a:rPr lang="es-ES_tradnl" dirty="0"/>
              <a:t>español 1 </a:t>
            </a:r>
          </a:p>
        </p:txBody>
      </p:sp>
      <p:sp>
        <p:nvSpPr>
          <p:cNvPr id="3" name="Subtitle 2"/>
          <p:cNvSpPr>
            <a:spLocks noGrp="1"/>
          </p:cNvSpPr>
          <p:nvPr>
            <p:ph type="subTitle" idx="1"/>
          </p:nvPr>
        </p:nvSpPr>
        <p:spPr>
          <a:xfrm>
            <a:off x="2787482" y="4346244"/>
            <a:ext cx="6831673" cy="1086237"/>
          </a:xfrm>
        </p:spPr>
        <p:txBody>
          <a:bodyPr/>
          <a:lstStyle/>
          <a:p>
            <a:r>
              <a:rPr lang="es-ES_tradnl" dirty="0"/>
              <a:t>Hoy es jueves, el </a:t>
            </a:r>
            <a:r>
              <a:rPr lang="es-ES_tradnl" dirty="0" smtClean="0"/>
              <a:t>diez de abril</a:t>
            </a:r>
            <a:endParaRPr lang="es-ES_tradnl" dirty="0"/>
          </a:p>
        </p:txBody>
      </p:sp>
    </p:spTree>
    <p:extLst>
      <p:ext uri="{BB962C8B-B14F-4D97-AF65-F5344CB8AC3E}">
        <p14:creationId xmlns:p14="http://schemas.microsoft.com/office/powerpoint/2010/main" val="37340885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637" y="0"/>
            <a:ext cx="8578281" cy="6622433"/>
          </a:xfrm>
          <a:prstGeom prst="rect">
            <a:avLst/>
          </a:prstGeom>
        </p:spPr>
      </p:pic>
    </p:spTree>
    <p:extLst>
      <p:ext uri="{BB962C8B-B14F-4D97-AF65-F5344CB8AC3E}">
        <p14:creationId xmlns:p14="http://schemas.microsoft.com/office/powerpoint/2010/main" val="346973412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5" y="-532263"/>
            <a:ext cx="9612971" cy="2852737"/>
          </a:xfrm>
        </p:spPr>
        <p:txBody>
          <a:bodyPr/>
          <a:lstStyle/>
          <a:p>
            <a:pPr algn="ctr"/>
            <a:r>
              <a:rPr lang="es-ES_tradnl" dirty="0"/>
              <a:t>Con </a:t>
            </a:r>
            <a:r>
              <a:rPr lang="es-ES_tradnl" dirty="0" smtClean="0"/>
              <a:t>-  </a:t>
            </a:r>
            <a:r>
              <a:rPr lang="es-ES_tradnl" dirty="0"/>
              <a:t/>
            </a:r>
            <a:br>
              <a:rPr lang="es-ES_tradnl" dirty="0"/>
            </a:br>
            <a:r>
              <a:rPr lang="es-ES_tradnl" dirty="0"/>
              <a:t> sin -</a:t>
            </a:r>
          </a:p>
        </p:txBody>
      </p:sp>
      <p:sp>
        <p:nvSpPr>
          <p:cNvPr id="3" name="Text Placeholder 2"/>
          <p:cNvSpPr>
            <a:spLocks noGrp="1"/>
          </p:cNvSpPr>
          <p:nvPr>
            <p:ph type="body" idx="1"/>
          </p:nvPr>
        </p:nvSpPr>
        <p:spPr>
          <a:xfrm>
            <a:off x="765025" y="3929725"/>
            <a:ext cx="9612971" cy="1143324"/>
          </a:xfrm>
        </p:spPr>
        <p:txBody>
          <a:bodyPr>
            <a:noAutofit/>
          </a:bodyPr>
          <a:lstStyle/>
          <a:p>
            <a:r>
              <a:rPr lang="es-ES_tradnl" sz="3200" dirty="0"/>
              <a:t>Los estudiantes les gusta pizza </a:t>
            </a:r>
            <a:r>
              <a:rPr lang="es-ES_tradnl" sz="3200" b="1" dirty="0">
                <a:solidFill>
                  <a:srgbClr val="FFC000"/>
                </a:solidFill>
              </a:rPr>
              <a:t>con</a:t>
            </a:r>
            <a:r>
              <a:rPr lang="es-ES_tradnl" sz="3200" dirty="0"/>
              <a:t> queso. </a:t>
            </a:r>
          </a:p>
          <a:p>
            <a:r>
              <a:rPr lang="es-ES_tradnl" sz="3200" dirty="0"/>
              <a:t>A mi me gusta café </a:t>
            </a:r>
            <a:r>
              <a:rPr lang="es-ES_tradnl" sz="3200" b="1" dirty="0">
                <a:solidFill>
                  <a:srgbClr val="FFC000"/>
                </a:solidFill>
              </a:rPr>
              <a:t>con</a:t>
            </a:r>
            <a:r>
              <a:rPr lang="es-ES_tradnl" sz="3200" dirty="0"/>
              <a:t> leche. </a:t>
            </a:r>
          </a:p>
          <a:p>
            <a:r>
              <a:rPr lang="es-ES_tradnl" sz="3200" dirty="0"/>
              <a:t>Nos gustan papas fritas</a:t>
            </a:r>
            <a:r>
              <a:rPr lang="es-ES_tradnl" sz="3200" b="1" dirty="0"/>
              <a:t> </a:t>
            </a:r>
            <a:r>
              <a:rPr lang="es-ES_tradnl" sz="3200" b="1" dirty="0">
                <a:solidFill>
                  <a:srgbClr val="FFC000"/>
                </a:solidFill>
              </a:rPr>
              <a:t>sin</a:t>
            </a:r>
            <a:r>
              <a:rPr lang="es-ES_tradnl" sz="3200" b="1" dirty="0"/>
              <a:t> </a:t>
            </a:r>
            <a:r>
              <a:rPr lang="es-ES_tradnl" sz="3200" dirty="0"/>
              <a:t>mostaza (</a:t>
            </a:r>
            <a:r>
              <a:rPr lang="es-ES_tradnl" sz="3200" dirty="0" err="1"/>
              <a:t>mustard</a:t>
            </a:r>
            <a:r>
              <a:rPr lang="es-ES_tradnl" sz="3200" dirty="0"/>
              <a:t>). </a:t>
            </a:r>
          </a:p>
        </p:txBody>
      </p:sp>
    </p:spTree>
    <p:extLst>
      <p:ext uri="{BB962C8B-B14F-4D97-AF65-F5344CB8AC3E}">
        <p14:creationId xmlns:p14="http://schemas.microsoft.com/office/powerpoint/2010/main" val="3868926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659" y="-1132747"/>
            <a:ext cx="9612971" cy="2852737"/>
          </a:xfrm>
        </p:spPr>
        <p:txBody>
          <a:bodyPr/>
          <a:lstStyle/>
          <a:p>
            <a:r>
              <a:rPr lang="es-ES_tradnl" dirty="0"/>
              <a:t>LA SALCHICHA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342" y="2021983"/>
            <a:ext cx="4906851" cy="3680138"/>
          </a:xfrm>
          <a:prstGeom prst="rect">
            <a:avLst/>
          </a:prstGeom>
        </p:spPr>
      </p:pic>
      <p:sp>
        <p:nvSpPr>
          <p:cNvPr id="5" name="Star: 5 Points 4">
            <a:extLst>
              <a:ext uri="{FF2B5EF4-FFF2-40B4-BE49-F238E27FC236}">
                <a16:creationId xmlns:a16="http://schemas.microsoft.com/office/drawing/2014/main" id="{CD9AE999-5E33-48EB-9272-AE7FA30D03B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17295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313" y="0"/>
            <a:ext cx="9154899" cy="6858000"/>
          </a:xfrm>
          <a:prstGeom prst="rect">
            <a:avLst/>
          </a:prstGeom>
        </p:spPr>
      </p:pic>
    </p:spTree>
    <p:extLst>
      <p:ext uri="{BB962C8B-B14F-4D97-AF65-F5344CB8AC3E}">
        <p14:creationId xmlns:p14="http://schemas.microsoft.com/office/powerpoint/2010/main" val="18863362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293914"/>
            <a:ext cx="9601200" cy="1485900"/>
          </a:xfrm>
        </p:spPr>
        <p:txBody>
          <a:bodyPr>
            <a:normAutofit fontScale="90000"/>
          </a:bodyPr>
          <a:lstStyle/>
          <a:p>
            <a:pPr algn="ctr"/>
            <a:r>
              <a:rPr lang="es-ES_tradnl" dirty="0"/>
              <a:t/>
            </a:r>
            <a:br>
              <a:rPr lang="es-ES_tradnl" dirty="0"/>
            </a:br>
            <a:r>
              <a:rPr lang="es-ES_tradnl" dirty="0"/>
              <a:t>WRITE A SENTENCE USING CON/SIN TO EXPLAIN WHAT IS IN LUNCHES AROUND THE WORLD. </a:t>
            </a:r>
          </a:p>
        </p:txBody>
      </p:sp>
      <p:pic>
        <p:nvPicPr>
          <p:cNvPr id="4" name="Picture 2" descr="school lunches from around the world. good way to teach nutrition at lunch time: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7077"/>
          <a:stretch/>
        </p:blipFill>
        <p:spPr bwMode="auto">
          <a:xfrm>
            <a:off x="1787385" y="2663339"/>
            <a:ext cx="8769627" cy="386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1087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0580"/>
            <a:ext cx="9601200" cy="1485900"/>
          </a:xfrm>
        </p:spPr>
        <p:txBody>
          <a:bodyPr>
            <a:normAutofit fontScale="90000"/>
          </a:bodyPr>
          <a:lstStyle/>
          <a:p>
            <a:r>
              <a:rPr lang="es-ES_tradnl" dirty="0"/>
              <a:t>Ex. Los estudiantes en los estados unidos comen pollo </a:t>
            </a:r>
            <a:r>
              <a:rPr lang="es-ES_tradnl" b="1" dirty="0"/>
              <a:t>con</a:t>
            </a:r>
            <a:r>
              <a:rPr lang="es-ES_tradnl" dirty="0"/>
              <a:t> pan, una ensalada, unas naranjas y papas. Ellos beben una bebida </a:t>
            </a:r>
            <a:r>
              <a:rPr lang="es-ES_tradnl" b="1" dirty="0"/>
              <a:t>sin</a:t>
            </a:r>
            <a:r>
              <a:rPr lang="es-ES_tradnl" dirty="0"/>
              <a:t> gas.   </a:t>
            </a:r>
          </a:p>
        </p:txBody>
      </p:sp>
      <p:pic>
        <p:nvPicPr>
          <p:cNvPr id="4" name="Content Placeholder 3"/>
          <p:cNvPicPr>
            <a:picLocks noGrp="1" noChangeAspect="1"/>
          </p:cNvPicPr>
          <p:nvPr>
            <p:ph idx="1"/>
          </p:nvPr>
        </p:nvPicPr>
        <p:blipFill rotWithShape="1">
          <a:blip r:embed="rId2"/>
          <a:srcRect t="13169" r="48991" b="69449"/>
          <a:stretch/>
        </p:blipFill>
        <p:spPr>
          <a:xfrm>
            <a:off x="5287250" y="2171700"/>
            <a:ext cx="4658375" cy="4686300"/>
          </a:xfrm>
          <a:prstGeom prst="rect">
            <a:avLst/>
          </a:prstGeom>
        </p:spPr>
      </p:pic>
    </p:spTree>
    <p:extLst>
      <p:ext uri="{BB962C8B-B14F-4D97-AF65-F5344CB8AC3E}">
        <p14:creationId xmlns:p14="http://schemas.microsoft.com/office/powerpoint/2010/main" val="32934491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9197"/>
            <a:ext cx="9601200" cy="1485900"/>
          </a:xfrm>
        </p:spPr>
        <p:txBody>
          <a:bodyPr/>
          <a:lstStyle/>
          <a:p>
            <a:r>
              <a:rPr lang="es-ES_tradnl" dirty="0"/>
              <a:t>Los estudiantes en Japón … </a:t>
            </a:r>
          </a:p>
        </p:txBody>
      </p:sp>
      <p:pic>
        <p:nvPicPr>
          <p:cNvPr id="4" name="Content Placeholder 3"/>
          <p:cNvPicPr>
            <a:picLocks noGrp="1" noChangeAspect="1"/>
          </p:cNvPicPr>
          <p:nvPr>
            <p:ph idx="1"/>
          </p:nvPr>
        </p:nvPicPr>
        <p:blipFill rotWithShape="1">
          <a:blip r:embed="rId2"/>
          <a:srcRect l="52606" t="13163" b="68695"/>
          <a:stretch/>
        </p:blipFill>
        <p:spPr>
          <a:xfrm>
            <a:off x="4002831" y="1142147"/>
            <a:ext cx="4338738" cy="5670645"/>
          </a:xfrm>
          <a:prstGeom prst="rect">
            <a:avLst/>
          </a:prstGeom>
        </p:spPr>
      </p:pic>
    </p:spTree>
    <p:extLst>
      <p:ext uri="{BB962C8B-B14F-4D97-AF65-F5344CB8AC3E}">
        <p14:creationId xmlns:p14="http://schemas.microsoft.com/office/powerpoint/2010/main" val="242399353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Rusia  </a:t>
            </a:r>
          </a:p>
        </p:txBody>
      </p:sp>
      <p:pic>
        <p:nvPicPr>
          <p:cNvPr id="4" name="Content Placeholder 3"/>
          <p:cNvPicPr>
            <a:picLocks noGrp="1" noChangeAspect="1"/>
          </p:cNvPicPr>
          <p:nvPr>
            <p:ph idx="1"/>
          </p:nvPr>
        </p:nvPicPr>
        <p:blipFill rotWithShape="1">
          <a:blip r:embed="rId2"/>
          <a:srcRect t="31170" r="48752" b="49502"/>
          <a:stretch/>
        </p:blipFill>
        <p:spPr>
          <a:xfrm>
            <a:off x="3701117" y="1379621"/>
            <a:ext cx="4254487" cy="5478379"/>
          </a:xfrm>
          <a:prstGeom prst="rect">
            <a:avLst/>
          </a:prstGeom>
        </p:spPr>
      </p:pic>
    </p:spTree>
    <p:extLst>
      <p:ext uri="{BB962C8B-B14F-4D97-AF65-F5344CB8AC3E}">
        <p14:creationId xmlns:p14="http://schemas.microsoft.com/office/powerpoint/2010/main" val="7689195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9197"/>
            <a:ext cx="9601200" cy="1485900"/>
          </a:xfrm>
        </p:spPr>
        <p:txBody>
          <a:bodyPr/>
          <a:lstStyle/>
          <a:p>
            <a:r>
              <a:rPr lang="es-ES_tradnl" dirty="0"/>
              <a:t>Los estudiantes en India … </a:t>
            </a:r>
          </a:p>
        </p:txBody>
      </p:sp>
      <p:pic>
        <p:nvPicPr>
          <p:cNvPr id="5" name="Content Placeholder 4"/>
          <p:cNvPicPr>
            <a:picLocks noGrp="1" noChangeAspect="1"/>
          </p:cNvPicPr>
          <p:nvPr>
            <p:ph idx="1"/>
          </p:nvPr>
        </p:nvPicPr>
        <p:blipFill rotWithShape="1">
          <a:blip r:embed="rId2"/>
          <a:srcRect t="49793" r="49025" b="32869"/>
          <a:stretch/>
        </p:blipFill>
        <p:spPr>
          <a:xfrm>
            <a:off x="4053385" y="1287599"/>
            <a:ext cx="4817660" cy="5594704"/>
          </a:xfrm>
          <a:prstGeom prst="rect">
            <a:avLst/>
          </a:prstGeom>
        </p:spPr>
      </p:pic>
      <p:sp>
        <p:nvSpPr>
          <p:cNvPr id="6" name="Rectangle 5"/>
          <p:cNvSpPr/>
          <p:nvPr/>
        </p:nvSpPr>
        <p:spPr>
          <a:xfrm>
            <a:off x="7138737" y="4235116"/>
            <a:ext cx="866274" cy="561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0067702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Tanzania …</a:t>
            </a:r>
          </a:p>
        </p:txBody>
      </p:sp>
      <p:pic>
        <p:nvPicPr>
          <p:cNvPr id="4" name="Content Placeholder 3"/>
          <p:cNvPicPr>
            <a:picLocks noGrp="1" noChangeAspect="1"/>
          </p:cNvPicPr>
          <p:nvPr>
            <p:ph idx="1"/>
          </p:nvPr>
        </p:nvPicPr>
        <p:blipFill rotWithShape="1">
          <a:blip r:embed="rId2"/>
          <a:srcRect l="50441" t="30497" r="-2267" b="50088"/>
          <a:stretch/>
        </p:blipFill>
        <p:spPr>
          <a:xfrm>
            <a:off x="3971500" y="1359501"/>
            <a:ext cx="4312692" cy="5516323"/>
          </a:xfrm>
          <a:prstGeom prst="rect">
            <a:avLst/>
          </a:prstGeom>
        </p:spPr>
      </p:pic>
    </p:spTree>
    <p:extLst>
      <p:ext uri="{BB962C8B-B14F-4D97-AF65-F5344CB8AC3E}">
        <p14:creationId xmlns:p14="http://schemas.microsoft.com/office/powerpoint/2010/main" val="26805181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123" y="330775"/>
            <a:ext cx="9601200" cy="1485900"/>
          </a:xfrm>
        </p:spPr>
        <p:txBody>
          <a:bodyPr/>
          <a:lstStyle/>
          <a:p>
            <a:r>
              <a:rPr lang="es-ES_tradnl" dirty="0"/>
              <a:t>Los estudiantes en Francia …</a:t>
            </a:r>
          </a:p>
        </p:txBody>
      </p:sp>
      <p:pic>
        <p:nvPicPr>
          <p:cNvPr id="4" name="Content Placeholder 3"/>
          <p:cNvPicPr>
            <a:picLocks noGrp="1" noChangeAspect="1"/>
          </p:cNvPicPr>
          <p:nvPr>
            <p:ph idx="1"/>
          </p:nvPr>
        </p:nvPicPr>
        <p:blipFill rotWithShape="1">
          <a:blip r:embed="rId2"/>
          <a:srcRect l="50976" t="49730" b="31598"/>
          <a:stretch/>
        </p:blipFill>
        <p:spPr>
          <a:xfrm>
            <a:off x="3862316" y="1073725"/>
            <a:ext cx="4612944" cy="5998943"/>
          </a:xfrm>
          <a:prstGeom prst="rect">
            <a:avLst/>
          </a:prstGeom>
        </p:spPr>
      </p:pic>
    </p:spTree>
    <p:extLst>
      <p:ext uri="{BB962C8B-B14F-4D97-AF65-F5344CB8AC3E}">
        <p14:creationId xmlns:p14="http://schemas.microsoft.com/office/powerpoint/2010/main" val="11448797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Brasil … </a:t>
            </a:r>
          </a:p>
        </p:txBody>
      </p:sp>
      <p:pic>
        <p:nvPicPr>
          <p:cNvPr id="4" name="Content Placeholder 3"/>
          <p:cNvPicPr>
            <a:picLocks noGrp="1" noChangeAspect="1"/>
          </p:cNvPicPr>
          <p:nvPr>
            <p:ph idx="1"/>
          </p:nvPr>
        </p:nvPicPr>
        <p:blipFill rotWithShape="1">
          <a:blip r:embed="rId2"/>
          <a:srcRect l="-2370" t="67640" r="47723" b="14068"/>
          <a:stretch/>
        </p:blipFill>
        <p:spPr>
          <a:xfrm>
            <a:off x="3606419" y="1428750"/>
            <a:ext cx="4841544" cy="5533189"/>
          </a:xfrm>
          <a:prstGeom prst="rect">
            <a:avLst/>
          </a:prstGeom>
        </p:spPr>
      </p:pic>
    </p:spTree>
    <p:extLst>
      <p:ext uri="{BB962C8B-B14F-4D97-AF65-F5344CB8AC3E}">
        <p14:creationId xmlns:p14="http://schemas.microsoft.com/office/powerpoint/2010/main" val="26522643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Los estudiantes en Suecia … </a:t>
            </a:r>
          </a:p>
        </p:txBody>
      </p:sp>
      <p:pic>
        <p:nvPicPr>
          <p:cNvPr id="4" name="Picture 2" descr="school lunches from around the world. good way to teach nutrition at lunch time: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074" t="68021" r="901" b="14068"/>
          <a:stretch/>
        </p:blipFill>
        <p:spPr bwMode="auto">
          <a:xfrm>
            <a:off x="3843226" y="1526665"/>
            <a:ext cx="4657947" cy="547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53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243" y="-617592"/>
            <a:ext cx="9612971" cy="2852737"/>
          </a:xfrm>
        </p:spPr>
        <p:txBody>
          <a:bodyPr/>
          <a:lstStyle/>
          <a:p>
            <a:r>
              <a:rPr lang="es-ES_tradnl" dirty="0"/>
              <a:t>EL TOCINO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845" y="1834787"/>
            <a:ext cx="3906592" cy="3926125"/>
          </a:xfrm>
          <a:prstGeom prst="rect">
            <a:avLst/>
          </a:prstGeom>
        </p:spPr>
      </p:pic>
      <p:sp>
        <p:nvSpPr>
          <p:cNvPr id="5" name="Star: 5 Points 4">
            <a:extLst>
              <a:ext uri="{FF2B5EF4-FFF2-40B4-BE49-F238E27FC236}">
                <a16:creationId xmlns:a16="http://schemas.microsoft.com/office/drawing/2014/main" id="{9F2A4C06-FC82-4B73-AA0C-2F9DCE14E0AA}"/>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05975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021" y="0"/>
            <a:ext cx="9601200" cy="1485900"/>
          </a:xfrm>
        </p:spPr>
        <p:txBody>
          <a:bodyPr>
            <a:noAutofit/>
          </a:bodyPr>
          <a:lstStyle/>
          <a:p>
            <a:pPr algn="ctr"/>
            <a:r>
              <a:rPr lang="es-ES_tradnl" sz="2800" dirty="0"/>
              <a:t>ESCRIBIR: CHOOSE </a:t>
            </a:r>
            <a:r>
              <a:rPr lang="es-ES_tradnl" sz="2800" dirty="0" smtClean="0"/>
              <a:t>ONE LOCATION </a:t>
            </a:r>
            <a:r>
              <a:rPr lang="es-ES_tradnl" sz="2800" dirty="0"/>
              <a:t>AND WRITE A COMPLETE SENTENCE ABOUT WHAT THEY EAT FOR BREAKFAST IN THAT LOCATION. </a:t>
            </a:r>
          </a:p>
        </p:txBody>
      </p:sp>
      <p:pic>
        <p:nvPicPr>
          <p:cNvPr id="4" name="Content Placeholder 3"/>
          <p:cNvPicPr>
            <a:picLocks noGrp="1" noChangeAspect="1"/>
          </p:cNvPicPr>
          <p:nvPr>
            <p:ph idx="1"/>
          </p:nvPr>
        </p:nvPicPr>
        <p:blipFill rotWithShape="1">
          <a:blip r:embed="rId2"/>
          <a:srcRect l="822" t="87312" r="23011" b="4130"/>
          <a:stretch/>
        </p:blipFill>
        <p:spPr>
          <a:xfrm>
            <a:off x="7643852" y="2261937"/>
            <a:ext cx="4548148" cy="1875315"/>
          </a:xfrm>
          <a:prstGeom prst="rect">
            <a:avLst/>
          </a:prstGeom>
        </p:spPr>
      </p:pic>
      <p:pic>
        <p:nvPicPr>
          <p:cNvPr id="5" name="Picture 4"/>
          <p:cNvPicPr>
            <a:picLocks noChangeAspect="1"/>
          </p:cNvPicPr>
          <p:nvPr/>
        </p:nvPicPr>
        <p:blipFill rotWithShape="1">
          <a:blip r:embed="rId2"/>
          <a:srcRect b="81940"/>
          <a:stretch/>
        </p:blipFill>
        <p:spPr>
          <a:xfrm>
            <a:off x="0" y="1022076"/>
            <a:ext cx="3708103" cy="2457450"/>
          </a:xfrm>
          <a:prstGeom prst="rect">
            <a:avLst/>
          </a:prstGeom>
        </p:spPr>
      </p:pic>
      <p:pic>
        <p:nvPicPr>
          <p:cNvPr id="6" name="Picture 5"/>
          <p:cNvPicPr>
            <a:picLocks noChangeAspect="1"/>
          </p:cNvPicPr>
          <p:nvPr/>
        </p:nvPicPr>
        <p:blipFill rotWithShape="1">
          <a:blip r:embed="rId2"/>
          <a:srcRect t="17206" r="24545" b="73556"/>
          <a:stretch/>
        </p:blipFill>
        <p:spPr>
          <a:xfrm>
            <a:off x="0" y="4761121"/>
            <a:ext cx="4667470" cy="2096879"/>
          </a:xfrm>
          <a:prstGeom prst="rect">
            <a:avLst/>
          </a:prstGeom>
        </p:spPr>
      </p:pic>
      <p:pic>
        <p:nvPicPr>
          <p:cNvPr id="7" name="Picture 6"/>
          <p:cNvPicPr>
            <a:picLocks noChangeAspect="1"/>
          </p:cNvPicPr>
          <p:nvPr/>
        </p:nvPicPr>
        <p:blipFill rotWithShape="1">
          <a:blip r:embed="rId2"/>
          <a:srcRect t="43047" r="22510" b="47229"/>
          <a:stretch/>
        </p:blipFill>
        <p:spPr>
          <a:xfrm>
            <a:off x="7105649" y="4515853"/>
            <a:ext cx="5086351" cy="2342147"/>
          </a:xfrm>
          <a:prstGeom prst="rect">
            <a:avLst/>
          </a:prstGeom>
        </p:spPr>
      </p:pic>
      <p:pic>
        <p:nvPicPr>
          <p:cNvPr id="10" name="Picture 9"/>
          <p:cNvPicPr>
            <a:picLocks noChangeAspect="1"/>
          </p:cNvPicPr>
          <p:nvPr/>
        </p:nvPicPr>
        <p:blipFill rotWithShape="1">
          <a:blip r:embed="rId2"/>
          <a:srcRect t="34685" b="56174"/>
          <a:stretch/>
        </p:blipFill>
        <p:spPr>
          <a:xfrm>
            <a:off x="2644823" y="2977135"/>
            <a:ext cx="5253143" cy="1761984"/>
          </a:xfrm>
          <a:prstGeom prst="rect">
            <a:avLst/>
          </a:prstGeom>
        </p:spPr>
      </p:pic>
    </p:spTree>
    <p:extLst>
      <p:ext uri="{BB962C8B-B14F-4D97-AF65-F5344CB8AC3E}">
        <p14:creationId xmlns:p14="http://schemas.microsoft.com/office/powerpoint/2010/main" val="19347868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7464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98231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769" y="64472"/>
            <a:ext cx="9601200" cy="1485900"/>
          </a:xfrm>
        </p:spPr>
        <p:txBody>
          <a:bodyPr>
            <a:normAutofit fontScale="90000"/>
          </a:bodyPr>
          <a:lstStyle/>
          <a:p>
            <a:pPr algn="ctr"/>
            <a:r>
              <a:rPr lang="es-ES_tradnl" sz="6600" b="1" dirty="0"/>
              <a:t>HAZLO AHORA: QUE COMES EN CADA MOMENTO…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21" y="1722521"/>
            <a:ext cx="4401549" cy="1659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58" y="3408387"/>
            <a:ext cx="3661601" cy="34496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020" y="2380247"/>
            <a:ext cx="3677179" cy="3677179"/>
          </a:xfrm>
          <a:prstGeom prst="rect">
            <a:avLst/>
          </a:prstGeom>
        </p:spPr>
      </p:pic>
    </p:spTree>
    <p:extLst>
      <p:ext uri="{BB962C8B-B14F-4D97-AF65-F5344CB8AC3E}">
        <p14:creationId xmlns:p14="http://schemas.microsoft.com/office/powerpoint/2010/main" val="34840038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2138078"/>
            <a:ext cx="8361229" cy="2098226"/>
          </a:xfrm>
        </p:spPr>
        <p:txBody>
          <a:bodyPr/>
          <a:lstStyle/>
          <a:p>
            <a:r>
              <a:rPr lang="es-ES_tradnl" dirty="0"/>
              <a:t>Bienvenidos a nuestra clase</a:t>
            </a:r>
            <a:br>
              <a:rPr lang="es-ES_tradnl" dirty="0"/>
            </a:br>
            <a:r>
              <a:rPr lang="es-ES_tradnl" dirty="0"/>
              <a:t>español 1 </a:t>
            </a:r>
          </a:p>
        </p:txBody>
      </p:sp>
      <p:sp>
        <p:nvSpPr>
          <p:cNvPr id="3" name="Subtitle 2"/>
          <p:cNvSpPr>
            <a:spLocks noGrp="1"/>
          </p:cNvSpPr>
          <p:nvPr>
            <p:ph type="subTitle" idx="1"/>
          </p:nvPr>
        </p:nvSpPr>
        <p:spPr>
          <a:xfrm>
            <a:off x="2787482" y="4346244"/>
            <a:ext cx="6831673" cy="1086237"/>
          </a:xfrm>
        </p:spPr>
        <p:txBody>
          <a:bodyPr/>
          <a:lstStyle/>
          <a:p>
            <a:r>
              <a:rPr lang="es-ES_tradnl" dirty="0"/>
              <a:t>Hoy es jueves, el </a:t>
            </a:r>
            <a:r>
              <a:rPr lang="es-ES_tradnl" dirty="0" smtClean="0"/>
              <a:t>nueve </a:t>
            </a:r>
            <a:r>
              <a:rPr lang="es-ES_tradnl" dirty="0"/>
              <a:t>de </a:t>
            </a:r>
            <a:r>
              <a:rPr lang="es-ES_tradnl" dirty="0" smtClean="0"/>
              <a:t>abril</a:t>
            </a:r>
            <a:endParaRPr lang="es-ES_tradnl" dirty="0"/>
          </a:p>
        </p:txBody>
      </p:sp>
    </p:spTree>
    <p:extLst>
      <p:ext uri="{BB962C8B-B14F-4D97-AF65-F5344CB8AC3E}">
        <p14:creationId xmlns:p14="http://schemas.microsoft.com/office/powerpoint/2010/main" val="369175435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b="1" dirty="0"/>
              <a:t>OBJETIVO Y DOL </a:t>
            </a:r>
          </a:p>
        </p:txBody>
      </p:sp>
      <p:sp>
        <p:nvSpPr>
          <p:cNvPr id="3" name="Content Placeholder 2"/>
          <p:cNvSpPr>
            <a:spLocks noGrp="1"/>
          </p:cNvSpPr>
          <p:nvPr>
            <p:ph sz="half" idx="1"/>
          </p:nvPr>
        </p:nvSpPr>
        <p:spPr/>
        <p:txBody>
          <a:bodyPr>
            <a:noAutofit/>
          </a:bodyPr>
          <a:lstStyle/>
          <a:p>
            <a:r>
              <a:rPr lang="es-ES_tradnl" sz="3600" dirty="0"/>
              <a:t>OBJETIVO: </a:t>
            </a:r>
            <a:r>
              <a:rPr lang="en-US" sz="3600" dirty="0"/>
              <a:t>LLWBAT use food vocabulary and vocabulary to describe foods in writing. [NL.3.2.a, NL.3.2.b, NL.1.3c] [NL.4.2d]</a:t>
            </a:r>
            <a:endParaRPr lang="es-ES_tradnl" sz="3600" dirty="0"/>
          </a:p>
        </p:txBody>
      </p:sp>
      <p:sp>
        <p:nvSpPr>
          <p:cNvPr id="4" name="Content Placeholder 3"/>
          <p:cNvSpPr>
            <a:spLocks noGrp="1"/>
          </p:cNvSpPr>
          <p:nvPr>
            <p:ph sz="half" idx="2"/>
          </p:nvPr>
        </p:nvSpPr>
        <p:spPr/>
        <p:txBody>
          <a:bodyPr>
            <a:noAutofit/>
          </a:bodyPr>
          <a:lstStyle/>
          <a:p>
            <a:r>
              <a:rPr lang="es-ES_tradnl" sz="3600" dirty="0"/>
              <a:t>DOL: LLW </a:t>
            </a:r>
            <a:r>
              <a:rPr lang="es-ES_tradnl" sz="3600" dirty="0" err="1"/>
              <a:t>write</a:t>
            </a:r>
            <a:r>
              <a:rPr lang="es-ES_tradnl" sz="3600" dirty="0"/>
              <a:t> 5 </a:t>
            </a:r>
            <a:r>
              <a:rPr lang="es-ES_tradnl" sz="3600" dirty="0" err="1"/>
              <a:t>descriptions</a:t>
            </a:r>
            <a:r>
              <a:rPr lang="es-ES_tradnl" sz="3600" dirty="0"/>
              <a:t> of  </a:t>
            </a:r>
            <a:r>
              <a:rPr lang="es-ES_tradnl" sz="3600" dirty="0" err="1"/>
              <a:t>foods</a:t>
            </a:r>
            <a:r>
              <a:rPr lang="es-ES_tradnl" sz="3600" dirty="0"/>
              <a:t> </a:t>
            </a:r>
            <a:r>
              <a:rPr lang="es-ES_tradnl" sz="3600" dirty="0" err="1"/>
              <a:t>used</a:t>
            </a:r>
            <a:r>
              <a:rPr lang="es-ES_tradnl" sz="3600" dirty="0"/>
              <a:t> </a:t>
            </a:r>
            <a:r>
              <a:rPr lang="es-ES_tradnl" sz="3600" dirty="0" err="1"/>
              <a:t>during</a:t>
            </a:r>
            <a:r>
              <a:rPr lang="es-ES_tradnl" sz="3600" dirty="0"/>
              <a:t> </a:t>
            </a:r>
            <a:r>
              <a:rPr lang="es-ES_tradnl" sz="3600" dirty="0" err="1"/>
              <a:t>certain</a:t>
            </a:r>
            <a:r>
              <a:rPr lang="es-ES_tradnl" sz="3600" dirty="0"/>
              <a:t> </a:t>
            </a:r>
            <a:r>
              <a:rPr lang="es-ES_tradnl" sz="3600" dirty="0" err="1"/>
              <a:t>meals</a:t>
            </a:r>
            <a:r>
              <a:rPr lang="es-ES_tradnl" sz="3600" dirty="0"/>
              <a:t> and </a:t>
            </a:r>
            <a:r>
              <a:rPr lang="es-ES_tradnl" sz="3600" dirty="0" err="1"/>
              <a:t>food</a:t>
            </a:r>
            <a:r>
              <a:rPr lang="es-ES_tradnl" sz="3600" dirty="0"/>
              <a:t> </a:t>
            </a:r>
            <a:r>
              <a:rPr lang="es-ES_tradnl" sz="3600" dirty="0" err="1"/>
              <a:t>vocabulary</a:t>
            </a:r>
            <a:r>
              <a:rPr lang="es-ES_tradnl" sz="3600" dirty="0"/>
              <a:t> </a:t>
            </a:r>
            <a:r>
              <a:rPr lang="es-ES_tradnl" sz="3600" dirty="0" err="1"/>
              <a:t>with</a:t>
            </a:r>
            <a:r>
              <a:rPr lang="es-ES_tradnl" sz="3600" dirty="0"/>
              <a:t> 100% </a:t>
            </a:r>
            <a:r>
              <a:rPr lang="es-ES_tradnl" sz="3600" dirty="0" err="1"/>
              <a:t>accuracy</a:t>
            </a:r>
            <a:r>
              <a:rPr lang="es-ES_tradnl" sz="3600" dirty="0"/>
              <a:t>.</a:t>
            </a:r>
          </a:p>
        </p:txBody>
      </p:sp>
    </p:spTree>
    <p:extLst>
      <p:ext uri="{BB962C8B-B14F-4D97-AF65-F5344CB8AC3E}">
        <p14:creationId xmlns:p14="http://schemas.microsoft.com/office/powerpoint/2010/main" val="276895540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4" name="Content Placeholder 3"/>
          <p:cNvPicPr>
            <a:picLocks noGrp="1" noChangeAspect="1"/>
          </p:cNvPicPr>
          <p:nvPr>
            <p:ph idx="1"/>
          </p:nvPr>
        </p:nvPicPr>
        <p:blipFill>
          <a:blip r:embed="rId2"/>
          <a:stretch>
            <a:fillRect/>
          </a:stretch>
        </p:blipFill>
        <p:spPr>
          <a:xfrm>
            <a:off x="4340179" y="0"/>
            <a:ext cx="3992451" cy="6926663"/>
          </a:xfrm>
          <a:prstGeom prst="rect">
            <a:avLst/>
          </a:prstGeom>
        </p:spPr>
      </p:pic>
    </p:spTree>
    <p:extLst>
      <p:ext uri="{BB962C8B-B14F-4D97-AF65-F5344CB8AC3E}">
        <p14:creationId xmlns:p14="http://schemas.microsoft.com/office/powerpoint/2010/main" val="22429578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idx="1"/>
          </p:nvPr>
        </p:nvSpPr>
        <p:spPr/>
        <p:txBody>
          <a:bodyPr/>
          <a:lstStyle/>
          <a:p>
            <a:endParaRPr lang="es-ES_tradnl"/>
          </a:p>
        </p:txBody>
      </p:sp>
      <p:pic>
        <p:nvPicPr>
          <p:cNvPr id="4098" name="Picture 2" descr="Latin American food unit ideas for Spanish clas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27" y="0"/>
            <a:ext cx="10727140" cy="69288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56060" y="1224503"/>
            <a:ext cx="4681183" cy="167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11"/>
          <p:cNvPicPr>
            <a:picLocks noChangeAspect="1"/>
          </p:cNvPicPr>
          <p:nvPr/>
        </p:nvPicPr>
        <p:blipFill>
          <a:blip r:embed="rId3"/>
          <a:stretch>
            <a:fillRect/>
          </a:stretch>
        </p:blipFill>
        <p:spPr>
          <a:xfrm>
            <a:off x="6218530" y="5010838"/>
            <a:ext cx="4718713" cy="1713124"/>
          </a:xfrm>
          <a:prstGeom prst="rect">
            <a:avLst/>
          </a:prstGeom>
        </p:spPr>
      </p:pic>
      <p:sp>
        <p:nvSpPr>
          <p:cNvPr id="13" name="TextBox 12"/>
          <p:cNvSpPr txBox="1"/>
          <p:nvPr/>
        </p:nvSpPr>
        <p:spPr>
          <a:xfrm>
            <a:off x="7472148" y="638417"/>
            <a:ext cx="676521" cy="369332"/>
          </a:xfrm>
          <a:prstGeom prst="rect">
            <a:avLst/>
          </a:prstGeom>
          <a:noFill/>
        </p:spPr>
        <p:txBody>
          <a:bodyPr wrap="square" rtlCol="0">
            <a:spAutoFit/>
          </a:bodyPr>
          <a:lstStyle/>
          <a:p>
            <a:r>
              <a:rPr lang="es-ES_tradnl" b="1" dirty="0"/>
              <a:t>LIST</a:t>
            </a:r>
          </a:p>
        </p:txBody>
      </p:sp>
    </p:spTree>
    <p:extLst>
      <p:ext uri="{BB962C8B-B14F-4D97-AF65-F5344CB8AC3E}">
        <p14:creationId xmlns:p14="http://schemas.microsoft.com/office/powerpoint/2010/main" val="8619819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6640" y="2439480"/>
            <a:ext cx="5891360" cy="4418520"/>
          </a:xfrm>
          <a:prstGeom prst="rect">
            <a:avLst/>
          </a:prstGeom>
        </p:spPr>
      </p:pic>
      <p:sp>
        <p:nvSpPr>
          <p:cNvPr id="5" name="TextBox 4"/>
          <p:cNvSpPr txBox="1"/>
          <p:nvPr/>
        </p:nvSpPr>
        <p:spPr>
          <a:xfrm>
            <a:off x="1524794" y="2744342"/>
            <a:ext cx="3252640" cy="2554545"/>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800" b="1" dirty="0"/>
              <a:t>MOLE </a:t>
            </a:r>
            <a:r>
              <a:rPr lang="en-US" sz="1600" b="1" dirty="0"/>
              <a:t>(pronounced mo-lay)</a:t>
            </a:r>
            <a:br>
              <a:rPr lang="en-US" sz="1600" b="1" dirty="0"/>
            </a:br>
            <a:r>
              <a:rPr lang="en-US" sz="1600" dirty="0"/>
              <a:t>origin: México</a:t>
            </a:r>
          </a:p>
          <a:p>
            <a:r>
              <a:rPr lang="en-US" sz="2200" dirty="0"/>
              <a:t>A spicy sauce made from chocolate and </a:t>
            </a:r>
            <a:r>
              <a:rPr lang="en-US" sz="2200" dirty="0" err="1"/>
              <a:t>chile</a:t>
            </a:r>
            <a:r>
              <a:rPr lang="en-US" sz="2200" dirty="0"/>
              <a:t> pepper common to put on </a:t>
            </a:r>
            <a:r>
              <a:rPr lang="en-US" sz="2200" i="1" dirty="0" err="1"/>
              <a:t>pollo</a:t>
            </a:r>
            <a:r>
              <a:rPr lang="en-US" sz="2200" dirty="0"/>
              <a:t>.</a:t>
            </a:r>
          </a:p>
        </p:txBody>
      </p:sp>
      <p:sp>
        <p:nvSpPr>
          <p:cNvPr id="9" name="TextBox 8"/>
          <p:cNvSpPr txBox="1"/>
          <p:nvPr/>
        </p:nvSpPr>
        <p:spPr>
          <a:xfrm>
            <a:off x="5106705" y="205511"/>
            <a:ext cx="5891360" cy="1785104"/>
          </a:xfrm>
          <a:prstGeom prst="rect">
            <a:avLst/>
          </a:prstGeom>
          <a:noFill/>
        </p:spPr>
        <p:txBody>
          <a:bodyPr wrap="square" rtlCol="0">
            <a:spAutoFit/>
          </a:bodyPr>
          <a:lstStyle/>
          <a:p>
            <a:pPr marL="457200" indent="-457200"/>
            <a:r>
              <a:rPr lang="en-US" sz="2200" dirty="0"/>
              <a:t>INGREDIENTES:</a:t>
            </a:r>
          </a:p>
          <a:p>
            <a:pPr marL="457200" indent="-457200"/>
            <a:r>
              <a:rPr lang="en-US" sz="2200" dirty="0"/>
              <a:t>Mole </a:t>
            </a:r>
            <a:r>
              <a:rPr lang="en-US" sz="2200" dirty="0" err="1"/>
              <a:t>es</a:t>
            </a:r>
            <a:r>
              <a:rPr lang="en-US" sz="2200" dirty="0"/>
              <a:t> un </a:t>
            </a:r>
            <a:r>
              <a:rPr lang="en-US" sz="2200" dirty="0" err="1"/>
              <a:t>plato</a:t>
            </a:r>
            <a:r>
              <a:rPr lang="en-US" sz="2200" dirty="0"/>
              <a:t> </a:t>
            </a:r>
            <a:r>
              <a:rPr lang="en-US" sz="2200" dirty="0" err="1"/>
              <a:t>tradicional</a:t>
            </a:r>
            <a:r>
              <a:rPr lang="en-US" sz="2200" dirty="0"/>
              <a:t> de Mexico. Se </a:t>
            </a:r>
            <a:r>
              <a:rPr lang="en-US" sz="2200" dirty="0" err="1"/>
              <a:t>hace</a:t>
            </a:r>
            <a:r>
              <a:rPr lang="en-US" sz="2200" dirty="0"/>
              <a:t> con  chocolate, </a:t>
            </a:r>
            <a:r>
              <a:rPr lang="en-US" sz="2200" dirty="0" err="1"/>
              <a:t>pollo</a:t>
            </a:r>
            <a:r>
              <a:rPr lang="en-US" sz="2200" dirty="0"/>
              <a:t> y pimientos. El </a:t>
            </a:r>
            <a:r>
              <a:rPr lang="en-US" sz="2200" dirty="0" err="1"/>
              <a:t>plato</a:t>
            </a:r>
            <a:r>
              <a:rPr lang="en-US" sz="2200" dirty="0"/>
              <a:t> </a:t>
            </a:r>
            <a:r>
              <a:rPr lang="en-US" sz="2200" dirty="0" err="1"/>
              <a:t>viene</a:t>
            </a:r>
            <a:r>
              <a:rPr lang="en-US" sz="2200" dirty="0"/>
              <a:t> sin  papaya, </a:t>
            </a:r>
            <a:r>
              <a:rPr lang="en-US" sz="2200" dirty="0" err="1"/>
              <a:t>guayaba</a:t>
            </a:r>
            <a:r>
              <a:rPr lang="en-US" sz="2200" dirty="0"/>
              <a:t> y chorizo.  </a:t>
            </a:r>
          </a:p>
          <a:p>
            <a:pPr marL="457200" indent="-457200"/>
            <a:endParaRPr lang="en-US" sz="2200" dirty="0"/>
          </a:p>
        </p:txBody>
      </p:sp>
      <p:cxnSp>
        <p:nvCxnSpPr>
          <p:cNvPr id="13" name="Straight Connector 12"/>
          <p:cNvCxnSpPr/>
          <p:nvPr/>
        </p:nvCxnSpPr>
        <p:spPr>
          <a:xfrm>
            <a:off x="1524000" y="2440274"/>
            <a:ext cx="32526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3556900" y="1219740"/>
            <a:ext cx="243948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36848" y="2375009"/>
            <a:ext cx="3253434" cy="369332"/>
          </a:xfrm>
          <a:prstGeom prst="rect">
            <a:avLst/>
          </a:prstGeom>
          <a:noFill/>
        </p:spPr>
        <p:txBody>
          <a:bodyPr wrap="square" rtlCol="0">
            <a:spAutoFit/>
          </a:bodyPr>
          <a:lstStyle/>
          <a:p>
            <a:pPr algn="ctr"/>
            <a:r>
              <a:rPr lang="en-US" dirty="0" err="1"/>
              <a:t>chiles</a:t>
            </a:r>
            <a:endParaRPr lang="en-US" dirty="0"/>
          </a:p>
        </p:txBody>
      </p:sp>
      <p:pic>
        <p:nvPicPr>
          <p:cNvPr id="11" name="Picture 10"/>
          <p:cNvPicPr>
            <a:picLocks noChangeAspect="1"/>
          </p:cNvPicPr>
          <p:nvPr/>
        </p:nvPicPr>
        <p:blipFill>
          <a:blip r:embed="rId3"/>
          <a:stretch>
            <a:fillRect/>
          </a:stretch>
        </p:blipFill>
        <p:spPr>
          <a:xfrm>
            <a:off x="1499309" y="-6812"/>
            <a:ext cx="3276539" cy="2457404"/>
          </a:xfrm>
          <a:prstGeom prst="rect">
            <a:avLst/>
          </a:prstGeom>
        </p:spPr>
      </p:pic>
      <p:sp>
        <p:nvSpPr>
          <p:cNvPr id="2" name="Rectangle 1"/>
          <p:cNvSpPr/>
          <p:nvPr/>
        </p:nvSpPr>
        <p:spPr>
          <a:xfrm>
            <a:off x="5106705" y="190610"/>
            <a:ext cx="6209731" cy="1897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5423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2730507"/>
            <a:ext cx="3252640" cy="4324261"/>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800" b="1" dirty="0" err="1"/>
              <a:t>Ceviche</a:t>
            </a:r>
            <a:r>
              <a:rPr lang="en-US" sz="1400" dirty="0"/>
              <a:t/>
            </a:r>
            <a:br>
              <a:rPr lang="en-US" sz="1400" dirty="0"/>
            </a:br>
            <a:r>
              <a:rPr lang="en-US" sz="1400" dirty="0"/>
              <a:t>Origin: </a:t>
            </a:r>
            <a:r>
              <a:rPr lang="en-US" sz="1400" dirty="0" err="1"/>
              <a:t>Perú</a:t>
            </a:r>
            <a:r>
              <a:rPr lang="en-US" sz="1400" dirty="0"/>
              <a:t>   / Popular in many countries </a:t>
            </a:r>
            <a:r>
              <a:rPr lang="en-US" sz="1600" b="1" dirty="0"/>
              <a:t/>
            </a:r>
            <a:br>
              <a:rPr lang="en-US" sz="1600" b="1" dirty="0"/>
            </a:br>
            <a:r>
              <a:rPr lang="en-US" sz="2500" dirty="0"/>
              <a:t>Seafood Appetizer of fish or shrimp marinated with lime, </a:t>
            </a:r>
            <a:r>
              <a:rPr lang="en-US" sz="2500" i="1" dirty="0"/>
              <a:t>cilantro, </a:t>
            </a:r>
            <a:r>
              <a:rPr lang="en-US" sz="2500" i="1" dirty="0" err="1"/>
              <a:t>cebolla</a:t>
            </a:r>
            <a:r>
              <a:rPr lang="en-US" sz="2500" i="1" dirty="0"/>
              <a:t>, </a:t>
            </a:r>
            <a:r>
              <a:rPr lang="en-US" sz="2500" i="1" dirty="0" err="1"/>
              <a:t>tomate</a:t>
            </a:r>
            <a:r>
              <a:rPr lang="en-US" sz="2500" i="1" dirty="0"/>
              <a:t>, </a:t>
            </a:r>
            <a:r>
              <a:rPr lang="en-US" sz="2500" i="1" dirty="0" err="1"/>
              <a:t>y</a:t>
            </a:r>
            <a:r>
              <a:rPr lang="en-US" sz="2500" i="1" dirty="0"/>
              <a:t> </a:t>
            </a:r>
            <a:r>
              <a:rPr lang="en-US" sz="2500" i="1" dirty="0" err="1"/>
              <a:t>aguacate</a:t>
            </a:r>
            <a:r>
              <a:rPr lang="en-US" sz="2500" dirty="0"/>
              <a:t>.</a:t>
            </a:r>
          </a:p>
          <a:p>
            <a:r>
              <a:rPr lang="en-US" sz="2500" dirty="0"/>
              <a:t>Usually put on a cracker, or tostada.</a:t>
            </a:r>
            <a:r>
              <a:rPr lang="en-US" sz="1600" dirty="0"/>
              <a:t/>
            </a:r>
            <a:br>
              <a:rPr lang="en-US" sz="1600" dirty="0"/>
            </a:br>
            <a:endParaRPr lang="en-US" sz="1600" dirty="0"/>
          </a:p>
        </p:txBody>
      </p:sp>
      <p:cxnSp>
        <p:nvCxnSpPr>
          <p:cNvPr id="13" name="Straight Connector 12"/>
          <p:cNvCxnSpPr/>
          <p:nvPr/>
        </p:nvCxnSpPr>
        <p:spPr>
          <a:xfrm>
            <a:off x="1524794" y="2728918"/>
            <a:ext cx="32526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3413769" y="1366047"/>
            <a:ext cx="2728918"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4777434" y="2705119"/>
            <a:ext cx="5890566" cy="4156473"/>
          </a:xfrm>
          <a:prstGeom prst="rect">
            <a:avLst/>
          </a:prstGeom>
        </p:spPr>
      </p:pic>
      <p:sp>
        <p:nvSpPr>
          <p:cNvPr id="11" name="TextBox 10"/>
          <p:cNvSpPr txBox="1"/>
          <p:nvPr/>
        </p:nvSpPr>
        <p:spPr>
          <a:xfrm>
            <a:off x="4860188" y="224118"/>
            <a:ext cx="5891360" cy="2123658"/>
          </a:xfrm>
          <a:prstGeom prst="rect">
            <a:avLst/>
          </a:prstGeom>
          <a:noFill/>
        </p:spPr>
        <p:txBody>
          <a:bodyPr wrap="square" rtlCol="0">
            <a:spAutoFit/>
          </a:bodyPr>
          <a:lstStyle/>
          <a:p>
            <a:r>
              <a:rPr lang="es-ES_tradnl" sz="2200" dirty="0"/>
              <a:t>INGREDIENTES: </a:t>
            </a:r>
          </a:p>
          <a:p>
            <a:r>
              <a:rPr lang="es-ES_tradnl" sz="2200" dirty="0"/>
              <a:t>Ceviche es una comida tradicional de </a:t>
            </a:r>
            <a:r>
              <a:rPr lang="es-ES_tradnl" sz="2200" dirty="0" err="1"/>
              <a:t>peru</a:t>
            </a:r>
            <a:r>
              <a:rPr lang="es-ES_tradnl" sz="2200" dirty="0"/>
              <a:t>. Se hace con jugo de limón, jugo de lima, pescado y pimiento. Se hacen sin  pollo, guayaba, chorizo y papas. </a:t>
            </a:r>
          </a:p>
          <a:p>
            <a:pPr marL="457200" indent="-457200"/>
            <a:endParaRPr lang="en-US" sz="2200" dirty="0"/>
          </a:p>
        </p:txBody>
      </p:sp>
      <p:pic>
        <p:nvPicPr>
          <p:cNvPr id="12" name="Picture 11"/>
          <p:cNvPicPr>
            <a:picLocks noChangeAspect="1"/>
          </p:cNvPicPr>
          <p:nvPr/>
        </p:nvPicPr>
        <p:blipFill>
          <a:blip r:embed="rId4"/>
          <a:stretch>
            <a:fillRect/>
          </a:stretch>
        </p:blipFill>
        <p:spPr>
          <a:xfrm>
            <a:off x="1524000" y="0"/>
            <a:ext cx="3225800" cy="2527300"/>
          </a:xfrm>
          <a:prstGeom prst="rect">
            <a:avLst/>
          </a:prstGeom>
        </p:spPr>
      </p:pic>
      <p:sp>
        <p:nvSpPr>
          <p:cNvPr id="14" name="TextBox 13"/>
          <p:cNvSpPr txBox="1"/>
          <p:nvPr/>
        </p:nvSpPr>
        <p:spPr>
          <a:xfrm>
            <a:off x="1536848" y="2088866"/>
            <a:ext cx="3253434" cy="369332"/>
          </a:xfrm>
          <a:prstGeom prst="rect">
            <a:avLst/>
          </a:prstGeom>
          <a:noFill/>
        </p:spPr>
        <p:txBody>
          <a:bodyPr wrap="square" rtlCol="0">
            <a:spAutoFit/>
          </a:bodyPr>
          <a:lstStyle/>
          <a:p>
            <a:pPr algn="ctr"/>
            <a:r>
              <a:rPr lang="en-US" dirty="0"/>
              <a:t>cilantro</a:t>
            </a:r>
          </a:p>
        </p:txBody>
      </p:sp>
      <p:sp>
        <p:nvSpPr>
          <p:cNvPr id="2" name="Rectangle 1"/>
          <p:cNvSpPr/>
          <p:nvPr/>
        </p:nvSpPr>
        <p:spPr>
          <a:xfrm>
            <a:off x="4871448" y="137742"/>
            <a:ext cx="6359857" cy="2458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120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575" y="-1285758"/>
            <a:ext cx="9612971" cy="2852737"/>
          </a:xfrm>
        </p:spPr>
        <p:txBody>
          <a:bodyPr/>
          <a:lstStyle/>
          <a:p>
            <a:r>
              <a:rPr lang="es-ES_tradnl" dirty="0"/>
              <a:t>EL YOGUR</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862" y="1770367"/>
            <a:ext cx="4402931" cy="3980050"/>
          </a:xfrm>
          <a:prstGeom prst="rect">
            <a:avLst/>
          </a:prstGeom>
        </p:spPr>
      </p:pic>
      <p:sp>
        <p:nvSpPr>
          <p:cNvPr id="5" name="Star: 5 Points 4">
            <a:extLst>
              <a:ext uri="{FF2B5EF4-FFF2-40B4-BE49-F238E27FC236}">
                <a16:creationId xmlns:a16="http://schemas.microsoft.com/office/drawing/2014/main" id="{7F1A3B22-0544-46CA-AAE8-7F7842C98EC2}"/>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599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2836" y="3161773"/>
            <a:ext cx="3252640" cy="4693593"/>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500" b="1" dirty="0"/>
              <a:t>Gallo Pinto</a:t>
            </a:r>
            <a:endParaRPr lang="en-US" sz="1500" b="1" dirty="0"/>
          </a:p>
          <a:p>
            <a:r>
              <a:rPr lang="en-US" sz="1500" dirty="0"/>
              <a:t>Origin: Costa Rica</a:t>
            </a:r>
            <a:endParaRPr lang="en-US" sz="1500" b="1" dirty="0"/>
          </a:p>
          <a:p>
            <a:r>
              <a:rPr lang="en-US" sz="2500" dirty="0"/>
              <a:t>A typical breakfast dish of Costa Rica. This rice and bean combination also features a Costa Rican salsa, cilantro, and </a:t>
            </a:r>
            <a:r>
              <a:rPr lang="en-US" sz="2500" i="1" dirty="0" err="1"/>
              <a:t>cebollas</a:t>
            </a:r>
            <a:r>
              <a:rPr lang="en-US" sz="2500" dirty="0"/>
              <a:t>.</a:t>
            </a:r>
            <a:endParaRPr lang="en-US" sz="2500" b="1" dirty="0"/>
          </a:p>
          <a:p>
            <a:r>
              <a:rPr lang="en-US" sz="2800" dirty="0"/>
              <a:t/>
            </a:r>
            <a:br>
              <a:rPr lang="en-US" sz="2800" dirty="0"/>
            </a:br>
            <a:endParaRPr lang="en-US" sz="2800" dirty="0"/>
          </a:p>
        </p:txBody>
      </p:sp>
      <p:cxnSp>
        <p:nvCxnSpPr>
          <p:cNvPr id="13" name="Straight Connector 12"/>
          <p:cNvCxnSpPr/>
          <p:nvPr/>
        </p:nvCxnSpPr>
        <p:spPr>
          <a:xfrm>
            <a:off x="1503342" y="3109457"/>
            <a:ext cx="32526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3155282" y="1622946"/>
            <a:ext cx="3244304"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68424" y="14320"/>
            <a:ext cx="5891360" cy="1785104"/>
          </a:xfrm>
          <a:prstGeom prst="rect">
            <a:avLst/>
          </a:prstGeom>
          <a:noFill/>
        </p:spPr>
        <p:txBody>
          <a:bodyPr wrap="square" rtlCol="0">
            <a:spAutoFit/>
          </a:bodyPr>
          <a:lstStyle/>
          <a:p>
            <a:pPr marL="457200" indent="-457200"/>
            <a:r>
              <a:rPr lang="en-US" sz="2200" dirty="0"/>
              <a:t>INGREDIENTES:</a:t>
            </a:r>
          </a:p>
          <a:p>
            <a:pPr marL="457200" indent="-457200"/>
            <a:r>
              <a:rPr lang="en-US" sz="2200" dirty="0"/>
              <a:t>Gallo pinto </a:t>
            </a:r>
            <a:r>
              <a:rPr lang="en-US" sz="2200" dirty="0" err="1"/>
              <a:t>es</a:t>
            </a:r>
            <a:r>
              <a:rPr lang="en-US" sz="2200" dirty="0"/>
              <a:t> un </a:t>
            </a:r>
            <a:r>
              <a:rPr lang="en-US" sz="2200" dirty="0" err="1"/>
              <a:t>desayuno</a:t>
            </a:r>
            <a:r>
              <a:rPr lang="en-US" sz="2200" dirty="0"/>
              <a:t> </a:t>
            </a:r>
            <a:r>
              <a:rPr lang="en-US" sz="2200" dirty="0" err="1"/>
              <a:t>tradicional</a:t>
            </a:r>
            <a:r>
              <a:rPr lang="en-US" sz="2200" dirty="0"/>
              <a:t> de Costa </a:t>
            </a:r>
            <a:r>
              <a:rPr lang="en-US" sz="2200" dirty="0" err="1"/>
              <a:t>rica</a:t>
            </a:r>
            <a:r>
              <a:rPr lang="en-US" sz="2200" dirty="0"/>
              <a:t>. Se </a:t>
            </a:r>
            <a:r>
              <a:rPr lang="en-US" sz="2200" dirty="0" err="1"/>
              <a:t>hace</a:t>
            </a:r>
            <a:r>
              <a:rPr lang="en-US" sz="2200" dirty="0"/>
              <a:t> con </a:t>
            </a:r>
            <a:r>
              <a:rPr lang="en-US" sz="2200" dirty="0" err="1"/>
              <a:t>arroz</a:t>
            </a:r>
            <a:r>
              <a:rPr lang="en-US" sz="2200" dirty="0"/>
              <a:t>, frijoles  y </a:t>
            </a:r>
            <a:r>
              <a:rPr lang="en-US" sz="2200" dirty="0" err="1"/>
              <a:t>cebollas</a:t>
            </a:r>
            <a:r>
              <a:rPr lang="en-US" sz="2200" dirty="0"/>
              <a:t>. </a:t>
            </a:r>
            <a:r>
              <a:rPr lang="en-US" sz="2200" dirty="0" err="1"/>
              <a:t>Siempre</a:t>
            </a:r>
            <a:r>
              <a:rPr lang="en-US" sz="2200" dirty="0"/>
              <a:t> </a:t>
            </a:r>
            <a:r>
              <a:rPr lang="en-US" sz="2200" dirty="0" err="1"/>
              <a:t>viene</a:t>
            </a:r>
            <a:r>
              <a:rPr lang="en-US" sz="2200" dirty="0"/>
              <a:t> sin chocolate, </a:t>
            </a:r>
            <a:r>
              <a:rPr lang="en-US" sz="2200" dirty="0" err="1"/>
              <a:t>guayaba</a:t>
            </a:r>
            <a:r>
              <a:rPr lang="en-US" sz="2200" dirty="0"/>
              <a:t>, y </a:t>
            </a:r>
            <a:r>
              <a:rPr lang="en-US" sz="2200" dirty="0" err="1"/>
              <a:t>queso</a:t>
            </a:r>
            <a:r>
              <a:rPr lang="en-US" sz="2200" dirty="0"/>
              <a:t> </a:t>
            </a:r>
            <a:r>
              <a:rPr lang="en-US" sz="2200" dirty="0" err="1"/>
              <a:t>blanco</a:t>
            </a:r>
            <a:r>
              <a:rPr lang="en-US" sz="2200" dirty="0"/>
              <a:t>. </a:t>
            </a:r>
          </a:p>
        </p:txBody>
      </p:sp>
      <p:sp>
        <p:nvSpPr>
          <p:cNvPr id="14" name="TextBox 13"/>
          <p:cNvSpPr txBox="1"/>
          <p:nvPr/>
        </p:nvSpPr>
        <p:spPr>
          <a:xfrm>
            <a:off x="1536848" y="2443014"/>
            <a:ext cx="3253434" cy="369332"/>
          </a:xfrm>
          <a:prstGeom prst="rect">
            <a:avLst/>
          </a:prstGeom>
          <a:noFill/>
        </p:spPr>
        <p:txBody>
          <a:bodyPr wrap="square" rtlCol="0">
            <a:spAutoFit/>
          </a:bodyPr>
          <a:lstStyle/>
          <a:p>
            <a:pPr algn="ctr"/>
            <a:r>
              <a:rPr lang="en-US" dirty="0" err="1"/>
              <a:t>Arroz</a:t>
            </a:r>
            <a:r>
              <a:rPr lang="en-US" dirty="0"/>
              <a:t> con </a:t>
            </a:r>
            <a:r>
              <a:rPr lang="en-US" dirty="0" err="1"/>
              <a:t>leche</a:t>
            </a:r>
            <a:endParaRPr lang="en-US" dirty="0"/>
          </a:p>
        </p:txBody>
      </p:sp>
      <p:pic>
        <p:nvPicPr>
          <p:cNvPr id="9" name="Picture 8"/>
          <p:cNvPicPr>
            <a:picLocks noChangeAspect="1"/>
          </p:cNvPicPr>
          <p:nvPr/>
        </p:nvPicPr>
        <p:blipFill>
          <a:blip r:embed="rId3"/>
          <a:stretch>
            <a:fillRect/>
          </a:stretch>
        </p:blipFill>
        <p:spPr>
          <a:xfrm>
            <a:off x="4790282" y="2225611"/>
            <a:ext cx="5877718" cy="4702174"/>
          </a:xfrm>
          <a:prstGeom prst="rect">
            <a:avLst/>
          </a:prstGeom>
        </p:spPr>
      </p:pic>
      <p:pic>
        <p:nvPicPr>
          <p:cNvPr id="10" name="Picture 9"/>
          <p:cNvPicPr>
            <a:picLocks noChangeAspect="1"/>
          </p:cNvPicPr>
          <p:nvPr/>
        </p:nvPicPr>
        <p:blipFill>
          <a:blip r:embed="rId4"/>
          <a:stretch>
            <a:fillRect/>
          </a:stretch>
        </p:blipFill>
        <p:spPr>
          <a:xfrm>
            <a:off x="1485012" y="-7828"/>
            <a:ext cx="3289300" cy="2463800"/>
          </a:xfrm>
          <a:prstGeom prst="rect">
            <a:avLst/>
          </a:prstGeom>
        </p:spPr>
      </p:pic>
      <p:cxnSp>
        <p:nvCxnSpPr>
          <p:cNvPr id="17" name="Straight Arrow Connector 16"/>
          <p:cNvCxnSpPr/>
          <p:nvPr/>
        </p:nvCxnSpPr>
        <p:spPr>
          <a:xfrm>
            <a:off x="3640424" y="3976506"/>
            <a:ext cx="1818881" cy="1588"/>
          </a:xfrm>
          <a:prstGeom prst="straightConnector1">
            <a:avLst/>
          </a:prstGeom>
          <a:ln w="88900">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068424" y="-7828"/>
            <a:ext cx="6013558" cy="1991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3336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04 at 3.07.26 PM.png"/>
          <p:cNvPicPr>
            <a:picLocks noChangeAspect="1"/>
          </p:cNvPicPr>
          <p:nvPr/>
        </p:nvPicPr>
        <p:blipFill>
          <a:blip r:embed="rId3"/>
          <a:stretch>
            <a:fillRect/>
          </a:stretch>
        </p:blipFill>
        <p:spPr>
          <a:xfrm>
            <a:off x="5040517" y="2470099"/>
            <a:ext cx="5627483" cy="4387901"/>
          </a:xfrm>
          <a:prstGeom prst="rect">
            <a:avLst/>
          </a:prstGeom>
        </p:spPr>
      </p:pic>
      <p:sp>
        <p:nvSpPr>
          <p:cNvPr id="3" name="TextBox 2"/>
          <p:cNvSpPr txBox="1"/>
          <p:nvPr/>
        </p:nvSpPr>
        <p:spPr>
          <a:xfrm>
            <a:off x="1524000" y="3103582"/>
            <a:ext cx="3516516" cy="4201150"/>
          </a:xfrm>
          <a:prstGeom prst="rect">
            <a:avLst/>
          </a:prstGeom>
          <a:noFill/>
        </p:spPr>
        <p:txBody>
          <a:bodyPr wrap="square" rtlCol="0">
            <a:spAutoFit/>
          </a:bodyPr>
          <a:lstStyle/>
          <a:p>
            <a:r>
              <a:rPr lang="en-US" sz="2800" dirty="0"/>
              <a:t>Comida del </a:t>
            </a:r>
            <a:r>
              <a:rPr lang="en-US" sz="2800" dirty="0" err="1"/>
              <a:t>día</a:t>
            </a:r>
            <a:r>
              <a:rPr lang="en-US" sz="2800" dirty="0"/>
              <a:t>:</a:t>
            </a:r>
          </a:p>
          <a:p>
            <a:r>
              <a:rPr lang="en-US" sz="2800" dirty="0" err="1"/>
              <a:t>Arepa</a:t>
            </a:r>
            <a:r>
              <a:rPr lang="en-US" sz="2800" dirty="0"/>
              <a:t/>
            </a:r>
            <a:br>
              <a:rPr lang="en-US" sz="2800" dirty="0"/>
            </a:br>
            <a:r>
              <a:rPr lang="en-US" sz="1500" dirty="0"/>
              <a:t>Origin: Colombia</a:t>
            </a:r>
          </a:p>
          <a:p>
            <a:r>
              <a:rPr lang="en-US" sz="2800" dirty="0"/>
              <a:t>A pancake-shaped corn bread typically eaten with soup or eaten as a snacked topped with butter and cheese.</a:t>
            </a:r>
            <a:br>
              <a:rPr lang="en-US" sz="2800" dirty="0"/>
            </a:br>
            <a:endParaRPr lang="en-US" sz="2800" dirty="0"/>
          </a:p>
        </p:txBody>
      </p:sp>
      <p:pic>
        <p:nvPicPr>
          <p:cNvPr id="4" name="Picture 3"/>
          <p:cNvPicPr>
            <a:picLocks noChangeAspect="1"/>
          </p:cNvPicPr>
          <p:nvPr/>
        </p:nvPicPr>
        <p:blipFill>
          <a:blip r:embed="rId4"/>
          <a:stretch>
            <a:fillRect/>
          </a:stretch>
        </p:blipFill>
        <p:spPr>
          <a:xfrm>
            <a:off x="1524001" y="0"/>
            <a:ext cx="4067767" cy="2743200"/>
          </a:xfrm>
          <a:prstGeom prst="rect">
            <a:avLst/>
          </a:prstGeom>
        </p:spPr>
      </p:pic>
      <p:sp>
        <p:nvSpPr>
          <p:cNvPr id="6" name="TextBox 5"/>
          <p:cNvSpPr txBox="1"/>
          <p:nvPr/>
        </p:nvSpPr>
        <p:spPr>
          <a:xfrm>
            <a:off x="5591767" y="1"/>
            <a:ext cx="5159781" cy="2462213"/>
          </a:xfrm>
          <a:prstGeom prst="rect">
            <a:avLst/>
          </a:prstGeom>
          <a:noFill/>
        </p:spPr>
        <p:txBody>
          <a:bodyPr wrap="square" rtlCol="0">
            <a:spAutoFit/>
          </a:bodyPr>
          <a:lstStyle/>
          <a:p>
            <a:r>
              <a:rPr lang="es-ES_tradnl" sz="2200" dirty="0"/>
              <a:t>INGREDIENTS: </a:t>
            </a:r>
          </a:p>
          <a:p>
            <a:r>
              <a:rPr lang="es-ES_tradnl" sz="2200" dirty="0"/>
              <a:t>Una arepa es de Colombia y es como un </a:t>
            </a:r>
            <a:r>
              <a:rPr lang="es-ES_tradnl" sz="2200" dirty="0" err="1"/>
              <a:t>pancake</a:t>
            </a:r>
            <a:r>
              <a:rPr lang="es-ES_tradnl" sz="2200" dirty="0"/>
              <a:t>. Se hace con queso, papas y maíz. A veces viene con carne y aguacate adentro.</a:t>
            </a:r>
          </a:p>
          <a:p>
            <a:pPr marL="457200" indent="-457200">
              <a:buAutoNum type="arabicPeriod"/>
            </a:pPr>
            <a:endParaRPr lang="es-ES_tradnl" sz="2200" dirty="0"/>
          </a:p>
          <a:p>
            <a:pPr marL="457200" indent="-457200"/>
            <a:endParaRPr lang="en-US" sz="2200" dirty="0"/>
          </a:p>
        </p:txBody>
      </p:sp>
      <p:sp>
        <p:nvSpPr>
          <p:cNvPr id="5" name="Rectangle 4"/>
          <p:cNvSpPr/>
          <p:nvPr/>
        </p:nvSpPr>
        <p:spPr>
          <a:xfrm>
            <a:off x="5633637" y="44739"/>
            <a:ext cx="5117911" cy="176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8425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srcRect t="8413"/>
          <a:stretch/>
        </p:blipFill>
        <p:spPr>
          <a:xfrm>
            <a:off x="0" y="167426"/>
            <a:ext cx="8800456" cy="6412226"/>
          </a:xfrm>
          <a:prstGeom prst="rect">
            <a:avLst/>
          </a:prstGeom>
        </p:spPr>
      </p:pic>
      <p:sp>
        <p:nvSpPr>
          <p:cNvPr id="7" name="Rectangle 6"/>
          <p:cNvSpPr/>
          <p:nvPr/>
        </p:nvSpPr>
        <p:spPr>
          <a:xfrm>
            <a:off x="8800456" y="167426"/>
            <a:ext cx="3343800"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CREATE 2</a:t>
            </a:r>
          </a:p>
          <a:p>
            <a:pPr algn="ctr"/>
            <a:r>
              <a:rPr lang="en-US" sz="5400" b="1" cap="none" spc="0" dirty="0">
                <a:ln w="22225">
                  <a:solidFill>
                    <a:schemeClr val="accent2"/>
                  </a:solidFill>
                  <a:prstDash val="solid"/>
                </a:ln>
                <a:solidFill>
                  <a:schemeClr val="accent2">
                    <a:lumMod val="40000"/>
                    <a:lumOff val="60000"/>
                  </a:schemeClr>
                </a:solidFill>
                <a:effectLst/>
              </a:rPr>
              <a:t>ANSWER 2</a:t>
            </a:r>
          </a:p>
        </p:txBody>
      </p:sp>
      <p:sp>
        <p:nvSpPr>
          <p:cNvPr id="8" name="Rectangle 7"/>
          <p:cNvSpPr/>
          <p:nvPr/>
        </p:nvSpPr>
        <p:spPr>
          <a:xfrm>
            <a:off x="8689656" y="3210061"/>
            <a:ext cx="3565400" cy="1200329"/>
          </a:xfrm>
          <a:prstGeom prst="rect">
            <a:avLst/>
          </a:prstGeom>
          <a:noFill/>
        </p:spPr>
        <p:txBody>
          <a:bodyPr wrap="none" lIns="91440" tIns="45720" rIns="91440" bIns="45720">
            <a:spAutoFit/>
          </a:bodyPr>
          <a:lstStyle/>
          <a:p>
            <a:pPr algn="ct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¿Que come lunes</a:t>
            </a:r>
          </a:p>
          <a:p>
            <a:pPr algn="ct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36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en</a:t>
            </a: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la </a:t>
            </a:r>
            <a:r>
              <a:rPr lang="en-US" sz="36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cena</a:t>
            </a: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
        <p:nvSpPr>
          <p:cNvPr id="9" name="Rectangle 8"/>
          <p:cNvSpPr/>
          <p:nvPr/>
        </p:nvSpPr>
        <p:spPr>
          <a:xfrm>
            <a:off x="8761253" y="4612201"/>
            <a:ext cx="3430747" cy="1754326"/>
          </a:xfrm>
          <a:prstGeom prst="rect">
            <a:avLst/>
          </a:prstGeom>
          <a:noFill/>
        </p:spPr>
        <p:txBody>
          <a:bodyPr wrap="none" lIns="91440" tIns="45720" rIns="91440" bIns="45720">
            <a:spAutoFit/>
          </a:bodyPr>
          <a:lstStyle/>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fruta</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come</a:t>
            </a:r>
          </a:p>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sabado</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en</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el </a:t>
            </a:r>
            <a:r>
              <a:rPr lang="en-U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almuerzo</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5637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25-page worksheet packet -- food in Spanish from PrintableSpanish.co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629" y="27048"/>
            <a:ext cx="5254578" cy="6830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37904" y="1918952"/>
            <a:ext cx="721217" cy="48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p:cNvPicPr>
            <a:picLocks noChangeAspect="1"/>
          </p:cNvPicPr>
          <p:nvPr/>
        </p:nvPicPr>
        <p:blipFill>
          <a:blip r:embed="rId3"/>
          <a:stretch>
            <a:fillRect/>
          </a:stretch>
        </p:blipFill>
        <p:spPr>
          <a:xfrm flipV="1">
            <a:off x="5482109" y="2828779"/>
            <a:ext cx="1043392" cy="613743"/>
          </a:xfrm>
          <a:prstGeom prst="rect">
            <a:avLst/>
          </a:prstGeom>
        </p:spPr>
      </p:pic>
      <p:pic>
        <p:nvPicPr>
          <p:cNvPr id="6" name="Picture 5"/>
          <p:cNvPicPr>
            <a:picLocks noChangeAspect="1"/>
          </p:cNvPicPr>
          <p:nvPr/>
        </p:nvPicPr>
        <p:blipFill>
          <a:blip r:embed="rId3"/>
          <a:stretch>
            <a:fillRect/>
          </a:stretch>
        </p:blipFill>
        <p:spPr>
          <a:xfrm>
            <a:off x="7289237" y="4477274"/>
            <a:ext cx="888847" cy="616457"/>
          </a:xfrm>
          <a:prstGeom prst="rect">
            <a:avLst/>
          </a:prstGeom>
        </p:spPr>
      </p:pic>
      <p:pic>
        <p:nvPicPr>
          <p:cNvPr id="7" name="Picture 6"/>
          <p:cNvPicPr>
            <a:picLocks noChangeAspect="1"/>
          </p:cNvPicPr>
          <p:nvPr/>
        </p:nvPicPr>
        <p:blipFill>
          <a:blip r:embed="rId3"/>
          <a:stretch>
            <a:fillRect/>
          </a:stretch>
        </p:blipFill>
        <p:spPr>
          <a:xfrm>
            <a:off x="6671052" y="6193384"/>
            <a:ext cx="755970" cy="524301"/>
          </a:xfrm>
          <a:prstGeom prst="rect">
            <a:avLst/>
          </a:prstGeom>
        </p:spPr>
      </p:pic>
      <p:pic>
        <p:nvPicPr>
          <p:cNvPr id="8" name="Picture 7"/>
          <p:cNvPicPr>
            <a:picLocks noChangeAspect="1"/>
          </p:cNvPicPr>
          <p:nvPr/>
        </p:nvPicPr>
        <p:blipFill>
          <a:blip r:embed="rId3"/>
          <a:stretch>
            <a:fillRect/>
          </a:stretch>
        </p:blipFill>
        <p:spPr>
          <a:xfrm>
            <a:off x="4468763" y="6160832"/>
            <a:ext cx="1013346" cy="524301"/>
          </a:xfrm>
          <a:prstGeom prst="rect">
            <a:avLst/>
          </a:prstGeom>
        </p:spPr>
      </p:pic>
      <p:pic>
        <p:nvPicPr>
          <p:cNvPr id="9" name="Picture 8"/>
          <p:cNvPicPr>
            <a:picLocks noChangeAspect="1"/>
          </p:cNvPicPr>
          <p:nvPr/>
        </p:nvPicPr>
        <p:blipFill>
          <a:blip r:embed="rId3"/>
          <a:stretch>
            <a:fillRect/>
          </a:stretch>
        </p:blipFill>
        <p:spPr>
          <a:xfrm>
            <a:off x="3837903" y="4390986"/>
            <a:ext cx="1043189" cy="524301"/>
          </a:xfrm>
          <a:prstGeom prst="rect">
            <a:avLst/>
          </a:prstGeom>
        </p:spPr>
      </p:pic>
      <p:pic>
        <p:nvPicPr>
          <p:cNvPr id="10" name="Picture 9"/>
          <p:cNvPicPr>
            <a:picLocks noChangeAspect="1"/>
          </p:cNvPicPr>
          <p:nvPr/>
        </p:nvPicPr>
        <p:blipFill>
          <a:blip r:embed="rId4"/>
          <a:stretch>
            <a:fillRect/>
          </a:stretch>
        </p:blipFill>
        <p:spPr>
          <a:xfrm>
            <a:off x="7049037" y="1792600"/>
            <a:ext cx="1309352" cy="615749"/>
          </a:xfrm>
          <a:prstGeom prst="rect">
            <a:avLst/>
          </a:prstGeom>
        </p:spPr>
      </p:pic>
    </p:spTree>
    <p:extLst>
      <p:ext uri="{BB962C8B-B14F-4D97-AF65-F5344CB8AC3E}">
        <p14:creationId xmlns:p14="http://schemas.microsoft.com/office/powerpoint/2010/main" val="160602248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35452" y="711772"/>
            <a:ext cx="3741135" cy="4882917"/>
          </a:xfrm>
        </p:spPr>
        <p:txBody>
          <a:bodyPr>
            <a:normAutofit fontScale="92500" lnSpcReduction="10000"/>
          </a:bodyPr>
          <a:lstStyle/>
          <a:p>
            <a:pPr marL="457200" indent="-457200" algn="l">
              <a:buAutoNum type="arabicPeriod"/>
            </a:pPr>
            <a:r>
              <a:rPr lang="es-ES_tradnl" dirty="0"/>
              <a:t>Cuando pruebas una comida en el centro de tu lengua la comida es…</a:t>
            </a:r>
          </a:p>
          <a:p>
            <a:pPr marL="457200" indent="-457200" algn="l">
              <a:buAutoNum type="arabicPeriod"/>
            </a:pPr>
            <a:r>
              <a:rPr lang="es-ES_tradnl" dirty="0"/>
              <a:t>Cuando pruebas una comida a la izquierda o la derecha de tu lengua la comida es …</a:t>
            </a:r>
          </a:p>
          <a:p>
            <a:pPr marL="457200" indent="-457200" algn="l">
              <a:buAutoNum type="arabicPeriod"/>
            </a:pPr>
            <a:r>
              <a:rPr lang="es-ES_tradnl" dirty="0"/>
              <a:t>Cuando pruebas una comida en el frente de la lengua es porque es _____  y ________.</a:t>
            </a:r>
          </a:p>
          <a:p>
            <a:pPr marL="457200" indent="-457200" algn="l">
              <a:buAutoNum type="arabicPeriod"/>
            </a:pPr>
            <a:r>
              <a:rPr lang="es-ES_tradnl" dirty="0"/>
              <a:t>Cuando pruebas algo en la parte posterior de tu lengua la comida 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772"/>
            <a:ext cx="6935452" cy="5227213"/>
          </a:xfrm>
          <a:prstGeom prst="rect">
            <a:avLst/>
          </a:prstGeom>
        </p:spPr>
      </p:pic>
    </p:spTree>
    <p:extLst>
      <p:ext uri="{BB962C8B-B14F-4D97-AF65-F5344CB8AC3E}">
        <p14:creationId xmlns:p14="http://schemas.microsoft.com/office/powerpoint/2010/main" val="380552267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6796" y="3488465"/>
            <a:ext cx="8361229" cy="2098226"/>
          </a:xfrm>
        </p:spPr>
        <p:txBody>
          <a:bodyPr/>
          <a:lstStyle/>
          <a:p>
            <a:r>
              <a:rPr lang="es-ES_tradnl" dirty="0"/>
              <a:t/>
            </a:r>
            <a:br>
              <a:rPr lang="es-ES_tradnl" dirty="0"/>
            </a:br>
            <a:r>
              <a:rPr lang="es-ES_tradnl" sz="4000" dirty="0" err="1" smtClean="0"/>
              <a:t>fill</a:t>
            </a:r>
            <a:r>
              <a:rPr lang="es-ES_tradnl" sz="4000" dirty="0" smtClean="0"/>
              <a:t> </a:t>
            </a:r>
            <a:r>
              <a:rPr lang="es-ES_tradnl" sz="4000" dirty="0"/>
              <a:t>in </a:t>
            </a:r>
            <a:r>
              <a:rPr lang="es-ES_tradnl" sz="4000" dirty="0" err="1"/>
              <a:t>the</a:t>
            </a:r>
            <a:r>
              <a:rPr lang="es-ES_tradnl" sz="4000" dirty="0"/>
              <a:t> </a:t>
            </a:r>
            <a:r>
              <a:rPr lang="es-ES_tradnl" sz="4000" dirty="0" err="1"/>
              <a:t>blank</a:t>
            </a:r>
            <a:r>
              <a:rPr lang="es-ES_tradnl" sz="4000" dirty="0"/>
              <a:t> </a:t>
            </a:r>
            <a:r>
              <a:rPr lang="es-ES_tradnl" sz="4000" dirty="0" err="1"/>
              <a:t>with</a:t>
            </a:r>
            <a:r>
              <a:rPr lang="es-ES_tradnl" sz="4000" dirty="0"/>
              <a:t> a </a:t>
            </a:r>
            <a:r>
              <a:rPr lang="es-ES_tradnl" sz="4000" dirty="0" err="1"/>
              <a:t>word</a:t>
            </a:r>
            <a:r>
              <a:rPr lang="es-ES_tradnl" sz="4000" dirty="0"/>
              <a:t> </a:t>
            </a:r>
            <a:r>
              <a:rPr lang="es-ES_tradnl" sz="4000" dirty="0" err="1"/>
              <a:t>that</a:t>
            </a:r>
            <a:r>
              <a:rPr lang="es-ES_tradnl" sz="4000" dirty="0"/>
              <a:t> </a:t>
            </a:r>
            <a:r>
              <a:rPr lang="es-ES_tradnl" sz="4000" dirty="0" err="1"/>
              <a:t>makes</a:t>
            </a:r>
            <a:r>
              <a:rPr lang="es-ES_tradnl" sz="4000" dirty="0"/>
              <a:t> </a:t>
            </a:r>
            <a:r>
              <a:rPr lang="es-ES_tradnl" sz="4000" dirty="0" err="1"/>
              <a:t>sense</a:t>
            </a:r>
            <a:r>
              <a:rPr lang="es-ES_tradnl" sz="4000" dirty="0"/>
              <a:t> in </a:t>
            </a:r>
            <a:r>
              <a:rPr lang="es-ES_tradnl" sz="4000" dirty="0" err="1"/>
              <a:t>that</a:t>
            </a:r>
            <a:r>
              <a:rPr lang="es-ES_tradnl" sz="4000" dirty="0"/>
              <a:t> </a:t>
            </a:r>
            <a:r>
              <a:rPr lang="es-ES_tradnl" sz="4000" dirty="0" err="1"/>
              <a:t>sentence</a:t>
            </a:r>
            <a:r>
              <a:rPr lang="es-ES_tradnl" sz="4000" dirty="0"/>
              <a:t>.</a:t>
            </a:r>
            <a:br>
              <a:rPr lang="es-ES_tradnl" sz="4000" dirty="0"/>
            </a:br>
            <a:endParaRPr lang="es-ES_tradnl" sz="4000" dirty="0">
              <a:solidFill>
                <a:schemeClr val="bg1"/>
              </a:solidFill>
            </a:endParaRPr>
          </a:p>
        </p:txBody>
      </p:sp>
    </p:spTree>
    <p:extLst>
      <p:ext uri="{BB962C8B-B14F-4D97-AF65-F5344CB8AC3E}">
        <p14:creationId xmlns:p14="http://schemas.microsoft.com/office/powerpoint/2010/main" val="273919784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18" y="837722"/>
            <a:ext cx="9612971" cy="2852737"/>
          </a:xfrm>
        </p:spPr>
        <p:txBody>
          <a:bodyPr/>
          <a:lstStyle/>
          <a:p>
            <a:r>
              <a:rPr lang="es-ES_tradnl" dirty="0"/>
              <a:t>_______________ es una comida picante. </a:t>
            </a:r>
          </a:p>
        </p:txBody>
      </p:sp>
    </p:spTree>
    <p:extLst>
      <p:ext uri="{BB962C8B-B14F-4D97-AF65-F5344CB8AC3E}">
        <p14:creationId xmlns:p14="http://schemas.microsoft.com/office/powerpoint/2010/main" val="290163291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_________ y _______ son comidas dulces.</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343875800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No me gusta comer ________ cuando </a:t>
            </a:r>
            <a:r>
              <a:rPr lang="es-ES_tradnl" dirty="0" err="1"/>
              <a:t>estÁ</a:t>
            </a:r>
            <a:r>
              <a:rPr lang="es-ES_tradnl" dirty="0"/>
              <a:t> frio.</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76700943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Yo no ________ __________ porque es muy salado.</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748291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081" y="-1191468"/>
            <a:ext cx="9612971" cy="2852737"/>
          </a:xfrm>
        </p:spPr>
        <p:txBody>
          <a:bodyPr/>
          <a:lstStyle/>
          <a:p>
            <a:r>
              <a:rPr lang="es-ES_tradnl" dirty="0"/>
              <a:t>El </a:t>
            </a:r>
            <a:r>
              <a:rPr lang="es-ES_tradnl" dirty="0" err="1" smtClean="0"/>
              <a:t>hotcake</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475" y="1994078"/>
            <a:ext cx="5526441" cy="3698383"/>
          </a:xfrm>
          <a:prstGeom prst="rect">
            <a:avLst/>
          </a:prstGeom>
        </p:spPr>
      </p:pic>
      <p:sp>
        <p:nvSpPr>
          <p:cNvPr id="5" name="Star: 5 Points 4">
            <a:extLst>
              <a:ext uri="{FF2B5EF4-FFF2-40B4-BE49-F238E27FC236}">
                <a16:creationId xmlns:a16="http://schemas.microsoft.com/office/drawing/2014/main" id="{7B1CB062-3DF0-4994-827F-0032135F07A2}"/>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6594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No me gusta comer ___________ cuando </a:t>
            </a:r>
            <a:r>
              <a:rPr lang="es-ES_tradnl" dirty="0" err="1"/>
              <a:t>estÁ</a:t>
            </a:r>
            <a:r>
              <a:rPr lang="es-ES_tradnl" dirty="0"/>
              <a:t> caliente</a:t>
            </a:r>
          </a:p>
        </p:txBody>
      </p:sp>
      <p:sp>
        <p:nvSpPr>
          <p:cNvPr id="3" name="Text Placeholder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262733860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_____ ____________ las comidas picantes. </a:t>
            </a:r>
          </a:p>
        </p:txBody>
      </p:sp>
    </p:spTree>
    <p:extLst>
      <p:ext uri="{BB962C8B-B14F-4D97-AF65-F5344CB8AC3E}">
        <p14:creationId xmlns:p14="http://schemas.microsoft.com/office/powerpoint/2010/main" val="15786533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007" y="106016"/>
            <a:ext cx="12660446" cy="7394713"/>
          </a:xfrm>
        </p:spPr>
        <p:txBody>
          <a:bodyPr/>
          <a:lstStyle/>
          <a:p>
            <a:pPr marL="0" indent="0">
              <a:buNone/>
            </a:pPr>
            <a:r>
              <a:rPr lang="es-ES_tradnl" sz="2800" dirty="0"/>
              <a:t>1. ¿Qué comes en el desayuno?</a:t>
            </a:r>
          </a:p>
          <a:p>
            <a:pPr marL="0" indent="0">
              <a:buNone/>
            </a:pPr>
            <a:r>
              <a:rPr lang="es-ES_tradnl" sz="2800" dirty="0"/>
              <a:t>2. ¿Cual es tu comida favorita para el almuerzo?</a:t>
            </a:r>
          </a:p>
          <a:p>
            <a:pPr marL="0" indent="0">
              <a:buNone/>
            </a:pPr>
            <a:r>
              <a:rPr lang="es-ES_tradnl" sz="2800" dirty="0"/>
              <a:t>3. ¿Qué puedes cocinar para la cena?</a:t>
            </a:r>
          </a:p>
          <a:p>
            <a:pPr marL="0" indent="0">
              <a:buNone/>
            </a:pPr>
            <a:r>
              <a:rPr lang="es-ES_tradnl" sz="2800" dirty="0"/>
              <a:t>4. ¿Cuál es tu postre favorito? </a:t>
            </a:r>
          </a:p>
          <a:p>
            <a:pPr marL="0" indent="0">
              <a:buNone/>
            </a:pPr>
            <a:r>
              <a:rPr lang="es-ES_tradnl" sz="2800" dirty="0"/>
              <a:t>5. ¿Qué condimentos (</a:t>
            </a:r>
            <a:r>
              <a:rPr lang="es-ES_tradnl" sz="2800" dirty="0" err="1"/>
              <a:t>toppings</a:t>
            </a:r>
            <a:r>
              <a:rPr lang="es-ES_tradnl" sz="2800" dirty="0"/>
              <a:t>) te gustan comer con tu pizza?</a:t>
            </a:r>
          </a:p>
          <a:p>
            <a:pPr marL="0" indent="0">
              <a:buNone/>
            </a:pPr>
            <a:r>
              <a:rPr lang="es-ES_tradnl" sz="2800" dirty="0"/>
              <a:t>6.  Yo necesito  comer _________________ con sal y pimienta. </a:t>
            </a:r>
          </a:p>
          <a:p>
            <a:pPr marL="0" indent="0">
              <a:buNone/>
            </a:pPr>
            <a:r>
              <a:rPr lang="es-ES_tradnl" sz="2800" dirty="0"/>
              <a:t>7.  ¿Qué bebidas te gustan beber cuando tienes sed?</a:t>
            </a:r>
          </a:p>
          <a:p>
            <a:pPr marL="0" indent="0">
              <a:buNone/>
            </a:pPr>
            <a:r>
              <a:rPr lang="es-ES_tradnl" sz="2800" dirty="0"/>
              <a:t>8.  ¿Qué comidas picantes comes? </a:t>
            </a:r>
          </a:p>
          <a:p>
            <a:pPr marL="0" indent="0">
              <a:buNone/>
            </a:pPr>
            <a:r>
              <a:rPr lang="es-ES_tradnl" sz="2800" dirty="0"/>
              <a:t>9. ¿Cuándo alguien (</a:t>
            </a:r>
            <a:r>
              <a:rPr lang="es-ES_tradnl" sz="2800" dirty="0" err="1"/>
              <a:t>someone</a:t>
            </a:r>
            <a:r>
              <a:rPr lang="es-ES_tradnl" sz="2800" dirty="0"/>
              <a:t>) come ______________, yo digo (</a:t>
            </a:r>
            <a:r>
              <a:rPr lang="es-ES_tradnl" sz="2800" dirty="0" err="1"/>
              <a:t>say</a:t>
            </a:r>
            <a:r>
              <a:rPr lang="es-ES_tradnl" sz="2800" dirty="0"/>
              <a:t>), “¡Que asco!”</a:t>
            </a:r>
          </a:p>
          <a:p>
            <a:pPr marL="0" indent="0">
              <a:buNone/>
            </a:pPr>
            <a:r>
              <a:rPr lang="es-ES_tradnl" sz="2800" dirty="0"/>
              <a:t>10. ¿ Yo nunca ____________ (comer) porque es _______________________.</a:t>
            </a:r>
          </a:p>
          <a:p>
            <a:pPr marL="0" indent="0">
              <a:buNone/>
            </a:pPr>
            <a:r>
              <a:rPr lang="es-ES_tradnl" sz="2800" dirty="0"/>
              <a:t>11.  Escribe tus comidas favoritas en unas frases completas. (para el desayuno, el almuerzo, la cena y el postre)</a:t>
            </a:r>
          </a:p>
          <a:p>
            <a:pPr marL="0" indent="0">
              <a:buNone/>
            </a:pPr>
            <a:endParaRPr lang="es-ES_tradnl" dirty="0"/>
          </a:p>
        </p:txBody>
      </p:sp>
    </p:spTree>
    <p:extLst>
      <p:ext uri="{BB962C8B-B14F-4D97-AF65-F5344CB8AC3E}">
        <p14:creationId xmlns:p14="http://schemas.microsoft.com/office/powerpoint/2010/main" val="130909030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7357" y="0"/>
            <a:ext cx="10425448" cy="6593984"/>
          </a:xfrm>
        </p:spPr>
        <p:txBody>
          <a:bodyPr/>
          <a:lstStyle/>
          <a:p>
            <a:pPr marL="0" indent="0">
              <a:buNone/>
            </a:pPr>
            <a:r>
              <a:rPr lang="es-ES_tradnl" sz="2400" dirty="0"/>
              <a:t>1. ¿Qué comes en el desayuno?</a:t>
            </a:r>
          </a:p>
          <a:p>
            <a:pPr marL="0" indent="0">
              <a:buNone/>
            </a:pPr>
            <a:r>
              <a:rPr lang="es-ES_tradnl" sz="2400" dirty="0"/>
              <a:t>2. ¿Cual es tu comida favorita para el almuerzo?</a:t>
            </a:r>
          </a:p>
          <a:p>
            <a:pPr marL="0" indent="0">
              <a:buNone/>
            </a:pPr>
            <a:r>
              <a:rPr lang="es-ES_tradnl" sz="2400" dirty="0"/>
              <a:t>3. ¿Qué puedes cocinar para la cena?</a:t>
            </a:r>
          </a:p>
          <a:p>
            <a:pPr marL="0" indent="0">
              <a:buNone/>
            </a:pPr>
            <a:r>
              <a:rPr lang="es-ES_tradnl" sz="2400" dirty="0"/>
              <a:t>4. ¿Cuál es tu postre favorito? </a:t>
            </a:r>
          </a:p>
          <a:p>
            <a:pPr marL="0" indent="0">
              <a:buNone/>
            </a:pPr>
            <a:r>
              <a:rPr lang="es-ES_tradnl" sz="2400" dirty="0"/>
              <a:t>5. ¿Qué condimentos (</a:t>
            </a:r>
            <a:r>
              <a:rPr lang="es-ES_tradnl" sz="2400" dirty="0" err="1"/>
              <a:t>toppings</a:t>
            </a:r>
            <a:r>
              <a:rPr lang="es-ES_tradnl" sz="2400" dirty="0"/>
              <a:t>) te gustan comer con tu pizza?</a:t>
            </a:r>
          </a:p>
          <a:p>
            <a:pPr marL="0" indent="0">
              <a:buNone/>
            </a:pPr>
            <a:r>
              <a:rPr lang="es-ES_tradnl" sz="2400" dirty="0"/>
              <a:t>6.  Yo necesito  comer _________________ con sal y pimienta. </a:t>
            </a:r>
          </a:p>
          <a:p>
            <a:pPr marL="0" indent="0">
              <a:buNone/>
            </a:pPr>
            <a:r>
              <a:rPr lang="es-ES_tradnl" sz="2400" dirty="0"/>
              <a:t>7.  ¿Qué bebidas te gustan beber cuando tienes sed?</a:t>
            </a:r>
          </a:p>
          <a:p>
            <a:pPr marL="0" indent="0">
              <a:buNone/>
            </a:pPr>
            <a:r>
              <a:rPr lang="es-ES_tradnl" sz="2400" dirty="0"/>
              <a:t>8.  ¿Qué comidas picantes comes? </a:t>
            </a:r>
          </a:p>
          <a:p>
            <a:pPr marL="0" indent="0">
              <a:buNone/>
            </a:pPr>
            <a:r>
              <a:rPr lang="es-ES_tradnl" sz="2400" dirty="0"/>
              <a:t>9. ¿Cuándo alguien (</a:t>
            </a:r>
            <a:r>
              <a:rPr lang="es-ES_tradnl" sz="2400" dirty="0" err="1"/>
              <a:t>someone</a:t>
            </a:r>
            <a:r>
              <a:rPr lang="es-ES_tradnl" sz="2400" dirty="0"/>
              <a:t>) come ______________, yo digo (</a:t>
            </a:r>
            <a:r>
              <a:rPr lang="es-ES_tradnl" sz="2400" dirty="0" err="1"/>
              <a:t>say</a:t>
            </a:r>
            <a:r>
              <a:rPr lang="es-ES_tradnl" sz="2400" dirty="0"/>
              <a:t>), “¡Que asco!”</a:t>
            </a:r>
          </a:p>
          <a:p>
            <a:pPr marL="0" indent="0">
              <a:buNone/>
            </a:pPr>
            <a:r>
              <a:rPr lang="es-ES_tradnl" sz="2400" dirty="0"/>
              <a:t>10. ¿ Yo nunca ____________ (comer) porque es _______________________.</a:t>
            </a:r>
          </a:p>
          <a:p>
            <a:pPr marL="0" indent="0">
              <a:buNone/>
            </a:pPr>
            <a:r>
              <a:rPr lang="es-ES_tradnl" sz="2400" dirty="0"/>
              <a:t>11.  Escribe tus comidas favoritas en unas frases completas. (para el desayuno, el almuerzo, la cena y el postre)</a:t>
            </a:r>
          </a:p>
          <a:p>
            <a:pPr marL="0" indent="0">
              <a:buNone/>
            </a:pPr>
            <a:endParaRPr lang="es-ES_tradnl" dirty="0"/>
          </a:p>
        </p:txBody>
      </p:sp>
    </p:spTree>
    <p:extLst>
      <p:ext uri="{BB962C8B-B14F-4D97-AF65-F5344CB8AC3E}">
        <p14:creationId xmlns:p14="http://schemas.microsoft.com/office/powerpoint/2010/main" val="202677790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989" y="220579"/>
            <a:ext cx="9601200" cy="1485900"/>
          </a:xfrm>
        </p:spPr>
        <p:txBody>
          <a:bodyPr>
            <a:noAutofit/>
          </a:bodyPr>
          <a:lstStyle/>
          <a:p>
            <a:pPr algn="ctr"/>
            <a:r>
              <a:rPr lang="es-ES_tradnl" sz="6600" dirty="0"/>
              <a:t>SER VS. ESTAR WITH COMIDA </a:t>
            </a:r>
          </a:p>
        </p:txBody>
      </p:sp>
      <p:sp>
        <p:nvSpPr>
          <p:cNvPr id="3" name="Content Placeholder 2"/>
          <p:cNvSpPr>
            <a:spLocks noGrp="1"/>
          </p:cNvSpPr>
          <p:nvPr>
            <p:ph sz="half" idx="1"/>
          </p:nvPr>
        </p:nvSpPr>
        <p:spPr/>
        <p:txBody>
          <a:bodyPr/>
          <a:lstStyle/>
          <a:p>
            <a:r>
              <a:rPr lang="es-ES_tradnl" sz="2800" dirty="0"/>
              <a:t>DESCRIPTION/ CHARTACTERISTIC</a:t>
            </a:r>
          </a:p>
          <a:p>
            <a:pPr marL="0" indent="0">
              <a:buNone/>
            </a:pPr>
            <a:endParaRPr lang="es-ES_tradnl" sz="2800" dirty="0"/>
          </a:p>
          <a:p>
            <a:r>
              <a:rPr lang="es-ES_tradnl" sz="2800" dirty="0"/>
              <a:t>Mi galleta es dulce.</a:t>
            </a:r>
          </a:p>
          <a:p>
            <a:r>
              <a:rPr lang="es-ES_tradnl" sz="2800" dirty="0"/>
              <a:t>La limonada es agria. </a:t>
            </a:r>
          </a:p>
          <a:p>
            <a:endParaRPr lang="es-ES_tradnl" dirty="0"/>
          </a:p>
          <a:p>
            <a:endParaRPr lang="es-ES_tradnl" dirty="0"/>
          </a:p>
        </p:txBody>
      </p:sp>
      <p:sp>
        <p:nvSpPr>
          <p:cNvPr id="4" name="Content Placeholder 3"/>
          <p:cNvSpPr>
            <a:spLocks noGrp="1"/>
          </p:cNvSpPr>
          <p:nvPr>
            <p:ph sz="half" idx="2"/>
          </p:nvPr>
        </p:nvSpPr>
        <p:spPr/>
        <p:txBody>
          <a:bodyPr/>
          <a:lstStyle/>
          <a:p>
            <a:r>
              <a:rPr lang="es-ES_tradnl" dirty="0"/>
              <a:t>CONDITION</a:t>
            </a:r>
          </a:p>
          <a:p>
            <a:endParaRPr lang="es-ES_tradnl" dirty="0"/>
          </a:p>
          <a:p>
            <a:r>
              <a:rPr lang="es-ES_tradnl" dirty="0"/>
              <a:t>¡Mi pizza está fría!</a:t>
            </a:r>
          </a:p>
          <a:p>
            <a:r>
              <a:rPr lang="es-ES_tradnl" dirty="0"/>
              <a:t>¡Mi te helado está caliente!</a:t>
            </a:r>
          </a:p>
          <a:p>
            <a:r>
              <a:rPr lang="es-ES_tradnl" dirty="0"/>
              <a:t>Las papas fritas están muy saladas hoy. </a:t>
            </a:r>
          </a:p>
        </p:txBody>
      </p:sp>
    </p:spTree>
    <p:extLst>
      <p:ext uri="{BB962C8B-B14F-4D97-AF65-F5344CB8AC3E}">
        <p14:creationId xmlns:p14="http://schemas.microsoft.com/office/powerpoint/2010/main" val="87305872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9601200" cy="1485900"/>
          </a:xfrm>
        </p:spPr>
        <p:txBody>
          <a:bodyPr>
            <a:normAutofit fontScale="90000"/>
          </a:bodyPr>
          <a:lstStyle/>
          <a:p>
            <a:pPr algn="ctr"/>
            <a:r>
              <a:rPr lang="es-ES_tradnl" sz="7200" b="1" dirty="0"/>
              <a:t>DOL:</a:t>
            </a:r>
            <a:br>
              <a:rPr lang="es-ES_tradnl" sz="7200" b="1" dirty="0"/>
            </a:br>
            <a:r>
              <a:rPr lang="es-ES_tradnl" sz="7200" b="1" dirty="0"/>
              <a:t> </a:t>
            </a:r>
            <a:r>
              <a:rPr lang="es-ES_tradnl" sz="3600" b="1" dirty="0"/>
              <a:t>PICK A FOOD THAT FALLS INTO EACH MEAL CATEGORY AND WRITE A COMPLETE SENTENCE TO DESCRIBE WHAT ITS FLAVOR IS LIKE.</a:t>
            </a:r>
          </a:p>
        </p:txBody>
      </p:sp>
      <p:sp>
        <p:nvSpPr>
          <p:cNvPr id="3" name="Content Placeholder 2"/>
          <p:cNvSpPr>
            <a:spLocks noGrp="1"/>
          </p:cNvSpPr>
          <p:nvPr>
            <p:ph idx="1"/>
          </p:nvPr>
        </p:nvSpPr>
        <p:spPr>
          <a:xfrm>
            <a:off x="1371600" y="3023937"/>
            <a:ext cx="9601200" cy="3581400"/>
          </a:xfrm>
        </p:spPr>
        <p:txBody>
          <a:bodyPr>
            <a:noAutofit/>
          </a:bodyPr>
          <a:lstStyle/>
          <a:p>
            <a:r>
              <a:rPr lang="es-ES_tradnl" sz="5400" dirty="0"/>
              <a:t>DESAYUNO:</a:t>
            </a:r>
          </a:p>
          <a:p>
            <a:r>
              <a:rPr lang="es-ES_tradnl" sz="5400" dirty="0"/>
              <a:t>ALMUERZO:</a:t>
            </a:r>
          </a:p>
          <a:p>
            <a:r>
              <a:rPr lang="es-ES_tradnl" sz="5400" dirty="0"/>
              <a:t>CENA:</a:t>
            </a:r>
          </a:p>
          <a:p>
            <a:r>
              <a:rPr lang="es-ES_tradnl" sz="5400" dirty="0"/>
              <a:t>POSTRE:</a:t>
            </a:r>
          </a:p>
        </p:txBody>
      </p:sp>
    </p:spTree>
    <p:extLst>
      <p:ext uri="{BB962C8B-B14F-4D97-AF65-F5344CB8AC3E}">
        <p14:creationId xmlns:p14="http://schemas.microsoft.com/office/powerpoint/2010/main" val="226939482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6715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846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599A-028A-4EBA-A51D-2F4AA1AD1E7E}"/>
              </a:ext>
            </a:extLst>
          </p:cNvPr>
          <p:cNvSpPr>
            <a:spLocks noGrp="1"/>
          </p:cNvSpPr>
          <p:nvPr>
            <p:ph type="ctrTitle"/>
          </p:nvPr>
        </p:nvSpPr>
        <p:spPr>
          <a:xfrm>
            <a:off x="1915127" y="2026993"/>
            <a:ext cx="8361229" cy="2098226"/>
          </a:xfrm>
        </p:spPr>
        <p:txBody>
          <a:bodyPr/>
          <a:lstStyle/>
          <a:p>
            <a:r>
              <a:rPr lang="en-US" dirty="0" err="1"/>
              <a:t>Bienvenidos</a:t>
            </a:r>
            <a:r>
              <a:rPr lang="en-US" dirty="0"/>
              <a:t> a </a:t>
            </a:r>
            <a:r>
              <a:rPr lang="en-US" dirty="0" err="1"/>
              <a:t>nuestra</a:t>
            </a:r>
            <a:r>
              <a:rPr lang="en-US" dirty="0"/>
              <a:t> </a:t>
            </a:r>
            <a:r>
              <a:rPr lang="en-US" dirty="0" err="1"/>
              <a:t>clase</a:t>
            </a:r>
            <a:r>
              <a:rPr lang="en-US" dirty="0"/>
              <a:t> </a:t>
            </a:r>
            <a:br>
              <a:rPr lang="en-US" dirty="0"/>
            </a:br>
            <a:r>
              <a:rPr lang="en-US" dirty="0" err="1"/>
              <a:t>Espanol</a:t>
            </a:r>
            <a:r>
              <a:rPr lang="en-US" dirty="0"/>
              <a:t> 1</a:t>
            </a:r>
          </a:p>
        </p:txBody>
      </p:sp>
      <p:sp>
        <p:nvSpPr>
          <p:cNvPr id="3" name="Subtitle 2">
            <a:extLst>
              <a:ext uri="{FF2B5EF4-FFF2-40B4-BE49-F238E27FC236}">
                <a16:creationId xmlns:a16="http://schemas.microsoft.com/office/drawing/2014/main" id="{E0584955-DEC1-4EF2-8AE6-002AB70AEA43}"/>
              </a:ext>
            </a:extLst>
          </p:cNvPr>
          <p:cNvSpPr>
            <a:spLocks noGrp="1"/>
          </p:cNvSpPr>
          <p:nvPr>
            <p:ph type="subTitle" idx="1"/>
          </p:nvPr>
        </p:nvSpPr>
        <p:spPr>
          <a:xfrm>
            <a:off x="2679904" y="4125219"/>
            <a:ext cx="6831673" cy="1086237"/>
          </a:xfrm>
        </p:spPr>
        <p:txBody>
          <a:bodyPr/>
          <a:lstStyle/>
          <a:p>
            <a:r>
              <a:rPr lang="en-US" dirty="0"/>
              <a:t>Hoy </a:t>
            </a:r>
            <a:r>
              <a:rPr lang="en-US" dirty="0" err="1"/>
              <a:t>es</a:t>
            </a:r>
            <a:r>
              <a:rPr lang="en-US" dirty="0"/>
              <a:t> Viernes, el </a:t>
            </a:r>
            <a:r>
              <a:rPr lang="en-US" dirty="0" err="1"/>
              <a:t>seis</a:t>
            </a:r>
            <a:r>
              <a:rPr lang="en-US" dirty="0"/>
              <a:t> de </a:t>
            </a:r>
            <a:r>
              <a:rPr lang="en-US" dirty="0" err="1"/>
              <a:t>abril</a:t>
            </a:r>
            <a:r>
              <a:rPr lang="en-US" dirty="0"/>
              <a:t> </a:t>
            </a:r>
          </a:p>
        </p:txBody>
      </p:sp>
    </p:spTree>
    <p:extLst>
      <p:ext uri="{BB962C8B-B14F-4D97-AF65-F5344CB8AC3E}">
        <p14:creationId xmlns:p14="http://schemas.microsoft.com/office/powerpoint/2010/main" val="323673943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260E75-2609-4796-A871-4F1E084C6CF7}"/>
              </a:ext>
            </a:extLst>
          </p:cNvPr>
          <p:cNvSpPr>
            <a:spLocks noGrp="1"/>
          </p:cNvSpPr>
          <p:nvPr>
            <p:ph type="body" idx="1"/>
          </p:nvPr>
        </p:nvSpPr>
        <p:spPr/>
        <p:txBody>
          <a:bodyPr>
            <a:normAutofit/>
          </a:bodyPr>
          <a:lstStyle/>
          <a:p>
            <a:r>
              <a:rPr lang="en-US" sz="6000" dirty="0"/>
              <a:t>AGENDA</a:t>
            </a:r>
          </a:p>
        </p:txBody>
      </p:sp>
      <p:graphicFrame>
        <p:nvGraphicFramePr>
          <p:cNvPr id="4" name="Table 3">
            <a:extLst>
              <a:ext uri="{FF2B5EF4-FFF2-40B4-BE49-F238E27FC236}">
                <a16:creationId xmlns:a16="http://schemas.microsoft.com/office/drawing/2014/main" id="{143A4A03-543E-47F7-B007-392CE28A3266}"/>
              </a:ext>
            </a:extLst>
          </p:cNvPr>
          <p:cNvGraphicFramePr>
            <a:graphicFrameLocks noGrp="1"/>
          </p:cNvGraphicFramePr>
          <p:nvPr>
            <p:extLst>
              <p:ext uri="{D42A27DB-BD31-4B8C-83A1-F6EECF244321}">
                <p14:modId xmlns:p14="http://schemas.microsoft.com/office/powerpoint/2010/main" val="1718320481"/>
              </p:ext>
            </p:extLst>
          </p:nvPr>
        </p:nvGraphicFramePr>
        <p:xfrm>
          <a:off x="2032000" y="1158312"/>
          <a:ext cx="8128000" cy="2494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84870967"/>
                    </a:ext>
                  </a:extLst>
                </a:gridCol>
                <a:gridCol w="4064000">
                  <a:extLst>
                    <a:ext uri="{9D8B030D-6E8A-4147-A177-3AD203B41FA5}">
                      <a16:colId xmlns:a16="http://schemas.microsoft.com/office/drawing/2014/main" val="4261962697"/>
                    </a:ext>
                  </a:extLst>
                </a:gridCol>
              </a:tblGrid>
              <a:tr h="370840">
                <a:tc>
                  <a:txBody>
                    <a:bodyPr/>
                    <a:lstStyle/>
                    <a:p>
                      <a:r>
                        <a:rPr lang="en-US" dirty="0"/>
                        <a:t>Time</a:t>
                      </a:r>
                    </a:p>
                  </a:txBody>
                  <a:tcPr/>
                </a:tc>
                <a:tc>
                  <a:txBody>
                    <a:bodyPr/>
                    <a:lstStyle/>
                    <a:p>
                      <a:r>
                        <a:rPr lang="en-US" dirty="0"/>
                        <a:t>Activity </a:t>
                      </a:r>
                    </a:p>
                  </a:txBody>
                  <a:tcPr/>
                </a:tc>
                <a:extLst>
                  <a:ext uri="{0D108BD9-81ED-4DB2-BD59-A6C34878D82A}">
                    <a16:rowId xmlns:a16="http://schemas.microsoft.com/office/drawing/2014/main" val="1089153645"/>
                  </a:ext>
                </a:extLst>
              </a:tr>
              <a:tr h="370840">
                <a:tc>
                  <a:txBody>
                    <a:bodyPr/>
                    <a:lstStyle/>
                    <a:p>
                      <a:r>
                        <a:rPr lang="en-US" dirty="0"/>
                        <a:t>5 Minutes</a:t>
                      </a:r>
                    </a:p>
                  </a:txBody>
                  <a:tcPr/>
                </a:tc>
                <a:tc>
                  <a:txBody>
                    <a:bodyPr/>
                    <a:lstStyle/>
                    <a:p>
                      <a:r>
                        <a:rPr lang="en-US" dirty="0"/>
                        <a:t>Do Now </a:t>
                      </a:r>
                    </a:p>
                  </a:txBody>
                  <a:tcPr/>
                </a:tc>
                <a:extLst>
                  <a:ext uri="{0D108BD9-81ED-4DB2-BD59-A6C34878D82A}">
                    <a16:rowId xmlns:a16="http://schemas.microsoft.com/office/drawing/2014/main" val="2909958672"/>
                  </a:ext>
                </a:extLst>
              </a:tr>
              <a:tr h="370840">
                <a:tc>
                  <a:txBody>
                    <a:bodyPr/>
                    <a:lstStyle/>
                    <a:p>
                      <a:r>
                        <a:rPr lang="en-US" dirty="0"/>
                        <a:t>10 Minutes</a:t>
                      </a:r>
                    </a:p>
                  </a:txBody>
                  <a:tcPr/>
                </a:tc>
                <a:tc>
                  <a:txBody>
                    <a:bodyPr/>
                    <a:lstStyle/>
                    <a:p>
                      <a:r>
                        <a:rPr lang="en-US" dirty="0" smtClean="0"/>
                        <a:t>Quizlet </a:t>
                      </a:r>
                      <a:r>
                        <a:rPr lang="en-US" dirty="0"/>
                        <a:t>live </a:t>
                      </a:r>
                    </a:p>
                  </a:txBody>
                  <a:tcPr/>
                </a:tc>
                <a:extLst>
                  <a:ext uri="{0D108BD9-81ED-4DB2-BD59-A6C34878D82A}">
                    <a16:rowId xmlns:a16="http://schemas.microsoft.com/office/drawing/2014/main" val="1973389539"/>
                  </a:ext>
                </a:extLst>
              </a:tr>
              <a:tr h="370840">
                <a:tc>
                  <a:txBody>
                    <a:bodyPr/>
                    <a:lstStyle/>
                    <a:p>
                      <a:r>
                        <a:rPr lang="en-US" dirty="0"/>
                        <a:t>15 Minutes</a:t>
                      </a:r>
                    </a:p>
                  </a:txBody>
                  <a:tcPr/>
                </a:tc>
                <a:tc>
                  <a:txBody>
                    <a:bodyPr/>
                    <a:lstStyle/>
                    <a:p>
                      <a:r>
                        <a:rPr lang="en-US" dirty="0" smtClean="0"/>
                        <a:t>Jeopardy </a:t>
                      </a:r>
                      <a:r>
                        <a:rPr lang="en-US" dirty="0"/>
                        <a:t>?</a:t>
                      </a:r>
                    </a:p>
                  </a:txBody>
                  <a:tcPr/>
                </a:tc>
                <a:extLst>
                  <a:ext uri="{0D108BD9-81ED-4DB2-BD59-A6C34878D82A}">
                    <a16:rowId xmlns:a16="http://schemas.microsoft.com/office/drawing/2014/main" val="359685037"/>
                  </a:ext>
                </a:extLst>
              </a:tr>
              <a:tr h="370840">
                <a:tc>
                  <a:txBody>
                    <a:bodyPr/>
                    <a:lstStyle/>
                    <a:p>
                      <a:r>
                        <a:rPr lang="en-US" dirty="0"/>
                        <a:t>10 Minutes</a:t>
                      </a:r>
                    </a:p>
                  </a:txBody>
                  <a:tcPr/>
                </a:tc>
                <a:tc>
                  <a:txBody>
                    <a:bodyPr/>
                    <a:lstStyle/>
                    <a:p>
                      <a:r>
                        <a:rPr lang="en-US" dirty="0"/>
                        <a:t>(Ariana’s recipe reading review thing)</a:t>
                      </a:r>
                    </a:p>
                  </a:txBody>
                  <a:tcPr/>
                </a:tc>
                <a:extLst>
                  <a:ext uri="{0D108BD9-81ED-4DB2-BD59-A6C34878D82A}">
                    <a16:rowId xmlns:a16="http://schemas.microsoft.com/office/drawing/2014/main" val="1707234653"/>
                  </a:ext>
                </a:extLst>
              </a:tr>
              <a:tr h="370840">
                <a:tc>
                  <a:txBody>
                    <a:bodyPr/>
                    <a:lstStyle/>
                    <a:p>
                      <a:r>
                        <a:rPr lang="en-US" dirty="0"/>
                        <a:t>10 Minutes</a:t>
                      </a:r>
                    </a:p>
                  </a:txBody>
                  <a:tcPr/>
                </a:tc>
                <a:tc>
                  <a:txBody>
                    <a:bodyPr/>
                    <a:lstStyle/>
                    <a:p>
                      <a:r>
                        <a:rPr lang="en-US" dirty="0"/>
                        <a:t>Drawing/ Writing: Food people/ label/ write </a:t>
                      </a:r>
                    </a:p>
                  </a:txBody>
                  <a:tcPr/>
                </a:tc>
                <a:extLst>
                  <a:ext uri="{0D108BD9-81ED-4DB2-BD59-A6C34878D82A}">
                    <a16:rowId xmlns:a16="http://schemas.microsoft.com/office/drawing/2014/main" val="2841684643"/>
                  </a:ext>
                </a:extLst>
              </a:tr>
            </a:tbl>
          </a:graphicData>
        </a:graphic>
      </p:graphicFrame>
    </p:spTree>
    <p:extLst>
      <p:ext uri="{BB962C8B-B14F-4D97-AF65-F5344CB8AC3E}">
        <p14:creationId xmlns:p14="http://schemas.microsoft.com/office/powerpoint/2010/main" val="495753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El almuerzo</a:t>
            </a:r>
          </a:p>
        </p:txBody>
      </p:sp>
      <p:sp>
        <p:nvSpPr>
          <p:cNvPr id="3" name="Subtitle 2"/>
          <p:cNvSpPr>
            <a:spLocks noGrp="1"/>
          </p:cNvSpPr>
          <p:nvPr>
            <p:ph type="subTitle" idx="1"/>
          </p:nvPr>
        </p:nvSpPr>
        <p:spPr/>
        <p:txBody>
          <a:bodyPr/>
          <a:lstStyle/>
          <a:p>
            <a:endParaRPr lang="es-ES_tradnl"/>
          </a:p>
        </p:txBody>
      </p:sp>
      <p:sp>
        <p:nvSpPr>
          <p:cNvPr id="4" name="Star: 5 Points 3">
            <a:extLst>
              <a:ext uri="{FF2B5EF4-FFF2-40B4-BE49-F238E27FC236}">
                <a16:creationId xmlns:a16="http://schemas.microsoft.com/office/drawing/2014/main" id="{07C1AC4C-CFEE-47F1-9434-FF218FA486DA}"/>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292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 existe una foka que hace memes en facebook porque no ha de existirâ¦ #humor # Humor # amreading # books # wattpad">
            <a:extLst>
              <a:ext uri="{FF2B5EF4-FFF2-40B4-BE49-F238E27FC236}">
                <a16:creationId xmlns:a16="http://schemas.microsoft.com/office/drawing/2014/main" id="{C7CF812A-5497-45B2-9409-41F5E8FEA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726" y="-15998"/>
            <a:ext cx="6921305" cy="6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470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B10B-BDB5-455F-B25F-1B94C415F1E3}"/>
              </a:ext>
            </a:extLst>
          </p:cNvPr>
          <p:cNvSpPr>
            <a:spLocks noGrp="1"/>
          </p:cNvSpPr>
          <p:nvPr>
            <p:ph type="title"/>
          </p:nvPr>
        </p:nvSpPr>
        <p:spPr>
          <a:xfrm>
            <a:off x="238539" y="1301360"/>
            <a:ext cx="10139457" cy="2852737"/>
          </a:xfrm>
        </p:spPr>
        <p:txBody>
          <a:bodyPr>
            <a:normAutofit fontScale="90000"/>
          </a:bodyPr>
          <a:lstStyle/>
          <a:p>
            <a:r>
              <a:rPr lang="en-US" sz="14900" dirty="0"/>
              <a:t>QUIZLET LIVE</a:t>
            </a:r>
          </a:p>
        </p:txBody>
      </p:sp>
      <p:sp>
        <p:nvSpPr>
          <p:cNvPr id="3" name="Text Placeholder 2">
            <a:extLst>
              <a:ext uri="{FF2B5EF4-FFF2-40B4-BE49-F238E27FC236}">
                <a16:creationId xmlns:a16="http://schemas.microsoft.com/office/drawing/2014/main" id="{10425E1F-A899-49AC-93E5-45A1B7C750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153693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74F0D61-6B5E-4A12-90AE-B33860BC41E3}"/>
              </a:ext>
            </a:extLst>
          </p:cNvPr>
          <p:cNvSpPr>
            <a:spLocks noGrp="1" noChangeArrowheads="1"/>
          </p:cNvSpPr>
          <p:nvPr>
            <p:ph type="title"/>
          </p:nvPr>
        </p:nvSpPr>
        <p:spPr>
          <a:xfrm>
            <a:off x="2209800" y="152400"/>
            <a:ext cx="7772400" cy="1143000"/>
          </a:xfrm>
        </p:spPr>
        <p:txBody>
          <a:bodyPr>
            <a:normAutofit fontScale="90000"/>
          </a:bodyPr>
          <a:lstStyle/>
          <a:p>
            <a:r>
              <a:rPr lang="en-US" altLang="es-ES_tradnl" sz="8000" dirty="0">
                <a:solidFill>
                  <a:schemeClr val="folHlink"/>
                </a:solidFill>
              </a:rPr>
              <a:t>Jeopardy!</a:t>
            </a:r>
            <a:endParaRPr lang="en-US" altLang="es-ES_tradnl" dirty="0"/>
          </a:p>
        </p:txBody>
      </p:sp>
      <p:graphicFrame>
        <p:nvGraphicFramePr>
          <p:cNvPr id="2051" name="Object 3">
            <a:extLst>
              <a:ext uri="{FF2B5EF4-FFF2-40B4-BE49-F238E27FC236}">
                <a16:creationId xmlns:a16="http://schemas.microsoft.com/office/drawing/2014/main" id="{554700F3-8212-4034-B13B-E013983B2CB7}"/>
              </a:ext>
            </a:extLst>
          </p:cNvPr>
          <p:cNvGraphicFramePr>
            <a:graphicFrameLocks noGrp="1" noChangeAspect="1"/>
          </p:cNvGraphicFramePr>
          <p:nvPr>
            <p:ph type="tbl" idx="1"/>
          </p:nvPr>
        </p:nvGraphicFramePr>
        <p:xfrm>
          <a:off x="2286001" y="1533526"/>
          <a:ext cx="7775575" cy="4638675"/>
        </p:xfrm>
        <a:graphic>
          <a:graphicData uri="http://schemas.openxmlformats.org/presentationml/2006/ole">
            <mc:AlternateContent xmlns:mc="http://schemas.openxmlformats.org/markup-compatibility/2006">
              <mc:Choice xmlns:v="urn:schemas-microsoft-com:vml" Requires="v">
                <p:oleObj spid="_x0000_s3129" name="Document" r:id="rId4" imgW="7927340" imgH="4732020" progId="Word.Document.8">
                  <p:embed/>
                </p:oleObj>
              </mc:Choice>
              <mc:Fallback>
                <p:oleObj name="Document" r:id="rId4" imgW="7927340" imgH="4732020" progId="Word.Document.8">
                  <p:embed/>
                  <p:pic>
                    <p:nvPicPr>
                      <p:cNvPr id="2051" name="Object 3">
                        <a:extLst>
                          <a:ext uri="{FF2B5EF4-FFF2-40B4-BE49-F238E27FC236}">
                            <a16:creationId xmlns:a16="http://schemas.microsoft.com/office/drawing/2014/main" id="{554700F3-8212-4034-B13B-E013983B2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1533526"/>
                        <a:ext cx="77755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52" name="Text Box 4">
            <a:extLst>
              <a:ext uri="{FF2B5EF4-FFF2-40B4-BE49-F238E27FC236}">
                <a16:creationId xmlns:a16="http://schemas.microsoft.com/office/drawing/2014/main" id="{846A7C0C-A6FB-43BD-B52E-78876096EE61}"/>
              </a:ext>
            </a:extLst>
          </p:cNvPr>
          <p:cNvSpPr txBox="1">
            <a:spLocks noChangeArrowheads="1"/>
          </p:cNvSpPr>
          <p:nvPr/>
        </p:nvSpPr>
        <p:spPr bwMode="auto">
          <a:xfrm>
            <a:off x="2362201" y="1752601"/>
            <a:ext cx="1635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rgbClr val="C00000"/>
                </a:solidFill>
              </a:rPr>
              <a:t>vocabulario</a:t>
            </a:r>
          </a:p>
        </p:txBody>
      </p:sp>
      <p:sp>
        <p:nvSpPr>
          <p:cNvPr id="2053" name="Text Box 5">
            <a:extLst>
              <a:ext uri="{FF2B5EF4-FFF2-40B4-BE49-F238E27FC236}">
                <a16:creationId xmlns:a16="http://schemas.microsoft.com/office/drawing/2014/main" id="{2EE11C69-62EC-4576-80ED-E8C89B8CED02}"/>
              </a:ext>
            </a:extLst>
          </p:cNvPr>
          <p:cNvSpPr txBox="1">
            <a:spLocks noChangeArrowheads="1"/>
          </p:cNvSpPr>
          <p:nvPr/>
        </p:nvSpPr>
        <p:spPr bwMode="auto">
          <a:xfrm>
            <a:off x="3886200" y="1752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chemeClr val="bg2"/>
                </a:solidFill>
              </a:rPr>
              <a:t> </a:t>
            </a:r>
            <a:r>
              <a:rPr lang="en-US" altLang="es-ES_tradnl" sz="2400">
                <a:solidFill>
                  <a:srgbClr val="00B050"/>
                </a:solidFill>
              </a:rPr>
              <a:t>greetings</a:t>
            </a:r>
          </a:p>
        </p:txBody>
      </p:sp>
      <p:sp>
        <p:nvSpPr>
          <p:cNvPr id="2054" name="Text Box 6">
            <a:extLst>
              <a:ext uri="{FF2B5EF4-FFF2-40B4-BE49-F238E27FC236}">
                <a16:creationId xmlns:a16="http://schemas.microsoft.com/office/drawing/2014/main" id="{749EB523-272D-4650-9169-B239EC4D658C}"/>
              </a:ext>
            </a:extLst>
          </p:cNvPr>
          <p:cNvSpPr txBox="1">
            <a:spLocks noChangeArrowheads="1"/>
          </p:cNvSpPr>
          <p:nvPr/>
        </p:nvSpPr>
        <p:spPr bwMode="auto">
          <a:xfrm>
            <a:off x="5410201" y="1752601"/>
            <a:ext cx="6715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chemeClr val="bg2"/>
                </a:solidFill>
              </a:rPr>
              <a:t>Ser </a:t>
            </a:r>
            <a:endParaRPr lang="en-US" altLang="es-ES_tradnl" sz="2400"/>
          </a:p>
        </p:txBody>
      </p:sp>
      <p:sp>
        <p:nvSpPr>
          <p:cNvPr id="2055" name="Text Box 7">
            <a:extLst>
              <a:ext uri="{FF2B5EF4-FFF2-40B4-BE49-F238E27FC236}">
                <a16:creationId xmlns:a16="http://schemas.microsoft.com/office/drawing/2014/main" id="{F0C9A9B1-AF27-4D22-B90D-F22E8BBE9F07}"/>
              </a:ext>
            </a:extLst>
          </p:cNvPr>
          <p:cNvSpPr txBox="1">
            <a:spLocks noChangeArrowheads="1"/>
          </p:cNvSpPr>
          <p:nvPr/>
        </p:nvSpPr>
        <p:spPr bwMode="auto">
          <a:xfrm>
            <a:off x="6918326" y="1752601"/>
            <a:ext cx="1082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dirty="0" err="1">
                <a:solidFill>
                  <a:schemeClr val="accent6">
                    <a:lumMod val="50000"/>
                    <a:lumOff val="50000"/>
                  </a:schemeClr>
                </a:solidFill>
              </a:rPr>
              <a:t>Gustar</a:t>
            </a:r>
            <a:r>
              <a:rPr lang="en-US" dirty="0">
                <a:solidFill>
                  <a:schemeClr val="bg2"/>
                </a:solidFill>
              </a:rPr>
              <a:t> </a:t>
            </a:r>
            <a:endParaRPr lang="en-US" dirty="0"/>
          </a:p>
        </p:txBody>
      </p:sp>
      <p:sp>
        <p:nvSpPr>
          <p:cNvPr id="2056" name="Text Box 8">
            <a:extLst>
              <a:ext uri="{FF2B5EF4-FFF2-40B4-BE49-F238E27FC236}">
                <a16:creationId xmlns:a16="http://schemas.microsoft.com/office/drawing/2014/main" id="{98B5AA84-75A6-418F-B529-99B468FC4AA0}"/>
              </a:ext>
            </a:extLst>
          </p:cNvPr>
          <p:cNvSpPr txBox="1">
            <a:spLocks noChangeArrowheads="1"/>
          </p:cNvSpPr>
          <p:nvPr/>
        </p:nvSpPr>
        <p:spPr bwMode="auto">
          <a:xfrm>
            <a:off x="8366126" y="1752601"/>
            <a:ext cx="14081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solidFill>
                  <a:schemeClr val="bg2"/>
                </a:solidFill>
              </a:rPr>
              <a:t> </a:t>
            </a:r>
            <a:r>
              <a:rPr lang="en-US" altLang="es-ES_tradnl" sz="2400">
                <a:solidFill>
                  <a:srgbClr val="7030A0"/>
                </a:solidFill>
              </a:rPr>
              <a:t>pronouns</a:t>
            </a:r>
          </a:p>
        </p:txBody>
      </p:sp>
      <p:sp>
        <p:nvSpPr>
          <p:cNvPr id="4105" name="Text Box 9">
            <a:extLst>
              <a:ext uri="{FF2B5EF4-FFF2-40B4-BE49-F238E27FC236}">
                <a16:creationId xmlns:a16="http://schemas.microsoft.com/office/drawing/2014/main" id="{05EEF850-DF1E-4814-A897-2F49F574AAFA}"/>
              </a:ext>
            </a:extLst>
          </p:cNvPr>
          <p:cNvSpPr txBox="1">
            <a:spLocks noChangeArrowheads="1"/>
          </p:cNvSpPr>
          <p:nvPr/>
        </p:nvSpPr>
        <p:spPr bwMode="auto">
          <a:xfrm>
            <a:off x="23622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6" action="ppaction://hlinksldjump"/>
              </a:rPr>
              <a:t>Q $100</a:t>
            </a:r>
            <a:endParaRPr lang="en-US" altLang="es-ES_tradnl" sz="2400"/>
          </a:p>
        </p:txBody>
      </p:sp>
      <p:sp>
        <p:nvSpPr>
          <p:cNvPr id="4106" name="Text Box 11">
            <a:extLst>
              <a:ext uri="{FF2B5EF4-FFF2-40B4-BE49-F238E27FC236}">
                <a16:creationId xmlns:a16="http://schemas.microsoft.com/office/drawing/2014/main" id="{0F9044A7-5779-4880-A7E5-326A9EB01773}"/>
              </a:ext>
            </a:extLst>
          </p:cNvPr>
          <p:cNvSpPr txBox="1">
            <a:spLocks noChangeArrowheads="1"/>
          </p:cNvSpPr>
          <p:nvPr/>
        </p:nvSpPr>
        <p:spPr bwMode="auto">
          <a:xfrm>
            <a:off x="2422526" y="3241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7" action="ppaction://hlinksldjump"/>
              </a:rPr>
              <a:t>Q $200</a:t>
            </a:r>
            <a:endParaRPr lang="en-US" altLang="es-ES_tradnl" sz="2400"/>
          </a:p>
        </p:txBody>
      </p:sp>
      <p:sp>
        <p:nvSpPr>
          <p:cNvPr id="4107" name="Text Box 12">
            <a:extLst>
              <a:ext uri="{FF2B5EF4-FFF2-40B4-BE49-F238E27FC236}">
                <a16:creationId xmlns:a16="http://schemas.microsoft.com/office/drawing/2014/main" id="{7214DC34-2C00-4351-9A50-91B08CE8B2C2}"/>
              </a:ext>
            </a:extLst>
          </p:cNvPr>
          <p:cNvSpPr txBox="1">
            <a:spLocks noChangeArrowheads="1"/>
          </p:cNvSpPr>
          <p:nvPr/>
        </p:nvSpPr>
        <p:spPr bwMode="auto">
          <a:xfrm>
            <a:off x="2422526" y="4003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8" action="ppaction://hlinksldjump"/>
              </a:rPr>
              <a:t>Q $300</a:t>
            </a:r>
            <a:endParaRPr lang="en-US" altLang="es-ES_tradnl" sz="2400"/>
          </a:p>
        </p:txBody>
      </p:sp>
      <p:sp>
        <p:nvSpPr>
          <p:cNvPr id="4108" name="Text Box 13">
            <a:extLst>
              <a:ext uri="{FF2B5EF4-FFF2-40B4-BE49-F238E27FC236}">
                <a16:creationId xmlns:a16="http://schemas.microsoft.com/office/drawing/2014/main" id="{D882FDFA-28A7-48E6-B8B5-2BD6C10B03D7}"/>
              </a:ext>
            </a:extLst>
          </p:cNvPr>
          <p:cNvSpPr txBox="1">
            <a:spLocks noChangeArrowheads="1"/>
          </p:cNvSpPr>
          <p:nvPr/>
        </p:nvSpPr>
        <p:spPr bwMode="auto">
          <a:xfrm>
            <a:off x="2422526" y="4765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9" action="ppaction://hlinksldjump"/>
              </a:rPr>
              <a:t>Q $400</a:t>
            </a:r>
            <a:endParaRPr lang="en-US" altLang="es-ES_tradnl" sz="2400"/>
          </a:p>
        </p:txBody>
      </p:sp>
      <p:sp>
        <p:nvSpPr>
          <p:cNvPr id="4109" name="Text Box 14">
            <a:extLst>
              <a:ext uri="{FF2B5EF4-FFF2-40B4-BE49-F238E27FC236}">
                <a16:creationId xmlns:a16="http://schemas.microsoft.com/office/drawing/2014/main" id="{2AEA9702-0C81-43FD-9245-406D0F487D4A}"/>
              </a:ext>
            </a:extLst>
          </p:cNvPr>
          <p:cNvSpPr txBox="1">
            <a:spLocks noChangeArrowheads="1"/>
          </p:cNvSpPr>
          <p:nvPr/>
        </p:nvSpPr>
        <p:spPr bwMode="auto">
          <a:xfrm>
            <a:off x="2422526" y="5527675"/>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0" action="ppaction://hlinksldjump"/>
              </a:rPr>
              <a:t>Q $500</a:t>
            </a:r>
            <a:endParaRPr lang="en-US" altLang="es-ES_tradnl" sz="2400"/>
          </a:p>
        </p:txBody>
      </p:sp>
      <p:sp>
        <p:nvSpPr>
          <p:cNvPr id="4110" name="Rectangle 15">
            <a:extLst>
              <a:ext uri="{FF2B5EF4-FFF2-40B4-BE49-F238E27FC236}">
                <a16:creationId xmlns:a16="http://schemas.microsoft.com/office/drawing/2014/main" id="{9F7805D2-1E0A-40D0-845B-CBA48CEB50EB}"/>
              </a:ext>
            </a:extLst>
          </p:cNvPr>
          <p:cNvSpPr>
            <a:spLocks noChangeArrowheads="1"/>
          </p:cNvSpPr>
          <p:nvPr/>
        </p:nvSpPr>
        <p:spPr bwMode="auto">
          <a:xfrm>
            <a:off x="4038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1" action="ppaction://hlinksldjump"/>
              </a:rPr>
              <a:t>Q $100</a:t>
            </a:r>
            <a:endParaRPr lang="en-US" altLang="es-ES_tradnl" sz="2400"/>
          </a:p>
        </p:txBody>
      </p:sp>
      <p:sp>
        <p:nvSpPr>
          <p:cNvPr id="4111" name="Rectangle 16">
            <a:extLst>
              <a:ext uri="{FF2B5EF4-FFF2-40B4-BE49-F238E27FC236}">
                <a16:creationId xmlns:a16="http://schemas.microsoft.com/office/drawing/2014/main" id="{A19064EF-ADE3-4FD7-9E38-6E7BC1CF9595}"/>
              </a:ext>
            </a:extLst>
          </p:cNvPr>
          <p:cNvSpPr>
            <a:spLocks noChangeArrowheads="1"/>
          </p:cNvSpPr>
          <p:nvPr/>
        </p:nvSpPr>
        <p:spPr bwMode="auto">
          <a:xfrm>
            <a:off x="7086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2" action="ppaction://hlinksldjump"/>
              </a:rPr>
              <a:t>Q $100</a:t>
            </a:r>
            <a:endParaRPr lang="en-US" altLang="es-ES_tradnl" sz="2400"/>
          </a:p>
        </p:txBody>
      </p:sp>
      <p:sp>
        <p:nvSpPr>
          <p:cNvPr id="4112" name="Rectangle 17">
            <a:extLst>
              <a:ext uri="{FF2B5EF4-FFF2-40B4-BE49-F238E27FC236}">
                <a16:creationId xmlns:a16="http://schemas.microsoft.com/office/drawing/2014/main" id="{C5E4FA91-771A-4F56-A4AA-629004926F7C}"/>
              </a:ext>
            </a:extLst>
          </p:cNvPr>
          <p:cNvSpPr>
            <a:spLocks noChangeArrowheads="1"/>
          </p:cNvSpPr>
          <p:nvPr/>
        </p:nvSpPr>
        <p:spPr bwMode="auto">
          <a:xfrm>
            <a:off x="55626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3" action="ppaction://hlinksldjump"/>
              </a:rPr>
              <a:t>Q $100</a:t>
            </a:r>
            <a:endParaRPr lang="en-US" altLang="es-ES_tradnl" sz="2400"/>
          </a:p>
        </p:txBody>
      </p:sp>
      <p:sp>
        <p:nvSpPr>
          <p:cNvPr id="4113" name="Rectangle 18">
            <a:extLst>
              <a:ext uri="{FF2B5EF4-FFF2-40B4-BE49-F238E27FC236}">
                <a16:creationId xmlns:a16="http://schemas.microsoft.com/office/drawing/2014/main" id="{CF0DBC56-CEFE-496D-BA3F-34331A2230F0}"/>
              </a:ext>
            </a:extLst>
          </p:cNvPr>
          <p:cNvSpPr>
            <a:spLocks noChangeArrowheads="1"/>
          </p:cNvSpPr>
          <p:nvPr/>
        </p:nvSpPr>
        <p:spPr bwMode="auto">
          <a:xfrm>
            <a:off x="8534401" y="2514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4" action="ppaction://hlinksldjump"/>
              </a:rPr>
              <a:t>Q $100</a:t>
            </a:r>
            <a:endParaRPr lang="en-US" altLang="es-ES_tradnl" sz="2400"/>
          </a:p>
        </p:txBody>
      </p:sp>
      <p:sp>
        <p:nvSpPr>
          <p:cNvPr id="4114" name="Rectangle 19">
            <a:extLst>
              <a:ext uri="{FF2B5EF4-FFF2-40B4-BE49-F238E27FC236}">
                <a16:creationId xmlns:a16="http://schemas.microsoft.com/office/drawing/2014/main" id="{6CC94021-C89F-4DFB-89E9-512F7336C320}"/>
              </a:ext>
            </a:extLst>
          </p:cNvPr>
          <p:cNvSpPr>
            <a:spLocks noChangeArrowheads="1"/>
          </p:cNvSpPr>
          <p:nvPr/>
        </p:nvSpPr>
        <p:spPr bwMode="auto">
          <a:xfrm>
            <a:off x="4038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5" action="ppaction://hlinksldjump"/>
              </a:rPr>
              <a:t>Q $200</a:t>
            </a:r>
            <a:endParaRPr lang="en-US" altLang="es-ES_tradnl" sz="2400"/>
          </a:p>
        </p:txBody>
      </p:sp>
      <p:sp>
        <p:nvSpPr>
          <p:cNvPr id="4115" name="Rectangle 20">
            <a:extLst>
              <a:ext uri="{FF2B5EF4-FFF2-40B4-BE49-F238E27FC236}">
                <a16:creationId xmlns:a16="http://schemas.microsoft.com/office/drawing/2014/main" id="{10944C3C-3C65-42B0-BFE9-FE26AA749992}"/>
              </a:ext>
            </a:extLst>
          </p:cNvPr>
          <p:cNvSpPr>
            <a:spLocks noChangeArrowheads="1"/>
          </p:cNvSpPr>
          <p:nvPr/>
        </p:nvSpPr>
        <p:spPr bwMode="auto">
          <a:xfrm>
            <a:off x="5562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6" action="ppaction://hlinksldjump"/>
              </a:rPr>
              <a:t>Q $200</a:t>
            </a:r>
            <a:endParaRPr lang="en-US" altLang="es-ES_tradnl" sz="2400"/>
          </a:p>
        </p:txBody>
      </p:sp>
      <p:sp>
        <p:nvSpPr>
          <p:cNvPr id="4116" name="Rectangle 21">
            <a:extLst>
              <a:ext uri="{FF2B5EF4-FFF2-40B4-BE49-F238E27FC236}">
                <a16:creationId xmlns:a16="http://schemas.microsoft.com/office/drawing/2014/main" id="{3CFF37DE-2BE2-4A9C-9BA4-0084B4996101}"/>
              </a:ext>
            </a:extLst>
          </p:cNvPr>
          <p:cNvSpPr>
            <a:spLocks noChangeArrowheads="1"/>
          </p:cNvSpPr>
          <p:nvPr/>
        </p:nvSpPr>
        <p:spPr bwMode="auto">
          <a:xfrm>
            <a:off x="70866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7" action="ppaction://hlinksldjump"/>
              </a:rPr>
              <a:t>Q $200</a:t>
            </a:r>
            <a:endParaRPr lang="en-US" altLang="es-ES_tradnl" sz="2400"/>
          </a:p>
        </p:txBody>
      </p:sp>
      <p:sp>
        <p:nvSpPr>
          <p:cNvPr id="4117" name="Rectangle 22">
            <a:extLst>
              <a:ext uri="{FF2B5EF4-FFF2-40B4-BE49-F238E27FC236}">
                <a16:creationId xmlns:a16="http://schemas.microsoft.com/office/drawing/2014/main" id="{A1C96DD8-5F71-4A65-8C25-610F81225C1A}"/>
              </a:ext>
            </a:extLst>
          </p:cNvPr>
          <p:cNvSpPr>
            <a:spLocks noChangeArrowheads="1"/>
          </p:cNvSpPr>
          <p:nvPr/>
        </p:nvSpPr>
        <p:spPr bwMode="auto">
          <a:xfrm>
            <a:off x="8534401" y="3276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8" action="ppaction://hlinksldjump"/>
              </a:rPr>
              <a:t>Q $200</a:t>
            </a:r>
            <a:endParaRPr lang="en-US" altLang="es-ES_tradnl" sz="2400"/>
          </a:p>
        </p:txBody>
      </p:sp>
      <p:sp>
        <p:nvSpPr>
          <p:cNvPr id="4118" name="Rectangle 23">
            <a:extLst>
              <a:ext uri="{FF2B5EF4-FFF2-40B4-BE49-F238E27FC236}">
                <a16:creationId xmlns:a16="http://schemas.microsoft.com/office/drawing/2014/main" id="{F4CD6457-42C1-4E2B-958B-AF91D684CDBC}"/>
              </a:ext>
            </a:extLst>
          </p:cNvPr>
          <p:cNvSpPr>
            <a:spLocks noChangeArrowheads="1"/>
          </p:cNvSpPr>
          <p:nvPr/>
        </p:nvSpPr>
        <p:spPr bwMode="auto">
          <a:xfrm>
            <a:off x="4038601" y="3962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19" action="ppaction://hlinksldjump"/>
              </a:rPr>
              <a:t>Q $300</a:t>
            </a:r>
            <a:endParaRPr lang="en-US" altLang="es-ES_tradnl" sz="2400"/>
          </a:p>
        </p:txBody>
      </p:sp>
      <p:sp>
        <p:nvSpPr>
          <p:cNvPr id="4119" name="Rectangle 24">
            <a:extLst>
              <a:ext uri="{FF2B5EF4-FFF2-40B4-BE49-F238E27FC236}">
                <a16:creationId xmlns:a16="http://schemas.microsoft.com/office/drawing/2014/main" id="{ECDBE21C-AF7F-48D2-A7F0-8B25F08D8C16}"/>
              </a:ext>
            </a:extLst>
          </p:cNvPr>
          <p:cNvSpPr>
            <a:spLocks noChangeArrowheads="1"/>
          </p:cNvSpPr>
          <p:nvPr/>
        </p:nvSpPr>
        <p:spPr bwMode="auto">
          <a:xfrm>
            <a:off x="5486401" y="3962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0" action="ppaction://hlinksldjump"/>
              </a:rPr>
              <a:t>Q $300</a:t>
            </a:r>
            <a:endParaRPr lang="en-US" altLang="es-ES_tradnl" sz="2400"/>
          </a:p>
        </p:txBody>
      </p:sp>
      <p:sp>
        <p:nvSpPr>
          <p:cNvPr id="4120" name="Rectangle 25">
            <a:extLst>
              <a:ext uri="{FF2B5EF4-FFF2-40B4-BE49-F238E27FC236}">
                <a16:creationId xmlns:a16="http://schemas.microsoft.com/office/drawing/2014/main" id="{6EEB7BF0-FA72-457D-9AA1-40C73F91D29C}"/>
              </a:ext>
            </a:extLst>
          </p:cNvPr>
          <p:cNvSpPr>
            <a:spLocks noChangeArrowheads="1"/>
          </p:cNvSpPr>
          <p:nvPr/>
        </p:nvSpPr>
        <p:spPr bwMode="auto">
          <a:xfrm>
            <a:off x="7062788" y="3962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1" action="ppaction://hlinksldjump"/>
              </a:rPr>
              <a:t>Q $300</a:t>
            </a:r>
            <a:endParaRPr lang="en-US" altLang="es-ES_tradnl" sz="2400"/>
          </a:p>
        </p:txBody>
      </p:sp>
      <p:sp>
        <p:nvSpPr>
          <p:cNvPr id="4121" name="Rectangle 26">
            <a:extLst>
              <a:ext uri="{FF2B5EF4-FFF2-40B4-BE49-F238E27FC236}">
                <a16:creationId xmlns:a16="http://schemas.microsoft.com/office/drawing/2014/main" id="{9EF665F8-7BB1-4956-9A52-F3BD5DD7DDF1}"/>
              </a:ext>
            </a:extLst>
          </p:cNvPr>
          <p:cNvSpPr>
            <a:spLocks noChangeArrowheads="1"/>
          </p:cNvSpPr>
          <p:nvPr/>
        </p:nvSpPr>
        <p:spPr bwMode="auto">
          <a:xfrm>
            <a:off x="8534401" y="4038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2" action="ppaction://hlinksldjump"/>
              </a:rPr>
              <a:t>Q $300</a:t>
            </a:r>
            <a:endParaRPr lang="en-US" altLang="es-ES_tradnl" sz="2400"/>
          </a:p>
        </p:txBody>
      </p:sp>
      <p:sp>
        <p:nvSpPr>
          <p:cNvPr id="4122" name="Rectangle 27">
            <a:extLst>
              <a:ext uri="{FF2B5EF4-FFF2-40B4-BE49-F238E27FC236}">
                <a16:creationId xmlns:a16="http://schemas.microsoft.com/office/drawing/2014/main" id="{44447FF8-18F7-4A73-8CA4-D77F95280F55}"/>
              </a:ext>
            </a:extLst>
          </p:cNvPr>
          <p:cNvSpPr>
            <a:spLocks noChangeArrowheads="1"/>
          </p:cNvSpPr>
          <p:nvPr/>
        </p:nvSpPr>
        <p:spPr bwMode="auto">
          <a:xfrm>
            <a:off x="4038601" y="47244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3" action="ppaction://hlinksldjump"/>
              </a:rPr>
              <a:t>Q $400</a:t>
            </a:r>
            <a:endParaRPr lang="en-US" altLang="es-ES_tradnl" sz="2400"/>
          </a:p>
        </p:txBody>
      </p:sp>
      <p:sp>
        <p:nvSpPr>
          <p:cNvPr id="4123" name="Rectangle 28">
            <a:extLst>
              <a:ext uri="{FF2B5EF4-FFF2-40B4-BE49-F238E27FC236}">
                <a16:creationId xmlns:a16="http://schemas.microsoft.com/office/drawing/2014/main" id="{FB6CC63A-52D6-40B2-9299-75F702EC55BA}"/>
              </a:ext>
            </a:extLst>
          </p:cNvPr>
          <p:cNvSpPr>
            <a:spLocks noChangeArrowheads="1"/>
          </p:cNvSpPr>
          <p:nvPr/>
        </p:nvSpPr>
        <p:spPr bwMode="auto">
          <a:xfrm>
            <a:off x="55626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4" action="ppaction://hlinksldjump"/>
              </a:rPr>
              <a:t>Q $400</a:t>
            </a:r>
            <a:endParaRPr lang="en-US" altLang="es-ES_tradnl" sz="2400"/>
          </a:p>
        </p:txBody>
      </p:sp>
      <p:sp>
        <p:nvSpPr>
          <p:cNvPr id="4124" name="Rectangle 29">
            <a:extLst>
              <a:ext uri="{FF2B5EF4-FFF2-40B4-BE49-F238E27FC236}">
                <a16:creationId xmlns:a16="http://schemas.microsoft.com/office/drawing/2014/main" id="{B5D63806-EA47-4BC7-A41B-6B34575A491E}"/>
              </a:ext>
            </a:extLst>
          </p:cNvPr>
          <p:cNvSpPr>
            <a:spLocks noChangeArrowheads="1"/>
          </p:cNvSpPr>
          <p:nvPr/>
        </p:nvSpPr>
        <p:spPr bwMode="auto">
          <a:xfrm>
            <a:off x="70866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5" action="ppaction://hlinksldjump"/>
              </a:rPr>
              <a:t>Q $400</a:t>
            </a:r>
            <a:endParaRPr lang="en-US" altLang="es-ES_tradnl" sz="2400"/>
          </a:p>
        </p:txBody>
      </p:sp>
      <p:sp>
        <p:nvSpPr>
          <p:cNvPr id="4125" name="Rectangle 30">
            <a:extLst>
              <a:ext uri="{FF2B5EF4-FFF2-40B4-BE49-F238E27FC236}">
                <a16:creationId xmlns:a16="http://schemas.microsoft.com/office/drawing/2014/main" id="{12B810FE-688B-456A-B135-EEFA4233B3FA}"/>
              </a:ext>
            </a:extLst>
          </p:cNvPr>
          <p:cNvSpPr>
            <a:spLocks noChangeArrowheads="1"/>
          </p:cNvSpPr>
          <p:nvPr/>
        </p:nvSpPr>
        <p:spPr bwMode="auto">
          <a:xfrm>
            <a:off x="8534401" y="4800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6" action="ppaction://hlinksldjump"/>
              </a:rPr>
              <a:t>Q $400</a:t>
            </a:r>
            <a:endParaRPr lang="en-US" altLang="es-ES_tradnl" sz="2400"/>
          </a:p>
        </p:txBody>
      </p:sp>
      <p:sp>
        <p:nvSpPr>
          <p:cNvPr id="4126" name="Rectangle 31">
            <a:extLst>
              <a:ext uri="{FF2B5EF4-FFF2-40B4-BE49-F238E27FC236}">
                <a16:creationId xmlns:a16="http://schemas.microsoft.com/office/drawing/2014/main" id="{8E7BB5BF-56E3-4015-B366-201D5DB9052C}"/>
              </a:ext>
            </a:extLst>
          </p:cNvPr>
          <p:cNvSpPr>
            <a:spLocks noChangeArrowheads="1"/>
          </p:cNvSpPr>
          <p:nvPr/>
        </p:nvSpPr>
        <p:spPr bwMode="auto">
          <a:xfrm>
            <a:off x="4038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7" action="ppaction://hlinksldjump"/>
              </a:rPr>
              <a:t>Q $500</a:t>
            </a:r>
            <a:endParaRPr lang="en-US" altLang="es-ES_tradnl" sz="2400"/>
          </a:p>
        </p:txBody>
      </p:sp>
      <p:sp>
        <p:nvSpPr>
          <p:cNvPr id="4127" name="Rectangle 32">
            <a:extLst>
              <a:ext uri="{FF2B5EF4-FFF2-40B4-BE49-F238E27FC236}">
                <a16:creationId xmlns:a16="http://schemas.microsoft.com/office/drawing/2014/main" id="{49AC7C36-7073-4E6A-9862-E379419C09B9}"/>
              </a:ext>
            </a:extLst>
          </p:cNvPr>
          <p:cNvSpPr>
            <a:spLocks noChangeArrowheads="1"/>
          </p:cNvSpPr>
          <p:nvPr/>
        </p:nvSpPr>
        <p:spPr bwMode="auto">
          <a:xfrm>
            <a:off x="5562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8" action="ppaction://hlinksldjump"/>
              </a:rPr>
              <a:t>Q $500</a:t>
            </a:r>
            <a:endParaRPr lang="en-US" altLang="es-ES_tradnl" sz="2400"/>
          </a:p>
        </p:txBody>
      </p:sp>
      <p:sp>
        <p:nvSpPr>
          <p:cNvPr id="4128" name="Rectangle 33">
            <a:extLst>
              <a:ext uri="{FF2B5EF4-FFF2-40B4-BE49-F238E27FC236}">
                <a16:creationId xmlns:a16="http://schemas.microsoft.com/office/drawing/2014/main" id="{660B3053-0A9B-413F-B185-A4FA2BAE974B}"/>
              </a:ext>
            </a:extLst>
          </p:cNvPr>
          <p:cNvSpPr>
            <a:spLocks noChangeArrowheads="1"/>
          </p:cNvSpPr>
          <p:nvPr/>
        </p:nvSpPr>
        <p:spPr bwMode="auto">
          <a:xfrm>
            <a:off x="70866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29" action="ppaction://hlinksldjump"/>
              </a:rPr>
              <a:t>Q $500</a:t>
            </a:r>
            <a:endParaRPr lang="en-US" altLang="es-ES_tradnl" sz="2400"/>
          </a:p>
        </p:txBody>
      </p:sp>
      <p:sp>
        <p:nvSpPr>
          <p:cNvPr id="4129" name="Rectangle 34">
            <a:extLst>
              <a:ext uri="{FF2B5EF4-FFF2-40B4-BE49-F238E27FC236}">
                <a16:creationId xmlns:a16="http://schemas.microsoft.com/office/drawing/2014/main" id="{FEFBCE60-8F27-4D43-AE8D-C62FD689579F}"/>
              </a:ext>
            </a:extLst>
          </p:cNvPr>
          <p:cNvSpPr>
            <a:spLocks noChangeArrowheads="1"/>
          </p:cNvSpPr>
          <p:nvPr/>
        </p:nvSpPr>
        <p:spPr bwMode="auto">
          <a:xfrm>
            <a:off x="8534401" y="5562600"/>
            <a:ext cx="109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30" action="ppaction://hlinksldjump"/>
              </a:rPr>
              <a:t>Q $500</a:t>
            </a:r>
            <a:endParaRPr lang="en-US" altLang="es-ES_tradnl" sz="2400"/>
          </a:p>
        </p:txBody>
      </p:sp>
      <p:sp>
        <p:nvSpPr>
          <p:cNvPr id="4130" name="Text Box 47">
            <a:extLst>
              <a:ext uri="{FF2B5EF4-FFF2-40B4-BE49-F238E27FC236}">
                <a16:creationId xmlns:a16="http://schemas.microsoft.com/office/drawing/2014/main" id="{1140FCAA-3D9E-4996-9863-260947B11755}"/>
              </a:ext>
            </a:extLst>
          </p:cNvPr>
          <p:cNvSpPr txBox="1">
            <a:spLocks noChangeArrowheads="1"/>
          </p:cNvSpPr>
          <p:nvPr/>
        </p:nvSpPr>
        <p:spPr bwMode="auto">
          <a:xfrm>
            <a:off x="8289925" y="6324601"/>
            <a:ext cx="1995488" cy="4667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hlinkClick r:id="rId31" action="ppaction://hlinksldjump"/>
              </a:rPr>
              <a:t>Final Jeopardy</a:t>
            </a:r>
            <a:endParaRPr lang="en-US" altLang="es-ES_tradnl" sz="2400"/>
          </a:p>
        </p:txBody>
      </p:sp>
    </p:spTree>
    <p:extLst>
      <p:ext uri="{BB962C8B-B14F-4D97-AF65-F5344CB8AC3E}">
        <p14:creationId xmlns:p14="http://schemas.microsoft.com/office/powerpoint/2010/main" val="1949403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0" fill="hold"/>
                                        <p:tgtEl>
                                          <p:spTgt spid="2051"/>
                                        </p:tgtEl>
                                        <p:attrNameLst>
                                          <p:attrName>ppt_x</p:attrName>
                                        </p:attrNameLst>
                                      </p:cBhvr>
                                      <p:tavLst>
                                        <p:tav tm="0">
                                          <p:val>
                                            <p:strVal val="#ppt_x"/>
                                          </p:val>
                                        </p:tav>
                                        <p:tav tm="100000">
                                          <p:val>
                                            <p:strVal val="#ppt_x"/>
                                          </p:val>
                                        </p:tav>
                                      </p:tavLst>
                                    </p:anim>
                                    <p:anim calcmode="lin" valueType="num">
                                      <p:cBhvr additive="base">
                                        <p:cTn id="8" dur="50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5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jeop.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052">
                                            <p:txEl>
                                              <p:pRg st="0" end="0"/>
                                            </p:txEl>
                                          </p:spTgt>
                                        </p:tgtEl>
                                        <p:attrNameLst>
                                          <p:attrName>style.visibility</p:attrName>
                                        </p:attrNameLst>
                                      </p:cBhvr>
                                      <p:to>
                                        <p:strVal val="visible"/>
                                      </p:to>
                                    </p:set>
                                    <p:anim calcmode="lin" valueType="num">
                                      <p:cBhvr additive="base">
                                        <p:cTn id="21"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53">
                                            <p:txEl>
                                              <p:pRg st="0" end="0"/>
                                            </p:txEl>
                                          </p:spTgt>
                                        </p:tgtEl>
                                        <p:attrNameLst>
                                          <p:attrName>style.visibility</p:attrName>
                                        </p:attrNameLst>
                                      </p:cBhvr>
                                      <p:to>
                                        <p:strVal val="visible"/>
                                      </p:to>
                                    </p:set>
                                    <p:anim calcmode="lin" valueType="num">
                                      <p:cBhvr additive="base">
                                        <p:cTn id="27" dur="500" fill="hold"/>
                                        <p:tgtEl>
                                          <p:spTgt spid="2053">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054">
                                            <p:txEl>
                                              <p:pRg st="0" end="0"/>
                                            </p:txEl>
                                          </p:spTgt>
                                        </p:tgtEl>
                                        <p:attrNameLst>
                                          <p:attrName>style.visibility</p:attrName>
                                        </p:attrNameLst>
                                      </p:cBhvr>
                                      <p:to>
                                        <p:strVal val="visible"/>
                                      </p:to>
                                    </p:set>
                                    <p:anim calcmode="lin" valueType="num">
                                      <p:cBhvr additive="base">
                                        <p:cTn id="33" dur="500" fill="hold"/>
                                        <p:tgtEl>
                                          <p:spTgt spid="205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0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055">
                                            <p:txEl>
                                              <p:pRg st="0" end="0"/>
                                            </p:txEl>
                                          </p:spTgt>
                                        </p:tgtEl>
                                        <p:attrNameLst>
                                          <p:attrName>style.visibility</p:attrName>
                                        </p:attrNameLst>
                                      </p:cBhvr>
                                      <p:to>
                                        <p:strVal val="visible"/>
                                      </p:to>
                                    </p:set>
                                    <p:anim calcmode="lin" valueType="num">
                                      <p:cBhvr additive="base">
                                        <p:cTn id="39" dur="500" fill="hold"/>
                                        <p:tgtEl>
                                          <p:spTgt spid="205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0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056">
                                            <p:txEl>
                                              <p:pRg st="0" end="0"/>
                                            </p:txEl>
                                          </p:spTgt>
                                        </p:tgtEl>
                                        <p:attrNameLst>
                                          <p:attrName>style.visibility</p:attrName>
                                        </p:attrNameLst>
                                      </p:cBhvr>
                                      <p:to>
                                        <p:strVal val="visible"/>
                                      </p:to>
                                    </p:set>
                                    <p:anim calcmode="lin" valueType="num">
                                      <p:cBhvr additive="base">
                                        <p:cTn id="45" dur="500" fill="hold"/>
                                        <p:tgtEl>
                                          <p:spTgt spid="2056">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0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2" grpId="0" build="p" autoUpdateAnimBg="0"/>
      <p:bldP spid="2053" grpId="0" build="p" autoUpdateAnimBg="0"/>
      <p:bldP spid="2054" grpId="0" build="p" autoUpdateAnimBg="0"/>
      <p:bldP spid="2055" grpId="0" build="p" autoUpdateAnimBg="0"/>
      <p:bldP spid="2056"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652C6E-26C5-4712-851C-F3C8284B189C}"/>
              </a:ext>
            </a:extLst>
          </p:cNvPr>
          <p:cNvSpPr>
            <a:spLocks noGrp="1" noChangeArrowheads="1"/>
          </p:cNvSpPr>
          <p:nvPr>
            <p:ph type="title"/>
          </p:nvPr>
        </p:nvSpPr>
        <p:spPr/>
        <p:txBody>
          <a:bodyPr/>
          <a:lstStyle/>
          <a:p>
            <a:r>
              <a:rPr lang="en-US" altLang="es-ES_tradnl"/>
              <a:t>$100 Question from </a:t>
            </a:r>
            <a:r>
              <a:rPr lang="en-US" altLang="es-ES_tradnl">
                <a:solidFill>
                  <a:srgbClr val="C00000"/>
                </a:solidFill>
              </a:rPr>
              <a:t>vocabulario</a:t>
            </a:r>
          </a:p>
        </p:txBody>
      </p:sp>
      <p:pic>
        <p:nvPicPr>
          <p:cNvPr id="5123" name="Picture 3" descr="m_button">
            <a:hlinkClick r:id="rId2" action="ppaction://hlinksldjump"/>
            <a:extLst>
              <a:ext uri="{FF2B5EF4-FFF2-40B4-BE49-F238E27FC236}">
                <a16:creationId xmlns:a16="http://schemas.microsoft.com/office/drawing/2014/main" id="{49F7D553-CB00-4A4E-A434-AAC0F3020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a:extLst>
              <a:ext uri="{FF2B5EF4-FFF2-40B4-BE49-F238E27FC236}">
                <a16:creationId xmlns:a16="http://schemas.microsoft.com/office/drawing/2014/main" id="{F6CCBA82-F461-4A43-AC42-DAFD68B77B3B}"/>
              </a:ext>
            </a:extLst>
          </p:cNvPr>
          <p:cNvSpPr txBox="1">
            <a:spLocks noChangeArrowheads="1"/>
          </p:cNvSpPr>
          <p:nvPr/>
        </p:nvSpPr>
        <p:spPr bwMode="auto">
          <a:xfrm>
            <a:off x="3413126" y="3168650"/>
            <a:ext cx="6645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  The word used to say “House” in Spanish.</a:t>
            </a:r>
            <a:endParaRPr lang="en-US" altLang="es-ES_tradnl" sz="2400"/>
          </a:p>
        </p:txBody>
      </p:sp>
    </p:spTree>
    <p:extLst>
      <p:ext uri="{BB962C8B-B14F-4D97-AF65-F5344CB8AC3E}">
        <p14:creationId xmlns:p14="http://schemas.microsoft.com/office/powerpoint/2010/main" val="203430391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E319FAD-B6EF-4889-9510-CDBB463BC24E}"/>
              </a:ext>
            </a:extLst>
          </p:cNvPr>
          <p:cNvSpPr>
            <a:spLocks noGrp="1" noChangeArrowheads="1"/>
          </p:cNvSpPr>
          <p:nvPr>
            <p:ph type="title"/>
          </p:nvPr>
        </p:nvSpPr>
        <p:spPr/>
        <p:txBody>
          <a:bodyPr/>
          <a:lstStyle/>
          <a:p>
            <a:r>
              <a:rPr lang="en-US" altLang="es-ES_tradnl"/>
              <a:t>$100 Answer from </a:t>
            </a:r>
            <a:r>
              <a:rPr lang="en-US" altLang="es-ES_tradnl">
                <a:solidFill>
                  <a:srgbClr val="C00000"/>
                </a:solidFill>
              </a:rPr>
              <a:t>Vocabulario</a:t>
            </a:r>
          </a:p>
        </p:txBody>
      </p:sp>
      <p:pic>
        <p:nvPicPr>
          <p:cNvPr id="6147" name="Picture 3" descr="m_button">
            <a:hlinkClick r:id="rId2" action="ppaction://hlinksldjump"/>
            <a:extLst>
              <a:ext uri="{FF2B5EF4-FFF2-40B4-BE49-F238E27FC236}">
                <a16:creationId xmlns:a16="http://schemas.microsoft.com/office/drawing/2014/main" id="{2BDB75BA-A8A7-46AE-AA50-CCCC1ADE5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a:extLst>
              <a:ext uri="{FF2B5EF4-FFF2-40B4-BE49-F238E27FC236}">
                <a16:creationId xmlns:a16="http://schemas.microsoft.com/office/drawing/2014/main" id="{77C9E741-16EA-4A57-ABB5-DE179220D09D}"/>
              </a:ext>
            </a:extLst>
          </p:cNvPr>
          <p:cNvSpPr txBox="1">
            <a:spLocks noChangeArrowheads="1"/>
          </p:cNvSpPr>
          <p:nvPr/>
        </p:nvSpPr>
        <p:spPr bwMode="auto">
          <a:xfrm>
            <a:off x="3413126" y="3168651"/>
            <a:ext cx="4614863"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la casa</a:t>
            </a:r>
            <a:r>
              <a:rPr lang="en-US" altLang="es-ES_tradnl" sz="3600"/>
              <a:t>”?</a:t>
            </a:r>
            <a:endParaRPr lang="en-US" altLang="es-ES_tradnl" sz="2400"/>
          </a:p>
        </p:txBody>
      </p:sp>
    </p:spTree>
    <p:extLst>
      <p:ext uri="{BB962C8B-B14F-4D97-AF65-F5344CB8AC3E}">
        <p14:creationId xmlns:p14="http://schemas.microsoft.com/office/powerpoint/2010/main" val="425674362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C06A522-03F8-4A6B-BE94-AE12730DD042}"/>
              </a:ext>
            </a:extLst>
          </p:cNvPr>
          <p:cNvSpPr>
            <a:spLocks noGrp="1" noChangeArrowheads="1"/>
          </p:cNvSpPr>
          <p:nvPr>
            <p:ph type="title"/>
          </p:nvPr>
        </p:nvSpPr>
        <p:spPr/>
        <p:txBody>
          <a:bodyPr/>
          <a:lstStyle/>
          <a:p>
            <a:r>
              <a:rPr lang="en-US" altLang="es-ES_tradnl"/>
              <a:t>$200 Question from </a:t>
            </a:r>
            <a:r>
              <a:rPr lang="en-US" altLang="es-ES_tradnl">
                <a:solidFill>
                  <a:srgbClr val="C00000"/>
                </a:solidFill>
              </a:rPr>
              <a:t>vocabulario</a:t>
            </a:r>
          </a:p>
        </p:txBody>
      </p:sp>
      <p:pic>
        <p:nvPicPr>
          <p:cNvPr id="7171" name="Picture 3" descr="m_button">
            <a:hlinkClick r:id="rId2" action="ppaction://hlinksldjump"/>
            <a:extLst>
              <a:ext uri="{FF2B5EF4-FFF2-40B4-BE49-F238E27FC236}">
                <a16:creationId xmlns:a16="http://schemas.microsoft.com/office/drawing/2014/main" id="{0E47D85E-6ABF-4DAC-82A8-D24E86FD4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FD97645C-6543-4714-898E-10F4AD518A6B}"/>
              </a:ext>
            </a:extLst>
          </p:cNvPr>
          <p:cNvSpPr txBox="1">
            <a:spLocks noChangeArrowheads="1"/>
          </p:cNvSpPr>
          <p:nvPr/>
        </p:nvSpPr>
        <p:spPr bwMode="auto">
          <a:xfrm>
            <a:off x="3413126" y="3168650"/>
            <a:ext cx="58070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 This word is used to address a male teacher in Spanish.</a:t>
            </a:r>
            <a:endParaRPr lang="en-US" altLang="es-ES_tradnl" sz="2400"/>
          </a:p>
        </p:txBody>
      </p:sp>
    </p:spTree>
    <p:extLst>
      <p:ext uri="{BB962C8B-B14F-4D97-AF65-F5344CB8AC3E}">
        <p14:creationId xmlns:p14="http://schemas.microsoft.com/office/powerpoint/2010/main" val="424403028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81E181A-FB5F-4438-B33A-59C11BBA7673}"/>
              </a:ext>
            </a:extLst>
          </p:cNvPr>
          <p:cNvSpPr>
            <a:spLocks noGrp="1" noChangeArrowheads="1"/>
          </p:cNvSpPr>
          <p:nvPr>
            <p:ph type="title"/>
          </p:nvPr>
        </p:nvSpPr>
        <p:spPr/>
        <p:txBody>
          <a:bodyPr/>
          <a:lstStyle/>
          <a:p>
            <a:r>
              <a:rPr lang="en-US" altLang="es-ES_tradnl"/>
              <a:t>$200 Answer from </a:t>
            </a:r>
            <a:r>
              <a:rPr lang="en-US" altLang="es-ES_tradnl">
                <a:solidFill>
                  <a:srgbClr val="C00000"/>
                </a:solidFill>
              </a:rPr>
              <a:t>vocabulario</a:t>
            </a:r>
          </a:p>
        </p:txBody>
      </p:sp>
      <p:pic>
        <p:nvPicPr>
          <p:cNvPr id="8195" name="Picture 3" descr="m_button">
            <a:hlinkClick r:id="rId2" action="ppaction://hlinksldjump"/>
            <a:extLst>
              <a:ext uri="{FF2B5EF4-FFF2-40B4-BE49-F238E27FC236}">
                <a16:creationId xmlns:a16="http://schemas.microsoft.com/office/drawing/2014/main" id="{4AF1E07D-EA24-496D-B4A5-50B70C57C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7DDF70BC-6802-48DC-BC57-40B056E02E12}"/>
              </a:ext>
            </a:extLst>
          </p:cNvPr>
          <p:cNvSpPr txBox="1">
            <a:spLocks noChangeArrowheads="1"/>
          </p:cNvSpPr>
          <p:nvPr/>
        </p:nvSpPr>
        <p:spPr bwMode="auto">
          <a:xfrm>
            <a:off x="3413126" y="3168651"/>
            <a:ext cx="51736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4800">
                <a:solidFill>
                  <a:srgbClr val="FFFF00"/>
                </a:solidFill>
              </a:rPr>
              <a:t>“el maestro” </a:t>
            </a:r>
            <a:r>
              <a:rPr lang="en-US" altLang="es-ES_tradnl" sz="3600"/>
              <a:t>?</a:t>
            </a:r>
            <a:endParaRPr lang="en-US" altLang="es-ES_tradnl" sz="2400"/>
          </a:p>
        </p:txBody>
      </p:sp>
    </p:spTree>
    <p:extLst>
      <p:ext uri="{BB962C8B-B14F-4D97-AF65-F5344CB8AC3E}">
        <p14:creationId xmlns:p14="http://schemas.microsoft.com/office/powerpoint/2010/main" val="9254888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0A38C08-41C0-4CBF-9102-A12C97058EDC}"/>
              </a:ext>
            </a:extLst>
          </p:cNvPr>
          <p:cNvSpPr>
            <a:spLocks noGrp="1" noChangeArrowheads="1"/>
          </p:cNvSpPr>
          <p:nvPr>
            <p:ph type="title"/>
          </p:nvPr>
        </p:nvSpPr>
        <p:spPr/>
        <p:txBody>
          <a:bodyPr/>
          <a:lstStyle/>
          <a:p>
            <a:r>
              <a:rPr lang="en-US" altLang="es-ES_tradnl"/>
              <a:t>$300 Question from </a:t>
            </a:r>
            <a:r>
              <a:rPr lang="en-US" altLang="es-ES_tradnl">
                <a:solidFill>
                  <a:srgbClr val="C00000"/>
                </a:solidFill>
              </a:rPr>
              <a:t>vocabulario</a:t>
            </a:r>
          </a:p>
        </p:txBody>
      </p:sp>
      <p:pic>
        <p:nvPicPr>
          <p:cNvPr id="9219" name="Picture 3" descr="m_button">
            <a:hlinkClick r:id="rId2" action="ppaction://hlinksldjump"/>
            <a:extLst>
              <a:ext uri="{FF2B5EF4-FFF2-40B4-BE49-F238E27FC236}">
                <a16:creationId xmlns:a16="http://schemas.microsoft.com/office/drawing/2014/main" id="{0FAC7357-8652-4209-9A56-51C89FE8E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03CF1C8E-760F-4591-B08F-1C57A11DC192}"/>
              </a:ext>
            </a:extLst>
          </p:cNvPr>
          <p:cNvSpPr txBox="1">
            <a:spLocks noChangeArrowheads="1"/>
          </p:cNvSpPr>
          <p:nvPr/>
        </p:nvSpPr>
        <p:spPr bwMode="auto">
          <a:xfrm>
            <a:off x="3413125" y="3168651"/>
            <a:ext cx="62817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noun is used to say Woman </a:t>
            </a:r>
            <a:endParaRPr lang="en-US" altLang="es-ES_tradnl" sz="2400"/>
          </a:p>
        </p:txBody>
      </p:sp>
    </p:spTree>
    <p:extLst>
      <p:ext uri="{BB962C8B-B14F-4D97-AF65-F5344CB8AC3E}">
        <p14:creationId xmlns:p14="http://schemas.microsoft.com/office/powerpoint/2010/main" val="151992884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79BAA8-33C1-42BC-8A1D-0D60F9443E5A}"/>
              </a:ext>
            </a:extLst>
          </p:cNvPr>
          <p:cNvSpPr>
            <a:spLocks noGrp="1" noChangeArrowheads="1"/>
          </p:cNvSpPr>
          <p:nvPr>
            <p:ph type="title"/>
          </p:nvPr>
        </p:nvSpPr>
        <p:spPr/>
        <p:txBody>
          <a:bodyPr/>
          <a:lstStyle/>
          <a:p>
            <a:r>
              <a:rPr lang="en-US" altLang="es-ES_tradnl"/>
              <a:t>$300 Answer from </a:t>
            </a:r>
            <a:r>
              <a:rPr lang="en-US" altLang="es-ES_tradnl">
                <a:solidFill>
                  <a:srgbClr val="C00000"/>
                </a:solidFill>
              </a:rPr>
              <a:t>vocabulario</a:t>
            </a:r>
          </a:p>
        </p:txBody>
      </p:sp>
      <p:pic>
        <p:nvPicPr>
          <p:cNvPr id="10243" name="Picture 3" descr="m_button">
            <a:hlinkClick r:id="rId2" action="ppaction://hlinksldjump"/>
            <a:extLst>
              <a:ext uri="{FF2B5EF4-FFF2-40B4-BE49-F238E27FC236}">
                <a16:creationId xmlns:a16="http://schemas.microsoft.com/office/drawing/2014/main" id="{06966C34-633E-475C-B610-CD9418AD9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a:extLst>
              <a:ext uri="{FF2B5EF4-FFF2-40B4-BE49-F238E27FC236}">
                <a16:creationId xmlns:a16="http://schemas.microsoft.com/office/drawing/2014/main" id="{2453F472-2BBA-4C76-9CAA-210502E469B6}"/>
              </a:ext>
            </a:extLst>
          </p:cNvPr>
          <p:cNvSpPr txBox="1">
            <a:spLocks noChangeArrowheads="1"/>
          </p:cNvSpPr>
          <p:nvPr/>
        </p:nvSpPr>
        <p:spPr bwMode="auto">
          <a:xfrm>
            <a:off x="3413125" y="3168651"/>
            <a:ext cx="4419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4800">
                <a:solidFill>
                  <a:srgbClr val="FFFF00"/>
                </a:solidFill>
              </a:rPr>
              <a:t>la mujer”</a:t>
            </a:r>
            <a:r>
              <a:rPr lang="en-US" altLang="es-ES_tradnl" sz="3600"/>
              <a:t>?</a:t>
            </a:r>
            <a:endParaRPr lang="en-US" altLang="es-ES_tradnl" sz="2400"/>
          </a:p>
        </p:txBody>
      </p:sp>
    </p:spTree>
    <p:extLst>
      <p:ext uri="{BB962C8B-B14F-4D97-AF65-F5344CB8AC3E}">
        <p14:creationId xmlns:p14="http://schemas.microsoft.com/office/powerpoint/2010/main" val="357203500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FFE40D2-A41E-4FE8-AA97-728A976B59E1}"/>
              </a:ext>
            </a:extLst>
          </p:cNvPr>
          <p:cNvSpPr>
            <a:spLocks noGrp="1" noChangeArrowheads="1"/>
          </p:cNvSpPr>
          <p:nvPr>
            <p:ph type="title"/>
          </p:nvPr>
        </p:nvSpPr>
        <p:spPr/>
        <p:txBody>
          <a:bodyPr/>
          <a:lstStyle/>
          <a:p>
            <a:r>
              <a:rPr lang="en-US" altLang="es-ES_tradnl"/>
              <a:t>$400 Question from </a:t>
            </a:r>
            <a:r>
              <a:rPr lang="en-US" altLang="es-ES_tradnl">
                <a:solidFill>
                  <a:srgbClr val="C00000"/>
                </a:solidFill>
              </a:rPr>
              <a:t>vocabulario</a:t>
            </a:r>
          </a:p>
        </p:txBody>
      </p:sp>
      <p:pic>
        <p:nvPicPr>
          <p:cNvPr id="11267" name="Picture 3" descr="m_button">
            <a:hlinkClick r:id="rId2" action="ppaction://hlinksldjump"/>
            <a:extLst>
              <a:ext uri="{FF2B5EF4-FFF2-40B4-BE49-F238E27FC236}">
                <a16:creationId xmlns:a16="http://schemas.microsoft.com/office/drawing/2014/main" id="{B7405E76-8ACA-4D0F-A03A-BDEED56D6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B90D30CF-AF70-43D5-9B85-1B81BE68C4D1}"/>
              </a:ext>
            </a:extLst>
          </p:cNvPr>
          <p:cNvSpPr txBox="1">
            <a:spLocks noChangeArrowheads="1"/>
          </p:cNvSpPr>
          <p:nvPr/>
        </p:nvSpPr>
        <p:spPr bwMode="auto">
          <a:xfrm>
            <a:off x="3413126" y="3168650"/>
            <a:ext cx="64928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  To say Mr. or sir you would use this word in Spanish.</a:t>
            </a:r>
            <a:endParaRPr lang="en-US" altLang="es-ES_tradnl" sz="2400"/>
          </a:p>
        </p:txBody>
      </p:sp>
    </p:spTree>
    <p:extLst>
      <p:ext uri="{BB962C8B-B14F-4D97-AF65-F5344CB8AC3E}">
        <p14:creationId xmlns:p14="http://schemas.microsoft.com/office/powerpoint/2010/main" val="3573825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663" y="-1426369"/>
            <a:ext cx="9612971" cy="2852737"/>
          </a:xfrm>
        </p:spPr>
        <p:txBody>
          <a:bodyPr/>
          <a:lstStyle/>
          <a:p>
            <a:r>
              <a:rPr lang="es-ES_tradnl" dirty="0"/>
              <a:t>La ensalada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10" y="1661374"/>
            <a:ext cx="4165221" cy="4033410"/>
          </a:xfrm>
          <a:prstGeom prst="rect">
            <a:avLst/>
          </a:prstGeom>
        </p:spPr>
      </p:pic>
      <p:sp>
        <p:nvSpPr>
          <p:cNvPr id="5" name="Star: 5 Points 4">
            <a:extLst>
              <a:ext uri="{FF2B5EF4-FFF2-40B4-BE49-F238E27FC236}">
                <a16:creationId xmlns:a16="http://schemas.microsoft.com/office/drawing/2014/main" id="{9E66A4F5-3961-458D-B9DC-9CD45298A49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26028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2684822-8AAE-47E3-92D1-0F21CB9BA63C}"/>
              </a:ext>
            </a:extLst>
          </p:cNvPr>
          <p:cNvSpPr>
            <a:spLocks noGrp="1" noChangeArrowheads="1"/>
          </p:cNvSpPr>
          <p:nvPr>
            <p:ph type="title"/>
          </p:nvPr>
        </p:nvSpPr>
        <p:spPr/>
        <p:txBody>
          <a:bodyPr/>
          <a:lstStyle/>
          <a:p>
            <a:r>
              <a:rPr lang="en-US" altLang="es-ES_tradnl"/>
              <a:t>$400 Answer from </a:t>
            </a:r>
            <a:r>
              <a:rPr lang="en-US" altLang="es-ES_tradnl">
                <a:solidFill>
                  <a:srgbClr val="C00000"/>
                </a:solidFill>
              </a:rPr>
              <a:t>vocabulario</a:t>
            </a:r>
          </a:p>
        </p:txBody>
      </p:sp>
      <p:pic>
        <p:nvPicPr>
          <p:cNvPr id="12291" name="Picture 3" descr="m_button">
            <a:hlinkClick r:id="rId3" action="ppaction://hlinksldjump"/>
            <a:extLst>
              <a:ext uri="{FF2B5EF4-FFF2-40B4-BE49-F238E27FC236}">
                <a16:creationId xmlns:a16="http://schemas.microsoft.com/office/drawing/2014/main" id="{453FEBB7-B402-493E-8541-B2961E8D1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04E4AB2C-CC5E-4C1B-95CE-829C4011A992}"/>
              </a:ext>
            </a:extLst>
          </p:cNvPr>
          <p:cNvSpPr txBox="1">
            <a:spLocks noChangeArrowheads="1"/>
          </p:cNvSpPr>
          <p:nvPr/>
        </p:nvSpPr>
        <p:spPr bwMode="auto">
          <a:xfrm>
            <a:off x="3413125" y="3168651"/>
            <a:ext cx="42179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el señor</a:t>
            </a:r>
            <a:r>
              <a:rPr lang="en-US" altLang="es-ES_tradnl" sz="3600"/>
              <a:t>?</a:t>
            </a:r>
            <a:endParaRPr lang="en-US" altLang="es-ES_tradnl" sz="2400"/>
          </a:p>
        </p:txBody>
      </p:sp>
    </p:spTree>
    <p:extLst>
      <p:ext uri="{BB962C8B-B14F-4D97-AF65-F5344CB8AC3E}">
        <p14:creationId xmlns:p14="http://schemas.microsoft.com/office/powerpoint/2010/main" val="149107716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DE2DD2C-29E3-4EF8-9BA8-2970648EA14E}"/>
              </a:ext>
            </a:extLst>
          </p:cNvPr>
          <p:cNvSpPr>
            <a:spLocks noGrp="1" noChangeArrowheads="1"/>
          </p:cNvSpPr>
          <p:nvPr>
            <p:ph type="title"/>
          </p:nvPr>
        </p:nvSpPr>
        <p:spPr/>
        <p:txBody>
          <a:bodyPr/>
          <a:lstStyle/>
          <a:p>
            <a:r>
              <a:rPr lang="en-US" altLang="es-ES_tradnl"/>
              <a:t>$500 Question from </a:t>
            </a:r>
            <a:r>
              <a:rPr lang="en-US" altLang="es-ES_tradnl">
                <a:solidFill>
                  <a:srgbClr val="C00000"/>
                </a:solidFill>
              </a:rPr>
              <a:t>vocabulario</a:t>
            </a:r>
          </a:p>
        </p:txBody>
      </p:sp>
      <p:pic>
        <p:nvPicPr>
          <p:cNvPr id="14339" name="Picture 3" descr="m_button">
            <a:hlinkClick r:id="rId2" action="ppaction://hlinksldjump"/>
            <a:extLst>
              <a:ext uri="{FF2B5EF4-FFF2-40B4-BE49-F238E27FC236}">
                <a16:creationId xmlns:a16="http://schemas.microsoft.com/office/drawing/2014/main" id="{3E77C9EB-472C-4D4D-9169-1936E1900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a:extLst>
              <a:ext uri="{FF2B5EF4-FFF2-40B4-BE49-F238E27FC236}">
                <a16:creationId xmlns:a16="http://schemas.microsoft.com/office/drawing/2014/main" id="{A128C4A2-CF64-4447-B967-2F0733DE8D4C}"/>
              </a:ext>
            </a:extLst>
          </p:cNvPr>
          <p:cNvSpPr txBox="1">
            <a:spLocks noChangeArrowheads="1"/>
          </p:cNvSpPr>
          <p:nvPr/>
        </p:nvSpPr>
        <p:spPr bwMode="auto">
          <a:xfrm>
            <a:off x="3413125" y="3168651"/>
            <a:ext cx="20447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Neighbor </a:t>
            </a:r>
            <a:endParaRPr lang="en-US" altLang="es-ES_tradnl" sz="2400"/>
          </a:p>
        </p:txBody>
      </p:sp>
    </p:spTree>
    <p:extLst>
      <p:ext uri="{BB962C8B-B14F-4D97-AF65-F5344CB8AC3E}">
        <p14:creationId xmlns:p14="http://schemas.microsoft.com/office/powerpoint/2010/main" val="265278312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07C1B24-494D-46FD-8C36-1971F54B3C48}"/>
              </a:ext>
            </a:extLst>
          </p:cNvPr>
          <p:cNvSpPr>
            <a:spLocks noGrp="1" noChangeArrowheads="1"/>
          </p:cNvSpPr>
          <p:nvPr>
            <p:ph type="title"/>
          </p:nvPr>
        </p:nvSpPr>
        <p:spPr/>
        <p:txBody>
          <a:bodyPr/>
          <a:lstStyle/>
          <a:p>
            <a:r>
              <a:rPr lang="en-US" altLang="es-ES_tradnl"/>
              <a:t>$500 Answer from </a:t>
            </a:r>
            <a:r>
              <a:rPr lang="en-US" altLang="es-ES_tradnl">
                <a:solidFill>
                  <a:srgbClr val="C00000"/>
                </a:solidFill>
              </a:rPr>
              <a:t>vocabulario</a:t>
            </a:r>
          </a:p>
        </p:txBody>
      </p:sp>
      <p:pic>
        <p:nvPicPr>
          <p:cNvPr id="15363" name="Picture 3" descr="m_button">
            <a:hlinkClick r:id="rId2" action="ppaction://hlinksldjump"/>
            <a:extLst>
              <a:ext uri="{FF2B5EF4-FFF2-40B4-BE49-F238E27FC236}">
                <a16:creationId xmlns:a16="http://schemas.microsoft.com/office/drawing/2014/main" id="{ED23EB5C-AA0D-4783-B873-F55E5FC88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a:extLst>
              <a:ext uri="{FF2B5EF4-FFF2-40B4-BE49-F238E27FC236}">
                <a16:creationId xmlns:a16="http://schemas.microsoft.com/office/drawing/2014/main" id="{098C48CE-E05D-44DE-985E-5E450A345F31}"/>
              </a:ext>
            </a:extLst>
          </p:cNvPr>
          <p:cNvSpPr txBox="1">
            <a:spLocks noChangeArrowheads="1"/>
          </p:cNvSpPr>
          <p:nvPr/>
        </p:nvSpPr>
        <p:spPr bwMode="auto">
          <a:xfrm>
            <a:off x="3413126" y="3168651"/>
            <a:ext cx="44481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el vecino</a:t>
            </a:r>
            <a:r>
              <a:rPr lang="en-US" altLang="es-ES_tradnl" sz="3600"/>
              <a:t>?</a:t>
            </a:r>
            <a:endParaRPr lang="en-US" altLang="es-ES_tradnl" sz="2400"/>
          </a:p>
        </p:txBody>
      </p:sp>
    </p:spTree>
    <p:extLst>
      <p:ext uri="{BB962C8B-B14F-4D97-AF65-F5344CB8AC3E}">
        <p14:creationId xmlns:p14="http://schemas.microsoft.com/office/powerpoint/2010/main" val="214571486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FDD1406-67AE-430A-B11E-0979893CA11A}"/>
              </a:ext>
            </a:extLst>
          </p:cNvPr>
          <p:cNvSpPr>
            <a:spLocks noGrp="1" noChangeArrowheads="1"/>
          </p:cNvSpPr>
          <p:nvPr>
            <p:ph type="title"/>
          </p:nvPr>
        </p:nvSpPr>
        <p:spPr/>
        <p:txBody>
          <a:bodyPr/>
          <a:lstStyle/>
          <a:p>
            <a:r>
              <a:rPr lang="en-US" altLang="es-ES_tradnl"/>
              <a:t>$100 Question from </a:t>
            </a:r>
            <a:r>
              <a:rPr lang="en-US" altLang="es-ES_tradnl">
                <a:solidFill>
                  <a:srgbClr val="00B050"/>
                </a:solidFill>
              </a:rPr>
              <a:t>greetings</a:t>
            </a:r>
          </a:p>
        </p:txBody>
      </p:sp>
      <p:pic>
        <p:nvPicPr>
          <p:cNvPr id="16387" name="Picture 3" descr="m_button">
            <a:hlinkClick r:id="rId2" action="ppaction://hlinksldjump"/>
            <a:extLst>
              <a:ext uri="{FF2B5EF4-FFF2-40B4-BE49-F238E27FC236}">
                <a16:creationId xmlns:a16="http://schemas.microsoft.com/office/drawing/2014/main" id="{74E4D536-BB1C-471C-8B34-90A0EC55A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1C2E24A3-7C6F-4857-ABA2-62F5AC970A9E}"/>
              </a:ext>
            </a:extLst>
          </p:cNvPr>
          <p:cNvSpPr txBox="1">
            <a:spLocks noChangeArrowheads="1"/>
          </p:cNvSpPr>
          <p:nvPr/>
        </p:nvSpPr>
        <p:spPr bwMode="auto">
          <a:xfrm>
            <a:off x="3413126" y="3168651"/>
            <a:ext cx="38655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And you ? (Formal)</a:t>
            </a:r>
            <a:endParaRPr lang="en-US" altLang="es-ES_tradnl" sz="2400"/>
          </a:p>
        </p:txBody>
      </p:sp>
    </p:spTree>
    <p:extLst>
      <p:ext uri="{BB962C8B-B14F-4D97-AF65-F5344CB8AC3E}">
        <p14:creationId xmlns:p14="http://schemas.microsoft.com/office/powerpoint/2010/main" val="392866860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D0361CE-A419-44F9-B1AD-3521362BCE87}"/>
              </a:ext>
            </a:extLst>
          </p:cNvPr>
          <p:cNvSpPr>
            <a:spLocks noGrp="1" noChangeArrowheads="1"/>
          </p:cNvSpPr>
          <p:nvPr>
            <p:ph type="title"/>
          </p:nvPr>
        </p:nvSpPr>
        <p:spPr/>
        <p:txBody>
          <a:bodyPr/>
          <a:lstStyle/>
          <a:p>
            <a:r>
              <a:rPr lang="en-US" altLang="es-ES_tradnl"/>
              <a:t>$100 Answer from </a:t>
            </a:r>
            <a:r>
              <a:rPr lang="en-US" altLang="es-ES_tradnl">
                <a:solidFill>
                  <a:srgbClr val="00B050"/>
                </a:solidFill>
              </a:rPr>
              <a:t>Greetings</a:t>
            </a:r>
          </a:p>
        </p:txBody>
      </p:sp>
      <p:pic>
        <p:nvPicPr>
          <p:cNvPr id="17411" name="Picture 3" descr="m_button">
            <a:hlinkClick r:id="rId2" action="ppaction://hlinksldjump"/>
            <a:extLst>
              <a:ext uri="{FF2B5EF4-FFF2-40B4-BE49-F238E27FC236}">
                <a16:creationId xmlns:a16="http://schemas.microsoft.com/office/drawing/2014/main" id="{63D2F738-7D31-4314-855D-14EFE6B96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B8FE2FEE-B1AF-4CD1-8D12-FF1D6EBBB501}"/>
              </a:ext>
            </a:extLst>
          </p:cNvPr>
          <p:cNvSpPr txBox="1">
            <a:spLocks noChangeArrowheads="1"/>
          </p:cNvSpPr>
          <p:nvPr/>
        </p:nvSpPr>
        <p:spPr bwMode="auto">
          <a:xfrm>
            <a:off x="3413126" y="3168651"/>
            <a:ext cx="31988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y usted)</a:t>
            </a:r>
            <a:endParaRPr lang="en-US" altLang="es-ES_tradnl" sz="2400"/>
          </a:p>
        </p:txBody>
      </p:sp>
    </p:spTree>
    <p:extLst>
      <p:ext uri="{BB962C8B-B14F-4D97-AF65-F5344CB8AC3E}">
        <p14:creationId xmlns:p14="http://schemas.microsoft.com/office/powerpoint/2010/main" val="323339992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77D0E69-1F2C-4DBD-9A78-93CCF447E864}"/>
              </a:ext>
            </a:extLst>
          </p:cNvPr>
          <p:cNvSpPr>
            <a:spLocks noGrp="1" noChangeArrowheads="1"/>
          </p:cNvSpPr>
          <p:nvPr>
            <p:ph type="title"/>
          </p:nvPr>
        </p:nvSpPr>
        <p:spPr/>
        <p:txBody>
          <a:bodyPr/>
          <a:lstStyle/>
          <a:p>
            <a:r>
              <a:rPr lang="en-US" altLang="es-ES_tradnl"/>
              <a:t>$200 Question from </a:t>
            </a:r>
            <a:r>
              <a:rPr lang="en-US" altLang="es-ES_tradnl">
                <a:solidFill>
                  <a:srgbClr val="00B050"/>
                </a:solidFill>
              </a:rPr>
              <a:t>Greetings</a:t>
            </a:r>
          </a:p>
        </p:txBody>
      </p:sp>
      <p:pic>
        <p:nvPicPr>
          <p:cNvPr id="18435" name="Picture 3" descr="m_button">
            <a:hlinkClick r:id="rId2" action="ppaction://hlinksldjump"/>
            <a:extLst>
              <a:ext uri="{FF2B5EF4-FFF2-40B4-BE49-F238E27FC236}">
                <a16:creationId xmlns:a16="http://schemas.microsoft.com/office/drawing/2014/main" id="{4F1947FB-D373-4513-A901-8C96C880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a:extLst>
              <a:ext uri="{FF2B5EF4-FFF2-40B4-BE49-F238E27FC236}">
                <a16:creationId xmlns:a16="http://schemas.microsoft.com/office/drawing/2014/main" id="{8EF99A44-A6DB-44E0-9D2C-892F35E23920}"/>
              </a:ext>
            </a:extLst>
          </p:cNvPr>
          <p:cNvSpPr txBox="1">
            <a:spLocks noChangeArrowheads="1"/>
          </p:cNvSpPr>
          <p:nvPr/>
        </p:nvSpPr>
        <p:spPr bwMode="auto">
          <a:xfrm>
            <a:off x="3413125" y="3168651"/>
            <a:ext cx="48910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Good and you? (familiar)</a:t>
            </a:r>
            <a:endParaRPr lang="en-US" altLang="es-ES_tradnl" sz="2400"/>
          </a:p>
        </p:txBody>
      </p:sp>
    </p:spTree>
    <p:extLst>
      <p:ext uri="{BB962C8B-B14F-4D97-AF65-F5344CB8AC3E}">
        <p14:creationId xmlns:p14="http://schemas.microsoft.com/office/powerpoint/2010/main" val="296942034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1B4A6E5-CE84-4744-915C-46FF46C28187}"/>
              </a:ext>
            </a:extLst>
          </p:cNvPr>
          <p:cNvSpPr>
            <a:spLocks noGrp="1" noChangeArrowheads="1"/>
          </p:cNvSpPr>
          <p:nvPr>
            <p:ph type="title"/>
          </p:nvPr>
        </p:nvSpPr>
        <p:spPr/>
        <p:txBody>
          <a:bodyPr/>
          <a:lstStyle/>
          <a:p>
            <a:r>
              <a:rPr lang="en-US" altLang="es-ES_tradnl"/>
              <a:t>$200 Answer from </a:t>
            </a:r>
            <a:r>
              <a:rPr lang="en-US" altLang="es-ES_tradnl">
                <a:solidFill>
                  <a:srgbClr val="00B050"/>
                </a:solidFill>
              </a:rPr>
              <a:t>greetings</a:t>
            </a:r>
          </a:p>
        </p:txBody>
      </p:sp>
      <p:pic>
        <p:nvPicPr>
          <p:cNvPr id="19459" name="Picture 3" descr="m_button">
            <a:hlinkClick r:id="rId2" action="ppaction://hlinksldjump"/>
            <a:extLst>
              <a:ext uri="{FF2B5EF4-FFF2-40B4-BE49-F238E27FC236}">
                <a16:creationId xmlns:a16="http://schemas.microsoft.com/office/drawing/2014/main" id="{0E354F8B-84D8-4559-8E42-0FDEDE73F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a:extLst>
              <a:ext uri="{FF2B5EF4-FFF2-40B4-BE49-F238E27FC236}">
                <a16:creationId xmlns:a16="http://schemas.microsoft.com/office/drawing/2014/main" id="{A813B034-A0F3-446A-BBDF-8C625945C1EE}"/>
              </a:ext>
            </a:extLst>
          </p:cNvPr>
          <p:cNvSpPr txBox="1">
            <a:spLocks noChangeArrowheads="1"/>
          </p:cNvSpPr>
          <p:nvPr/>
        </p:nvSpPr>
        <p:spPr bwMode="auto">
          <a:xfrm>
            <a:off x="3413125" y="3168651"/>
            <a:ext cx="48910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bien y tú</a:t>
            </a:r>
            <a:r>
              <a:rPr lang="en-US" altLang="es-ES_tradnl" sz="3600"/>
              <a:t>?</a:t>
            </a:r>
            <a:endParaRPr lang="en-US" altLang="es-ES_tradnl" sz="2400"/>
          </a:p>
        </p:txBody>
      </p:sp>
    </p:spTree>
    <p:extLst>
      <p:ext uri="{BB962C8B-B14F-4D97-AF65-F5344CB8AC3E}">
        <p14:creationId xmlns:p14="http://schemas.microsoft.com/office/powerpoint/2010/main" val="405772106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75AB2F4-66E1-4E6D-AA08-120E4DA4CAC2}"/>
              </a:ext>
            </a:extLst>
          </p:cNvPr>
          <p:cNvSpPr>
            <a:spLocks noGrp="1" noChangeArrowheads="1"/>
          </p:cNvSpPr>
          <p:nvPr>
            <p:ph type="title"/>
          </p:nvPr>
        </p:nvSpPr>
        <p:spPr/>
        <p:txBody>
          <a:bodyPr/>
          <a:lstStyle/>
          <a:p>
            <a:r>
              <a:rPr lang="en-US" altLang="es-ES_tradnl"/>
              <a:t>$300 Question from </a:t>
            </a:r>
            <a:r>
              <a:rPr lang="en-US" altLang="es-ES_tradnl">
                <a:solidFill>
                  <a:srgbClr val="00B050"/>
                </a:solidFill>
              </a:rPr>
              <a:t>greetings</a:t>
            </a:r>
          </a:p>
        </p:txBody>
      </p:sp>
      <p:pic>
        <p:nvPicPr>
          <p:cNvPr id="20483" name="Picture 3" descr="m_button">
            <a:hlinkClick r:id="rId2" action="ppaction://hlinksldjump"/>
            <a:extLst>
              <a:ext uri="{FF2B5EF4-FFF2-40B4-BE49-F238E27FC236}">
                <a16:creationId xmlns:a16="http://schemas.microsoft.com/office/drawing/2014/main" id="{51421CC3-BB39-4921-B887-C430E66BB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a:extLst>
              <a:ext uri="{FF2B5EF4-FFF2-40B4-BE49-F238E27FC236}">
                <a16:creationId xmlns:a16="http://schemas.microsoft.com/office/drawing/2014/main" id="{540E3D42-5AA3-49EF-8F03-60227ECAFC79}"/>
              </a:ext>
            </a:extLst>
          </p:cNvPr>
          <p:cNvSpPr txBox="1">
            <a:spLocks noChangeArrowheads="1"/>
          </p:cNvSpPr>
          <p:nvPr/>
        </p:nvSpPr>
        <p:spPr bwMode="auto">
          <a:xfrm>
            <a:off x="3413126" y="3168651"/>
            <a:ext cx="48164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greeting is used with a friend or someone younger than you and it means What’s up ? </a:t>
            </a:r>
            <a:endParaRPr lang="en-US" altLang="es-ES_tradnl" sz="2400"/>
          </a:p>
        </p:txBody>
      </p:sp>
    </p:spTree>
    <p:extLst>
      <p:ext uri="{BB962C8B-B14F-4D97-AF65-F5344CB8AC3E}">
        <p14:creationId xmlns:p14="http://schemas.microsoft.com/office/powerpoint/2010/main" val="117934958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5E25C22-C35E-49E4-9E6D-20A979D21D48}"/>
              </a:ext>
            </a:extLst>
          </p:cNvPr>
          <p:cNvSpPr>
            <a:spLocks noGrp="1" noChangeArrowheads="1"/>
          </p:cNvSpPr>
          <p:nvPr>
            <p:ph type="title"/>
          </p:nvPr>
        </p:nvSpPr>
        <p:spPr/>
        <p:txBody>
          <a:bodyPr/>
          <a:lstStyle/>
          <a:p>
            <a:r>
              <a:rPr lang="en-US" altLang="es-ES_tradnl"/>
              <a:t>$300 Answer from </a:t>
            </a:r>
            <a:r>
              <a:rPr lang="en-US" altLang="es-ES_tradnl">
                <a:solidFill>
                  <a:srgbClr val="00B050"/>
                </a:solidFill>
              </a:rPr>
              <a:t>greetings</a:t>
            </a:r>
          </a:p>
        </p:txBody>
      </p:sp>
      <p:pic>
        <p:nvPicPr>
          <p:cNvPr id="21507" name="Picture 3" descr="m_button">
            <a:hlinkClick r:id="rId2" action="ppaction://hlinksldjump"/>
            <a:extLst>
              <a:ext uri="{FF2B5EF4-FFF2-40B4-BE49-F238E27FC236}">
                <a16:creationId xmlns:a16="http://schemas.microsoft.com/office/drawing/2014/main" id="{5EE365AB-12D7-4CC0-A037-0AF3F16A3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a:extLst>
              <a:ext uri="{FF2B5EF4-FFF2-40B4-BE49-F238E27FC236}">
                <a16:creationId xmlns:a16="http://schemas.microsoft.com/office/drawing/2014/main" id="{19B28821-E9C7-4CB3-8D94-376B8B32DA39}"/>
              </a:ext>
            </a:extLst>
          </p:cNvPr>
          <p:cNvSpPr txBox="1">
            <a:spLocks noChangeArrowheads="1"/>
          </p:cNvSpPr>
          <p:nvPr/>
        </p:nvSpPr>
        <p:spPr bwMode="auto">
          <a:xfrm>
            <a:off x="3413126" y="3168651"/>
            <a:ext cx="394811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Qué tal</a:t>
            </a:r>
            <a:r>
              <a:rPr lang="en-US" altLang="es-ES_tradnl" sz="3600"/>
              <a:t>?</a:t>
            </a:r>
            <a:endParaRPr lang="en-US" altLang="es-ES_tradnl" sz="2400"/>
          </a:p>
        </p:txBody>
      </p:sp>
    </p:spTree>
    <p:extLst>
      <p:ext uri="{BB962C8B-B14F-4D97-AF65-F5344CB8AC3E}">
        <p14:creationId xmlns:p14="http://schemas.microsoft.com/office/powerpoint/2010/main" val="300021837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154F793-44CB-4F7F-ADDF-A7312624C3A5}"/>
              </a:ext>
            </a:extLst>
          </p:cNvPr>
          <p:cNvSpPr>
            <a:spLocks noGrp="1" noChangeArrowheads="1"/>
          </p:cNvSpPr>
          <p:nvPr>
            <p:ph type="title"/>
          </p:nvPr>
        </p:nvSpPr>
        <p:spPr/>
        <p:txBody>
          <a:bodyPr/>
          <a:lstStyle/>
          <a:p>
            <a:r>
              <a:rPr lang="en-US" altLang="es-ES_tradnl"/>
              <a:t>$400 Question from </a:t>
            </a:r>
            <a:r>
              <a:rPr lang="en-US" altLang="es-ES_tradnl">
                <a:solidFill>
                  <a:srgbClr val="00B050"/>
                </a:solidFill>
              </a:rPr>
              <a:t>greetings</a:t>
            </a:r>
          </a:p>
        </p:txBody>
      </p:sp>
      <p:pic>
        <p:nvPicPr>
          <p:cNvPr id="22531" name="Picture 3" descr="m_button">
            <a:hlinkClick r:id="rId2" action="ppaction://hlinksldjump"/>
            <a:extLst>
              <a:ext uri="{FF2B5EF4-FFF2-40B4-BE49-F238E27FC236}">
                <a16:creationId xmlns:a16="http://schemas.microsoft.com/office/drawing/2014/main" id="{4147F82B-4912-4912-814C-2CFD50FD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57F94708-F0CB-4562-AB55-A302D326485D}"/>
              </a:ext>
            </a:extLst>
          </p:cNvPr>
          <p:cNvSpPr txBox="1">
            <a:spLocks noChangeArrowheads="1"/>
          </p:cNvSpPr>
          <p:nvPr/>
        </p:nvSpPr>
        <p:spPr bwMode="auto">
          <a:xfrm>
            <a:off x="3413126" y="3168650"/>
            <a:ext cx="61118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phrase is used to introduce a friend to an older person. </a:t>
            </a:r>
            <a:endParaRPr lang="en-US" altLang="es-ES_tradnl" sz="2400"/>
          </a:p>
        </p:txBody>
      </p:sp>
    </p:spTree>
    <p:extLst>
      <p:ext uri="{BB962C8B-B14F-4D97-AF65-F5344CB8AC3E}">
        <p14:creationId xmlns:p14="http://schemas.microsoft.com/office/powerpoint/2010/main" val="1301829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12971" cy="2852737"/>
          </a:xfrm>
        </p:spPr>
        <p:txBody>
          <a:bodyPr/>
          <a:lstStyle/>
          <a:p>
            <a:r>
              <a:rPr lang="es-ES_tradnl" dirty="0"/>
              <a:t>La ensalada de frutas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35" y="2022820"/>
            <a:ext cx="5926796" cy="3947293"/>
          </a:xfrm>
          <a:prstGeom prst="rect">
            <a:avLst/>
          </a:prstGeom>
        </p:spPr>
      </p:pic>
      <p:sp>
        <p:nvSpPr>
          <p:cNvPr id="5" name="Star: 5 Points 4">
            <a:extLst>
              <a:ext uri="{FF2B5EF4-FFF2-40B4-BE49-F238E27FC236}">
                <a16:creationId xmlns:a16="http://schemas.microsoft.com/office/drawing/2014/main" id="{98A113B8-BA79-4B69-BE97-134B0FB09E41}"/>
              </a:ext>
            </a:extLst>
          </p:cNvPr>
          <p:cNvSpPr/>
          <p:nvPr/>
        </p:nvSpPr>
        <p:spPr>
          <a:xfrm rot="20565669">
            <a:off x="-8160" y="465663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17372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D78A48E-7A2D-4530-8B7E-D33FE1042AC5}"/>
              </a:ext>
            </a:extLst>
          </p:cNvPr>
          <p:cNvSpPr>
            <a:spLocks noGrp="1" noChangeArrowheads="1"/>
          </p:cNvSpPr>
          <p:nvPr>
            <p:ph type="title"/>
          </p:nvPr>
        </p:nvSpPr>
        <p:spPr/>
        <p:txBody>
          <a:bodyPr/>
          <a:lstStyle/>
          <a:p>
            <a:r>
              <a:rPr lang="en-US" altLang="es-ES_tradnl"/>
              <a:t>$400 Answer from </a:t>
            </a:r>
            <a:r>
              <a:rPr lang="en-US" altLang="es-ES_tradnl">
                <a:solidFill>
                  <a:srgbClr val="00B050"/>
                </a:solidFill>
              </a:rPr>
              <a:t>greetings</a:t>
            </a:r>
          </a:p>
        </p:txBody>
      </p:sp>
      <p:pic>
        <p:nvPicPr>
          <p:cNvPr id="23555" name="Picture 3" descr="m_button">
            <a:hlinkClick r:id="rId2" action="ppaction://hlinksldjump"/>
            <a:extLst>
              <a:ext uri="{FF2B5EF4-FFF2-40B4-BE49-F238E27FC236}">
                <a16:creationId xmlns:a16="http://schemas.microsoft.com/office/drawing/2014/main" id="{B6056406-E3A2-4472-8AC2-88D9C6C73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a:extLst>
              <a:ext uri="{FF2B5EF4-FFF2-40B4-BE49-F238E27FC236}">
                <a16:creationId xmlns:a16="http://schemas.microsoft.com/office/drawing/2014/main" id="{7700244E-421D-42F3-8AFA-2C34F0072778}"/>
              </a:ext>
            </a:extLst>
          </p:cNvPr>
          <p:cNvSpPr txBox="1">
            <a:spLocks noChangeArrowheads="1"/>
          </p:cNvSpPr>
          <p:nvPr/>
        </p:nvSpPr>
        <p:spPr bwMode="auto">
          <a:xfrm>
            <a:off x="3413125" y="3168651"/>
            <a:ext cx="54292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le presento a</a:t>
            </a:r>
            <a:r>
              <a:rPr lang="en-US" altLang="es-ES_tradnl" sz="3600"/>
              <a:t>?</a:t>
            </a:r>
            <a:endParaRPr lang="en-US" altLang="es-ES_tradnl" sz="2400"/>
          </a:p>
        </p:txBody>
      </p:sp>
    </p:spTree>
    <p:extLst>
      <p:ext uri="{BB962C8B-B14F-4D97-AF65-F5344CB8AC3E}">
        <p14:creationId xmlns:p14="http://schemas.microsoft.com/office/powerpoint/2010/main" val="197454696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80A6F14-ED68-45F4-B8FE-A8FDF90644EE}"/>
              </a:ext>
            </a:extLst>
          </p:cNvPr>
          <p:cNvSpPr>
            <a:spLocks noGrp="1" noChangeArrowheads="1"/>
          </p:cNvSpPr>
          <p:nvPr>
            <p:ph type="title"/>
          </p:nvPr>
        </p:nvSpPr>
        <p:spPr/>
        <p:txBody>
          <a:bodyPr/>
          <a:lstStyle/>
          <a:p>
            <a:r>
              <a:rPr lang="en-US" altLang="es-ES_tradnl"/>
              <a:t>$500 Question from </a:t>
            </a:r>
            <a:r>
              <a:rPr lang="en-US" altLang="es-ES_tradnl">
                <a:solidFill>
                  <a:srgbClr val="00B050"/>
                </a:solidFill>
              </a:rPr>
              <a:t>greetings</a:t>
            </a:r>
          </a:p>
        </p:txBody>
      </p:sp>
      <p:pic>
        <p:nvPicPr>
          <p:cNvPr id="24579" name="Picture 3" descr="m_button">
            <a:hlinkClick r:id="rId2" action="ppaction://hlinksldjump"/>
            <a:extLst>
              <a:ext uri="{FF2B5EF4-FFF2-40B4-BE49-F238E27FC236}">
                <a16:creationId xmlns:a16="http://schemas.microsoft.com/office/drawing/2014/main" id="{AAD96101-D74C-4AD2-9E9D-4FC16DB7F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a:extLst>
              <a:ext uri="{FF2B5EF4-FFF2-40B4-BE49-F238E27FC236}">
                <a16:creationId xmlns:a16="http://schemas.microsoft.com/office/drawing/2014/main" id="{1041F14F-BBE0-4032-AA54-157FA15D8279}"/>
              </a:ext>
            </a:extLst>
          </p:cNvPr>
          <p:cNvSpPr txBox="1">
            <a:spLocks noChangeArrowheads="1"/>
          </p:cNvSpPr>
          <p:nvPr/>
        </p:nvSpPr>
        <p:spPr bwMode="auto">
          <a:xfrm>
            <a:off x="3413126" y="3168650"/>
            <a:ext cx="7026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phrase used by a person who is not having a good day?</a:t>
            </a:r>
            <a:endParaRPr lang="en-US" altLang="es-ES_tradnl" sz="2400"/>
          </a:p>
        </p:txBody>
      </p:sp>
    </p:spTree>
    <p:extLst>
      <p:ext uri="{BB962C8B-B14F-4D97-AF65-F5344CB8AC3E}">
        <p14:creationId xmlns:p14="http://schemas.microsoft.com/office/powerpoint/2010/main" val="137400623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EC1C552-405F-48EE-AB93-150DC18CD4E2}"/>
              </a:ext>
            </a:extLst>
          </p:cNvPr>
          <p:cNvSpPr>
            <a:spLocks noGrp="1" noChangeArrowheads="1"/>
          </p:cNvSpPr>
          <p:nvPr>
            <p:ph type="title"/>
          </p:nvPr>
        </p:nvSpPr>
        <p:spPr/>
        <p:txBody>
          <a:bodyPr/>
          <a:lstStyle/>
          <a:p>
            <a:r>
              <a:rPr lang="en-US" altLang="es-ES_tradnl"/>
              <a:t>$500 Answer from </a:t>
            </a:r>
            <a:r>
              <a:rPr lang="en-US" altLang="es-ES_tradnl">
                <a:solidFill>
                  <a:srgbClr val="00B050"/>
                </a:solidFill>
              </a:rPr>
              <a:t>greetings</a:t>
            </a:r>
          </a:p>
        </p:txBody>
      </p:sp>
      <p:pic>
        <p:nvPicPr>
          <p:cNvPr id="25603" name="Picture 3" descr="m_button">
            <a:hlinkClick r:id="rId2" action="ppaction://hlinksldjump"/>
            <a:extLst>
              <a:ext uri="{FF2B5EF4-FFF2-40B4-BE49-F238E27FC236}">
                <a16:creationId xmlns:a16="http://schemas.microsoft.com/office/drawing/2014/main" id="{20859F5B-6C93-44C6-B21B-E1D494A86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CAC93E77-75E9-4B58-ACC2-E4FE9992C2A3}"/>
              </a:ext>
            </a:extLst>
          </p:cNvPr>
          <p:cNvSpPr txBox="1">
            <a:spLocks noChangeArrowheads="1"/>
          </p:cNvSpPr>
          <p:nvPr/>
        </p:nvSpPr>
        <p:spPr bwMode="auto">
          <a:xfrm>
            <a:off x="3413126" y="3168650"/>
            <a:ext cx="464026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muy mal</a:t>
            </a:r>
            <a:r>
              <a:rPr lang="en-US" altLang="es-ES_tradnl" sz="3600">
                <a:solidFill>
                  <a:srgbClr val="FFFF00"/>
                </a:solidFill>
              </a:rPr>
              <a:t>?</a:t>
            </a:r>
            <a:endParaRPr lang="en-US" altLang="es-ES_tradnl" sz="2400">
              <a:solidFill>
                <a:srgbClr val="FFFF00"/>
              </a:solidFill>
            </a:endParaRPr>
          </a:p>
        </p:txBody>
      </p:sp>
    </p:spTree>
    <p:extLst>
      <p:ext uri="{BB962C8B-B14F-4D97-AF65-F5344CB8AC3E}">
        <p14:creationId xmlns:p14="http://schemas.microsoft.com/office/powerpoint/2010/main" val="63525536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9837721-CD42-45D7-B7D6-AFC92117EDE0}"/>
              </a:ext>
            </a:extLst>
          </p:cNvPr>
          <p:cNvSpPr>
            <a:spLocks noGrp="1" noChangeArrowheads="1"/>
          </p:cNvSpPr>
          <p:nvPr>
            <p:ph type="title"/>
          </p:nvPr>
        </p:nvSpPr>
        <p:spPr>
          <a:solidFill>
            <a:schemeClr val="tx1"/>
          </a:solidFill>
        </p:spPr>
        <p:txBody>
          <a:bodyPr/>
          <a:lstStyle/>
          <a:p>
            <a:r>
              <a:rPr lang="en-US" altLang="es-ES_tradnl"/>
              <a:t>$100 Question from </a:t>
            </a:r>
            <a:r>
              <a:rPr lang="en-US" altLang="es-ES_tradnl">
                <a:solidFill>
                  <a:schemeClr val="bg1"/>
                </a:solidFill>
              </a:rPr>
              <a:t>ser</a:t>
            </a:r>
          </a:p>
        </p:txBody>
      </p:sp>
      <p:pic>
        <p:nvPicPr>
          <p:cNvPr id="26627" name="Picture 3" descr="m_button">
            <a:hlinkClick r:id="rId2" action="ppaction://hlinksldjump"/>
            <a:extLst>
              <a:ext uri="{FF2B5EF4-FFF2-40B4-BE49-F238E27FC236}">
                <a16:creationId xmlns:a16="http://schemas.microsoft.com/office/drawing/2014/main" id="{0E1AB1A5-D465-4563-80AE-A0873712F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F972513C-DC47-41F5-9F4F-5A7A490AA136}"/>
              </a:ext>
            </a:extLst>
          </p:cNvPr>
          <p:cNvSpPr txBox="1">
            <a:spLocks noChangeArrowheads="1"/>
          </p:cNvSpPr>
          <p:nvPr/>
        </p:nvSpPr>
        <p:spPr bwMode="auto">
          <a:xfrm>
            <a:off x="3413126" y="3168651"/>
            <a:ext cx="1133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am </a:t>
            </a:r>
            <a:endParaRPr lang="en-US" altLang="es-ES_tradnl" sz="2400"/>
          </a:p>
        </p:txBody>
      </p:sp>
    </p:spTree>
    <p:extLst>
      <p:ext uri="{BB962C8B-B14F-4D97-AF65-F5344CB8AC3E}">
        <p14:creationId xmlns:p14="http://schemas.microsoft.com/office/powerpoint/2010/main" val="190350344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426C5AF-1902-43F9-A113-8B9FFAB7256A}"/>
              </a:ext>
            </a:extLst>
          </p:cNvPr>
          <p:cNvSpPr>
            <a:spLocks noGrp="1" noChangeArrowheads="1"/>
          </p:cNvSpPr>
          <p:nvPr>
            <p:ph type="title"/>
          </p:nvPr>
        </p:nvSpPr>
        <p:spPr>
          <a:solidFill>
            <a:schemeClr val="tx1"/>
          </a:solidFill>
        </p:spPr>
        <p:txBody>
          <a:bodyPr/>
          <a:lstStyle/>
          <a:p>
            <a:r>
              <a:rPr lang="en-US" altLang="es-ES_tradnl"/>
              <a:t>$100 Answer from </a:t>
            </a:r>
            <a:r>
              <a:rPr lang="en-US" altLang="es-ES_tradnl">
                <a:solidFill>
                  <a:schemeClr val="bg1"/>
                </a:solidFill>
              </a:rPr>
              <a:t>ser</a:t>
            </a:r>
          </a:p>
        </p:txBody>
      </p:sp>
      <p:pic>
        <p:nvPicPr>
          <p:cNvPr id="27651" name="Picture 3" descr="m_button">
            <a:hlinkClick r:id="rId2" action="ppaction://hlinksldjump"/>
            <a:extLst>
              <a:ext uri="{FF2B5EF4-FFF2-40B4-BE49-F238E27FC236}">
                <a16:creationId xmlns:a16="http://schemas.microsoft.com/office/drawing/2014/main" id="{0920054B-CA3E-4E76-886B-B730BA8D4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a:extLst>
              <a:ext uri="{FF2B5EF4-FFF2-40B4-BE49-F238E27FC236}">
                <a16:creationId xmlns:a16="http://schemas.microsoft.com/office/drawing/2014/main" id="{7B13BBB0-7B75-4020-876B-D5507C46BBC1}"/>
              </a:ext>
            </a:extLst>
          </p:cNvPr>
          <p:cNvSpPr txBox="1">
            <a:spLocks noChangeArrowheads="1"/>
          </p:cNvSpPr>
          <p:nvPr/>
        </p:nvSpPr>
        <p:spPr bwMode="auto">
          <a:xfrm>
            <a:off x="3413126" y="3168651"/>
            <a:ext cx="3103563"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soy</a:t>
            </a:r>
            <a:r>
              <a:rPr lang="en-US" altLang="es-ES_tradnl" sz="3600"/>
              <a:t>?</a:t>
            </a:r>
            <a:endParaRPr lang="en-US" altLang="es-ES_tradnl" sz="2400"/>
          </a:p>
        </p:txBody>
      </p:sp>
    </p:spTree>
    <p:extLst>
      <p:ext uri="{BB962C8B-B14F-4D97-AF65-F5344CB8AC3E}">
        <p14:creationId xmlns:p14="http://schemas.microsoft.com/office/powerpoint/2010/main" val="301939219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5D02B47-5153-449E-A09C-6FB9671D504E}"/>
              </a:ext>
            </a:extLst>
          </p:cNvPr>
          <p:cNvSpPr>
            <a:spLocks noGrp="1" noChangeArrowheads="1"/>
          </p:cNvSpPr>
          <p:nvPr>
            <p:ph type="title"/>
          </p:nvPr>
        </p:nvSpPr>
        <p:spPr>
          <a:solidFill>
            <a:schemeClr val="tx1"/>
          </a:solidFill>
        </p:spPr>
        <p:txBody>
          <a:bodyPr/>
          <a:lstStyle/>
          <a:p>
            <a:r>
              <a:rPr lang="en-US" altLang="es-ES_tradnl"/>
              <a:t>$200 Question from </a:t>
            </a:r>
            <a:r>
              <a:rPr lang="en-US" altLang="es-ES_tradnl">
                <a:solidFill>
                  <a:schemeClr val="bg1"/>
                </a:solidFill>
              </a:rPr>
              <a:t>ser</a:t>
            </a:r>
          </a:p>
        </p:txBody>
      </p:sp>
      <p:pic>
        <p:nvPicPr>
          <p:cNvPr id="28675" name="Picture 3" descr="m_button">
            <a:hlinkClick r:id="rId2" action="ppaction://hlinksldjump"/>
            <a:extLst>
              <a:ext uri="{FF2B5EF4-FFF2-40B4-BE49-F238E27FC236}">
                <a16:creationId xmlns:a16="http://schemas.microsoft.com/office/drawing/2014/main" id="{CA5C6C6A-85D9-47D3-9FC2-9613C1C9C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683B5486-3EC9-439F-91E0-0FB2F9F0EDDA}"/>
              </a:ext>
            </a:extLst>
          </p:cNvPr>
          <p:cNvSpPr txBox="1">
            <a:spLocks noChangeArrowheads="1"/>
          </p:cNvSpPr>
          <p:nvPr/>
        </p:nvSpPr>
        <p:spPr bwMode="auto">
          <a:xfrm>
            <a:off x="3413126" y="3168651"/>
            <a:ext cx="13001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She is</a:t>
            </a:r>
            <a:endParaRPr lang="en-US" altLang="es-ES_tradnl" sz="2400"/>
          </a:p>
        </p:txBody>
      </p:sp>
    </p:spTree>
    <p:extLst>
      <p:ext uri="{BB962C8B-B14F-4D97-AF65-F5344CB8AC3E}">
        <p14:creationId xmlns:p14="http://schemas.microsoft.com/office/powerpoint/2010/main" val="280361553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9E7E1D1-6453-4EAD-BE65-CF2B18CFC352}"/>
              </a:ext>
            </a:extLst>
          </p:cNvPr>
          <p:cNvSpPr>
            <a:spLocks noGrp="1" noChangeArrowheads="1"/>
          </p:cNvSpPr>
          <p:nvPr>
            <p:ph type="title"/>
          </p:nvPr>
        </p:nvSpPr>
        <p:spPr>
          <a:solidFill>
            <a:schemeClr val="tx1"/>
          </a:solidFill>
        </p:spPr>
        <p:txBody>
          <a:bodyPr/>
          <a:lstStyle/>
          <a:p>
            <a:r>
              <a:rPr lang="en-US" altLang="es-ES_tradnl"/>
              <a:t>$200 Answer from </a:t>
            </a:r>
            <a:r>
              <a:rPr lang="en-US" altLang="es-ES_tradnl">
                <a:solidFill>
                  <a:schemeClr val="bg2"/>
                </a:solidFill>
              </a:rPr>
              <a:t>ser</a:t>
            </a:r>
          </a:p>
        </p:txBody>
      </p:sp>
      <p:pic>
        <p:nvPicPr>
          <p:cNvPr id="29699" name="Picture 3" descr="m_button">
            <a:hlinkClick r:id="rId2" action="ppaction://hlinksldjump"/>
            <a:extLst>
              <a:ext uri="{FF2B5EF4-FFF2-40B4-BE49-F238E27FC236}">
                <a16:creationId xmlns:a16="http://schemas.microsoft.com/office/drawing/2014/main" id="{996E6EC2-6EA6-46C7-88D2-676496E8F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a:extLst>
              <a:ext uri="{FF2B5EF4-FFF2-40B4-BE49-F238E27FC236}">
                <a16:creationId xmlns:a16="http://schemas.microsoft.com/office/drawing/2014/main" id="{6591FDB4-C3BA-47E6-B1F2-4160D19B5A3D}"/>
              </a:ext>
            </a:extLst>
          </p:cNvPr>
          <p:cNvSpPr txBox="1">
            <a:spLocks noChangeArrowheads="1"/>
          </p:cNvSpPr>
          <p:nvPr/>
        </p:nvSpPr>
        <p:spPr bwMode="auto">
          <a:xfrm>
            <a:off x="3413126" y="3168650"/>
            <a:ext cx="38719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ella es</a:t>
            </a:r>
            <a:r>
              <a:rPr lang="en-US" altLang="es-ES_tradnl" sz="3600"/>
              <a:t>?</a:t>
            </a:r>
            <a:endParaRPr lang="en-US" altLang="es-ES_tradnl" sz="2400"/>
          </a:p>
        </p:txBody>
      </p:sp>
    </p:spTree>
    <p:extLst>
      <p:ext uri="{BB962C8B-B14F-4D97-AF65-F5344CB8AC3E}">
        <p14:creationId xmlns:p14="http://schemas.microsoft.com/office/powerpoint/2010/main" val="385136649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02AF803-6FA5-416B-812A-7B5231065028}"/>
              </a:ext>
            </a:extLst>
          </p:cNvPr>
          <p:cNvSpPr>
            <a:spLocks noGrp="1" noChangeArrowheads="1"/>
          </p:cNvSpPr>
          <p:nvPr>
            <p:ph type="title"/>
          </p:nvPr>
        </p:nvSpPr>
        <p:spPr>
          <a:solidFill>
            <a:schemeClr val="tx1"/>
          </a:solidFill>
        </p:spPr>
        <p:txBody>
          <a:bodyPr/>
          <a:lstStyle/>
          <a:p>
            <a:r>
              <a:rPr lang="en-US" altLang="es-ES_tradnl"/>
              <a:t>$300 Question from </a:t>
            </a:r>
            <a:r>
              <a:rPr lang="en-US" altLang="es-ES_tradnl">
                <a:solidFill>
                  <a:schemeClr val="bg2"/>
                </a:solidFill>
              </a:rPr>
              <a:t>ser</a:t>
            </a:r>
          </a:p>
        </p:txBody>
      </p:sp>
      <p:pic>
        <p:nvPicPr>
          <p:cNvPr id="30723" name="Picture 3" descr="m_button">
            <a:hlinkClick r:id="rId2" action="ppaction://hlinksldjump"/>
            <a:extLst>
              <a:ext uri="{FF2B5EF4-FFF2-40B4-BE49-F238E27FC236}">
                <a16:creationId xmlns:a16="http://schemas.microsoft.com/office/drawing/2014/main" id="{8B0A6C83-14B7-448B-AF7B-B01A52A6C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a:extLst>
              <a:ext uri="{FF2B5EF4-FFF2-40B4-BE49-F238E27FC236}">
                <a16:creationId xmlns:a16="http://schemas.microsoft.com/office/drawing/2014/main" id="{2CDBCF40-E3B2-4FB1-9EFD-C6D3FEBCBD7A}"/>
              </a:ext>
            </a:extLst>
          </p:cNvPr>
          <p:cNvSpPr txBox="1">
            <a:spLocks noChangeArrowheads="1"/>
          </p:cNvSpPr>
          <p:nvPr/>
        </p:nvSpPr>
        <p:spPr bwMode="auto">
          <a:xfrm>
            <a:off x="3413125" y="3168651"/>
            <a:ext cx="34988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(familiar) are</a:t>
            </a:r>
            <a:endParaRPr lang="en-US" altLang="es-ES_tradnl" sz="2400"/>
          </a:p>
        </p:txBody>
      </p:sp>
    </p:spTree>
    <p:extLst>
      <p:ext uri="{BB962C8B-B14F-4D97-AF65-F5344CB8AC3E}">
        <p14:creationId xmlns:p14="http://schemas.microsoft.com/office/powerpoint/2010/main" val="173364524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73E9E81-1A2D-4C66-A043-60AD3FE2E10B}"/>
              </a:ext>
            </a:extLst>
          </p:cNvPr>
          <p:cNvSpPr>
            <a:spLocks noGrp="1" noChangeArrowheads="1"/>
          </p:cNvSpPr>
          <p:nvPr>
            <p:ph type="title"/>
          </p:nvPr>
        </p:nvSpPr>
        <p:spPr>
          <a:solidFill>
            <a:schemeClr val="tx1"/>
          </a:solidFill>
        </p:spPr>
        <p:txBody>
          <a:bodyPr/>
          <a:lstStyle/>
          <a:p>
            <a:r>
              <a:rPr lang="en-US" altLang="es-ES_tradnl"/>
              <a:t>$300 Answer from </a:t>
            </a:r>
            <a:r>
              <a:rPr lang="en-US" altLang="es-ES_tradnl">
                <a:solidFill>
                  <a:schemeClr val="bg2"/>
                </a:solidFill>
              </a:rPr>
              <a:t>ser</a:t>
            </a:r>
          </a:p>
        </p:txBody>
      </p:sp>
      <p:pic>
        <p:nvPicPr>
          <p:cNvPr id="31747" name="Picture 3" descr="m_button">
            <a:hlinkClick r:id="rId2" action="ppaction://hlinksldjump"/>
            <a:extLst>
              <a:ext uri="{FF2B5EF4-FFF2-40B4-BE49-F238E27FC236}">
                <a16:creationId xmlns:a16="http://schemas.microsoft.com/office/drawing/2014/main" id="{7E50EE99-7A13-4245-9717-35FAFE1B4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a:extLst>
              <a:ext uri="{FF2B5EF4-FFF2-40B4-BE49-F238E27FC236}">
                <a16:creationId xmlns:a16="http://schemas.microsoft.com/office/drawing/2014/main" id="{D83D6A25-CB50-45E2-85E2-5881E9AF2E9E}"/>
              </a:ext>
            </a:extLst>
          </p:cNvPr>
          <p:cNvSpPr txBox="1">
            <a:spLocks noChangeArrowheads="1"/>
          </p:cNvSpPr>
          <p:nvPr/>
        </p:nvSpPr>
        <p:spPr bwMode="auto">
          <a:xfrm>
            <a:off x="3413125" y="3168651"/>
            <a:ext cx="416083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tú eres</a:t>
            </a:r>
            <a:r>
              <a:rPr lang="en-US" altLang="es-ES_tradnl" sz="3600"/>
              <a:t>?</a:t>
            </a:r>
            <a:endParaRPr lang="en-US" altLang="es-ES_tradnl" sz="2400"/>
          </a:p>
        </p:txBody>
      </p:sp>
    </p:spTree>
    <p:extLst>
      <p:ext uri="{BB962C8B-B14F-4D97-AF65-F5344CB8AC3E}">
        <p14:creationId xmlns:p14="http://schemas.microsoft.com/office/powerpoint/2010/main" val="174177750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A1041F6-C104-4797-8EF5-A3050B51AC78}"/>
              </a:ext>
            </a:extLst>
          </p:cNvPr>
          <p:cNvSpPr>
            <a:spLocks noGrp="1" noChangeArrowheads="1"/>
          </p:cNvSpPr>
          <p:nvPr>
            <p:ph type="title"/>
          </p:nvPr>
        </p:nvSpPr>
        <p:spPr>
          <a:solidFill>
            <a:schemeClr val="tx1"/>
          </a:solidFill>
        </p:spPr>
        <p:txBody>
          <a:bodyPr/>
          <a:lstStyle/>
          <a:p>
            <a:r>
              <a:rPr lang="en-US" altLang="es-ES_tradnl"/>
              <a:t>$400 Question from </a:t>
            </a:r>
            <a:r>
              <a:rPr lang="en-US" altLang="es-ES_tradnl">
                <a:solidFill>
                  <a:schemeClr val="bg2"/>
                </a:solidFill>
              </a:rPr>
              <a:t>ser</a:t>
            </a:r>
          </a:p>
        </p:txBody>
      </p:sp>
      <p:pic>
        <p:nvPicPr>
          <p:cNvPr id="32771" name="Picture 3" descr="m_button">
            <a:hlinkClick r:id="rId2" action="ppaction://hlinksldjump"/>
            <a:extLst>
              <a:ext uri="{FF2B5EF4-FFF2-40B4-BE49-F238E27FC236}">
                <a16:creationId xmlns:a16="http://schemas.microsoft.com/office/drawing/2014/main" id="{C5CC441F-4D50-4687-A939-EA4EE8850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a:extLst>
              <a:ext uri="{FF2B5EF4-FFF2-40B4-BE49-F238E27FC236}">
                <a16:creationId xmlns:a16="http://schemas.microsoft.com/office/drawing/2014/main" id="{83A7CDB6-06E8-4947-8984-ACE4BCE319DB}"/>
              </a:ext>
            </a:extLst>
          </p:cNvPr>
          <p:cNvSpPr txBox="1">
            <a:spLocks noChangeArrowheads="1"/>
          </p:cNvSpPr>
          <p:nvPr/>
        </p:nvSpPr>
        <p:spPr bwMode="auto">
          <a:xfrm>
            <a:off x="3413126" y="3168651"/>
            <a:ext cx="15843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We are </a:t>
            </a:r>
            <a:endParaRPr lang="en-US" altLang="es-ES_tradnl" sz="2400"/>
          </a:p>
        </p:txBody>
      </p:sp>
    </p:spTree>
    <p:extLst>
      <p:ext uri="{BB962C8B-B14F-4D97-AF65-F5344CB8AC3E}">
        <p14:creationId xmlns:p14="http://schemas.microsoft.com/office/powerpoint/2010/main" val="2919758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265532"/>
            <a:ext cx="8361229" cy="2098226"/>
          </a:xfrm>
        </p:spPr>
        <p:txBody>
          <a:bodyPr/>
          <a:lstStyle/>
          <a:p>
            <a:r>
              <a:rPr lang="es-ES_tradnl" dirty="0"/>
              <a:t>Bienvenidos a nuestra clase </a:t>
            </a:r>
            <a:br>
              <a:rPr lang="es-ES_tradnl" dirty="0"/>
            </a:br>
            <a:r>
              <a:rPr lang="es-ES_tradnl" dirty="0"/>
              <a:t>español 1 </a:t>
            </a:r>
          </a:p>
        </p:txBody>
      </p:sp>
      <p:sp>
        <p:nvSpPr>
          <p:cNvPr id="3" name="Subtitle 2"/>
          <p:cNvSpPr>
            <a:spLocks noGrp="1"/>
          </p:cNvSpPr>
          <p:nvPr>
            <p:ph type="subTitle" idx="1"/>
          </p:nvPr>
        </p:nvSpPr>
        <p:spPr>
          <a:xfrm>
            <a:off x="2679905" y="4738157"/>
            <a:ext cx="6831673" cy="1086237"/>
          </a:xfrm>
        </p:spPr>
        <p:txBody>
          <a:bodyPr/>
          <a:lstStyle/>
          <a:p>
            <a:r>
              <a:rPr lang="es-ES_tradnl" dirty="0"/>
              <a:t>HOY ES </a:t>
            </a:r>
            <a:r>
              <a:rPr lang="es-ES_tradnl" dirty="0" smtClean="0"/>
              <a:t>lunes, </a:t>
            </a:r>
            <a:r>
              <a:rPr lang="es-ES_tradnl" dirty="0"/>
              <a:t>EL </a:t>
            </a:r>
            <a:r>
              <a:rPr lang="es-ES_tradnl" dirty="0" smtClean="0"/>
              <a:t>ocho </a:t>
            </a:r>
            <a:r>
              <a:rPr lang="es-ES_tradnl" dirty="0"/>
              <a:t>DE ABRIL </a:t>
            </a:r>
          </a:p>
        </p:txBody>
      </p:sp>
    </p:spTree>
    <p:extLst>
      <p:ext uri="{BB962C8B-B14F-4D97-AF65-F5344CB8AC3E}">
        <p14:creationId xmlns:p14="http://schemas.microsoft.com/office/powerpoint/2010/main" val="80534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53" y="-1197010"/>
            <a:ext cx="9612971" cy="2852737"/>
          </a:xfrm>
        </p:spPr>
        <p:txBody>
          <a:bodyPr/>
          <a:lstStyle/>
          <a:p>
            <a:r>
              <a:rPr lang="es-ES_tradnl" dirty="0"/>
              <a:t>La hamburguesa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924" y="2313970"/>
            <a:ext cx="4199452" cy="3383496"/>
          </a:xfrm>
          <a:prstGeom prst="rect">
            <a:avLst/>
          </a:prstGeom>
        </p:spPr>
      </p:pic>
      <p:sp>
        <p:nvSpPr>
          <p:cNvPr id="5" name="Star: 5 Points 4">
            <a:extLst>
              <a:ext uri="{FF2B5EF4-FFF2-40B4-BE49-F238E27FC236}">
                <a16:creationId xmlns:a16="http://schemas.microsoft.com/office/drawing/2014/main" id="{48A5CEF6-61EC-409E-A070-E4E24FEF9CB4}"/>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91567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AF27DD1-A796-4CA8-9B37-AEA089F12DDC}"/>
              </a:ext>
            </a:extLst>
          </p:cNvPr>
          <p:cNvSpPr>
            <a:spLocks noGrp="1" noChangeArrowheads="1"/>
          </p:cNvSpPr>
          <p:nvPr>
            <p:ph type="title"/>
          </p:nvPr>
        </p:nvSpPr>
        <p:spPr>
          <a:solidFill>
            <a:schemeClr val="tx1"/>
          </a:solidFill>
        </p:spPr>
        <p:txBody>
          <a:bodyPr/>
          <a:lstStyle/>
          <a:p>
            <a:r>
              <a:rPr lang="en-US" altLang="es-ES_tradnl"/>
              <a:t>$400 Answer from </a:t>
            </a:r>
            <a:r>
              <a:rPr lang="en-US" altLang="es-ES_tradnl">
                <a:solidFill>
                  <a:schemeClr val="bg2"/>
                </a:solidFill>
              </a:rPr>
              <a:t>Ser</a:t>
            </a:r>
          </a:p>
        </p:txBody>
      </p:sp>
      <p:pic>
        <p:nvPicPr>
          <p:cNvPr id="33795" name="Picture 3" descr="m_button">
            <a:hlinkClick r:id="rId2" action="ppaction://hlinksldjump"/>
            <a:extLst>
              <a:ext uri="{FF2B5EF4-FFF2-40B4-BE49-F238E27FC236}">
                <a16:creationId xmlns:a16="http://schemas.microsoft.com/office/drawing/2014/main" id="{2DD0D7AF-900B-453F-9E9F-EA870B37D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a:extLst>
              <a:ext uri="{FF2B5EF4-FFF2-40B4-BE49-F238E27FC236}">
                <a16:creationId xmlns:a16="http://schemas.microsoft.com/office/drawing/2014/main" id="{F9BF3592-A55C-42A2-8E7F-91F69D256448}"/>
              </a:ext>
            </a:extLst>
          </p:cNvPr>
          <p:cNvSpPr txBox="1">
            <a:spLocks noChangeArrowheads="1"/>
          </p:cNvSpPr>
          <p:nvPr/>
        </p:nvSpPr>
        <p:spPr bwMode="auto">
          <a:xfrm>
            <a:off x="3413125" y="3168651"/>
            <a:ext cx="73406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nosotros somos?</a:t>
            </a:r>
          </a:p>
        </p:txBody>
      </p:sp>
    </p:spTree>
    <p:extLst>
      <p:ext uri="{BB962C8B-B14F-4D97-AF65-F5344CB8AC3E}">
        <p14:creationId xmlns:p14="http://schemas.microsoft.com/office/powerpoint/2010/main" val="63200910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A3353FE-4576-4977-9FC9-2520147C43B2}"/>
              </a:ext>
            </a:extLst>
          </p:cNvPr>
          <p:cNvSpPr>
            <a:spLocks noGrp="1" noChangeArrowheads="1"/>
          </p:cNvSpPr>
          <p:nvPr>
            <p:ph type="title"/>
          </p:nvPr>
        </p:nvSpPr>
        <p:spPr>
          <a:solidFill>
            <a:schemeClr val="tx1"/>
          </a:solidFill>
        </p:spPr>
        <p:txBody>
          <a:bodyPr/>
          <a:lstStyle/>
          <a:p>
            <a:r>
              <a:rPr lang="en-US" altLang="es-ES_tradnl"/>
              <a:t>$500 Question from </a:t>
            </a:r>
            <a:r>
              <a:rPr lang="en-US" altLang="es-ES_tradnl">
                <a:solidFill>
                  <a:schemeClr val="bg2"/>
                </a:solidFill>
              </a:rPr>
              <a:t>Ser</a:t>
            </a:r>
          </a:p>
        </p:txBody>
      </p:sp>
      <p:pic>
        <p:nvPicPr>
          <p:cNvPr id="34819" name="Picture 3" descr="m_button">
            <a:hlinkClick r:id="rId2" action="ppaction://hlinksldjump"/>
            <a:extLst>
              <a:ext uri="{FF2B5EF4-FFF2-40B4-BE49-F238E27FC236}">
                <a16:creationId xmlns:a16="http://schemas.microsoft.com/office/drawing/2014/main" id="{ADC40334-0863-447C-A0B2-8E41A5782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231BDA00-F718-44D4-941F-F53797EE16A7}"/>
              </a:ext>
            </a:extLst>
          </p:cNvPr>
          <p:cNvSpPr txBox="1">
            <a:spLocks noChangeArrowheads="1"/>
          </p:cNvSpPr>
          <p:nvPr/>
        </p:nvSpPr>
        <p:spPr bwMode="auto">
          <a:xfrm>
            <a:off x="3413125" y="3168651"/>
            <a:ext cx="35877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all (spain) are</a:t>
            </a:r>
            <a:endParaRPr lang="en-US" altLang="es-ES_tradnl" sz="2400"/>
          </a:p>
        </p:txBody>
      </p:sp>
    </p:spTree>
    <p:extLst>
      <p:ext uri="{BB962C8B-B14F-4D97-AF65-F5344CB8AC3E}">
        <p14:creationId xmlns:p14="http://schemas.microsoft.com/office/powerpoint/2010/main" val="45117666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B5157F6-FF25-4E7C-9DD5-33BEBF4C3005}"/>
              </a:ext>
            </a:extLst>
          </p:cNvPr>
          <p:cNvSpPr>
            <a:spLocks noGrp="1" noChangeArrowheads="1"/>
          </p:cNvSpPr>
          <p:nvPr>
            <p:ph type="title"/>
          </p:nvPr>
        </p:nvSpPr>
        <p:spPr>
          <a:solidFill>
            <a:schemeClr val="tx1"/>
          </a:solidFill>
        </p:spPr>
        <p:txBody>
          <a:bodyPr/>
          <a:lstStyle/>
          <a:p>
            <a:r>
              <a:rPr lang="en-US" altLang="es-ES_tradnl"/>
              <a:t>$500 Answer from </a:t>
            </a:r>
            <a:r>
              <a:rPr lang="en-US" altLang="es-ES_tradnl">
                <a:solidFill>
                  <a:schemeClr val="bg2"/>
                </a:solidFill>
              </a:rPr>
              <a:t>Ser</a:t>
            </a:r>
          </a:p>
        </p:txBody>
      </p:sp>
      <p:pic>
        <p:nvPicPr>
          <p:cNvPr id="35843" name="Picture 3" descr="m_button">
            <a:hlinkClick r:id="rId2" action="ppaction://hlinksldjump"/>
            <a:extLst>
              <a:ext uri="{FF2B5EF4-FFF2-40B4-BE49-F238E27FC236}">
                <a16:creationId xmlns:a16="http://schemas.microsoft.com/office/drawing/2014/main" id="{DC745304-C4D1-4F08-9827-2670DEF74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a:extLst>
              <a:ext uri="{FF2B5EF4-FFF2-40B4-BE49-F238E27FC236}">
                <a16:creationId xmlns:a16="http://schemas.microsoft.com/office/drawing/2014/main" id="{1FEA5F2B-296A-40C2-990E-F93052B993E6}"/>
              </a:ext>
            </a:extLst>
          </p:cNvPr>
          <p:cNvSpPr txBox="1">
            <a:spLocks noChangeArrowheads="1"/>
          </p:cNvSpPr>
          <p:nvPr/>
        </p:nvSpPr>
        <p:spPr bwMode="auto">
          <a:xfrm>
            <a:off x="3413126" y="3168651"/>
            <a:ext cx="55911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Vosotros sois</a:t>
            </a:r>
            <a:r>
              <a:rPr lang="en-US" altLang="es-ES_tradnl" sz="3600"/>
              <a:t>?</a:t>
            </a:r>
            <a:endParaRPr lang="en-US" altLang="es-ES_tradnl" sz="2400"/>
          </a:p>
        </p:txBody>
      </p:sp>
    </p:spTree>
    <p:extLst>
      <p:ext uri="{BB962C8B-B14F-4D97-AF65-F5344CB8AC3E}">
        <p14:creationId xmlns:p14="http://schemas.microsoft.com/office/powerpoint/2010/main" val="389363236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D2BA5D5-BA41-4CA7-9754-FF26F90759A0}"/>
              </a:ext>
            </a:extLst>
          </p:cNvPr>
          <p:cNvSpPr>
            <a:spLocks noGrp="1" noChangeArrowheads="1"/>
          </p:cNvSpPr>
          <p:nvPr>
            <p:ph type="title"/>
          </p:nvPr>
        </p:nvSpPr>
        <p:spPr>
          <a:solidFill>
            <a:schemeClr val="tx1"/>
          </a:solidFill>
        </p:spPr>
        <p:txBody>
          <a:bodyPr/>
          <a:lstStyle/>
          <a:p>
            <a:r>
              <a:rPr lang="en-US" altLang="es-ES_tradnl"/>
              <a:t>$100 Question from </a:t>
            </a:r>
            <a:r>
              <a:rPr lang="en-US" altLang="es-ES_tradnl">
                <a:solidFill>
                  <a:srgbClr val="0070C0"/>
                </a:solidFill>
              </a:rPr>
              <a:t>Gustar</a:t>
            </a:r>
          </a:p>
        </p:txBody>
      </p:sp>
      <p:pic>
        <p:nvPicPr>
          <p:cNvPr id="36867" name="Picture 3" descr="m_button">
            <a:hlinkClick r:id="rId2" action="ppaction://hlinksldjump"/>
            <a:extLst>
              <a:ext uri="{FF2B5EF4-FFF2-40B4-BE49-F238E27FC236}">
                <a16:creationId xmlns:a16="http://schemas.microsoft.com/office/drawing/2014/main" id="{9F36E616-E8B7-4B4D-9FAE-E52F1D0AC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E6C8155D-4EB1-496E-8F49-AAF9E1734C1A}"/>
              </a:ext>
            </a:extLst>
          </p:cNvPr>
          <p:cNvSpPr txBox="1">
            <a:spLocks noChangeArrowheads="1"/>
          </p:cNvSpPr>
          <p:nvPr/>
        </p:nvSpPr>
        <p:spPr bwMode="auto">
          <a:xfrm>
            <a:off x="3413126" y="3168651"/>
            <a:ext cx="18573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To dance</a:t>
            </a:r>
            <a:endParaRPr lang="en-US" altLang="es-ES_tradnl" sz="2400"/>
          </a:p>
        </p:txBody>
      </p:sp>
    </p:spTree>
    <p:extLst>
      <p:ext uri="{BB962C8B-B14F-4D97-AF65-F5344CB8AC3E}">
        <p14:creationId xmlns:p14="http://schemas.microsoft.com/office/powerpoint/2010/main" val="390892187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2AF135F-0E70-42FD-828B-71FFC91217A3}"/>
              </a:ext>
            </a:extLst>
          </p:cNvPr>
          <p:cNvSpPr>
            <a:spLocks noGrp="1" noChangeArrowheads="1"/>
          </p:cNvSpPr>
          <p:nvPr>
            <p:ph type="title"/>
          </p:nvPr>
        </p:nvSpPr>
        <p:spPr>
          <a:solidFill>
            <a:schemeClr val="tx1"/>
          </a:solidFill>
        </p:spPr>
        <p:txBody>
          <a:bodyPr/>
          <a:lstStyle/>
          <a:p>
            <a:r>
              <a:rPr lang="en-US" altLang="es-ES_tradnl"/>
              <a:t>$100 Answer from </a:t>
            </a:r>
            <a:r>
              <a:rPr lang="en-US" altLang="es-ES_tradnl">
                <a:solidFill>
                  <a:srgbClr val="0070C0"/>
                </a:solidFill>
              </a:rPr>
              <a:t>Gustar</a:t>
            </a:r>
          </a:p>
        </p:txBody>
      </p:sp>
      <p:pic>
        <p:nvPicPr>
          <p:cNvPr id="37891" name="Picture 3" descr="m_button">
            <a:hlinkClick r:id="rId2" action="ppaction://hlinksldjump"/>
            <a:extLst>
              <a:ext uri="{FF2B5EF4-FFF2-40B4-BE49-F238E27FC236}">
                <a16:creationId xmlns:a16="http://schemas.microsoft.com/office/drawing/2014/main" id="{8D92F273-52E2-49A0-9A4B-461D86438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a:extLst>
              <a:ext uri="{FF2B5EF4-FFF2-40B4-BE49-F238E27FC236}">
                <a16:creationId xmlns:a16="http://schemas.microsoft.com/office/drawing/2014/main" id="{46F4B1E2-68EE-43CD-9915-FBA83AAF1CEB}"/>
              </a:ext>
            </a:extLst>
          </p:cNvPr>
          <p:cNvSpPr txBox="1">
            <a:spLocks noChangeArrowheads="1"/>
          </p:cNvSpPr>
          <p:nvPr/>
        </p:nvSpPr>
        <p:spPr bwMode="auto">
          <a:xfrm>
            <a:off x="3413125" y="3168651"/>
            <a:ext cx="35067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bailar</a:t>
            </a:r>
            <a:r>
              <a:rPr lang="en-US" altLang="es-ES_tradnl" sz="3600"/>
              <a:t>?</a:t>
            </a:r>
            <a:endParaRPr lang="en-US" altLang="es-ES_tradnl" sz="2400"/>
          </a:p>
        </p:txBody>
      </p:sp>
    </p:spTree>
    <p:extLst>
      <p:ext uri="{BB962C8B-B14F-4D97-AF65-F5344CB8AC3E}">
        <p14:creationId xmlns:p14="http://schemas.microsoft.com/office/powerpoint/2010/main" val="182189498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7952B45-F47D-420A-9192-352E4C1A9E3C}"/>
              </a:ext>
            </a:extLst>
          </p:cNvPr>
          <p:cNvSpPr>
            <a:spLocks noGrp="1" noChangeArrowheads="1"/>
          </p:cNvSpPr>
          <p:nvPr>
            <p:ph type="title"/>
          </p:nvPr>
        </p:nvSpPr>
        <p:spPr>
          <a:solidFill>
            <a:schemeClr val="tx1"/>
          </a:solidFill>
        </p:spPr>
        <p:txBody>
          <a:bodyPr/>
          <a:lstStyle/>
          <a:p>
            <a:r>
              <a:rPr lang="en-US" altLang="es-ES_tradnl"/>
              <a:t>$200 Question from </a:t>
            </a:r>
            <a:r>
              <a:rPr lang="en-US" altLang="es-ES_tradnl">
                <a:solidFill>
                  <a:srgbClr val="0070C0"/>
                </a:solidFill>
              </a:rPr>
              <a:t>Gustar</a:t>
            </a:r>
          </a:p>
        </p:txBody>
      </p:sp>
      <p:pic>
        <p:nvPicPr>
          <p:cNvPr id="38915" name="Picture 3" descr="m_button">
            <a:hlinkClick r:id="rId2" action="ppaction://hlinksldjump"/>
            <a:extLst>
              <a:ext uri="{FF2B5EF4-FFF2-40B4-BE49-F238E27FC236}">
                <a16:creationId xmlns:a16="http://schemas.microsoft.com/office/drawing/2014/main" id="{992399C8-F6A3-4599-B994-DBEF3617E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9A9B5F24-FD96-46A3-AFBE-C24C5FD0D583}"/>
              </a:ext>
            </a:extLst>
          </p:cNvPr>
          <p:cNvSpPr txBox="1">
            <a:spLocks noChangeArrowheads="1"/>
          </p:cNvSpPr>
          <p:nvPr/>
        </p:nvSpPr>
        <p:spPr bwMode="auto">
          <a:xfrm>
            <a:off x="3413125" y="3168651"/>
            <a:ext cx="15763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To read</a:t>
            </a:r>
            <a:endParaRPr lang="en-US" altLang="es-ES_tradnl" sz="2400"/>
          </a:p>
        </p:txBody>
      </p:sp>
    </p:spTree>
    <p:extLst>
      <p:ext uri="{BB962C8B-B14F-4D97-AF65-F5344CB8AC3E}">
        <p14:creationId xmlns:p14="http://schemas.microsoft.com/office/powerpoint/2010/main" val="28664866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58C670D-E8E9-4A03-90C2-8E52F03C948E}"/>
              </a:ext>
            </a:extLst>
          </p:cNvPr>
          <p:cNvSpPr>
            <a:spLocks noGrp="1" noChangeArrowheads="1"/>
          </p:cNvSpPr>
          <p:nvPr>
            <p:ph type="title"/>
          </p:nvPr>
        </p:nvSpPr>
        <p:spPr>
          <a:solidFill>
            <a:schemeClr val="tx1"/>
          </a:solidFill>
        </p:spPr>
        <p:txBody>
          <a:bodyPr/>
          <a:lstStyle/>
          <a:p>
            <a:r>
              <a:rPr lang="en-US" altLang="es-ES_tradnl"/>
              <a:t>$200 Answer from </a:t>
            </a:r>
            <a:r>
              <a:rPr lang="en-US" altLang="es-ES_tradnl">
                <a:solidFill>
                  <a:srgbClr val="0070C0"/>
                </a:solidFill>
              </a:rPr>
              <a:t>Gustar</a:t>
            </a:r>
          </a:p>
        </p:txBody>
      </p:sp>
      <p:pic>
        <p:nvPicPr>
          <p:cNvPr id="39939" name="Picture 3" descr="m_button">
            <a:hlinkClick r:id="rId2" action="ppaction://hlinksldjump"/>
            <a:extLst>
              <a:ext uri="{FF2B5EF4-FFF2-40B4-BE49-F238E27FC236}">
                <a16:creationId xmlns:a16="http://schemas.microsoft.com/office/drawing/2014/main" id="{4346F28D-6452-461D-BBE5-1EA1EC302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a:extLst>
              <a:ext uri="{FF2B5EF4-FFF2-40B4-BE49-F238E27FC236}">
                <a16:creationId xmlns:a16="http://schemas.microsoft.com/office/drawing/2014/main" id="{54496D9C-6D72-4919-A446-E5AB0BD6F3CE}"/>
              </a:ext>
            </a:extLst>
          </p:cNvPr>
          <p:cNvSpPr txBox="1">
            <a:spLocks noChangeArrowheads="1"/>
          </p:cNvSpPr>
          <p:nvPr/>
        </p:nvSpPr>
        <p:spPr bwMode="auto">
          <a:xfrm>
            <a:off x="3413125" y="3168651"/>
            <a:ext cx="33670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600">
                <a:solidFill>
                  <a:srgbClr val="FFFF00"/>
                </a:solidFill>
              </a:rPr>
              <a:t>leer?</a:t>
            </a:r>
          </a:p>
        </p:txBody>
      </p:sp>
    </p:spTree>
    <p:extLst>
      <p:ext uri="{BB962C8B-B14F-4D97-AF65-F5344CB8AC3E}">
        <p14:creationId xmlns:p14="http://schemas.microsoft.com/office/powerpoint/2010/main" val="273994385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1D4CF05-0A88-4F34-BECA-913D3E0A71CD}"/>
              </a:ext>
            </a:extLst>
          </p:cNvPr>
          <p:cNvSpPr>
            <a:spLocks noGrp="1" noChangeArrowheads="1"/>
          </p:cNvSpPr>
          <p:nvPr>
            <p:ph type="title"/>
          </p:nvPr>
        </p:nvSpPr>
        <p:spPr>
          <a:solidFill>
            <a:schemeClr val="tx1"/>
          </a:solidFill>
        </p:spPr>
        <p:txBody>
          <a:bodyPr/>
          <a:lstStyle/>
          <a:p>
            <a:r>
              <a:rPr lang="en-US" altLang="es-ES_tradnl"/>
              <a:t>$300 Question from </a:t>
            </a:r>
            <a:r>
              <a:rPr lang="en-US" altLang="es-ES_tradnl">
                <a:solidFill>
                  <a:srgbClr val="0070C0"/>
                </a:solidFill>
              </a:rPr>
              <a:t>Gustar</a:t>
            </a:r>
          </a:p>
        </p:txBody>
      </p:sp>
      <p:pic>
        <p:nvPicPr>
          <p:cNvPr id="40963" name="Picture 3" descr="m_button">
            <a:hlinkClick r:id="rId2" action="ppaction://hlinksldjump"/>
            <a:extLst>
              <a:ext uri="{FF2B5EF4-FFF2-40B4-BE49-F238E27FC236}">
                <a16:creationId xmlns:a16="http://schemas.microsoft.com/office/drawing/2014/main" id="{81D19EA3-B2EE-425F-925C-217F6AB74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a:extLst>
              <a:ext uri="{FF2B5EF4-FFF2-40B4-BE49-F238E27FC236}">
                <a16:creationId xmlns:a16="http://schemas.microsoft.com/office/drawing/2014/main" id="{F9532AAB-73B9-40C4-AC0A-3F438E450357}"/>
              </a:ext>
            </a:extLst>
          </p:cNvPr>
          <p:cNvSpPr txBox="1">
            <a:spLocks noChangeArrowheads="1"/>
          </p:cNvSpPr>
          <p:nvPr/>
        </p:nvSpPr>
        <p:spPr bwMode="auto">
          <a:xfrm>
            <a:off x="3413125" y="3168651"/>
            <a:ext cx="27368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like to swim</a:t>
            </a:r>
            <a:endParaRPr lang="en-US" altLang="es-ES_tradnl" sz="2400"/>
          </a:p>
        </p:txBody>
      </p:sp>
    </p:spTree>
    <p:extLst>
      <p:ext uri="{BB962C8B-B14F-4D97-AF65-F5344CB8AC3E}">
        <p14:creationId xmlns:p14="http://schemas.microsoft.com/office/powerpoint/2010/main" val="235320037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9BE3B5B-364F-4D0D-9A60-C8BA2EB1521A}"/>
              </a:ext>
            </a:extLst>
          </p:cNvPr>
          <p:cNvSpPr>
            <a:spLocks noGrp="1" noChangeArrowheads="1"/>
          </p:cNvSpPr>
          <p:nvPr>
            <p:ph type="title"/>
          </p:nvPr>
        </p:nvSpPr>
        <p:spPr>
          <a:solidFill>
            <a:schemeClr val="tx1"/>
          </a:solidFill>
        </p:spPr>
        <p:txBody>
          <a:bodyPr/>
          <a:lstStyle/>
          <a:p>
            <a:r>
              <a:rPr lang="en-US" altLang="es-ES_tradnl"/>
              <a:t>$300 Answer from </a:t>
            </a:r>
            <a:r>
              <a:rPr lang="en-US" altLang="es-ES_tradnl">
                <a:solidFill>
                  <a:srgbClr val="0070C0"/>
                </a:solidFill>
              </a:rPr>
              <a:t>Gustar</a:t>
            </a:r>
          </a:p>
        </p:txBody>
      </p:sp>
      <p:pic>
        <p:nvPicPr>
          <p:cNvPr id="41987" name="Picture 3" descr="m_button">
            <a:hlinkClick r:id="rId2" action="ppaction://hlinksldjump"/>
            <a:extLst>
              <a:ext uri="{FF2B5EF4-FFF2-40B4-BE49-F238E27FC236}">
                <a16:creationId xmlns:a16="http://schemas.microsoft.com/office/drawing/2014/main" id="{2C3547C4-664D-4878-8BB5-CA8510C23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a:extLst>
              <a:ext uri="{FF2B5EF4-FFF2-40B4-BE49-F238E27FC236}">
                <a16:creationId xmlns:a16="http://schemas.microsoft.com/office/drawing/2014/main" id="{BB1A549E-7EEB-48E1-9116-D6798857CA7C}"/>
              </a:ext>
            </a:extLst>
          </p:cNvPr>
          <p:cNvSpPr txBox="1">
            <a:spLocks noChangeArrowheads="1"/>
          </p:cNvSpPr>
          <p:nvPr/>
        </p:nvSpPr>
        <p:spPr bwMode="auto">
          <a:xfrm>
            <a:off x="3413125" y="3168650"/>
            <a:ext cx="65849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me gusta nadar</a:t>
            </a:r>
            <a:r>
              <a:rPr lang="en-US" altLang="es-ES_tradnl" sz="3600"/>
              <a:t>?</a:t>
            </a:r>
            <a:endParaRPr lang="en-US" altLang="es-ES_tradnl" sz="2400"/>
          </a:p>
        </p:txBody>
      </p:sp>
    </p:spTree>
    <p:extLst>
      <p:ext uri="{BB962C8B-B14F-4D97-AF65-F5344CB8AC3E}">
        <p14:creationId xmlns:p14="http://schemas.microsoft.com/office/powerpoint/2010/main" val="20523621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FB2FAC4-C023-49CB-9F71-4793CECA0654}"/>
              </a:ext>
            </a:extLst>
          </p:cNvPr>
          <p:cNvSpPr>
            <a:spLocks noGrp="1" noChangeArrowheads="1"/>
          </p:cNvSpPr>
          <p:nvPr>
            <p:ph type="title"/>
          </p:nvPr>
        </p:nvSpPr>
        <p:spPr>
          <a:solidFill>
            <a:schemeClr val="tx1"/>
          </a:solidFill>
        </p:spPr>
        <p:txBody>
          <a:bodyPr/>
          <a:lstStyle/>
          <a:p>
            <a:r>
              <a:rPr lang="en-US" altLang="es-ES_tradnl"/>
              <a:t>$400 Question from </a:t>
            </a:r>
            <a:r>
              <a:rPr lang="en-US" altLang="es-ES_tradnl">
                <a:solidFill>
                  <a:srgbClr val="0070C0"/>
                </a:solidFill>
              </a:rPr>
              <a:t>Gustar</a:t>
            </a:r>
          </a:p>
        </p:txBody>
      </p:sp>
      <p:pic>
        <p:nvPicPr>
          <p:cNvPr id="43011" name="Picture 3" descr="m_button">
            <a:hlinkClick r:id="rId2" action="ppaction://hlinksldjump"/>
            <a:extLst>
              <a:ext uri="{FF2B5EF4-FFF2-40B4-BE49-F238E27FC236}">
                <a16:creationId xmlns:a16="http://schemas.microsoft.com/office/drawing/2014/main" id="{00D96317-C196-4633-B5B5-FD8F4E2AE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EACC026C-B72F-4DA0-861F-3F6950DE8F46}"/>
              </a:ext>
            </a:extLst>
          </p:cNvPr>
          <p:cNvSpPr txBox="1">
            <a:spLocks noChangeArrowheads="1"/>
          </p:cNvSpPr>
          <p:nvPr/>
        </p:nvSpPr>
        <p:spPr bwMode="auto">
          <a:xfrm>
            <a:off x="3413126" y="3168651"/>
            <a:ext cx="32797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like to skate</a:t>
            </a:r>
            <a:endParaRPr lang="en-US" altLang="es-ES_tradnl" sz="2400"/>
          </a:p>
        </p:txBody>
      </p:sp>
    </p:spTree>
    <p:extLst>
      <p:ext uri="{BB962C8B-B14F-4D97-AF65-F5344CB8AC3E}">
        <p14:creationId xmlns:p14="http://schemas.microsoft.com/office/powerpoint/2010/main" val="1879590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 y="-614362"/>
            <a:ext cx="9612971" cy="2852737"/>
          </a:xfrm>
        </p:spPr>
        <p:txBody>
          <a:bodyPr/>
          <a:lstStyle/>
          <a:p>
            <a:r>
              <a:rPr lang="es-ES_tradnl" dirty="0"/>
              <a:t>El jamón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725" y="2457315"/>
            <a:ext cx="6748971" cy="3257225"/>
          </a:xfrm>
          <a:prstGeom prst="rect">
            <a:avLst/>
          </a:prstGeom>
        </p:spPr>
      </p:pic>
      <p:sp>
        <p:nvSpPr>
          <p:cNvPr id="5" name="Star: 5 Points 4">
            <a:extLst>
              <a:ext uri="{FF2B5EF4-FFF2-40B4-BE49-F238E27FC236}">
                <a16:creationId xmlns:a16="http://schemas.microsoft.com/office/drawing/2014/main" id="{DF9C074D-A7B0-4143-8469-0AB69F300D4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74974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9387FAC-7132-4B41-901B-11CCBB136460}"/>
              </a:ext>
            </a:extLst>
          </p:cNvPr>
          <p:cNvSpPr>
            <a:spLocks noGrp="1" noChangeArrowheads="1"/>
          </p:cNvSpPr>
          <p:nvPr>
            <p:ph type="title"/>
          </p:nvPr>
        </p:nvSpPr>
        <p:spPr>
          <a:solidFill>
            <a:schemeClr val="tx1"/>
          </a:solidFill>
        </p:spPr>
        <p:txBody>
          <a:bodyPr/>
          <a:lstStyle/>
          <a:p>
            <a:r>
              <a:rPr lang="en-US" altLang="es-ES_tradnl"/>
              <a:t>$400 Answer from </a:t>
            </a:r>
            <a:r>
              <a:rPr lang="en-US" altLang="es-ES_tradnl">
                <a:solidFill>
                  <a:srgbClr val="0070C0"/>
                </a:solidFill>
              </a:rPr>
              <a:t>Gustar</a:t>
            </a:r>
          </a:p>
        </p:txBody>
      </p:sp>
      <p:pic>
        <p:nvPicPr>
          <p:cNvPr id="44035" name="Picture 3" descr="m_button">
            <a:hlinkClick r:id="rId2" action="ppaction://hlinksldjump"/>
            <a:extLst>
              <a:ext uri="{FF2B5EF4-FFF2-40B4-BE49-F238E27FC236}">
                <a16:creationId xmlns:a16="http://schemas.microsoft.com/office/drawing/2014/main" id="{0EFBFC0A-9B1C-44EA-8773-D5565C3C6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a:extLst>
              <a:ext uri="{FF2B5EF4-FFF2-40B4-BE49-F238E27FC236}">
                <a16:creationId xmlns:a16="http://schemas.microsoft.com/office/drawing/2014/main" id="{32AF3313-352A-4AB6-A877-8565EC347EED}"/>
              </a:ext>
            </a:extLst>
          </p:cNvPr>
          <p:cNvSpPr txBox="1">
            <a:spLocks noChangeArrowheads="1"/>
          </p:cNvSpPr>
          <p:nvPr/>
        </p:nvSpPr>
        <p:spPr bwMode="auto">
          <a:xfrm>
            <a:off x="3413125" y="3168651"/>
            <a:ext cx="61610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te gusta patinar</a:t>
            </a:r>
            <a:r>
              <a:rPr lang="en-US" altLang="es-ES_tradnl" sz="3600"/>
              <a:t>?</a:t>
            </a:r>
            <a:endParaRPr lang="en-US" altLang="es-ES_tradnl" sz="2400"/>
          </a:p>
        </p:txBody>
      </p:sp>
    </p:spTree>
    <p:extLst>
      <p:ext uri="{BB962C8B-B14F-4D97-AF65-F5344CB8AC3E}">
        <p14:creationId xmlns:p14="http://schemas.microsoft.com/office/powerpoint/2010/main" val="13602946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61E5561-15AF-4362-9F34-EB0A97B44863}"/>
              </a:ext>
            </a:extLst>
          </p:cNvPr>
          <p:cNvSpPr>
            <a:spLocks noGrp="1" noChangeArrowheads="1"/>
          </p:cNvSpPr>
          <p:nvPr>
            <p:ph type="title"/>
          </p:nvPr>
        </p:nvSpPr>
        <p:spPr>
          <a:solidFill>
            <a:schemeClr val="tx1"/>
          </a:solidFill>
        </p:spPr>
        <p:txBody>
          <a:bodyPr/>
          <a:lstStyle/>
          <a:p>
            <a:r>
              <a:rPr lang="en-US" altLang="es-ES_tradnl"/>
              <a:t>$500 Question from </a:t>
            </a:r>
            <a:r>
              <a:rPr lang="en-US" altLang="es-ES_tradnl">
                <a:solidFill>
                  <a:srgbClr val="0070C0"/>
                </a:solidFill>
              </a:rPr>
              <a:t>Gustar</a:t>
            </a:r>
          </a:p>
        </p:txBody>
      </p:sp>
      <p:pic>
        <p:nvPicPr>
          <p:cNvPr id="45059" name="Picture 3" descr="m_button">
            <a:hlinkClick r:id="rId2" action="ppaction://hlinksldjump"/>
            <a:extLst>
              <a:ext uri="{FF2B5EF4-FFF2-40B4-BE49-F238E27FC236}">
                <a16:creationId xmlns:a16="http://schemas.microsoft.com/office/drawing/2014/main" id="{141364D0-7034-44CD-9583-76E3DF285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a:extLst>
              <a:ext uri="{FF2B5EF4-FFF2-40B4-BE49-F238E27FC236}">
                <a16:creationId xmlns:a16="http://schemas.microsoft.com/office/drawing/2014/main" id="{333EA46D-C77F-4612-950F-5149AF34C324}"/>
              </a:ext>
            </a:extLst>
          </p:cNvPr>
          <p:cNvSpPr txBox="1">
            <a:spLocks noChangeArrowheads="1"/>
          </p:cNvSpPr>
          <p:nvPr/>
        </p:nvSpPr>
        <p:spPr bwMode="auto">
          <a:xfrm>
            <a:off x="3413125" y="3168651"/>
            <a:ext cx="37671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don’t like to work</a:t>
            </a:r>
            <a:endParaRPr lang="en-US" altLang="es-ES_tradnl" sz="2400"/>
          </a:p>
        </p:txBody>
      </p:sp>
    </p:spTree>
    <p:extLst>
      <p:ext uri="{BB962C8B-B14F-4D97-AF65-F5344CB8AC3E}">
        <p14:creationId xmlns:p14="http://schemas.microsoft.com/office/powerpoint/2010/main" val="9502130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D91E954-CEFD-414B-82AF-9A0EE5990EE0}"/>
              </a:ext>
            </a:extLst>
          </p:cNvPr>
          <p:cNvSpPr>
            <a:spLocks noGrp="1" noChangeArrowheads="1"/>
          </p:cNvSpPr>
          <p:nvPr>
            <p:ph type="title"/>
          </p:nvPr>
        </p:nvSpPr>
        <p:spPr>
          <a:solidFill>
            <a:schemeClr val="tx1"/>
          </a:solidFill>
        </p:spPr>
        <p:txBody>
          <a:bodyPr/>
          <a:lstStyle/>
          <a:p>
            <a:r>
              <a:rPr lang="en-US" altLang="es-ES_tradnl"/>
              <a:t>$500 Answer from </a:t>
            </a:r>
            <a:r>
              <a:rPr lang="en-US" altLang="es-ES_tradnl">
                <a:solidFill>
                  <a:srgbClr val="0070C0"/>
                </a:solidFill>
              </a:rPr>
              <a:t>Gustar</a:t>
            </a:r>
          </a:p>
        </p:txBody>
      </p:sp>
      <p:pic>
        <p:nvPicPr>
          <p:cNvPr id="46083" name="Picture 3" descr="m_button">
            <a:hlinkClick r:id="rId2" action="ppaction://hlinksldjump"/>
            <a:extLst>
              <a:ext uri="{FF2B5EF4-FFF2-40B4-BE49-F238E27FC236}">
                <a16:creationId xmlns:a16="http://schemas.microsoft.com/office/drawing/2014/main" id="{2AD1B8D1-85D3-4FC8-89F6-CAB0C6662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a:extLst>
              <a:ext uri="{FF2B5EF4-FFF2-40B4-BE49-F238E27FC236}">
                <a16:creationId xmlns:a16="http://schemas.microsoft.com/office/drawing/2014/main" id="{484152A5-AE98-486E-9A93-E8063C05E27C}"/>
              </a:ext>
            </a:extLst>
          </p:cNvPr>
          <p:cNvSpPr txBox="1">
            <a:spLocks noChangeArrowheads="1"/>
          </p:cNvSpPr>
          <p:nvPr/>
        </p:nvSpPr>
        <p:spPr bwMode="auto">
          <a:xfrm>
            <a:off x="3413126" y="3168650"/>
            <a:ext cx="702627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no me gusta trabajar</a:t>
            </a:r>
            <a:r>
              <a:rPr lang="en-US" altLang="es-ES_tradnl" sz="3600"/>
              <a:t>?</a:t>
            </a:r>
            <a:endParaRPr lang="en-US" altLang="es-ES_tradnl" sz="2400"/>
          </a:p>
        </p:txBody>
      </p:sp>
    </p:spTree>
    <p:extLst>
      <p:ext uri="{BB962C8B-B14F-4D97-AF65-F5344CB8AC3E}">
        <p14:creationId xmlns:p14="http://schemas.microsoft.com/office/powerpoint/2010/main" val="233680092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06F9604-5D19-4BB5-AC75-7A196D1ED5F3}"/>
              </a:ext>
            </a:extLst>
          </p:cNvPr>
          <p:cNvSpPr>
            <a:spLocks noGrp="1" noChangeArrowheads="1"/>
          </p:cNvSpPr>
          <p:nvPr>
            <p:ph type="title"/>
          </p:nvPr>
        </p:nvSpPr>
        <p:spPr>
          <a:solidFill>
            <a:schemeClr val="tx1"/>
          </a:solidFill>
        </p:spPr>
        <p:txBody>
          <a:bodyPr/>
          <a:lstStyle/>
          <a:p>
            <a:r>
              <a:rPr lang="en-US" altLang="es-ES_tradnl"/>
              <a:t>$100 Question from </a:t>
            </a:r>
            <a:r>
              <a:rPr lang="en-US" altLang="es-ES_tradnl">
                <a:solidFill>
                  <a:srgbClr val="7030A0"/>
                </a:solidFill>
              </a:rPr>
              <a:t>Pronouns</a:t>
            </a:r>
          </a:p>
        </p:txBody>
      </p:sp>
      <p:pic>
        <p:nvPicPr>
          <p:cNvPr id="47107" name="Picture 3" descr="m_button">
            <a:hlinkClick r:id="rId2" action="ppaction://hlinksldjump"/>
            <a:extLst>
              <a:ext uri="{FF2B5EF4-FFF2-40B4-BE49-F238E27FC236}">
                <a16:creationId xmlns:a16="http://schemas.microsoft.com/office/drawing/2014/main" id="{57CB4879-810A-4F9E-9862-463D499CA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a:extLst>
              <a:ext uri="{FF2B5EF4-FFF2-40B4-BE49-F238E27FC236}">
                <a16:creationId xmlns:a16="http://schemas.microsoft.com/office/drawing/2014/main" id="{E3738B3C-6A2C-4EB7-9120-FF12BE81D40E}"/>
              </a:ext>
            </a:extLst>
          </p:cNvPr>
          <p:cNvSpPr txBox="1">
            <a:spLocks noChangeArrowheads="1"/>
          </p:cNvSpPr>
          <p:nvPr/>
        </p:nvSpPr>
        <p:spPr bwMode="auto">
          <a:xfrm>
            <a:off x="3413126" y="3168651"/>
            <a:ext cx="4540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I </a:t>
            </a:r>
            <a:endParaRPr lang="en-US" altLang="es-ES_tradnl" sz="2400"/>
          </a:p>
        </p:txBody>
      </p:sp>
    </p:spTree>
    <p:extLst>
      <p:ext uri="{BB962C8B-B14F-4D97-AF65-F5344CB8AC3E}">
        <p14:creationId xmlns:p14="http://schemas.microsoft.com/office/powerpoint/2010/main" val="257219960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D297FB5-4F4A-408D-A33A-5985B8B1D9B0}"/>
              </a:ext>
            </a:extLst>
          </p:cNvPr>
          <p:cNvSpPr>
            <a:spLocks noGrp="1" noChangeArrowheads="1"/>
          </p:cNvSpPr>
          <p:nvPr>
            <p:ph type="title"/>
          </p:nvPr>
        </p:nvSpPr>
        <p:spPr>
          <a:solidFill>
            <a:schemeClr val="tx1"/>
          </a:solidFill>
        </p:spPr>
        <p:txBody>
          <a:bodyPr/>
          <a:lstStyle/>
          <a:p>
            <a:r>
              <a:rPr lang="en-US" altLang="es-ES_tradnl"/>
              <a:t>$100 Answer from </a:t>
            </a:r>
            <a:r>
              <a:rPr lang="en-US" altLang="es-ES_tradnl">
                <a:solidFill>
                  <a:srgbClr val="7030A0"/>
                </a:solidFill>
              </a:rPr>
              <a:t>Pronouns</a:t>
            </a:r>
          </a:p>
        </p:txBody>
      </p:sp>
      <p:pic>
        <p:nvPicPr>
          <p:cNvPr id="48131" name="Picture 3" descr="m_button">
            <a:hlinkClick r:id="rId2" action="ppaction://hlinksldjump"/>
            <a:extLst>
              <a:ext uri="{FF2B5EF4-FFF2-40B4-BE49-F238E27FC236}">
                <a16:creationId xmlns:a16="http://schemas.microsoft.com/office/drawing/2014/main" id="{B4D2229F-0A66-4A5F-8BC6-7F459DEE7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a:extLst>
              <a:ext uri="{FF2B5EF4-FFF2-40B4-BE49-F238E27FC236}">
                <a16:creationId xmlns:a16="http://schemas.microsoft.com/office/drawing/2014/main" id="{91A3F3F9-92E3-4678-A19B-CAA2D8CAB256}"/>
              </a:ext>
            </a:extLst>
          </p:cNvPr>
          <p:cNvSpPr txBox="1">
            <a:spLocks noChangeArrowheads="1"/>
          </p:cNvSpPr>
          <p:nvPr/>
        </p:nvSpPr>
        <p:spPr bwMode="auto">
          <a:xfrm>
            <a:off x="3413126" y="3168651"/>
            <a:ext cx="30638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4800"/>
              <a:t>What is </a:t>
            </a:r>
            <a:r>
              <a:rPr lang="en-US" altLang="es-ES_tradnl" sz="5400">
                <a:solidFill>
                  <a:srgbClr val="FFFF00"/>
                </a:solidFill>
              </a:rPr>
              <a:t>yo</a:t>
            </a:r>
            <a:r>
              <a:rPr lang="en-US" altLang="es-ES_tradnl" sz="2400"/>
              <a:t>?</a:t>
            </a:r>
          </a:p>
        </p:txBody>
      </p:sp>
    </p:spTree>
    <p:extLst>
      <p:ext uri="{BB962C8B-B14F-4D97-AF65-F5344CB8AC3E}">
        <p14:creationId xmlns:p14="http://schemas.microsoft.com/office/powerpoint/2010/main" val="217478471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12BE31F-0760-4CF1-9ACE-63D4ED72D8DF}"/>
              </a:ext>
            </a:extLst>
          </p:cNvPr>
          <p:cNvSpPr>
            <a:spLocks noGrp="1" noChangeArrowheads="1"/>
          </p:cNvSpPr>
          <p:nvPr>
            <p:ph type="title"/>
          </p:nvPr>
        </p:nvSpPr>
        <p:spPr>
          <a:solidFill>
            <a:schemeClr val="tx1"/>
          </a:solidFill>
        </p:spPr>
        <p:txBody>
          <a:bodyPr/>
          <a:lstStyle/>
          <a:p>
            <a:r>
              <a:rPr lang="en-US" altLang="es-ES_tradnl"/>
              <a:t>$200 Question from </a:t>
            </a:r>
            <a:r>
              <a:rPr lang="en-US" altLang="es-ES_tradnl">
                <a:solidFill>
                  <a:srgbClr val="7030A0"/>
                </a:solidFill>
              </a:rPr>
              <a:t>Pronouns</a:t>
            </a:r>
          </a:p>
        </p:txBody>
      </p:sp>
      <p:pic>
        <p:nvPicPr>
          <p:cNvPr id="49155" name="Picture 3" descr="m_button">
            <a:hlinkClick r:id="rId2" action="ppaction://hlinksldjump"/>
            <a:extLst>
              <a:ext uri="{FF2B5EF4-FFF2-40B4-BE49-F238E27FC236}">
                <a16:creationId xmlns:a16="http://schemas.microsoft.com/office/drawing/2014/main" id="{852CBD9D-AF76-4CE2-9192-CC59DCFC6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a:extLst>
              <a:ext uri="{FF2B5EF4-FFF2-40B4-BE49-F238E27FC236}">
                <a16:creationId xmlns:a16="http://schemas.microsoft.com/office/drawing/2014/main" id="{E8C88AF6-E4E4-4D69-B841-E5736D13154B}"/>
              </a:ext>
            </a:extLst>
          </p:cNvPr>
          <p:cNvSpPr txBox="1">
            <a:spLocks noChangeArrowheads="1"/>
          </p:cNvSpPr>
          <p:nvPr/>
        </p:nvSpPr>
        <p:spPr bwMode="auto">
          <a:xfrm>
            <a:off x="3413126" y="3168651"/>
            <a:ext cx="27035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You (formal) </a:t>
            </a:r>
            <a:endParaRPr lang="en-US" altLang="es-ES_tradnl" sz="2400"/>
          </a:p>
        </p:txBody>
      </p:sp>
    </p:spTree>
    <p:extLst>
      <p:ext uri="{BB962C8B-B14F-4D97-AF65-F5344CB8AC3E}">
        <p14:creationId xmlns:p14="http://schemas.microsoft.com/office/powerpoint/2010/main" val="362781754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E98E9EA-6653-4FFC-BB9B-42BEF41ED83F}"/>
              </a:ext>
            </a:extLst>
          </p:cNvPr>
          <p:cNvSpPr>
            <a:spLocks noGrp="1" noChangeArrowheads="1"/>
          </p:cNvSpPr>
          <p:nvPr>
            <p:ph type="title"/>
          </p:nvPr>
        </p:nvSpPr>
        <p:spPr>
          <a:solidFill>
            <a:schemeClr val="tx1"/>
          </a:solidFill>
        </p:spPr>
        <p:txBody>
          <a:bodyPr/>
          <a:lstStyle/>
          <a:p>
            <a:r>
              <a:rPr lang="en-US" altLang="es-ES_tradnl"/>
              <a:t>$200 Answer from </a:t>
            </a:r>
            <a:r>
              <a:rPr lang="en-US" altLang="es-ES_tradnl">
                <a:solidFill>
                  <a:srgbClr val="7030A0"/>
                </a:solidFill>
              </a:rPr>
              <a:t>Pronouns</a:t>
            </a:r>
          </a:p>
        </p:txBody>
      </p:sp>
      <p:pic>
        <p:nvPicPr>
          <p:cNvPr id="50179" name="Picture 3" descr="m_button">
            <a:hlinkClick r:id="rId2" action="ppaction://hlinksldjump"/>
            <a:extLst>
              <a:ext uri="{FF2B5EF4-FFF2-40B4-BE49-F238E27FC236}">
                <a16:creationId xmlns:a16="http://schemas.microsoft.com/office/drawing/2014/main" id="{297941F9-615B-42C2-A821-ED06A491D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45D3C445-2A66-41C1-A22C-066FA5DCCCEB}"/>
              </a:ext>
            </a:extLst>
          </p:cNvPr>
          <p:cNvSpPr txBox="1">
            <a:spLocks noChangeArrowheads="1"/>
          </p:cNvSpPr>
          <p:nvPr/>
        </p:nvSpPr>
        <p:spPr bwMode="auto">
          <a:xfrm>
            <a:off x="3413126" y="3168650"/>
            <a:ext cx="35528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usted</a:t>
            </a:r>
            <a:r>
              <a:rPr lang="en-US" altLang="es-ES_tradnl" sz="3600"/>
              <a:t>?</a:t>
            </a:r>
            <a:endParaRPr lang="en-US" altLang="es-ES_tradnl" sz="2400"/>
          </a:p>
        </p:txBody>
      </p:sp>
    </p:spTree>
    <p:extLst>
      <p:ext uri="{BB962C8B-B14F-4D97-AF65-F5344CB8AC3E}">
        <p14:creationId xmlns:p14="http://schemas.microsoft.com/office/powerpoint/2010/main" val="221809205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9DEFFBA-CF82-49BE-A02F-7942CE1D501D}"/>
              </a:ext>
            </a:extLst>
          </p:cNvPr>
          <p:cNvSpPr>
            <a:spLocks noGrp="1" noChangeArrowheads="1"/>
          </p:cNvSpPr>
          <p:nvPr>
            <p:ph type="title"/>
          </p:nvPr>
        </p:nvSpPr>
        <p:spPr>
          <a:solidFill>
            <a:schemeClr val="tx1"/>
          </a:solidFill>
        </p:spPr>
        <p:txBody>
          <a:bodyPr/>
          <a:lstStyle/>
          <a:p>
            <a:r>
              <a:rPr lang="en-US" altLang="es-ES_tradnl"/>
              <a:t>$300 Question from </a:t>
            </a:r>
            <a:r>
              <a:rPr lang="en-US" altLang="es-ES_tradnl">
                <a:solidFill>
                  <a:srgbClr val="7030A0"/>
                </a:solidFill>
              </a:rPr>
              <a:t>Pronouns</a:t>
            </a:r>
          </a:p>
        </p:txBody>
      </p:sp>
      <p:pic>
        <p:nvPicPr>
          <p:cNvPr id="51203" name="Picture 3" descr="m_button">
            <a:hlinkClick r:id="rId2" action="ppaction://hlinksldjump"/>
            <a:extLst>
              <a:ext uri="{FF2B5EF4-FFF2-40B4-BE49-F238E27FC236}">
                <a16:creationId xmlns:a16="http://schemas.microsoft.com/office/drawing/2014/main" id="{58EDD337-640B-4BA8-BFD6-10EE3D599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4">
            <a:extLst>
              <a:ext uri="{FF2B5EF4-FFF2-40B4-BE49-F238E27FC236}">
                <a16:creationId xmlns:a16="http://schemas.microsoft.com/office/drawing/2014/main" id="{0B21A700-E376-4F4D-B14D-652759E21F93}"/>
              </a:ext>
            </a:extLst>
          </p:cNvPr>
          <p:cNvSpPr txBox="1">
            <a:spLocks noChangeArrowheads="1"/>
          </p:cNvSpPr>
          <p:nvPr/>
        </p:nvSpPr>
        <p:spPr bwMode="auto">
          <a:xfrm>
            <a:off x="3413126" y="3168651"/>
            <a:ext cx="24796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Mario and I </a:t>
            </a:r>
            <a:endParaRPr lang="en-US" altLang="es-ES_tradnl" sz="2400"/>
          </a:p>
        </p:txBody>
      </p:sp>
    </p:spTree>
    <p:extLst>
      <p:ext uri="{BB962C8B-B14F-4D97-AF65-F5344CB8AC3E}">
        <p14:creationId xmlns:p14="http://schemas.microsoft.com/office/powerpoint/2010/main" val="370130398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FCA121C-71F2-44D4-930A-5E02D22BAF5B}"/>
              </a:ext>
            </a:extLst>
          </p:cNvPr>
          <p:cNvSpPr>
            <a:spLocks noGrp="1" noChangeArrowheads="1"/>
          </p:cNvSpPr>
          <p:nvPr>
            <p:ph type="title"/>
          </p:nvPr>
        </p:nvSpPr>
        <p:spPr>
          <a:solidFill>
            <a:schemeClr val="tx1"/>
          </a:solidFill>
        </p:spPr>
        <p:txBody>
          <a:bodyPr/>
          <a:lstStyle/>
          <a:p>
            <a:r>
              <a:rPr lang="en-US" altLang="es-ES_tradnl"/>
              <a:t>$300 Answer from </a:t>
            </a:r>
            <a:r>
              <a:rPr lang="en-US" altLang="es-ES_tradnl">
                <a:solidFill>
                  <a:srgbClr val="7030A0"/>
                </a:solidFill>
              </a:rPr>
              <a:t>Pronouns</a:t>
            </a:r>
          </a:p>
        </p:txBody>
      </p:sp>
      <p:pic>
        <p:nvPicPr>
          <p:cNvPr id="52227" name="Picture 3" descr="m_button">
            <a:hlinkClick r:id="rId2" action="ppaction://hlinksldjump"/>
            <a:extLst>
              <a:ext uri="{FF2B5EF4-FFF2-40B4-BE49-F238E27FC236}">
                <a16:creationId xmlns:a16="http://schemas.microsoft.com/office/drawing/2014/main" id="{5E443F0C-4B4D-42ED-AB72-6B82BB408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2081D26C-3B31-4E04-8416-0C838FCED0FC}"/>
              </a:ext>
            </a:extLst>
          </p:cNvPr>
          <p:cNvSpPr txBox="1">
            <a:spLocks noChangeArrowheads="1"/>
          </p:cNvSpPr>
          <p:nvPr/>
        </p:nvSpPr>
        <p:spPr bwMode="auto">
          <a:xfrm>
            <a:off x="3413126" y="3168650"/>
            <a:ext cx="45370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6000">
                <a:solidFill>
                  <a:srgbClr val="FFFF00"/>
                </a:solidFill>
              </a:rPr>
              <a:t>nosotros</a:t>
            </a:r>
            <a:r>
              <a:rPr lang="en-US" altLang="es-ES_tradnl" sz="3600"/>
              <a:t>?</a:t>
            </a:r>
            <a:endParaRPr lang="en-US" altLang="es-ES_tradnl" sz="2400"/>
          </a:p>
        </p:txBody>
      </p:sp>
    </p:spTree>
    <p:extLst>
      <p:ext uri="{BB962C8B-B14F-4D97-AF65-F5344CB8AC3E}">
        <p14:creationId xmlns:p14="http://schemas.microsoft.com/office/powerpoint/2010/main" val="173666025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2CB7410-6882-457E-89E5-B35A03F89466}"/>
              </a:ext>
            </a:extLst>
          </p:cNvPr>
          <p:cNvSpPr>
            <a:spLocks noGrp="1" noChangeArrowheads="1"/>
          </p:cNvSpPr>
          <p:nvPr>
            <p:ph type="title"/>
          </p:nvPr>
        </p:nvSpPr>
        <p:spPr>
          <a:solidFill>
            <a:schemeClr val="tx1"/>
          </a:solidFill>
        </p:spPr>
        <p:txBody>
          <a:bodyPr/>
          <a:lstStyle/>
          <a:p>
            <a:r>
              <a:rPr lang="en-US" altLang="es-ES_tradnl"/>
              <a:t>$400 Question from </a:t>
            </a:r>
            <a:r>
              <a:rPr lang="en-US" altLang="es-ES_tradnl">
                <a:solidFill>
                  <a:srgbClr val="7030A0"/>
                </a:solidFill>
              </a:rPr>
              <a:t>Pronouns</a:t>
            </a:r>
          </a:p>
        </p:txBody>
      </p:sp>
      <p:pic>
        <p:nvPicPr>
          <p:cNvPr id="53251" name="Picture 3" descr="m_button">
            <a:hlinkClick r:id="rId2" action="ppaction://hlinksldjump"/>
            <a:extLst>
              <a:ext uri="{FF2B5EF4-FFF2-40B4-BE49-F238E27FC236}">
                <a16:creationId xmlns:a16="http://schemas.microsoft.com/office/drawing/2014/main" id="{EB6127DD-6E9C-4807-845E-A6D01AD7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a:extLst>
              <a:ext uri="{FF2B5EF4-FFF2-40B4-BE49-F238E27FC236}">
                <a16:creationId xmlns:a16="http://schemas.microsoft.com/office/drawing/2014/main" id="{7F23FEDA-14AF-49E3-A0B8-B6B3E4726AAD}"/>
              </a:ext>
            </a:extLst>
          </p:cNvPr>
          <p:cNvSpPr txBox="1">
            <a:spLocks noChangeArrowheads="1"/>
          </p:cNvSpPr>
          <p:nvPr/>
        </p:nvSpPr>
        <p:spPr bwMode="auto">
          <a:xfrm>
            <a:off x="3413125" y="3168651"/>
            <a:ext cx="35194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Mario and Raquel</a:t>
            </a:r>
            <a:endParaRPr lang="en-US" altLang="es-ES_tradnl" sz="2400"/>
          </a:p>
        </p:txBody>
      </p:sp>
    </p:spTree>
    <p:extLst>
      <p:ext uri="{BB962C8B-B14F-4D97-AF65-F5344CB8AC3E}">
        <p14:creationId xmlns:p14="http://schemas.microsoft.com/office/powerpoint/2010/main" val="2291564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41" y="-1112048"/>
            <a:ext cx="9612971" cy="2852737"/>
          </a:xfrm>
        </p:spPr>
        <p:txBody>
          <a:bodyPr/>
          <a:lstStyle/>
          <a:p>
            <a:r>
              <a:rPr lang="es-ES_tradnl" dirty="0"/>
              <a:t>Las papas fritas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352" y="2085303"/>
            <a:ext cx="3618963" cy="3618963"/>
          </a:xfrm>
          <a:prstGeom prst="rect">
            <a:avLst/>
          </a:prstGeom>
        </p:spPr>
      </p:pic>
      <p:sp>
        <p:nvSpPr>
          <p:cNvPr id="5" name="Star: 5 Points 4">
            <a:extLst>
              <a:ext uri="{FF2B5EF4-FFF2-40B4-BE49-F238E27FC236}">
                <a16:creationId xmlns:a16="http://schemas.microsoft.com/office/drawing/2014/main" id="{41F85F1F-2D03-4686-A802-507C44202104}"/>
              </a:ext>
            </a:extLst>
          </p:cNvPr>
          <p:cNvSpPr/>
          <p:nvPr/>
        </p:nvSpPr>
        <p:spPr>
          <a:xfrm rot="20565669">
            <a:off x="813475" y="446039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47925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0EA027C-2CD1-43E8-A712-F4705E7FED03}"/>
              </a:ext>
            </a:extLst>
          </p:cNvPr>
          <p:cNvSpPr>
            <a:spLocks noGrp="1" noChangeArrowheads="1"/>
          </p:cNvSpPr>
          <p:nvPr>
            <p:ph type="title"/>
          </p:nvPr>
        </p:nvSpPr>
        <p:spPr>
          <a:solidFill>
            <a:schemeClr val="tx1"/>
          </a:solidFill>
        </p:spPr>
        <p:txBody>
          <a:bodyPr/>
          <a:lstStyle/>
          <a:p>
            <a:r>
              <a:rPr lang="en-US" altLang="es-ES_tradnl"/>
              <a:t>$400 Answer from </a:t>
            </a:r>
            <a:r>
              <a:rPr lang="en-US" altLang="es-ES_tradnl">
                <a:solidFill>
                  <a:srgbClr val="7030A0"/>
                </a:solidFill>
              </a:rPr>
              <a:t>Pronouns</a:t>
            </a:r>
          </a:p>
        </p:txBody>
      </p:sp>
      <p:pic>
        <p:nvPicPr>
          <p:cNvPr id="54275" name="Picture 3" descr="m_button">
            <a:hlinkClick r:id="rId2" action="ppaction://hlinksldjump"/>
            <a:extLst>
              <a:ext uri="{FF2B5EF4-FFF2-40B4-BE49-F238E27FC236}">
                <a16:creationId xmlns:a16="http://schemas.microsoft.com/office/drawing/2014/main" id="{F34ED25E-D2DF-4A13-BCBF-59BBDBE73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a:extLst>
              <a:ext uri="{FF2B5EF4-FFF2-40B4-BE49-F238E27FC236}">
                <a16:creationId xmlns:a16="http://schemas.microsoft.com/office/drawing/2014/main" id="{F62B83BA-147A-411F-B436-8388582536BB}"/>
              </a:ext>
            </a:extLst>
          </p:cNvPr>
          <p:cNvSpPr txBox="1">
            <a:spLocks noChangeArrowheads="1"/>
          </p:cNvSpPr>
          <p:nvPr/>
        </p:nvSpPr>
        <p:spPr bwMode="auto">
          <a:xfrm>
            <a:off x="3413125" y="3168651"/>
            <a:ext cx="33401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5400">
                <a:solidFill>
                  <a:srgbClr val="FFFF00"/>
                </a:solidFill>
              </a:rPr>
              <a:t>ellos?</a:t>
            </a:r>
          </a:p>
        </p:txBody>
      </p:sp>
    </p:spTree>
    <p:extLst>
      <p:ext uri="{BB962C8B-B14F-4D97-AF65-F5344CB8AC3E}">
        <p14:creationId xmlns:p14="http://schemas.microsoft.com/office/powerpoint/2010/main" val="381806921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B6EEAD8-3B8C-43D2-BCAF-A81FD7F15E87}"/>
              </a:ext>
            </a:extLst>
          </p:cNvPr>
          <p:cNvSpPr>
            <a:spLocks noGrp="1" noChangeArrowheads="1"/>
          </p:cNvSpPr>
          <p:nvPr>
            <p:ph type="title"/>
          </p:nvPr>
        </p:nvSpPr>
        <p:spPr>
          <a:solidFill>
            <a:schemeClr val="tx1"/>
          </a:solidFill>
        </p:spPr>
        <p:txBody>
          <a:bodyPr/>
          <a:lstStyle/>
          <a:p>
            <a:r>
              <a:rPr lang="en-US" altLang="es-ES_tradnl"/>
              <a:t>$500 Question from </a:t>
            </a:r>
            <a:r>
              <a:rPr lang="en-US" altLang="es-ES_tradnl">
                <a:solidFill>
                  <a:srgbClr val="7030A0"/>
                </a:solidFill>
              </a:rPr>
              <a:t>Pronouns</a:t>
            </a:r>
          </a:p>
        </p:txBody>
      </p:sp>
      <p:pic>
        <p:nvPicPr>
          <p:cNvPr id="55299" name="Picture 3" descr="m_button">
            <a:hlinkClick r:id="rId2" action="ppaction://hlinksldjump"/>
            <a:extLst>
              <a:ext uri="{FF2B5EF4-FFF2-40B4-BE49-F238E27FC236}">
                <a16:creationId xmlns:a16="http://schemas.microsoft.com/office/drawing/2014/main" id="{1DBFF488-F703-4A89-A6FB-4B425663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a:extLst>
              <a:ext uri="{FF2B5EF4-FFF2-40B4-BE49-F238E27FC236}">
                <a16:creationId xmlns:a16="http://schemas.microsoft.com/office/drawing/2014/main" id="{56E9F601-6DB0-411E-A7B6-2BB0D5E377EA}"/>
              </a:ext>
            </a:extLst>
          </p:cNvPr>
          <p:cNvSpPr txBox="1">
            <a:spLocks noChangeArrowheads="1"/>
          </p:cNvSpPr>
          <p:nvPr/>
        </p:nvSpPr>
        <p:spPr bwMode="auto">
          <a:xfrm>
            <a:off x="3413126" y="3168650"/>
            <a:ext cx="6645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This pronouns means you,all but it’s only used in Spain.</a:t>
            </a:r>
            <a:endParaRPr lang="en-US" altLang="es-ES_tradnl" sz="2400"/>
          </a:p>
        </p:txBody>
      </p:sp>
    </p:spTree>
    <p:extLst>
      <p:ext uri="{BB962C8B-B14F-4D97-AF65-F5344CB8AC3E}">
        <p14:creationId xmlns:p14="http://schemas.microsoft.com/office/powerpoint/2010/main" val="341680048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7990C89-D1DE-4569-AAB8-14BD32402233}"/>
              </a:ext>
            </a:extLst>
          </p:cNvPr>
          <p:cNvSpPr>
            <a:spLocks noGrp="1" noChangeArrowheads="1"/>
          </p:cNvSpPr>
          <p:nvPr>
            <p:ph type="title"/>
          </p:nvPr>
        </p:nvSpPr>
        <p:spPr>
          <a:solidFill>
            <a:schemeClr val="tx1"/>
          </a:solidFill>
        </p:spPr>
        <p:txBody>
          <a:bodyPr/>
          <a:lstStyle/>
          <a:p>
            <a:r>
              <a:rPr lang="en-US" altLang="es-ES_tradnl"/>
              <a:t>$500 Answer from </a:t>
            </a:r>
            <a:r>
              <a:rPr lang="en-US" altLang="es-ES_tradnl">
                <a:solidFill>
                  <a:srgbClr val="7030A0"/>
                </a:solidFill>
              </a:rPr>
              <a:t>Pronouns</a:t>
            </a:r>
          </a:p>
        </p:txBody>
      </p:sp>
      <p:pic>
        <p:nvPicPr>
          <p:cNvPr id="56323" name="Picture 3" descr="m_button">
            <a:hlinkClick r:id="rId2" action="ppaction://hlinksldjump"/>
            <a:extLst>
              <a:ext uri="{FF2B5EF4-FFF2-40B4-BE49-F238E27FC236}">
                <a16:creationId xmlns:a16="http://schemas.microsoft.com/office/drawing/2014/main" id="{40B17BD4-E920-40F7-9110-762F02507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a:extLst>
              <a:ext uri="{FF2B5EF4-FFF2-40B4-BE49-F238E27FC236}">
                <a16:creationId xmlns:a16="http://schemas.microsoft.com/office/drawing/2014/main" id="{B1247A40-03EB-4534-92D5-33F9A1F01A9B}"/>
              </a:ext>
            </a:extLst>
          </p:cNvPr>
          <p:cNvSpPr txBox="1">
            <a:spLocks noChangeArrowheads="1"/>
          </p:cNvSpPr>
          <p:nvPr/>
        </p:nvSpPr>
        <p:spPr bwMode="auto">
          <a:xfrm>
            <a:off x="3413126" y="3168650"/>
            <a:ext cx="50577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3600"/>
              <a:t>What is </a:t>
            </a:r>
            <a:r>
              <a:rPr lang="en-US" altLang="es-ES_tradnl" sz="7200">
                <a:solidFill>
                  <a:srgbClr val="FFFF00"/>
                </a:solidFill>
              </a:rPr>
              <a:t>vosotros</a:t>
            </a:r>
            <a:r>
              <a:rPr lang="en-US" altLang="es-ES_tradnl" sz="3600"/>
              <a:t>?</a:t>
            </a:r>
            <a:endParaRPr lang="en-US" altLang="es-ES_tradnl" sz="2400"/>
          </a:p>
        </p:txBody>
      </p:sp>
    </p:spTree>
    <p:extLst>
      <p:ext uri="{BB962C8B-B14F-4D97-AF65-F5344CB8AC3E}">
        <p14:creationId xmlns:p14="http://schemas.microsoft.com/office/powerpoint/2010/main" val="111381711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8175DFD-7C81-48CA-94E8-DFD20F880C04}"/>
              </a:ext>
            </a:extLst>
          </p:cNvPr>
          <p:cNvSpPr>
            <a:spLocks noGrp="1" noChangeArrowheads="1"/>
          </p:cNvSpPr>
          <p:nvPr>
            <p:ph type="title"/>
          </p:nvPr>
        </p:nvSpPr>
        <p:spPr/>
        <p:txBody>
          <a:bodyPr/>
          <a:lstStyle/>
          <a:p>
            <a:r>
              <a:rPr lang="en-US" altLang="es-ES_tradnl" sz="5400"/>
              <a:t>Final Jeopardy</a:t>
            </a:r>
            <a:endParaRPr lang="en-US" altLang="es-ES_tradnl"/>
          </a:p>
        </p:txBody>
      </p:sp>
      <p:sp>
        <p:nvSpPr>
          <p:cNvPr id="57347" name="Text Box 3">
            <a:extLst>
              <a:ext uri="{FF2B5EF4-FFF2-40B4-BE49-F238E27FC236}">
                <a16:creationId xmlns:a16="http://schemas.microsoft.com/office/drawing/2014/main" id="{1F465195-9085-4464-AAE1-FCFBA3AADE34}"/>
              </a:ext>
            </a:extLst>
          </p:cNvPr>
          <p:cNvSpPr txBox="1">
            <a:spLocks noChangeArrowheads="1"/>
          </p:cNvSpPr>
          <p:nvPr/>
        </p:nvSpPr>
        <p:spPr bwMode="auto">
          <a:xfrm>
            <a:off x="1828800" y="2438401"/>
            <a:ext cx="66865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2400"/>
              <a:t>This leave-taking can be translated to “see you later”</a:t>
            </a:r>
          </a:p>
        </p:txBody>
      </p:sp>
      <p:pic>
        <p:nvPicPr>
          <p:cNvPr id="59396" name="final_Q.wav">
            <a:hlinkClick r:id="" action="ppaction://media"/>
            <a:extLst>
              <a:ext uri="{FF2B5EF4-FFF2-40B4-BE49-F238E27FC236}">
                <a16:creationId xmlns:a16="http://schemas.microsoft.com/office/drawing/2014/main" id="{0192AAD1-1F1E-43C2-A36E-AEDFF8E03419}"/>
              </a:ext>
            </a:extLst>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89916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m_button">
            <a:hlinkClick r:id="rId4" action="ppaction://hlinksldjump"/>
            <a:extLst>
              <a:ext uri="{FF2B5EF4-FFF2-40B4-BE49-F238E27FC236}">
                <a16:creationId xmlns:a16="http://schemas.microsoft.com/office/drawing/2014/main" id="{CC43F124-7686-42EC-9E9E-F1AFD74E1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405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9396"/>
                                        </p:tgtEl>
                                      </p:cBhvr>
                                    </p:cmd>
                                  </p:childTnLst>
                                </p:cTn>
                              </p:par>
                            </p:childTnLst>
                          </p:cTn>
                        </p:par>
                      </p:childTnLst>
                    </p:cTn>
                  </p:par>
                </p:childTnLst>
              </p:cTn>
              <p:nextCondLst>
                <p:cond evt="onClick" delay="0">
                  <p:tgtEl>
                    <p:spTgt spid="5939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396"/>
                </p:tgtEl>
              </p:cMediaNode>
            </p:audio>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1C8747F-CBAC-4218-B07C-41686F946FFD}"/>
              </a:ext>
            </a:extLst>
          </p:cNvPr>
          <p:cNvSpPr>
            <a:spLocks noGrp="1" noChangeArrowheads="1"/>
          </p:cNvSpPr>
          <p:nvPr>
            <p:ph type="title"/>
          </p:nvPr>
        </p:nvSpPr>
        <p:spPr/>
        <p:txBody>
          <a:bodyPr/>
          <a:lstStyle/>
          <a:p>
            <a:r>
              <a:rPr lang="en-US" altLang="es-ES_tradnl" sz="5400"/>
              <a:t>Final Jeopardy Answer</a:t>
            </a:r>
            <a:endParaRPr lang="en-US" altLang="es-ES_tradnl"/>
          </a:p>
        </p:txBody>
      </p:sp>
      <p:sp>
        <p:nvSpPr>
          <p:cNvPr id="58371" name="Text Box 3">
            <a:extLst>
              <a:ext uri="{FF2B5EF4-FFF2-40B4-BE49-F238E27FC236}">
                <a16:creationId xmlns:a16="http://schemas.microsoft.com/office/drawing/2014/main" id="{59A899BA-D702-4C25-84B4-EEC5EA0C9D49}"/>
              </a:ext>
            </a:extLst>
          </p:cNvPr>
          <p:cNvSpPr txBox="1">
            <a:spLocks noChangeArrowheads="1"/>
          </p:cNvSpPr>
          <p:nvPr/>
        </p:nvSpPr>
        <p:spPr bwMode="auto">
          <a:xfrm>
            <a:off x="3032125" y="2767014"/>
            <a:ext cx="65087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s-ES_tradnl" sz="4400"/>
              <a:t>What is </a:t>
            </a:r>
            <a:r>
              <a:rPr lang="en-US" altLang="es-ES_tradnl" sz="5400">
                <a:solidFill>
                  <a:srgbClr val="FFFF00"/>
                </a:solidFill>
              </a:rPr>
              <a:t>“Hasta Luego”?</a:t>
            </a:r>
          </a:p>
        </p:txBody>
      </p:sp>
      <p:pic>
        <p:nvPicPr>
          <p:cNvPr id="58372" name="Picture 4" descr="m_button">
            <a:hlinkClick r:id="rId2" action="ppaction://hlinksldjump"/>
            <a:extLst>
              <a:ext uri="{FF2B5EF4-FFF2-40B4-BE49-F238E27FC236}">
                <a16:creationId xmlns:a16="http://schemas.microsoft.com/office/drawing/2014/main" id="{E2B68731-39C9-44FC-867B-4D8A21998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9436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66787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uestra cultura gastronÃ³mica: Plantilla para nuestras recetas de cocina">
            <a:extLst>
              <a:ext uri="{FF2B5EF4-FFF2-40B4-BE49-F238E27FC236}">
                <a16:creationId xmlns:a16="http://schemas.microsoft.com/office/drawing/2014/main" id="{E5284B12-4BB7-4C10-8AE0-C25AD1D85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058" y="-35410"/>
            <a:ext cx="5331656" cy="724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38086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3074" name="Picture 2" descr="Debbie's Spanish Learning: Food People Drawings - Adorable!: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1843" y="0"/>
            <a:ext cx="5470357" cy="688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0897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850" y="1466850"/>
            <a:ext cx="5194300" cy="3924300"/>
          </a:xfrm>
          <a:prstGeom prst="rect">
            <a:avLst/>
          </a:prstGeom>
        </p:spPr>
      </p:pic>
    </p:spTree>
    <p:extLst>
      <p:ext uri="{BB962C8B-B14F-4D97-AF65-F5344CB8AC3E}">
        <p14:creationId xmlns:p14="http://schemas.microsoft.com/office/powerpoint/2010/main" val="42140668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04800"/>
            <a:ext cx="8128000" cy="6248400"/>
          </a:xfrm>
          <a:prstGeom prst="rect">
            <a:avLst/>
          </a:prstGeom>
        </p:spPr>
      </p:pic>
    </p:spTree>
    <p:extLst>
      <p:ext uri="{BB962C8B-B14F-4D97-AF65-F5344CB8AC3E}">
        <p14:creationId xmlns:p14="http://schemas.microsoft.com/office/powerpoint/2010/main" val="6760743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905000"/>
            <a:ext cx="6096000" cy="3048000"/>
          </a:xfrm>
          <a:prstGeom prst="rect">
            <a:avLst/>
          </a:prstGeom>
        </p:spPr>
      </p:pic>
    </p:spTree>
    <p:extLst>
      <p:ext uri="{BB962C8B-B14F-4D97-AF65-F5344CB8AC3E}">
        <p14:creationId xmlns:p14="http://schemas.microsoft.com/office/powerpoint/2010/main" val="2772357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86" y="-827177"/>
            <a:ext cx="11507437" cy="3008674"/>
          </a:xfrm>
        </p:spPr>
        <p:txBody>
          <a:bodyPr/>
          <a:lstStyle/>
          <a:p>
            <a:pPr algn="ctr"/>
            <a:r>
              <a:rPr lang="es-ES_tradnl" dirty="0" smtClean="0"/>
              <a:t>El dogo - perro caliente -</a:t>
            </a:r>
            <a:r>
              <a:rPr lang="es-ES_tradnl" dirty="0" err="1" smtClean="0"/>
              <a:t>hot</a:t>
            </a:r>
            <a:r>
              <a:rPr lang="es-ES_tradnl" dirty="0" smtClean="0"/>
              <a:t> </a:t>
            </a:r>
            <a:r>
              <a:rPr lang="es-ES_tradnl" dirty="0" err="1" smtClean="0"/>
              <a:t>dog</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519" y="2025560"/>
            <a:ext cx="7162800" cy="3708400"/>
          </a:xfrm>
          <a:prstGeom prst="rect">
            <a:avLst/>
          </a:prstGeom>
        </p:spPr>
      </p:pic>
      <p:sp>
        <p:nvSpPr>
          <p:cNvPr id="6" name="Star: 5 Points 5">
            <a:extLst>
              <a:ext uri="{FF2B5EF4-FFF2-40B4-BE49-F238E27FC236}">
                <a16:creationId xmlns:a16="http://schemas.microsoft.com/office/drawing/2014/main" id="{47B46020-4711-420E-B96D-A75D37D4D73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07319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1423987"/>
            <a:ext cx="6000750" cy="4010025"/>
          </a:xfrm>
          <a:prstGeom prst="rect">
            <a:avLst/>
          </a:prstGeom>
        </p:spPr>
      </p:pic>
    </p:spTree>
    <p:extLst>
      <p:ext uri="{BB962C8B-B14F-4D97-AF65-F5344CB8AC3E}">
        <p14:creationId xmlns:p14="http://schemas.microsoft.com/office/powerpoint/2010/main" val="5124883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454150"/>
            <a:ext cx="5715000" cy="3949700"/>
          </a:xfrm>
          <a:prstGeom prst="rect">
            <a:avLst/>
          </a:prstGeom>
        </p:spPr>
      </p:pic>
    </p:spTree>
    <p:extLst>
      <p:ext uri="{BB962C8B-B14F-4D97-AF65-F5344CB8AC3E}">
        <p14:creationId xmlns:p14="http://schemas.microsoft.com/office/powerpoint/2010/main" val="20101626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0" y="2295525"/>
            <a:ext cx="2857500" cy="2266950"/>
          </a:xfrm>
          <a:prstGeom prst="rect">
            <a:avLst/>
          </a:prstGeom>
        </p:spPr>
      </p:pic>
    </p:spTree>
    <p:extLst>
      <p:ext uri="{BB962C8B-B14F-4D97-AF65-F5344CB8AC3E}">
        <p14:creationId xmlns:p14="http://schemas.microsoft.com/office/powerpoint/2010/main" val="3185412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509" y="0"/>
            <a:ext cx="6990981" cy="6858000"/>
          </a:xfrm>
          <a:prstGeom prst="rect">
            <a:avLst/>
          </a:prstGeom>
        </p:spPr>
      </p:pic>
    </p:spTree>
    <p:extLst>
      <p:ext uri="{BB962C8B-B14F-4D97-AF65-F5344CB8AC3E}">
        <p14:creationId xmlns:p14="http://schemas.microsoft.com/office/powerpoint/2010/main" val="29499617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920750"/>
            <a:ext cx="8915400" cy="5016500"/>
          </a:xfrm>
          <a:prstGeom prst="rect">
            <a:avLst/>
          </a:prstGeom>
        </p:spPr>
      </p:pic>
    </p:spTree>
    <p:extLst>
      <p:ext uri="{BB962C8B-B14F-4D97-AF65-F5344CB8AC3E}">
        <p14:creationId xmlns:p14="http://schemas.microsoft.com/office/powerpoint/2010/main" val="8379143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752600"/>
            <a:ext cx="4572000" cy="3352800"/>
          </a:xfrm>
          <a:prstGeom prst="rect">
            <a:avLst/>
          </a:prstGeom>
        </p:spPr>
      </p:pic>
    </p:spTree>
    <p:extLst>
      <p:ext uri="{BB962C8B-B14F-4D97-AF65-F5344CB8AC3E}">
        <p14:creationId xmlns:p14="http://schemas.microsoft.com/office/powerpoint/2010/main" val="10142609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437" y="895350"/>
            <a:ext cx="5953125" cy="5067300"/>
          </a:xfrm>
          <a:prstGeom prst="rect">
            <a:avLst/>
          </a:prstGeom>
        </p:spPr>
      </p:pic>
    </p:spTree>
    <p:extLst>
      <p:ext uri="{BB962C8B-B14F-4D97-AF65-F5344CB8AC3E}">
        <p14:creationId xmlns:p14="http://schemas.microsoft.com/office/powerpoint/2010/main" val="99750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1461" y="-1139537"/>
            <a:ext cx="9612971" cy="2852737"/>
          </a:xfrm>
        </p:spPr>
        <p:txBody>
          <a:bodyPr/>
          <a:lstStyle/>
          <a:p>
            <a:r>
              <a:rPr lang="es-ES_tradnl" dirty="0"/>
              <a:t>La pizza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066" y="1713200"/>
            <a:ext cx="5861908" cy="4024337"/>
          </a:xfrm>
          <a:prstGeom prst="rect">
            <a:avLst/>
          </a:prstGeom>
        </p:spPr>
      </p:pic>
      <p:sp>
        <p:nvSpPr>
          <p:cNvPr id="5" name="Star: 5 Points 4">
            <a:extLst>
              <a:ext uri="{FF2B5EF4-FFF2-40B4-BE49-F238E27FC236}">
                <a16:creationId xmlns:a16="http://schemas.microsoft.com/office/drawing/2014/main" id="{5D21064E-3D8D-4BD4-967C-2406366DC3E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664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415" y="-734096"/>
            <a:ext cx="9612971" cy="2852737"/>
          </a:xfrm>
        </p:spPr>
        <p:txBody>
          <a:bodyPr/>
          <a:lstStyle/>
          <a:p>
            <a:r>
              <a:rPr lang="es-ES_tradnl" dirty="0"/>
              <a:t>El queso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882" y="1803041"/>
            <a:ext cx="5144932" cy="4604197"/>
          </a:xfrm>
          <a:prstGeom prst="rect">
            <a:avLst/>
          </a:prstGeom>
        </p:spPr>
      </p:pic>
      <p:sp>
        <p:nvSpPr>
          <p:cNvPr id="5" name="Star: 5 Points 4">
            <a:extLst>
              <a:ext uri="{FF2B5EF4-FFF2-40B4-BE49-F238E27FC236}">
                <a16:creationId xmlns:a16="http://schemas.microsoft.com/office/drawing/2014/main" id="{BE78CC56-79C3-4C61-B3B4-2A223EF8B9FE}"/>
              </a:ext>
            </a:extLst>
          </p:cNvPr>
          <p:cNvSpPr/>
          <p:nvPr/>
        </p:nvSpPr>
        <p:spPr>
          <a:xfrm rot="20565669">
            <a:off x="574936" y="463590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457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15" y="-894089"/>
            <a:ext cx="9612971" cy="2852737"/>
          </a:xfrm>
        </p:spPr>
        <p:txBody>
          <a:bodyPr/>
          <a:lstStyle/>
          <a:p>
            <a:r>
              <a:rPr lang="es-ES_tradnl" dirty="0" smtClean="0"/>
              <a:t>La torta </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920" y="2307002"/>
            <a:ext cx="5105259" cy="3401004"/>
          </a:xfrm>
          <a:prstGeom prst="rect">
            <a:avLst/>
          </a:prstGeom>
        </p:spPr>
      </p:pic>
      <p:sp>
        <p:nvSpPr>
          <p:cNvPr id="5" name="Star: 5 Points 4">
            <a:extLst>
              <a:ext uri="{FF2B5EF4-FFF2-40B4-BE49-F238E27FC236}">
                <a16:creationId xmlns:a16="http://schemas.microsoft.com/office/drawing/2014/main" id="{08C8937D-536F-406F-A295-D0FF855DD9D7}"/>
              </a:ext>
            </a:extLst>
          </p:cNvPr>
          <p:cNvSpPr/>
          <p:nvPr/>
        </p:nvSpPr>
        <p:spPr>
          <a:xfrm rot="20565669">
            <a:off x="495423"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20" y="2544469"/>
            <a:ext cx="4670231" cy="2285898"/>
          </a:xfrm>
          <a:prstGeom prst="rect">
            <a:avLst/>
          </a:prstGeom>
        </p:spPr>
      </p:pic>
    </p:spTree>
    <p:extLst>
      <p:ext uri="{BB962C8B-B14F-4D97-AF65-F5344CB8AC3E}">
        <p14:creationId xmlns:p14="http://schemas.microsoft.com/office/powerpoint/2010/main" val="468012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952" y="-797897"/>
            <a:ext cx="13084935" cy="2852737"/>
          </a:xfrm>
        </p:spPr>
        <p:txBody>
          <a:bodyPr/>
          <a:lstStyle/>
          <a:p>
            <a:r>
              <a:rPr lang="es-ES_tradnl" dirty="0"/>
              <a:t>El sándwich (de jamón y ques0)</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923" y="2054840"/>
            <a:ext cx="4999149" cy="3749362"/>
          </a:xfrm>
          <a:prstGeom prst="rect">
            <a:avLst/>
          </a:prstGeom>
        </p:spPr>
      </p:pic>
      <p:sp>
        <p:nvSpPr>
          <p:cNvPr id="5" name="Star: 5 Points 4">
            <a:extLst>
              <a:ext uri="{FF2B5EF4-FFF2-40B4-BE49-F238E27FC236}">
                <a16:creationId xmlns:a16="http://schemas.microsoft.com/office/drawing/2014/main" id="{B23F7BA6-A419-49E4-8220-D1931E182759}"/>
              </a:ext>
            </a:extLst>
          </p:cNvPr>
          <p:cNvSpPr/>
          <p:nvPr/>
        </p:nvSpPr>
        <p:spPr>
          <a:xfrm rot="20565669">
            <a:off x="482170" y="438561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31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4" y="-1081231"/>
            <a:ext cx="9612971" cy="2852737"/>
          </a:xfrm>
        </p:spPr>
        <p:txBody>
          <a:bodyPr/>
          <a:lstStyle/>
          <a:p>
            <a:r>
              <a:rPr lang="es-ES_tradnl" dirty="0"/>
              <a:t>La sopa de verduras</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09" y="2080139"/>
            <a:ext cx="5455276" cy="3641397"/>
          </a:xfrm>
          <a:prstGeom prst="rect">
            <a:avLst/>
          </a:prstGeom>
        </p:spPr>
      </p:pic>
      <p:sp>
        <p:nvSpPr>
          <p:cNvPr id="5" name="Star: 5 Points 4">
            <a:extLst>
              <a:ext uri="{FF2B5EF4-FFF2-40B4-BE49-F238E27FC236}">
                <a16:creationId xmlns:a16="http://schemas.microsoft.com/office/drawing/2014/main" id="{FCCBF80A-3955-4DB0-A742-C9EA46FEC2D6}"/>
              </a:ext>
            </a:extLst>
          </p:cNvPr>
          <p:cNvSpPr/>
          <p:nvPr/>
        </p:nvSpPr>
        <p:spPr>
          <a:xfrm rot="20565669">
            <a:off x="601441" y="456656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99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558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dirty="0"/>
              <a:t>OBJETIVO Y DOL </a:t>
            </a:r>
          </a:p>
        </p:txBody>
      </p:sp>
      <p:sp>
        <p:nvSpPr>
          <p:cNvPr id="3" name="Content Placeholder 2"/>
          <p:cNvSpPr>
            <a:spLocks noGrp="1"/>
          </p:cNvSpPr>
          <p:nvPr>
            <p:ph sz="half" idx="1"/>
          </p:nvPr>
        </p:nvSpPr>
        <p:spPr/>
        <p:txBody>
          <a:bodyPr>
            <a:normAutofit fontScale="92500" lnSpcReduction="10000"/>
          </a:bodyPr>
          <a:lstStyle/>
          <a:p>
            <a:r>
              <a:rPr lang="es-ES_tradnl" sz="3200" dirty="0"/>
              <a:t>LLWBAT </a:t>
            </a:r>
            <a:r>
              <a:rPr lang="es-ES_tradnl" sz="3200" dirty="0" err="1"/>
              <a:t>recognize</a:t>
            </a:r>
            <a:r>
              <a:rPr lang="es-ES_tradnl" sz="3200" dirty="0"/>
              <a:t> and </a:t>
            </a:r>
            <a:r>
              <a:rPr lang="es-ES_tradnl" sz="3200" dirty="0" err="1"/>
              <a:t>categorize</a:t>
            </a:r>
            <a:r>
              <a:rPr lang="es-ES_tradnl" sz="3200" dirty="0"/>
              <a:t> </a:t>
            </a:r>
            <a:r>
              <a:rPr lang="es-ES_tradnl" sz="3200" dirty="0" err="1"/>
              <a:t>foods</a:t>
            </a:r>
            <a:r>
              <a:rPr lang="es-ES_tradnl" sz="3200" dirty="0"/>
              <a:t> </a:t>
            </a:r>
            <a:r>
              <a:rPr lang="es-ES_tradnl" sz="3200" dirty="0" err="1"/>
              <a:t>based</a:t>
            </a:r>
            <a:r>
              <a:rPr lang="es-ES_tradnl" sz="3200" dirty="0"/>
              <a:t> </a:t>
            </a:r>
            <a:r>
              <a:rPr lang="es-ES_tradnl" sz="3200" dirty="0" err="1"/>
              <a:t>on</a:t>
            </a:r>
            <a:r>
              <a:rPr lang="es-ES_tradnl" sz="3200" dirty="0"/>
              <a:t> </a:t>
            </a:r>
            <a:r>
              <a:rPr lang="es-ES_tradnl" sz="3200" dirty="0" err="1"/>
              <a:t>the</a:t>
            </a:r>
            <a:r>
              <a:rPr lang="es-ES_tradnl" sz="3200" dirty="0"/>
              <a:t> </a:t>
            </a:r>
            <a:r>
              <a:rPr lang="es-ES_tradnl" sz="3200" dirty="0" err="1"/>
              <a:t>meals</a:t>
            </a:r>
            <a:r>
              <a:rPr lang="es-ES_tradnl" sz="3200" dirty="0"/>
              <a:t> </a:t>
            </a:r>
            <a:r>
              <a:rPr lang="es-ES_tradnl" sz="3200" dirty="0" err="1"/>
              <a:t>they</a:t>
            </a:r>
            <a:r>
              <a:rPr lang="es-ES_tradnl" sz="3200" dirty="0"/>
              <a:t> are </a:t>
            </a:r>
            <a:r>
              <a:rPr lang="es-ES_tradnl" sz="3200" dirty="0" err="1"/>
              <a:t>typically</a:t>
            </a:r>
            <a:r>
              <a:rPr lang="es-ES_tradnl" sz="3200" dirty="0"/>
              <a:t> </a:t>
            </a:r>
            <a:r>
              <a:rPr lang="es-ES_tradnl" sz="3200" dirty="0" err="1" smtClean="0"/>
              <a:t>eating</a:t>
            </a:r>
            <a:r>
              <a:rPr lang="es-ES_tradnl" sz="3200" dirty="0" smtClean="0"/>
              <a:t>. </a:t>
            </a:r>
            <a:endParaRPr lang="es-ES_tradnl" sz="3200" dirty="0"/>
          </a:p>
          <a:p>
            <a:r>
              <a:rPr lang="es-ES_tradnl" sz="3200" dirty="0"/>
              <a:t>LLWBAT use gustar and encantar to </a:t>
            </a:r>
            <a:r>
              <a:rPr lang="es-ES_tradnl" sz="3200" dirty="0" err="1" smtClean="0"/>
              <a:t>write</a:t>
            </a:r>
            <a:r>
              <a:rPr lang="es-ES_tradnl" sz="3200" dirty="0" smtClean="0"/>
              <a:t> </a:t>
            </a:r>
            <a:r>
              <a:rPr lang="es-ES_tradnl" sz="3200" dirty="0" err="1"/>
              <a:t>about</a:t>
            </a:r>
            <a:r>
              <a:rPr lang="es-ES_tradnl" sz="3200" dirty="0"/>
              <a:t> </a:t>
            </a:r>
            <a:r>
              <a:rPr lang="es-ES_tradnl" sz="3200" dirty="0" err="1"/>
              <a:t>foods</a:t>
            </a:r>
            <a:r>
              <a:rPr lang="es-ES_tradnl" sz="3200" dirty="0"/>
              <a:t> </a:t>
            </a:r>
            <a:r>
              <a:rPr lang="es-ES_tradnl" sz="3200" dirty="0" err="1"/>
              <a:t>they</a:t>
            </a:r>
            <a:r>
              <a:rPr lang="es-ES_tradnl" sz="3200" dirty="0"/>
              <a:t> </a:t>
            </a:r>
            <a:r>
              <a:rPr lang="es-ES_tradnl" sz="3200" dirty="0" err="1"/>
              <a:t>like</a:t>
            </a:r>
            <a:r>
              <a:rPr lang="es-ES_tradnl" sz="3200" dirty="0"/>
              <a:t>.</a:t>
            </a:r>
          </a:p>
        </p:txBody>
      </p:sp>
      <p:sp>
        <p:nvSpPr>
          <p:cNvPr id="4" name="Content Placeholder 3"/>
          <p:cNvSpPr>
            <a:spLocks noGrp="1"/>
          </p:cNvSpPr>
          <p:nvPr>
            <p:ph sz="half" idx="2"/>
          </p:nvPr>
        </p:nvSpPr>
        <p:spPr>
          <a:xfrm>
            <a:off x="6525403" y="2285999"/>
            <a:ext cx="4447786" cy="4339390"/>
          </a:xfrm>
        </p:spPr>
        <p:txBody>
          <a:bodyPr>
            <a:normAutofit fontScale="92500" lnSpcReduction="10000"/>
          </a:bodyPr>
          <a:lstStyle/>
          <a:p>
            <a:r>
              <a:rPr lang="es-ES_tradnl" sz="2800" dirty="0" err="1" smtClean="0"/>
              <a:t>Given</a:t>
            </a:r>
            <a:r>
              <a:rPr lang="es-ES_tradnl" sz="2800" dirty="0" smtClean="0"/>
              <a:t> 10 </a:t>
            </a:r>
            <a:r>
              <a:rPr lang="es-ES_tradnl" sz="2800" dirty="0" err="1" smtClean="0"/>
              <a:t>food</a:t>
            </a:r>
            <a:r>
              <a:rPr lang="es-ES_tradnl" sz="2800" dirty="0" smtClean="0"/>
              <a:t> </a:t>
            </a:r>
            <a:r>
              <a:rPr lang="es-ES_tradnl" sz="2800" dirty="0" err="1" smtClean="0"/>
              <a:t>vocabulary</a:t>
            </a:r>
            <a:r>
              <a:rPr lang="es-ES_tradnl" sz="2800" dirty="0" smtClean="0"/>
              <a:t>, 100% of LLW </a:t>
            </a:r>
            <a:r>
              <a:rPr lang="es-ES_tradnl" sz="2800" dirty="0" err="1"/>
              <a:t>recognize</a:t>
            </a:r>
            <a:r>
              <a:rPr lang="es-ES_tradnl" sz="2800" dirty="0"/>
              <a:t> </a:t>
            </a:r>
            <a:r>
              <a:rPr lang="es-ES_tradnl" sz="2800" dirty="0" smtClean="0"/>
              <a:t>and </a:t>
            </a:r>
            <a:r>
              <a:rPr lang="es-ES_tradnl" sz="2800" dirty="0" err="1"/>
              <a:t>categorize</a:t>
            </a:r>
            <a:r>
              <a:rPr lang="es-ES_tradnl" sz="2800" dirty="0"/>
              <a:t> </a:t>
            </a:r>
            <a:r>
              <a:rPr lang="es-ES_tradnl" sz="2800" dirty="0" err="1"/>
              <a:t>them</a:t>
            </a:r>
            <a:r>
              <a:rPr lang="es-ES_tradnl" sz="2800" dirty="0"/>
              <a:t> </a:t>
            </a:r>
            <a:r>
              <a:rPr lang="es-ES_tradnl" sz="2800" dirty="0" err="1"/>
              <a:t>into</a:t>
            </a:r>
            <a:r>
              <a:rPr lang="es-ES_tradnl" sz="2800" dirty="0"/>
              <a:t> </a:t>
            </a:r>
            <a:r>
              <a:rPr lang="es-ES_tradnl" sz="2800" dirty="0" err="1"/>
              <a:t>the</a:t>
            </a:r>
            <a:r>
              <a:rPr lang="es-ES_tradnl" sz="2800" dirty="0"/>
              <a:t> </a:t>
            </a:r>
            <a:r>
              <a:rPr lang="es-ES_tradnl" sz="2800" dirty="0" err="1"/>
              <a:t>meals</a:t>
            </a:r>
            <a:r>
              <a:rPr lang="es-ES_tradnl" sz="2800" dirty="0"/>
              <a:t> </a:t>
            </a:r>
            <a:r>
              <a:rPr lang="es-ES_tradnl" sz="2800" dirty="0" err="1"/>
              <a:t>they</a:t>
            </a:r>
            <a:r>
              <a:rPr lang="es-ES_tradnl" sz="2800" dirty="0"/>
              <a:t> are </a:t>
            </a:r>
            <a:r>
              <a:rPr lang="es-ES_tradnl" sz="2800" dirty="0" err="1" smtClean="0"/>
              <a:t>eating</a:t>
            </a:r>
            <a:r>
              <a:rPr lang="es-ES_tradnl" sz="2800" dirty="0" smtClean="0"/>
              <a:t> </a:t>
            </a:r>
            <a:r>
              <a:rPr lang="es-ES_tradnl" sz="2800" dirty="0" err="1" smtClean="0"/>
              <a:t>with</a:t>
            </a:r>
            <a:r>
              <a:rPr lang="es-ES_tradnl" sz="2800" dirty="0" smtClean="0"/>
              <a:t> </a:t>
            </a:r>
            <a:r>
              <a:rPr lang="es-ES_tradnl" sz="2800" dirty="0"/>
              <a:t>100% </a:t>
            </a:r>
            <a:r>
              <a:rPr lang="es-ES_tradnl" sz="2800" dirty="0" err="1"/>
              <a:t>accuracy</a:t>
            </a:r>
            <a:r>
              <a:rPr lang="es-ES_tradnl" sz="2800" dirty="0"/>
              <a:t>. </a:t>
            </a:r>
          </a:p>
          <a:p>
            <a:r>
              <a:rPr lang="es-ES_tradnl" sz="2800" dirty="0" err="1" smtClean="0"/>
              <a:t>Given</a:t>
            </a:r>
            <a:r>
              <a:rPr lang="es-ES_tradnl" sz="2800" dirty="0" smtClean="0"/>
              <a:t> a ven </a:t>
            </a:r>
            <a:r>
              <a:rPr lang="es-ES_tradnl" sz="2800" dirty="0" err="1" smtClean="0"/>
              <a:t>diagram</a:t>
            </a:r>
            <a:r>
              <a:rPr lang="es-ES_tradnl" sz="2800" dirty="0" smtClean="0"/>
              <a:t>, 100% of LLW </a:t>
            </a:r>
            <a:r>
              <a:rPr lang="es-ES_tradnl" sz="2800" dirty="0" err="1" smtClean="0"/>
              <a:t>will</a:t>
            </a:r>
            <a:r>
              <a:rPr lang="es-ES_tradnl" sz="2800" dirty="0" smtClean="0"/>
              <a:t> </a:t>
            </a:r>
            <a:r>
              <a:rPr lang="es-ES_tradnl" sz="2800" dirty="0" err="1" smtClean="0"/>
              <a:t>write</a:t>
            </a:r>
            <a:r>
              <a:rPr lang="es-ES_tradnl" sz="2800" dirty="0" smtClean="0"/>
              <a:t> </a:t>
            </a:r>
            <a:r>
              <a:rPr lang="es-ES_tradnl" sz="2800" dirty="0" err="1" smtClean="0"/>
              <a:t>write</a:t>
            </a:r>
            <a:r>
              <a:rPr lang="es-ES_tradnl" sz="2800" dirty="0" smtClean="0"/>
              <a:t> </a:t>
            </a:r>
            <a:r>
              <a:rPr lang="es-ES_tradnl" sz="2800" dirty="0" err="1"/>
              <a:t>three</a:t>
            </a:r>
            <a:r>
              <a:rPr lang="es-ES_tradnl" sz="2800" dirty="0"/>
              <a:t> </a:t>
            </a:r>
            <a:r>
              <a:rPr lang="es-ES_tradnl" sz="2800" dirty="0" err="1" smtClean="0"/>
              <a:t>sentences</a:t>
            </a:r>
            <a:r>
              <a:rPr lang="es-ES_tradnl" sz="2800" dirty="0" smtClean="0"/>
              <a:t> </a:t>
            </a:r>
            <a:r>
              <a:rPr lang="es-ES_tradnl" sz="2800" dirty="0" err="1" smtClean="0"/>
              <a:t>expressing</a:t>
            </a:r>
            <a:r>
              <a:rPr lang="es-ES_tradnl" sz="2800" dirty="0" smtClean="0"/>
              <a:t> </a:t>
            </a:r>
            <a:r>
              <a:rPr lang="es-ES_tradnl" sz="2800" dirty="0" err="1"/>
              <a:t>what</a:t>
            </a:r>
            <a:r>
              <a:rPr lang="es-ES_tradnl" sz="2800" dirty="0"/>
              <a:t> </a:t>
            </a:r>
            <a:r>
              <a:rPr lang="es-ES_tradnl" sz="2800" dirty="0" err="1"/>
              <a:t>foods</a:t>
            </a:r>
            <a:r>
              <a:rPr lang="es-ES_tradnl" sz="2800" dirty="0"/>
              <a:t> </a:t>
            </a:r>
            <a:r>
              <a:rPr lang="es-ES_tradnl" sz="2800" dirty="0" err="1"/>
              <a:t>they</a:t>
            </a:r>
            <a:r>
              <a:rPr lang="es-ES_tradnl" sz="2800" dirty="0"/>
              <a:t> </a:t>
            </a:r>
            <a:r>
              <a:rPr lang="es-ES_tradnl" sz="2800" dirty="0" err="1"/>
              <a:t>like</a:t>
            </a:r>
            <a:r>
              <a:rPr lang="es-ES_tradnl" sz="2800" dirty="0"/>
              <a:t>/</a:t>
            </a:r>
            <a:r>
              <a:rPr lang="es-ES_tradnl" sz="2800" dirty="0" err="1"/>
              <a:t>love</a:t>
            </a:r>
            <a:r>
              <a:rPr lang="es-ES_tradnl" sz="2800" dirty="0"/>
              <a:t> </a:t>
            </a:r>
            <a:r>
              <a:rPr lang="es-ES_tradnl" sz="2800" dirty="0" err="1"/>
              <a:t>using</a:t>
            </a:r>
            <a:r>
              <a:rPr lang="es-ES_tradnl" sz="2800" dirty="0"/>
              <a:t> encantar and gustar </a:t>
            </a:r>
            <a:r>
              <a:rPr lang="es-ES_tradnl" sz="2800" dirty="0" err="1"/>
              <a:t>with</a:t>
            </a:r>
            <a:r>
              <a:rPr lang="es-ES_tradnl" sz="2800" dirty="0"/>
              <a:t> </a:t>
            </a:r>
            <a:r>
              <a:rPr lang="es-ES_tradnl" sz="2800" dirty="0" err="1"/>
              <a:t>meal</a:t>
            </a:r>
            <a:r>
              <a:rPr lang="es-ES_tradnl" sz="2800" dirty="0"/>
              <a:t> </a:t>
            </a:r>
            <a:r>
              <a:rPr lang="es-ES_tradnl" sz="2800" dirty="0" err="1"/>
              <a:t>vocabulary</a:t>
            </a:r>
            <a:r>
              <a:rPr lang="es-ES_tradnl" sz="2800" dirty="0"/>
              <a:t> </a:t>
            </a:r>
            <a:r>
              <a:rPr lang="es-ES_tradnl" sz="2800" dirty="0" err="1"/>
              <a:t>with</a:t>
            </a:r>
            <a:r>
              <a:rPr lang="es-ES_tradnl" sz="2800" dirty="0"/>
              <a:t> 100% </a:t>
            </a:r>
            <a:r>
              <a:rPr lang="es-ES_tradnl" sz="2800" dirty="0" err="1"/>
              <a:t>accuracy</a:t>
            </a:r>
            <a:r>
              <a:rPr lang="es-ES_tradnl" sz="2800" dirty="0"/>
              <a:t>. </a:t>
            </a:r>
          </a:p>
        </p:txBody>
      </p:sp>
    </p:spTree>
    <p:extLst>
      <p:ext uri="{BB962C8B-B14F-4D97-AF65-F5344CB8AC3E}">
        <p14:creationId xmlns:p14="http://schemas.microsoft.com/office/powerpoint/2010/main" val="16571642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265532"/>
            <a:ext cx="8361229" cy="2098226"/>
          </a:xfrm>
        </p:spPr>
        <p:txBody>
          <a:bodyPr/>
          <a:lstStyle/>
          <a:p>
            <a:r>
              <a:rPr lang="es-ES_tradnl" dirty="0"/>
              <a:t>Bienvenidos a nuestra clase </a:t>
            </a:r>
            <a:br>
              <a:rPr lang="es-ES_tradnl" dirty="0"/>
            </a:br>
            <a:r>
              <a:rPr lang="es-ES_tradnl" dirty="0"/>
              <a:t>español 1 </a:t>
            </a:r>
          </a:p>
        </p:txBody>
      </p:sp>
      <p:sp>
        <p:nvSpPr>
          <p:cNvPr id="3" name="Subtitle 2"/>
          <p:cNvSpPr>
            <a:spLocks noGrp="1"/>
          </p:cNvSpPr>
          <p:nvPr>
            <p:ph type="subTitle" idx="1"/>
          </p:nvPr>
        </p:nvSpPr>
        <p:spPr>
          <a:xfrm>
            <a:off x="2679905" y="4738157"/>
            <a:ext cx="6831673" cy="1086237"/>
          </a:xfrm>
        </p:spPr>
        <p:txBody>
          <a:bodyPr/>
          <a:lstStyle/>
          <a:p>
            <a:r>
              <a:rPr lang="es-ES_tradnl" dirty="0"/>
              <a:t>HOY ES </a:t>
            </a:r>
            <a:r>
              <a:rPr lang="es-ES_tradnl" dirty="0" smtClean="0"/>
              <a:t>miércoles, </a:t>
            </a:r>
            <a:r>
              <a:rPr lang="es-ES_tradnl" dirty="0"/>
              <a:t>EL </a:t>
            </a:r>
            <a:r>
              <a:rPr lang="es-ES_tradnl" dirty="0" smtClean="0"/>
              <a:t>diez </a:t>
            </a:r>
            <a:r>
              <a:rPr lang="es-ES_tradnl" dirty="0"/>
              <a:t>DE ABRIL </a:t>
            </a:r>
          </a:p>
        </p:txBody>
      </p:sp>
    </p:spTree>
    <p:extLst>
      <p:ext uri="{BB962C8B-B14F-4D97-AF65-F5344CB8AC3E}">
        <p14:creationId xmlns:p14="http://schemas.microsoft.com/office/powerpoint/2010/main" val="4046617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dirty="0"/>
              <a:t>OBJETIVO Y DOL </a:t>
            </a:r>
          </a:p>
        </p:txBody>
      </p:sp>
      <p:sp>
        <p:nvSpPr>
          <p:cNvPr id="3" name="Content Placeholder 2"/>
          <p:cNvSpPr>
            <a:spLocks noGrp="1"/>
          </p:cNvSpPr>
          <p:nvPr>
            <p:ph sz="half" idx="1"/>
          </p:nvPr>
        </p:nvSpPr>
        <p:spPr/>
        <p:txBody>
          <a:bodyPr>
            <a:normAutofit fontScale="92500" lnSpcReduction="10000"/>
          </a:bodyPr>
          <a:lstStyle/>
          <a:p>
            <a:r>
              <a:rPr lang="es-ES_tradnl" sz="3200" dirty="0"/>
              <a:t>LLWBAT </a:t>
            </a:r>
            <a:r>
              <a:rPr lang="es-ES_tradnl" sz="3200" dirty="0" err="1"/>
              <a:t>recognize</a:t>
            </a:r>
            <a:r>
              <a:rPr lang="es-ES_tradnl" sz="3200" dirty="0"/>
              <a:t> and </a:t>
            </a:r>
            <a:r>
              <a:rPr lang="es-ES_tradnl" sz="3200" dirty="0" err="1"/>
              <a:t>categorize</a:t>
            </a:r>
            <a:r>
              <a:rPr lang="es-ES_tradnl" sz="3200" dirty="0"/>
              <a:t> </a:t>
            </a:r>
            <a:r>
              <a:rPr lang="es-ES_tradnl" sz="3200" dirty="0" err="1"/>
              <a:t>foods</a:t>
            </a:r>
            <a:r>
              <a:rPr lang="es-ES_tradnl" sz="3200" dirty="0"/>
              <a:t> </a:t>
            </a:r>
            <a:r>
              <a:rPr lang="es-ES_tradnl" sz="3200" dirty="0" err="1"/>
              <a:t>based</a:t>
            </a:r>
            <a:r>
              <a:rPr lang="es-ES_tradnl" sz="3200" dirty="0"/>
              <a:t> </a:t>
            </a:r>
            <a:r>
              <a:rPr lang="es-ES_tradnl" sz="3200" dirty="0" err="1"/>
              <a:t>on</a:t>
            </a:r>
            <a:r>
              <a:rPr lang="es-ES_tradnl" sz="3200" dirty="0"/>
              <a:t> </a:t>
            </a:r>
            <a:r>
              <a:rPr lang="es-ES_tradnl" sz="3200" dirty="0" err="1"/>
              <a:t>the</a:t>
            </a:r>
            <a:r>
              <a:rPr lang="es-ES_tradnl" sz="3200" dirty="0"/>
              <a:t> </a:t>
            </a:r>
            <a:r>
              <a:rPr lang="es-ES_tradnl" sz="3200" dirty="0" err="1"/>
              <a:t>meals</a:t>
            </a:r>
            <a:r>
              <a:rPr lang="es-ES_tradnl" sz="3200" dirty="0"/>
              <a:t> </a:t>
            </a:r>
            <a:r>
              <a:rPr lang="es-ES_tradnl" sz="3200" dirty="0" err="1"/>
              <a:t>they</a:t>
            </a:r>
            <a:r>
              <a:rPr lang="es-ES_tradnl" sz="3200" dirty="0"/>
              <a:t> are </a:t>
            </a:r>
            <a:r>
              <a:rPr lang="es-ES_tradnl" sz="3200" dirty="0" err="1"/>
              <a:t>typically</a:t>
            </a:r>
            <a:r>
              <a:rPr lang="es-ES_tradnl" sz="3200" dirty="0"/>
              <a:t> </a:t>
            </a:r>
            <a:r>
              <a:rPr lang="es-ES_tradnl" sz="3200" dirty="0" err="1" smtClean="0"/>
              <a:t>eating</a:t>
            </a:r>
            <a:r>
              <a:rPr lang="es-ES_tradnl" sz="3200" dirty="0" smtClean="0"/>
              <a:t>. </a:t>
            </a:r>
            <a:endParaRPr lang="es-ES_tradnl" sz="3200" dirty="0"/>
          </a:p>
          <a:p>
            <a:r>
              <a:rPr lang="es-ES_tradnl" sz="3200" dirty="0"/>
              <a:t>LLWBAT use gustar and encantar to </a:t>
            </a:r>
            <a:r>
              <a:rPr lang="es-ES_tradnl" sz="3200" dirty="0" err="1" smtClean="0"/>
              <a:t>write</a:t>
            </a:r>
            <a:r>
              <a:rPr lang="es-ES_tradnl" sz="3200" dirty="0" smtClean="0"/>
              <a:t> </a:t>
            </a:r>
            <a:r>
              <a:rPr lang="es-ES_tradnl" sz="3200" dirty="0" err="1"/>
              <a:t>about</a:t>
            </a:r>
            <a:r>
              <a:rPr lang="es-ES_tradnl" sz="3200" dirty="0"/>
              <a:t> </a:t>
            </a:r>
            <a:r>
              <a:rPr lang="es-ES_tradnl" sz="3200" dirty="0" err="1"/>
              <a:t>foods</a:t>
            </a:r>
            <a:r>
              <a:rPr lang="es-ES_tradnl" sz="3200" dirty="0"/>
              <a:t> </a:t>
            </a:r>
            <a:r>
              <a:rPr lang="es-ES_tradnl" sz="3200" dirty="0" err="1"/>
              <a:t>they</a:t>
            </a:r>
            <a:r>
              <a:rPr lang="es-ES_tradnl" sz="3200" dirty="0"/>
              <a:t> </a:t>
            </a:r>
            <a:r>
              <a:rPr lang="es-ES_tradnl" sz="3200" dirty="0" err="1"/>
              <a:t>like</a:t>
            </a:r>
            <a:r>
              <a:rPr lang="es-ES_tradnl" sz="3200" dirty="0"/>
              <a:t>.</a:t>
            </a:r>
          </a:p>
        </p:txBody>
      </p:sp>
      <p:sp>
        <p:nvSpPr>
          <p:cNvPr id="4" name="Content Placeholder 3"/>
          <p:cNvSpPr>
            <a:spLocks noGrp="1"/>
          </p:cNvSpPr>
          <p:nvPr>
            <p:ph sz="half" idx="2"/>
          </p:nvPr>
        </p:nvSpPr>
        <p:spPr>
          <a:xfrm>
            <a:off x="6525403" y="2285999"/>
            <a:ext cx="4447786" cy="4339390"/>
          </a:xfrm>
        </p:spPr>
        <p:txBody>
          <a:bodyPr>
            <a:normAutofit fontScale="92500" lnSpcReduction="10000"/>
          </a:bodyPr>
          <a:lstStyle/>
          <a:p>
            <a:r>
              <a:rPr lang="es-ES_tradnl" sz="2800" dirty="0" err="1" smtClean="0"/>
              <a:t>Given</a:t>
            </a:r>
            <a:r>
              <a:rPr lang="es-ES_tradnl" sz="2800" dirty="0" smtClean="0"/>
              <a:t> 10 </a:t>
            </a:r>
            <a:r>
              <a:rPr lang="es-ES_tradnl" sz="2800" dirty="0" err="1" smtClean="0"/>
              <a:t>food</a:t>
            </a:r>
            <a:r>
              <a:rPr lang="es-ES_tradnl" sz="2800" dirty="0" smtClean="0"/>
              <a:t> </a:t>
            </a:r>
            <a:r>
              <a:rPr lang="es-ES_tradnl" sz="2800" dirty="0" err="1" smtClean="0"/>
              <a:t>vocabulary</a:t>
            </a:r>
            <a:r>
              <a:rPr lang="es-ES_tradnl" sz="2800" dirty="0" smtClean="0"/>
              <a:t>, 100% of LLW </a:t>
            </a:r>
            <a:r>
              <a:rPr lang="es-ES_tradnl" sz="2800" dirty="0" err="1"/>
              <a:t>recognize</a:t>
            </a:r>
            <a:r>
              <a:rPr lang="es-ES_tradnl" sz="2800" dirty="0"/>
              <a:t> </a:t>
            </a:r>
            <a:r>
              <a:rPr lang="es-ES_tradnl" sz="2800" dirty="0" smtClean="0"/>
              <a:t>and </a:t>
            </a:r>
            <a:r>
              <a:rPr lang="es-ES_tradnl" sz="2800" dirty="0" err="1"/>
              <a:t>categorize</a:t>
            </a:r>
            <a:r>
              <a:rPr lang="es-ES_tradnl" sz="2800" dirty="0"/>
              <a:t> </a:t>
            </a:r>
            <a:r>
              <a:rPr lang="es-ES_tradnl" sz="2800" dirty="0" err="1"/>
              <a:t>them</a:t>
            </a:r>
            <a:r>
              <a:rPr lang="es-ES_tradnl" sz="2800" dirty="0"/>
              <a:t> </a:t>
            </a:r>
            <a:r>
              <a:rPr lang="es-ES_tradnl" sz="2800" dirty="0" err="1"/>
              <a:t>into</a:t>
            </a:r>
            <a:r>
              <a:rPr lang="es-ES_tradnl" sz="2800" dirty="0"/>
              <a:t> </a:t>
            </a:r>
            <a:r>
              <a:rPr lang="es-ES_tradnl" sz="2800" dirty="0" err="1"/>
              <a:t>the</a:t>
            </a:r>
            <a:r>
              <a:rPr lang="es-ES_tradnl" sz="2800" dirty="0"/>
              <a:t> </a:t>
            </a:r>
            <a:r>
              <a:rPr lang="es-ES_tradnl" sz="2800" dirty="0" err="1"/>
              <a:t>meals</a:t>
            </a:r>
            <a:r>
              <a:rPr lang="es-ES_tradnl" sz="2800" dirty="0"/>
              <a:t> </a:t>
            </a:r>
            <a:r>
              <a:rPr lang="es-ES_tradnl" sz="2800" dirty="0" err="1"/>
              <a:t>they</a:t>
            </a:r>
            <a:r>
              <a:rPr lang="es-ES_tradnl" sz="2800" dirty="0"/>
              <a:t> are </a:t>
            </a:r>
            <a:r>
              <a:rPr lang="es-ES_tradnl" sz="2800" dirty="0" err="1" smtClean="0"/>
              <a:t>eating</a:t>
            </a:r>
            <a:r>
              <a:rPr lang="es-ES_tradnl" sz="2800" dirty="0" smtClean="0"/>
              <a:t> </a:t>
            </a:r>
            <a:r>
              <a:rPr lang="es-ES_tradnl" sz="2800" dirty="0" err="1" smtClean="0"/>
              <a:t>with</a:t>
            </a:r>
            <a:r>
              <a:rPr lang="es-ES_tradnl" sz="2800" dirty="0" smtClean="0"/>
              <a:t> </a:t>
            </a:r>
            <a:r>
              <a:rPr lang="es-ES_tradnl" sz="2800" dirty="0"/>
              <a:t>100% </a:t>
            </a:r>
            <a:r>
              <a:rPr lang="es-ES_tradnl" sz="2800" dirty="0" err="1"/>
              <a:t>accuracy</a:t>
            </a:r>
            <a:r>
              <a:rPr lang="es-ES_tradnl" sz="2800" dirty="0"/>
              <a:t>. </a:t>
            </a:r>
          </a:p>
          <a:p>
            <a:r>
              <a:rPr lang="es-ES_tradnl" sz="2800" dirty="0" err="1" smtClean="0"/>
              <a:t>Given</a:t>
            </a:r>
            <a:r>
              <a:rPr lang="es-ES_tradnl" sz="2800" dirty="0" smtClean="0"/>
              <a:t> a ven </a:t>
            </a:r>
            <a:r>
              <a:rPr lang="es-ES_tradnl" sz="2800" dirty="0" err="1" smtClean="0"/>
              <a:t>diagram</a:t>
            </a:r>
            <a:r>
              <a:rPr lang="es-ES_tradnl" sz="2800" dirty="0" smtClean="0"/>
              <a:t>, 100% of LLW </a:t>
            </a:r>
            <a:r>
              <a:rPr lang="es-ES_tradnl" sz="2800" dirty="0" err="1" smtClean="0"/>
              <a:t>will</a:t>
            </a:r>
            <a:r>
              <a:rPr lang="es-ES_tradnl" sz="2800" dirty="0" smtClean="0"/>
              <a:t> </a:t>
            </a:r>
            <a:r>
              <a:rPr lang="es-ES_tradnl" sz="2800" dirty="0" err="1" smtClean="0"/>
              <a:t>write</a:t>
            </a:r>
            <a:r>
              <a:rPr lang="es-ES_tradnl" sz="2800" dirty="0" smtClean="0"/>
              <a:t> </a:t>
            </a:r>
            <a:r>
              <a:rPr lang="es-ES_tradnl" sz="2800" dirty="0" err="1" smtClean="0"/>
              <a:t>write</a:t>
            </a:r>
            <a:r>
              <a:rPr lang="es-ES_tradnl" sz="2800" dirty="0" smtClean="0"/>
              <a:t> </a:t>
            </a:r>
            <a:r>
              <a:rPr lang="es-ES_tradnl" sz="2800" dirty="0" err="1"/>
              <a:t>three</a:t>
            </a:r>
            <a:r>
              <a:rPr lang="es-ES_tradnl" sz="2800" dirty="0"/>
              <a:t> </a:t>
            </a:r>
            <a:r>
              <a:rPr lang="es-ES_tradnl" sz="2800" dirty="0" err="1" smtClean="0"/>
              <a:t>sentences</a:t>
            </a:r>
            <a:r>
              <a:rPr lang="es-ES_tradnl" sz="2800" dirty="0" smtClean="0"/>
              <a:t> </a:t>
            </a:r>
            <a:r>
              <a:rPr lang="es-ES_tradnl" sz="2800" dirty="0" err="1" smtClean="0"/>
              <a:t>expressing</a:t>
            </a:r>
            <a:r>
              <a:rPr lang="es-ES_tradnl" sz="2800" dirty="0" smtClean="0"/>
              <a:t> </a:t>
            </a:r>
            <a:r>
              <a:rPr lang="es-ES_tradnl" sz="2800" dirty="0" err="1"/>
              <a:t>what</a:t>
            </a:r>
            <a:r>
              <a:rPr lang="es-ES_tradnl" sz="2800" dirty="0"/>
              <a:t> </a:t>
            </a:r>
            <a:r>
              <a:rPr lang="es-ES_tradnl" sz="2800" dirty="0" err="1"/>
              <a:t>foods</a:t>
            </a:r>
            <a:r>
              <a:rPr lang="es-ES_tradnl" sz="2800" dirty="0"/>
              <a:t> </a:t>
            </a:r>
            <a:r>
              <a:rPr lang="es-ES_tradnl" sz="2800" dirty="0" err="1"/>
              <a:t>they</a:t>
            </a:r>
            <a:r>
              <a:rPr lang="es-ES_tradnl" sz="2800" dirty="0"/>
              <a:t> </a:t>
            </a:r>
            <a:r>
              <a:rPr lang="es-ES_tradnl" sz="2800" dirty="0" err="1"/>
              <a:t>like</a:t>
            </a:r>
            <a:r>
              <a:rPr lang="es-ES_tradnl" sz="2800" dirty="0"/>
              <a:t>/</a:t>
            </a:r>
            <a:r>
              <a:rPr lang="es-ES_tradnl" sz="2800" dirty="0" err="1"/>
              <a:t>love</a:t>
            </a:r>
            <a:r>
              <a:rPr lang="es-ES_tradnl" sz="2800" dirty="0"/>
              <a:t> </a:t>
            </a:r>
            <a:r>
              <a:rPr lang="es-ES_tradnl" sz="2800" dirty="0" err="1"/>
              <a:t>using</a:t>
            </a:r>
            <a:r>
              <a:rPr lang="es-ES_tradnl" sz="2800" dirty="0"/>
              <a:t> encantar and gustar </a:t>
            </a:r>
            <a:r>
              <a:rPr lang="es-ES_tradnl" sz="2800" dirty="0" err="1"/>
              <a:t>with</a:t>
            </a:r>
            <a:r>
              <a:rPr lang="es-ES_tradnl" sz="2800" dirty="0"/>
              <a:t> </a:t>
            </a:r>
            <a:r>
              <a:rPr lang="es-ES_tradnl" sz="2800" dirty="0" err="1"/>
              <a:t>meal</a:t>
            </a:r>
            <a:r>
              <a:rPr lang="es-ES_tradnl" sz="2800" dirty="0"/>
              <a:t> </a:t>
            </a:r>
            <a:r>
              <a:rPr lang="es-ES_tradnl" sz="2800" dirty="0" err="1"/>
              <a:t>vocabulary</a:t>
            </a:r>
            <a:r>
              <a:rPr lang="es-ES_tradnl" sz="2800" dirty="0"/>
              <a:t> </a:t>
            </a:r>
            <a:r>
              <a:rPr lang="es-ES_tradnl" sz="2800" dirty="0" err="1"/>
              <a:t>with</a:t>
            </a:r>
            <a:r>
              <a:rPr lang="es-ES_tradnl" sz="2800" dirty="0"/>
              <a:t> 100% </a:t>
            </a:r>
            <a:r>
              <a:rPr lang="es-ES_tradnl" sz="2800" dirty="0" err="1"/>
              <a:t>accuracy</a:t>
            </a:r>
            <a:r>
              <a:rPr lang="es-ES_tradnl" sz="2800" dirty="0"/>
              <a:t>. </a:t>
            </a:r>
          </a:p>
        </p:txBody>
      </p:sp>
    </p:spTree>
    <p:extLst>
      <p:ext uri="{BB962C8B-B14F-4D97-AF65-F5344CB8AC3E}">
        <p14:creationId xmlns:p14="http://schemas.microsoft.com/office/powerpoint/2010/main" val="3532520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La cena</a:t>
            </a:r>
          </a:p>
        </p:txBody>
      </p:sp>
      <p:sp>
        <p:nvSpPr>
          <p:cNvPr id="3" name="Subtitle 2"/>
          <p:cNvSpPr>
            <a:spLocks noGrp="1"/>
          </p:cNvSpPr>
          <p:nvPr>
            <p:ph type="subTitle" idx="1"/>
          </p:nvPr>
        </p:nvSpPr>
        <p:spPr/>
        <p:txBody>
          <a:bodyPr/>
          <a:lstStyle/>
          <a:p>
            <a:endParaRPr lang="es-ES_tradnl" dirty="0"/>
          </a:p>
        </p:txBody>
      </p:sp>
      <p:sp>
        <p:nvSpPr>
          <p:cNvPr id="4" name="Star: 5 Points 3">
            <a:extLst>
              <a:ext uri="{FF2B5EF4-FFF2-40B4-BE49-F238E27FC236}">
                <a16:creationId xmlns:a16="http://schemas.microsoft.com/office/drawing/2014/main" id="{B6890D8D-5F0D-49D0-A901-E2C61BCEB4DF}"/>
              </a:ext>
            </a:extLst>
          </p:cNvPr>
          <p:cNvSpPr/>
          <p:nvPr/>
        </p:nvSpPr>
        <p:spPr>
          <a:xfrm rot="20565669">
            <a:off x="720710" y="4447145"/>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086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733" y="-305907"/>
            <a:ext cx="9612971" cy="2852737"/>
          </a:xfrm>
        </p:spPr>
        <p:txBody>
          <a:bodyPr/>
          <a:lstStyle/>
          <a:p>
            <a:r>
              <a:rPr lang="es-ES_tradnl" dirty="0"/>
              <a:t>La carne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645" y="2335503"/>
            <a:ext cx="4762500" cy="3371850"/>
          </a:xfrm>
          <a:prstGeom prst="rect">
            <a:avLst/>
          </a:prstGeom>
        </p:spPr>
      </p:pic>
      <p:sp>
        <p:nvSpPr>
          <p:cNvPr id="5" name="Star: 5 Points 4">
            <a:extLst>
              <a:ext uri="{FF2B5EF4-FFF2-40B4-BE49-F238E27FC236}">
                <a16:creationId xmlns:a16="http://schemas.microsoft.com/office/drawing/2014/main" id="{81D17724-258B-4E3E-9F47-02FFACAAFD0C}"/>
              </a:ext>
            </a:extLst>
          </p:cNvPr>
          <p:cNvSpPr/>
          <p:nvPr/>
        </p:nvSpPr>
        <p:spPr>
          <a:xfrm rot="20565669">
            <a:off x="584826" y="4564463"/>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332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456" y="-227867"/>
            <a:ext cx="9612971" cy="2852737"/>
          </a:xfrm>
        </p:spPr>
        <p:txBody>
          <a:bodyPr/>
          <a:lstStyle/>
          <a:p>
            <a:r>
              <a:rPr lang="es-ES_tradnl" dirty="0"/>
              <a:t>El bistec</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516" y="2120347"/>
            <a:ext cx="4588986" cy="3579213"/>
          </a:xfrm>
          <a:prstGeom prst="rect">
            <a:avLst/>
          </a:prstGeom>
        </p:spPr>
      </p:pic>
      <p:sp>
        <p:nvSpPr>
          <p:cNvPr id="5" name="Star: 5 Points 4">
            <a:extLst>
              <a:ext uri="{FF2B5EF4-FFF2-40B4-BE49-F238E27FC236}">
                <a16:creationId xmlns:a16="http://schemas.microsoft.com/office/drawing/2014/main" id="{0B1184C4-0498-4199-B987-E5B19828F286}"/>
              </a:ext>
            </a:extLst>
          </p:cNvPr>
          <p:cNvSpPr/>
          <p:nvPr/>
        </p:nvSpPr>
        <p:spPr>
          <a:xfrm rot="20565669">
            <a:off x="648662" y="446962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493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2880" y="-1426369"/>
            <a:ext cx="9612971" cy="2852737"/>
          </a:xfrm>
        </p:spPr>
        <p:txBody>
          <a:bodyPr/>
          <a:lstStyle/>
          <a:p>
            <a:r>
              <a:rPr lang="es-ES_tradnl" dirty="0"/>
              <a:t>EL POLLO</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65" y="1780674"/>
            <a:ext cx="5842998" cy="3907505"/>
          </a:xfrm>
          <a:prstGeom prst="rect">
            <a:avLst/>
          </a:prstGeom>
        </p:spPr>
      </p:pic>
      <p:sp>
        <p:nvSpPr>
          <p:cNvPr id="5" name="Star: 5 Points 4">
            <a:extLst>
              <a:ext uri="{FF2B5EF4-FFF2-40B4-BE49-F238E27FC236}">
                <a16:creationId xmlns:a16="http://schemas.microsoft.com/office/drawing/2014/main" id="{00930027-B84E-4A45-9B84-469891395307}"/>
              </a:ext>
            </a:extLst>
          </p:cNvPr>
          <p:cNvSpPr/>
          <p:nvPr/>
        </p:nvSpPr>
        <p:spPr>
          <a:xfrm rot="20565669">
            <a:off x="452164" y="446962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468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352" y="-1426369"/>
            <a:ext cx="9612971" cy="2852737"/>
          </a:xfrm>
        </p:spPr>
        <p:txBody>
          <a:bodyPr/>
          <a:lstStyle/>
          <a:p>
            <a:r>
              <a:rPr lang="es-ES_tradnl" dirty="0"/>
              <a:t>EL </a:t>
            </a:r>
            <a:r>
              <a:rPr lang="es-ES_tradnl" dirty="0" err="1"/>
              <a:t>ESPAGUETIs</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69" y="1699083"/>
            <a:ext cx="9646139" cy="4156285"/>
          </a:xfrm>
          <a:prstGeom prst="rect">
            <a:avLst/>
          </a:prstGeom>
        </p:spPr>
      </p:pic>
      <p:sp>
        <p:nvSpPr>
          <p:cNvPr id="5" name="Star: 5 Points 4">
            <a:extLst>
              <a:ext uri="{FF2B5EF4-FFF2-40B4-BE49-F238E27FC236}">
                <a16:creationId xmlns:a16="http://schemas.microsoft.com/office/drawing/2014/main" id="{5458B785-D291-464C-BB24-C8A907E4E68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915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702" y="-1217251"/>
            <a:ext cx="9612971" cy="2852737"/>
          </a:xfrm>
        </p:spPr>
        <p:txBody>
          <a:bodyPr/>
          <a:lstStyle/>
          <a:p>
            <a:r>
              <a:rPr lang="es-ES_tradnl" dirty="0"/>
              <a:t>EL PESCADO</a:t>
            </a:r>
          </a:p>
        </p:txBody>
      </p:sp>
      <p:sp>
        <p:nvSpPr>
          <p:cNvPr id="3" name="Text Placeholder 2"/>
          <p:cNvSpPr>
            <a:spLocks noGrp="1"/>
          </p:cNvSpPr>
          <p:nvPr>
            <p:ph type="body" idx="1"/>
          </p:nvPr>
        </p:nvSpPr>
        <p:spPr/>
        <p:txBody>
          <a:bodyPr/>
          <a:lstStyle/>
          <a:p>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040" y="1584614"/>
            <a:ext cx="4829728" cy="4145517"/>
          </a:xfrm>
          <a:prstGeom prst="rect">
            <a:avLst/>
          </a:prstGeom>
        </p:spPr>
      </p:pic>
      <p:sp>
        <p:nvSpPr>
          <p:cNvPr id="6" name="Star: 5 Points 5">
            <a:extLst>
              <a:ext uri="{FF2B5EF4-FFF2-40B4-BE49-F238E27FC236}">
                <a16:creationId xmlns:a16="http://schemas.microsoft.com/office/drawing/2014/main" id="{E8F24CF9-ECB4-4B8F-ACF5-0E378EA0C371}"/>
              </a:ext>
            </a:extLst>
          </p:cNvPr>
          <p:cNvSpPr/>
          <p:nvPr/>
        </p:nvSpPr>
        <p:spPr>
          <a:xfrm rot="20565669">
            <a:off x="384886"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556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122" y="-351204"/>
            <a:ext cx="9612971" cy="2852737"/>
          </a:xfrm>
        </p:spPr>
        <p:txBody>
          <a:bodyPr/>
          <a:lstStyle/>
          <a:p>
            <a:r>
              <a:rPr lang="es-ES_tradnl" dirty="0"/>
              <a:t>El salmón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611" y="1075165"/>
            <a:ext cx="3933390" cy="4691972"/>
          </a:xfrm>
          <a:prstGeom prst="rect">
            <a:avLst/>
          </a:prstGeom>
        </p:spPr>
      </p:pic>
      <p:sp>
        <p:nvSpPr>
          <p:cNvPr id="5" name="Star: 5 Points 4">
            <a:extLst>
              <a:ext uri="{FF2B5EF4-FFF2-40B4-BE49-F238E27FC236}">
                <a16:creationId xmlns:a16="http://schemas.microsoft.com/office/drawing/2014/main" id="{1536EA1E-E34F-49D6-BCD3-59BB327687BF}"/>
              </a:ext>
            </a:extLst>
          </p:cNvPr>
          <p:cNvSpPr/>
          <p:nvPr/>
        </p:nvSpPr>
        <p:spPr>
          <a:xfrm rot="20565669">
            <a:off x="333460"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897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491" y="-816198"/>
            <a:ext cx="9612971" cy="2852737"/>
          </a:xfrm>
        </p:spPr>
        <p:txBody>
          <a:bodyPr/>
          <a:lstStyle/>
          <a:p>
            <a:r>
              <a:rPr lang="es-ES_tradnl" dirty="0"/>
              <a:t>El atún </a:t>
            </a:r>
          </a:p>
        </p:txBody>
      </p:sp>
      <p:sp>
        <p:nvSpPr>
          <p:cNvPr id="3" name="Text Placeholder 2"/>
          <p:cNvSpPr>
            <a:spLocks noGrp="1"/>
          </p:cNvSpPr>
          <p:nvPr>
            <p:ph type="body" idx="1"/>
          </p:nvPr>
        </p:nvSpPr>
        <p:spPr/>
        <p:txBody>
          <a:bodyPr/>
          <a:lstStyle/>
          <a:p>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242" y="2716140"/>
            <a:ext cx="5638800" cy="3000375"/>
          </a:xfrm>
          <a:prstGeom prst="rect">
            <a:avLst/>
          </a:prstGeom>
        </p:spPr>
      </p:pic>
      <p:sp>
        <p:nvSpPr>
          <p:cNvPr id="6" name="Star: 5 Points 5">
            <a:extLst>
              <a:ext uri="{FF2B5EF4-FFF2-40B4-BE49-F238E27FC236}">
                <a16:creationId xmlns:a16="http://schemas.microsoft.com/office/drawing/2014/main" id="{3EDDEDCE-5D6D-46C6-A0EC-C21574FB681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51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3 preguntas</a:t>
            </a:r>
            <a:endParaRPr lang="es-MX" dirty="0"/>
          </a:p>
        </p:txBody>
      </p:sp>
      <p:sp>
        <p:nvSpPr>
          <p:cNvPr id="3" name="Content Placeholder 2"/>
          <p:cNvSpPr>
            <a:spLocks noGrp="1"/>
          </p:cNvSpPr>
          <p:nvPr>
            <p:ph idx="1"/>
          </p:nvPr>
        </p:nvSpPr>
        <p:spPr/>
        <p:txBody>
          <a:bodyPr>
            <a:normAutofit/>
          </a:bodyPr>
          <a:lstStyle/>
          <a:p>
            <a:r>
              <a:rPr lang="es-MX" sz="4800" dirty="0" smtClean="0"/>
              <a:t>Que comes por el desayuno?</a:t>
            </a:r>
          </a:p>
          <a:p>
            <a:r>
              <a:rPr lang="es-MX" sz="4800" dirty="0" smtClean="0"/>
              <a:t>Que comes por el almuerzo?</a:t>
            </a:r>
          </a:p>
          <a:p>
            <a:r>
              <a:rPr lang="es-MX" sz="4800" dirty="0" smtClean="0"/>
              <a:t>Que bebes/tomas?</a:t>
            </a:r>
            <a:endParaRPr lang="es-MX" sz="4800" dirty="0"/>
          </a:p>
        </p:txBody>
      </p:sp>
    </p:spTree>
    <p:extLst>
      <p:ext uri="{BB962C8B-B14F-4D97-AF65-F5344CB8AC3E}">
        <p14:creationId xmlns:p14="http://schemas.microsoft.com/office/powerpoint/2010/main" val="2234324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544" y="-1426369"/>
            <a:ext cx="9612971" cy="2852737"/>
          </a:xfrm>
        </p:spPr>
        <p:txBody>
          <a:bodyPr/>
          <a:lstStyle/>
          <a:p>
            <a:r>
              <a:rPr lang="es-ES_tradnl" dirty="0"/>
              <a:t>El arroz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2216631"/>
            <a:ext cx="3882941" cy="3143021"/>
          </a:xfrm>
          <a:prstGeom prst="rect">
            <a:avLst/>
          </a:prstGeom>
        </p:spPr>
      </p:pic>
      <p:sp>
        <p:nvSpPr>
          <p:cNvPr id="5" name="Star: 5 Points 4">
            <a:extLst>
              <a:ext uri="{FF2B5EF4-FFF2-40B4-BE49-F238E27FC236}">
                <a16:creationId xmlns:a16="http://schemas.microsoft.com/office/drawing/2014/main" id="{BFB6B9FB-1DD4-4E5A-A708-5EE7668606CC}"/>
              </a:ext>
            </a:extLst>
          </p:cNvPr>
          <p:cNvSpPr/>
          <p:nvPr/>
        </p:nvSpPr>
        <p:spPr>
          <a:xfrm rot="20565669">
            <a:off x="393757" y="438561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778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669" y="-671326"/>
            <a:ext cx="9612971" cy="2852737"/>
          </a:xfrm>
        </p:spPr>
        <p:txBody>
          <a:bodyPr/>
          <a:lstStyle/>
          <a:p>
            <a:r>
              <a:rPr lang="es-ES_tradnl" dirty="0"/>
              <a:t>Los Frijoles</a:t>
            </a:r>
            <a:br>
              <a:rPr lang="es-ES_tradnl" dirty="0"/>
            </a:b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937" y="1909011"/>
            <a:ext cx="5629989" cy="3735663"/>
          </a:xfrm>
          <a:prstGeom prst="rect">
            <a:avLst/>
          </a:prstGeom>
        </p:spPr>
      </p:pic>
      <p:sp>
        <p:nvSpPr>
          <p:cNvPr id="5" name="Star: 5 Points 4">
            <a:extLst>
              <a:ext uri="{FF2B5EF4-FFF2-40B4-BE49-F238E27FC236}">
                <a16:creationId xmlns:a16="http://schemas.microsoft.com/office/drawing/2014/main" id="{F6EE1189-ACC9-4578-8396-21D340CF5125}"/>
              </a:ext>
            </a:extLst>
          </p:cNvPr>
          <p:cNvSpPr/>
          <p:nvPr/>
        </p:nvSpPr>
        <p:spPr>
          <a:xfrm rot="20565669">
            <a:off x="365729"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197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Las verduras </a:t>
            </a:r>
          </a:p>
        </p:txBody>
      </p:sp>
      <p:sp>
        <p:nvSpPr>
          <p:cNvPr id="3" name="Subtitle 2"/>
          <p:cNvSpPr>
            <a:spLocks noGrp="1"/>
          </p:cNvSpPr>
          <p:nvPr>
            <p:ph type="subTitle" idx="1"/>
          </p:nvPr>
        </p:nvSpPr>
        <p:spPr/>
        <p:txBody>
          <a:bodyPr/>
          <a:lstStyle/>
          <a:p>
            <a:r>
              <a:rPr lang="es-ES_tradnl" dirty="0" err="1"/>
              <a:t>The</a:t>
            </a:r>
            <a:r>
              <a:rPr lang="es-ES_tradnl" dirty="0"/>
              <a:t> vegetables </a:t>
            </a:r>
          </a:p>
        </p:txBody>
      </p:sp>
      <p:sp>
        <p:nvSpPr>
          <p:cNvPr id="4" name="Star: 5 Points 3">
            <a:extLst>
              <a:ext uri="{FF2B5EF4-FFF2-40B4-BE49-F238E27FC236}">
                <a16:creationId xmlns:a16="http://schemas.microsoft.com/office/drawing/2014/main" id="{DCBCA1BC-BA1B-4015-BF6F-E56DD10C9B7B}"/>
              </a:ext>
            </a:extLst>
          </p:cNvPr>
          <p:cNvSpPr/>
          <p:nvPr/>
        </p:nvSpPr>
        <p:spPr>
          <a:xfrm rot="20565669">
            <a:off x="431594" y="446198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639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596" y="-958258"/>
            <a:ext cx="9612971" cy="2852737"/>
          </a:xfrm>
        </p:spPr>
        <p:txBody>
          <a:bodyPr/>
          <a:lstStyle/>
          <a:p>
            <a:r>
              <a:rPr lang="es-ES_tradnl" dirty="0"/>
              <a:t>La lechuga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316" y="1414713"/>
            <a:ext cx="4419600" cy="4381500"/>
          </a:xfrm>
          <a:prstGeom prst="rect">
            <a:avLst/>
          </a:prstGeom>
        </p:spPr>
      </p:pic>
      <p:sp>
        <p:nvSpPr>
          <p:cNvPr id="5" name="Star: 5 Points 4">
            <a:extLst>
              <a:ext uri="{FF2B5EF4-FFF2-40B4-BE49-F238E27FC236}">
                <a16:creationId xmlns:a16="http://schemas.microsoft.com/office/drawing/2014/main" id="{04952999-F6D6-4CF5-8621-5C0E6FAE3DAA}"/>
              </a:ext>
            </a:extLst>
          </p:cNvPr>
          <p:cNvSpPr/>
          <p:nvPr/>
        </p:nvSpPr>
        <p:spPr>
          <a:xfrm rot="20565669">
            <a:off x="584826" y="460389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873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775" y="-1252537"/>
            <a:ext cx="9612971" cy="2852737"/>
          </a:xfrm>
        </p:spPr>
        <p:txBody>
          <a:bodyPr/>
          <a:lstStyle/>
          <a:p>
            <a:r>
              <a:rPr lang="es-ES_tradnl" dirty="0"/>
              <a:t>La papa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946" y="1824789"/>
            <a:ext cx="3866147" cy="3866147"/>
          </a:xfrm>
          <a:prstGeom prst="rect">
            <a:avLst/>
          </a:prstGeom>
        </p:spPr>
      </p:pic>
      <p:sp>
        <p:nvSpPr>
          <p:cNvPr id="5" name="Star: 5 Points 4">
            <a:extLst>
              <a:ext uri="{FF2B5EF4-FFF2-40B4-BE49-F238E27FC236}">
                <a16:creationId xmlns:a16="http://schemas.microsoft.com/office/drawing/2014/main" id="{31CFEC0F-7401-4564-A69B-216DB2C4AAB2}"/>
              </a:ext>
            </a:extLst>
          </p:cNvPr>
          <p:cNvSpPr/>
          <p:nvPr/>
        </p:nvSpPr>
        <p:spPr>
          <a:xfrm rot="20565669">
            <a:off x="442414" y="4420641"/>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654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713" y="-1232208"/>
            <a:ext cx="9612971" cy="2852737"/>
          </a:xfrm>
        </p:spPr>
        <p:txBody>
          <a:bodyPr/>
          <a:lstStyle/>
          <a:p>
            <a:r>
              <a:rPr lang="es-ES_tradnl" dirty="0"/>
              <a:t>El tomate</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769" y="1203698"/>
            <a:ext cx="5225053" cy="4553260"/>
          </a:xfrm>
          <a:prstGeom prst="rect">
            <a:avLst/>
          </a:prstGeom>
        </p:spPr>
      </p:pic>
      <p:sp>
        <p:nvSpPr>
          <p:cNvPr id="5" name="Star: 5 Points 4">
            <a:extLst>
              <a:ext uri="{FF2B5EF4-FFF2-40B4-BE49-F238E27FC236}">
                <a16:creationId xmlns:a16="http://schemas.microsoft.com/office/drawing/2014/main" id="{594B0E34-D046-4000-8E53-39362B79B78B}"/>
              </a:ext>
            </a:extLst>
          </p:cNvPr>
          <p:cNvSpPr/>
          <p:nvPr/>
        </p:nvSpPr>
        <p:spPr>
          <a:xfrm rot="20565669">
            <a:off x="327838"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4189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586" y="-864896"/>
            <a:ext cx="9612971" cy="2852737"/>
          </a:xfrm>
        </p:spPr>
        <p:txBody>
          <a:bodyPr/>
          <a:lstStyle/>
          <a:p>
            <a:r>
              <a:rPr lang="es-ES_tradnl" dirty="0"/>
              <a:t>La zanahoria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89" t="-3308" r="15789" b="13233"/>
          <a:stretch/>
        </p:blipFill>
        <p:spPr>
          <a:xfrm>
            <a:off x="5898147" y="890337"/>
            <a:ext cx="5080000" cy="4804610"/>
          </a:xfrm>
          <a:prstGeom prst="rect">
            <a:avLst/>
          </a:prstGeom>
        </p:spPr>
      </p:pic>
      <p:sp>
        <p:nvSpPr>
          <p:cNvPr id="5" name="Star: 5 Points 4">
            <a:extLst>
              <a:ext uri="{FF2B5EF4-FFF2-40B4-BE49-F238E27FC236}">
                <a16:creationId xmlns:a16="http://schemas.microsoft.com/office/drawing/2014/main" id="{16EC221F-5A2F-48A6-8DC0-10D361F44CA5}"/>
              </a:ext>
            </a:extLst>
          </p:cNvPr>
          <p:cNvSpPr/>
          <p:nvPr/>
        </p:nvSpPr>
        <p:spPr>
          <a:xfrm rot="20565669">
            <a:off x="526559" y="4469622"/>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1374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97" y="-973077"/>
            <a:ext cx="9612971" cy="2852737"/>
          </a:xfrm>
        </p:spPr>
        <p:txBody>
          <a:bodyPr/>
          <a:lstStyle/>
          <a:p>
            <a:r>
              <a:rPr lang="es-ES_tradnl" dirty="0"/>
              <a:t>La cebolla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182" y="1983355"/>
            <a:ext cx="4275702" cy="3745382"/>
          </a:xfrm>
          <a:prstGeom prst="rect">
            <a:avLst/>
          </a:prstGeom>
        </p:spPr>
      </p:pic>
      <p:sp>
        <p:nvSpPr>
          <p:cNvPr id="5" name="Star: 5 Points 4">
            <a:extLst>
              <a:ext uri="{FF2B5EF4-FFF2-40B4-BE49-F238E27FC236}">
                <a16:creationId xmlns:a16="http://schemas.microsoft.com/office/drawing/2014/main" id="{08E8AEA6-FEA4-4C2C-A0DB-14B83D1C3A72}"/>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151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723" y="-1426369"/>
            <a:ext cx="9612971" cy="2852737"/>
          </a:xfrm>
        </p:spPr>
        <p:txBody>
          <a:bodyPr/>
          <a:lstStyle/>
          <a:p>
            <a:r>
              <a:rPr lang="es-ES_tradnl" dirty="0"/>
              <a:t>El </a:t>
            </a:r>
            <a:r>
              <a:rPr lang="es-ES_tradnl" dirty="0" smtClean="0"/>
              <a:t>pimiento</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44" y="1828646"/>
            <a:ext cx="5572362" cy="3691690"/>
          </a:xfrm>
          <a:prstGeom prst="rect">
            <a:avLst/>
          </a:prstGeom>
        </p:spPr>
      </p:pic>
      <p:sp>
        <p:nvSpPr>
          <p:cNvPr id="5" name="Star: 5 Points 4">
            <a:extLst>
              <a:ext uri="{FF2B5EF4-FFF2-40B4-BE49-F238E27FC236}">
                <a16:creationId xmlns:a16="http://schemas.microsoft.com/office/drawing/2014/main" id="{9A57F6FB-E993-41BB-A308-7EB25B38EA9F}"/>
              </a:ext>
            </a:extLst>
          </p:cNvPr>
          <p:cNvSpPr/>
          <p:nvPr/>
        </p:nvSpPr>
        <p:spPr>
          <a:xfrm rot="20565669">
            <a:off x="371449" y="4385616"/>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9453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Las frutas</a:t>
            </a:r>
          </a:p>
        </p:txBody>
      </p:sp>
      <p:sp>
        <p:nvSpPr>
          <p:cNvPr id="3" name="Subtitle 2"/>
          <p:cNvSpPr>
            <a:spLocks noGrp="1"/>
          </p:cNvSpPr>
          <p:nvPr>
            <p:ph type="subTitle" idx="1"/>
          </p:nvPr>
        </p:nvSpPr>
        <p:spPr/>
        <p:txBody>
          <a:bodyPr/>
          <a:lstStyle/>
          <a:p>
            <a:r>
              <a:rPr lang="es-ES_tradnl" dirty="0" err="1"/>
              <a:t>The</a:t>
            </a:r>
            <a:r>
              <a:rPr lang="es-ES_tradnl" dirty="0"/>
              <a:t> </a:t>
            </a:r>
            <a:r>
              <a:rPr lang="es-ES_tradnl" dirty="0" err="1"/>
              <a:t>fruits</a:t>
            </a:r>
            <a:r>
              <a:rPr lang="es-ES_tradnl" dirty="0"/>
              <a:t> </a:t>
            </a:r>
          </a:p>
        </p:txBody>
      </p:sp>
      <p:sp>
        <p:nvSpPr>
          <p:cNvPr id="4" name="Star: 5 Points 3">
            <a:extLst>
              <a:ext uri="{FF2B5EF4-FFF2-40B4-BE49-F238E27FC236}">
                <a16:creationId xmlns:a16="http://schemas.microsoft.com/office/drawing/2014/main" id="{9EFB1E75-77A1-4506-AA14-EB65D3851FE7}"/>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599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935" y="2898340"/>
            <a:ext cx="9612971" cy="2852737"/>
          </a:xfrm>
        </p:spPr>
        <p:txBody>
          <a:bodyPr/>
          <a:lstStyle/>
          <a:p>
            <a:r>
              <a:rPr lang="es-ES_tradnl" dirty="0"/>
              <a:t>AGENDA</a:t>
            </a:r>
          </a:p>
        </p:txBody>
      </p:sp>
      <p:sp>
        <p:nvSpPr>
          <p:cNvPr id="3" name="Text Placeholder 2"/>
          <p:cNvSpPr>
            <a:spLocks noGrp="1"/>
          </p:cNvSpPr>
          <p:nvPr>
            <p:ph type="body" idx="1"/>
          </p:nvPr>
        </p:nvSpPr>
        <p:spPr/>
        <p:txBody>
          <a:bodyPr/>
          <a:lstStyle/>
          <a:p>
            <a:r>
              <a:rPr lang="es-ES_tradnl" dirty="0"/>
              <a:t>	</a:t>
            </a:r>
          </a:p>
        </p:txBody>
      </p:sp>
      <p:graphicFrame>
        <p:nvGraphicFramePr>
          <p:cNvPr id="4" name="Table 3"/>
          <p:cNvGraphicFramePr>
            <a:graphicFrameLocks noGrp="1"/>
          </p:cNvGraphicFramePr>
          <p:nvPr>
            <p:extLst>
              <p:ext uri="{D42A27DB-BD31-4B8C-83A1-F6EECF244321}">
                <p14:modId xmlns:p14="http://schemas.microsoft.com/office/powerpoint/2010/main" val="3320403298"/>
              </p:ext>
            </p:extLst>
          </p:nvPr>
        </p:nvGraphicFramePr>
        <p:xfrm>
          <a:off x="2089390" y="616308"/>
          <a:ext cx="8128000" cy="33375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s-ES_tradnl" dirty="0"/>
                        <a:t>TIME</a:t>
                      </a:r>
                    </a:p>
                  </a:txBody>
                  <a:tcPr/>
                </a:tc>
                <a:tc>
                  <a:txBody>
                    <a:bodyPr/>
                    <a:lstStyle/>
                    <a:p>
                      <a:r>
                        <a:rPr lang="es-ES_tradnl" dirty="0"/>
                        <a:t>ACTIVITY</a:t>
                      </a:r>
                    </a:p>
                  </a:txBody>
                  <a:tcPr/>
                </a:tc>
                <a:extLst>
                  <a:ext uri="{0D108BD9-81ED-4DB2-BD59-A6C34878D82A}">
                    <a16:rowId xmlns:a16="http://schemas.microsoft.com/office/drawing/2014/main" val="10000"/>
                  </a:ext>
                </a:extLst>
              </a:tr>
              <a:tr h="370840">
                <a:tc>
                  <a:txBody>
                    <a:bodyPr/>
                    <a:lstStyle/>
                    <a:p>
                      <a:r>
                        <a:rPr lang="es-ES_tradnl" dirty="0"/>
                        <a:t>5 MINUTES</a:t>
                      </a:r>
                    </a:p>
                  </a:txBody>
                  <a:tcPr/>
                </a:tc>
                <a:tc>
                  <a:txBody>
                    <a:bodyPr/>
                    <a:lstStyle/>
                    <a:p>
                      <a:r>
                        <a:rPr lang="es-ES_tradnl" dirty="0"/>
                        <a:t>DO NOW</a:t>
                      </a:r>
                    </a:p>
                  </a:txBody>
                  <a:tcPr/>
                </a:tc>
                <a:extLst>
                  <a:ext uri="{0D108BD9-81ED-4DB2-BD59-A6C34878D82A}">
                    <a16:rowId xmlns:a16="http://schemas.microsoft.com/office/drawing/2014/main" val="10001"/>
                  </a:ext>
                </a:extLst>
              </a:tr>
              <a:tr h="370840">
                <a:tc>
                  <a:txBody>
                    <a:bodyPr/>
                    <a:lstStyle/>
                    <a:p>
                      <a:r>
                        <a:rPr lang="es-ES_tradnl" dirty="0"/>
                        <a:t>15 MINUTES</a:t>
                      </a:r>
                    </a:p>
                  </a:txBody>
                  <a:tcPr/>
                </a:tc>
                <a:tc>
                  <a:txBody>
                    <a:bodyPr/>
                    <a:lstStyle/>
                    <a:p>
                      <a:r>
                        <a:rPr lang="es-ES_tradnl" dirty="0"/>
                        <a:t>INM</a:t>
                      </a:r>
                      <a:r>
                        <a:rPr lang="es-ES_tradnl" baseline="0" dirty="0"/>
                        <a:t> TO NEW VOCABULARY </a:t>
                      </a:r>
                      <a:endParaRPr lang="es-ES_tradnl" dirty="0"/>
                    </a:p>
                  </a:txBody>
                  <a:tcPr/>
                </a:tc>
                <a:extLst>
                  <a:ext uri="{0D108BD9-81ED-4DB2-BD59-A6C34878D82A}">
                    <a16:rowId xmlns:a16="http://schemas.microsoft.com/office/drawing/2014/main" val="10003"/>
                  </a:ext>
                </a:extLst>
              </a:tr>
              <a:tr h="370840">
                <a:tc>
                  <a:txBody>
                    <a:bodyPr/>
                    <a:lstStyle/>
                    <a:p>
                      <a:r>
                        <a:rPr lang="es-ES_tradnl" dirty="0"/>
                        <a:t>5 MINUTES</a:t>
                      </a:r>
                    </a:p>
                  </a:txBody>
                  <a:tcPr/>
                </a:tc>
                <a:tc>
                  <a:txBody>
                    <a:bodyPr/>
                    <a:lstStyle/>
                    <a:p>
                      <a:r>
                        <a:rPr lang="es-ES_tradnl" dirty="0" err="1"/>
                        <a:t>Matching</a:t>
                      </a:r>
                      <a:r>
                        <a:rPr lang="es-ES_tradnl" baseline="0" dirty="0"/>
                        <a:t> </a:t>
                      </a:r>
                      <a:endParaRPr lang="es-ES_tradnl" dirty="0"/>
                    </a:p>
                  </a:txBody>
                  <a:tcPr/>
                </a:tc>
                <a:extLst>
                  <a:ext uri="{0D108BD9-81ED-4DB2-BD59-A6C34878D82A}">
                    <a16:rowId xmlns:a16="http://schemas.microsoft.com/office/drawing/2014/main" val="10004"/>
                  </a:ext>
                </a:extLst>
              </a:tr>
              <a:tr h="370840">
                <a:tc>
                  <a:txBody>
                    <a:bodyPr/>
                    <a:lstStyle/>
                    <a:p>
                      <a:r>
                        <a:rPr lang="es-ES_tradnl" dirty="0"/>
                        <a:t>5 MINUTES</a:t>
                      </a:r>
                    </a:p>
                  </a:txBody>
                  <a:tcPr/>
                </a:tc>
                <a:tc>
                  <a:txBody>
                    <a:bodyPr/>
                    <a:lstStyle/>
                    <a:p>
                      <a:r>
                        <a:rPr lang="es-ES_tradnl" dirty="0"/>
                        <a:t>GUSTAR</a:t>
                      </a:r>
                      <a:r>
                        <a:rPr lang="es-ES_tradnl" baseline="0" dirty="0"/>
                        <a:t> REPASO </a:t>
                      </a:r>
                      <a:endParaRPr lang="es-ES_tradnl" dirty="0"/>
                    </a:p>
                  </a:txBody>
                  <a:tcPr/>
                </a:tc>
                <a:extLst>
                  <a:ext uri="{0D108BD9-81ED-4DB2-BD59-A6C34878D82A}">
                    <a16:rowId xmlns:a16="http://schemas.microsoft.com/office/drawing/2014/main" val="10005"/>
                  </a:ext>
                </a:extLst>
              </a:tr>
              <a:tr h="370840">
                <a:tc>
                  <a:txBody>
                    <a:bodyPr/>
                    <a:lstStyle/>
                    <a:p>
                      <a:r>
                        <a:rPr lang="es-ES_tradnl" dirty="0"/>
                        <a:t>5 MINUTES</a:t>
                      </a:r>
                    </a:p>
                  </a:txBody>
                  <a:tcPr/>
                </a:tc>
                <a:tc>
                  <a:txBody>
                    <a:bodyPr/>
                    <a:lstStyle/>
                    <a:p>
                      <a:r>
                        <a:rPr lang="es-ES_tradnl" dirty="0"/>
                        <a:t>SENTENCES</a:t>
                      </a:r>
                      <a:r>
                        <a:rPr lang="es-ES_tradnl" baseline="0" dirty="0"/>
                        <a:t> </a:t>
                      </a:r>
                      <a:endParaRPr lang="es-ES_tradnl" dirty="0"/>
                    </a:p>
                  </a:txBody>
                  <a:tcPr/>
                </a:tc>
                <a:extLst>
                  <a:ext uri="{0D108BD9-81ED-4DB2-BD59-A6C34878D82A}">
                    <a16:rowId xmlns:a16="http://schemas.microsoft.com/office/drawing/2014/main" val="10006"/>
                  </a:ext>
                </a:extLst>
              </a:tr>
              <a:tr h="370840">
                <a:tc>
                  <a:txBody>
                    <a:bodyPr/>
                    <a:lstStyle/>
                    <a:p>
                      <a:r>
                        <a:rPr lang="es-ES_tradnl" dirty="0"/>
                        <a:t>5 MINUTES</a:t>
                      </a:r>
                    </a:p>
                  </a:txBody>
                  <a:tcPr/>
                </a:tc>
                <a:tc>
                  <a:txBody>
                    <a:bodyPr/>
                    <a:lstStyle/>
                    <a:p>
                      <a:r>
                        <a:rPr lang="es-ES_tradnl" dirty="0"/>
                        <a:t>HABLAR:</a:t>
                      </a:r>
                      <a:r>
                        <a:rPr lang="es-ES_tradnl" baseline="0" dirty="0"/>
                        <a:t> QUE TE GUSTA COMER </a:t>
                      </a:r>
                      <a:endParaRPr lang="es-ES_tradnl" dirty="0"/>
                    </a:p>
                  </a:txBody>
                  <a:tcPr/>
                </a:tc>
                <a:extLst>
                  <a:ext uri="{0D108BD9-81ED-4DB2-BD59-A6C34878D82A}">
                    <a16:rowId xmlns:a16="http://schemas.microsoft.com/office/drawing/2014/main" val="10007"/>
                  </a:ext>
                </a:extLst>
              </a:tr>
              <a:tr h="370840">
                <a:tc>
                  <a:txBody>
                    <a:bodyPr/>
                    <a:lstStyle/>
                    <a:p>
                      <a:r>
                        <a:rPr lang="es-ES_tradnl" dirty="0"/>
                        <a:t>10 MINUTES</a:t>
                      </a:r>
                    </a:p>
                  </a:txBody>
                  <a:tcPr/>
                </a:tc>
                <a:tc>
                  <a:txBody>
                    <a:bodyPr/>
                    <a:lstStyle/>
                    <a:p>
                      <a:r>
                        <a:rPr lang="es-ES_tradnl" dirty="0"/>
                        <a:t>CFU: QUE TE GUSTA MAS?? (L/R)</a:t>
                      </a:r>
                    </a:p>
                  </a:txBody>
                  <a:tcPr/>
                </a:tc>
                <a:extLst>
                  <a:ext uri="{0D108BD9-81ED-4DB2-BD59-A6C34878D82A}">
                    <a16:rowId xmlns:a16="http://schemas.microsoft.com/office/drawing/2014/main" val="10008"/>
                  </a:ext>
                </a:extLst>
              </a:tr>
              <a:tr h="370840">
                <a:tc>
                  <a:txBody>
                    <a:bodyPr/>
                    <a:lstStyle/>
                    <a:p>
                      <a:r>
                        <a:rPr lang="es-ES_tradnl" dirty="0"/>
                        <a:t>5 MINUTES</a:t>
                      </a:r>
                    </a:p>
                  </a:txBody>
                  <a:tcPr/>
                </a:tc>
                <a:tc>
                  <a:txBody>
                    <a:bodyPr/>
                    <a:lstStyle/>
                    <a:p>
                      <a:r>
                        <a:rPr lang="es-ES_tradnl" dirty="0"/>
                        <a:t>DOL</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333758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153" y="-1426369"/>
            <a:ext cx="9612971" cy="2852737"/>
          </a:xfrm>
        </p:spPr>
        <p:txBody>
          <a:bodyPr/>
          <a:lstStyle/>
          <a:p>
            <a:r>
              <a:rPr lang="es-ES_tradnl" dirty="0"/>
              <a:t>La manzana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510" y="2076115"/>
            <a:ext cx="5476374" cy="3650916"/>
          </a:xfrm>
          <a:prstGeom prst="rect">
            <a:avLst/>
          </a:prstGeom>
        </p:spPr>
      </p:pic>
      <p:sp>
        <p:nvSpPr>
          <p:cNvPr id="5" name="Star: 5 Points 4">
            <a:extLst>
              <a:ext uri="{FF2B5EF4-FFF2-40B4-BE49-F238E27FC236}">
                <a16:creationId xmlns:a16="http://schemas.microsoft.com/office/drawing/2014/main" id="{8DAEADD6-D459-4D9C-B04F-FEE93F79C904}"/>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8323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395" y="-1217251"/>
            <a:ext cx="9612971" cy="2852737"/>
          </a:xfrm>
        </p:spPr>
        <p:txBody>
          <a:bodyPr/>
          <a:lstStyle/>
          <a:p>
            <a:r>
              <a:rPr lang="es-ES_tradnl" dirty="0"/>
              <a:t>El plátano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466" y="2033978"/>
            <a:ext cx="4929418" cy="3697064"/>
          </a:xfrm>
          <a:prstGeom prst="rect">
            <a:avLst/>
          </a:prstGeom>
        </p:spPr>
      </p:pic>
      <p:sp>
        <p:nvSpPr>
          <p:cNvPr id="5" name="Star: 5 Points 4">
            <a:extLst>
              <a:ext uri="{FF2B5EF4-FFF2-40B4-BE49-F238E27FC236}">
                <a16:creationId xmlns:a16="http://schemas.microsoft.com/office/drawing/2014/main" id="{ADEAC318-2DD2-46BE-A3FD-1771A3543400}"/>
              </a:ext>
            </a:extLst>
          </p:cNvPr>
          <p:cNvSpPr/>
          <p:nvPr/>
        </p:nvSpPr>
        <p:spPr>
          <a:xfrm rot="20565669">
            <a:off x="402695" y="4571313"/>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1008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680" y="-896408"/>
            <a:ext cx="9612971" cy="2852737"/>
          </a:xfrm>
        </p:spPr>
        <p:txBody>
          <a:bodyPr/>
          <a:lstStyle/>
          <a:p>
            <a:r>
              <a:rPr lang="es-ES_tradnl" dirty="0"/>
              <a:t>La piña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3" y="1295399"/>
            <a:ext cx="4423611" cy="4423611"/>
          </a:xfrm>
          <a:prstGeom prst="rect">
            <a:avLst/>
          </a:prstGeom>
        </p:spPr>
      </p:pic>
      <p:sp>
        <p:nvSpPr>
          <p:cNvPr id="5" name="Star: 5 Points 4">
            <a:extLst>
              <a:ext uri="{FF2B5EF4-FFF2-40B4-BE49-F238E27FC236}">
                <a16:creationId xmlns:a16="http://schemas.microsoft.com/office/drawing/2014/main" id="{4E90D41A-A0C6-47ED-AD0E-FC25044F01B4}"/>
              </a:ext>
            </a:extLst>
          </p:cNvPr>
          <p:cNvSpPr/>
          <p:nvPr/>
        </p:nvSpPr>
        <p:spPr>
          <a:xfrm rot="20565669">
            <a:off x="369741" y="4469621"/>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7181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75" y="-1347109"/>
            <a:ext cx="9612971" cy="2852737"/>
          </a:xfrm>
        </p:spPr>
        <p:txBody>
          <a:bodyPr/>
          <a:lstStyle/>
          <a:p>
            <a:r>
              <a:rPr lang="es-ES_tradnl" dirty="0"/>
              <a:t>La fresa/la frutilla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147" y="1505628"/>
            <a:ext cx="4174624" cy="4214383"/>
          </a:xfrm>
          <a:prstGeom prst="rect">
            <a:avLst/>
          </a:prstGeom>
        </p:spPr>
      </p:pic>
      <p:sp>
        <p:nvSpPr>
          <p:cNvPr id="5" name="Star: 5 Points 4">
            <a:extLst>
              <a:ext uri="{FF2B5EF4-FFF2-40B4-BE49-F238E27FC236}">
                <a16:creationId xmlns:a16="http://schemas.microsoft.com/office/drawing/2014/main" id="{2C857545-C14C-477C-99AB-5230663B6D4D}"/>
              </a:ext>
            </a:extLst>
          </p:cNvPr>
          <p:cNvSpPr/>
          <p:nvPr/>
        </p:nvSpPr>
        <p:spPr>
          <a:xfrm rot="20565669">
            <a:off x="359802" y="446962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8642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196" y="-1426369"/>
            <a:ext cx="9612971" cy="2852737"/>
          </a:xfrm>
        </p:spPr>
        <p:txBody>
          <a:bodyPr/>
          <a:lstStyle/>
          <a:p>
            <a:r>
              <a:rPr lang="es-ES_tradnl" dirty="0"/>
              <a:t>La naranja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504" y="1684421"/>
            <a:ext cx="6260427" cy="4104158"/>
          </a:xfrm>
          <a:prstGeom prst="rect">
            <a:avLst/>
          </a:prstGeom>
        </p:spPr>
      </p:pic>
      <p:sp>
        <p:nvSpPr>
          <p:cNvPr id="5" name="Star: 5 Points 4">
            <a:extLst>
              <a:ext uri="{FF2B5EF4-FFF2-40B4-BE49-F238E27FC236}">
                <a16:creationId xmlns:a16="http://schemas.microsoft.com/office/drawing/2014/main" id="{609341C9-5390-46B3-AAE0-B62B0108D9C2}"/>
              </a:ext>
            </a:extLst>
          </p:cNvPr>
          <p:cNvSpPr/>
          <p:nvPr/>
        </p:nvSpPr>
        <p:spPr>
          <a:xfrm rot="20565669">
            <a:off x="361724" y="4385617"/>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0392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828" y="-1426369"/>
            <a:ext cx="9612971" cy="2852737"/>
          </a:xfrm>
        </p:spPr>
        <p:txBody>
          <a:bodyPr/>
          <a:lstStyle/>
          <a:p>
            <a:r>
              <a:rPr lang="es-ES_tradnl" dirty="0"/>
              <a:t>Las uvas</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137" y="1696750"/>
            <a:ext cx="6023411" cy="4016862"/>
          </a:xfrm>
          <a:prstGeom prst="rect">
            <a:avLst/>
          </a:prstGeom>
        </p:spPr>
      </p:pic>
      <p:sp>
        <p:nvSpPr>
          <p:cNvPr id="5" name="Star: 5 Points 4">
            <a:extLst>
              <a:ext uri="{FF2B5EF4-FFF2-40B4-BE49-F238E27FC236}">
                <a16:creationId xmlns:a16="http://schemas.microsoft.com/office/drawing/2014/main" id="{8C6E51AD-7570-4B20-AED5-BE3A6762DB3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507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785" y="-1426369"/>
            <a:ext cx="9612971" cy="2852737"/>
          </a:xfrm>
        </p:spPr>
        <p:txBody>
          <a:bodyPr/>
          <a:lstStyle/>
          <a:p>
            <a:r>
              <a:rPr lang="es-ES_tradnl" dirty="0"/>
              <a:t>La sandia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63" y="1700463"/>
            <a:ext cx="6306059" cy="4072463"/>
          </a:xfrm>
          <a:prstGeom prst="rect">
            <a:avLst/>
          </a:prstGeom>
        </p:spPr>
      </p:pic>
      <p:sp>
        <p:nvSpPr>
          <p:cNvPr id="5" name="Star: 5 Points 4">
            <a:extLst>
              <a:ext uri="{FF2B5EF4-FFF2-40B4-BE49-F238E27FC236}">
                <a16:creationId xmlns:a16="http://schemas.microsoft.com/office/drawing/2014/main" id="{6E67FE3C-C4C1-42FB-AB76-F6DE730940F9}"/>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644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65" y="-1426369"/>
            <a:ext cx="9612971" cy="2852737"/>
          </a:xfrm>
        </p:spPr>
        <p:txBody>
          <a:bodyPr/>
          <a:lstStyle/>
          <a:p>
            <a:r>
              <a:rPr lang="es-ES_tradnl" dirty="0" smtClean="0"/>
              <a:t>La lima </a:t>
            </a:r>
            <a:endParaRPr lang="es-ES_tradnl" dirty="0"/>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63" y="1184527"/>
            <a:ext cx="7325128" cy="4507286"/>
          </a:xfrm>
          <a:prstGeom prst="rect">
            <a:avLst/>
          </a:prstGeom>
        </p:spPr>
      </p:pic>
      <p:sp>
        <p:nvSpPr>
          <p:cNvPr id="5" name="Star: 5 Points 4">
            <a:extLst>
              <a:ext uri="{FF2B5EF4-FFF2-40B4-BE49-F238E27FC236}">
                <a16:creationId xmlns:a16="http://schemas.microsoft.com/office/drawing/2014/main" id="{BA35C627-FF0E-4115-AEF9-1989FD2F4DA0}"/>
              </a:ext>
            </a:extLst>
          </p:cNvPr>
          <p:cNvSpPr/>
          <p:nvPr/>
        </p:nvSpPr>
        <p:spPr>
          <a:xfrm rot="20565669">
            <a:off x="335270" y="4385618"/>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699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803" y="413084"/>
            <a:ext cx="9601200" cy="1485900"/>
          </a:xfrm>
        </p:spPr>
        <p:txBody>
          <a:bodyPr>
            <a:normAutofit/>
          </a:bodyPr>
          <a:lstStyle/>
          <a:p>
            <a:pPr algn="ctr"/>
            <a:r>
              <a:rPr lang="es-ES_tradnl" sz="6600" b="1" dirty="0"/>
              <a:t>GUSTAR • ENCANTAR</a:t>
            </a:r>
          </a:p>
        </p:txBody>
      </p:sp>
      <p:sp>
        <p:nvSpPr>
          <p:cNvPr id="3" name="Content Placeholder 2"/>
          <p:cNvSpPr>
            <a:spLocks noGrp="1"/>
          </p:cNvSpPr>
          <p:nvPr>
            <p:ph sz="half" idx="1"/>
          </p:nvPr>
        </p:nvSpPr>
        <p:spPr>
          <a:xfrm>
            <a:off x="1724803" y="2285999"/>
            <a:ext cx="4447786" cy="3581401"/>
          </a:xfrm>
        </p:spPr>
        <p:txBody>
          <a:bodyPr>
            <a:normAutofit/>
          </a:bodyPr>
          <a:lstStyle/>
          <a:p>
            <a:r>
              <a:rPr lang="es-ES_tradnl" sz="3200" dirty="0"/>
              <a:t>(A mi) </a:t>
            </a:r>
            <a:r>
              <a:rPr lang="es-ES_tradnl" sz="3200" b="1" dirty="0"/>
              <a:t>me</a:t>
            </a:r>
            <a:r>
              <a:rPr lang="es-ES_tradnl" sz="3200" dirty="0"/>
              <a:t> </a:t>
            </a:r>
          </a:p>
          <a:p>
            <a:r>
              <a:rPr lang="es-ES_tradnl" sz="3200" dirty="0"/>
              <a:t>(A ti) </a:t>
            </a:r>
            <a:r>
              <a:rPr lang="es-ES_tradnl" sz="3200" b="1" dirty="0"/>
              <a:t>te </a:t>
            </a:r>
          </a:p>
          <a:p>
            <a:r>
              <a:rPr lang="es-ES_tradnl" sz="3200" dirty="0"/>
              <a:t>(A el, ella, usted)  </a:t>
            </a:r>
            <a:r>
              <a:rPr lang="es-ES_tradnl" sz="3200" b="1" dirty="0"/>
              <a:t>le</a:t>
            </a:r>
          </a:p>
          <a:p>
            <a:r>
              <a:rPr lang="es-ES_tradnl" sz="3200" dirty="0"/>
              <a:t>(A nosotros) </a:t>
            </a:r>
            <a:r>
              <a:rPr lang="es-ES_tradnl" sz="3200" b="1" dirty="0"/>
              <a:t>nos </a:t>
            </a:r>
          </a:p>
          <a:p>
            <a:r>
              <a:rPr lang="es-ES_tradnl" sz="3200" dirty="0"/>
              <a:t>(A ellos, ellas,     </a:t>
            </a:r>
            <a:r>
              <a:rPr lang="es-ES_tradnl" sz="3200" b="1" dirty="0"/>
              <a:t>les</a:t>
            </a:r>
          </a:p>
          <a:p>
            <a:pPr marL="530352" lvl="1" indent="0">
              <a:buNone/>
            </a:pPr>
            <a:r>
              <a:rPr lang="es-ES_tradnl" sz="3200" dirty="0"/>
              <a:t>ustedes)</a:t>
            </a:r>
          </a:p>
        </p:txBody>
      </p:sp>
      <p:sp>
        <p:nvSpPr>
          <p:cNvPr id="6" name="Right Brace 5"/>
          <p:cNvSpPr/>
          <p:nvPr/>
        </p:nvSpPr>
        <p:spPr>
          <a:xfrm>
            <a:off x="5258189" y="2092491"/>
            <a:ext cx="1828800" cy="3968416"/>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 name="Plus 6"/>
          <p:cNvSpPr/>
          <p:nvPr/>
        </p:nvSpPr>
        <p:spPr>
          <a:xfrm>
            <a:off x="7636042" y="2534653"/>
            <a:ext cx="1155031" cy="11229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p:cNvPicPr>
            <a:picLocks noChangeAspect="1"/>
          </p:cNvPicPr>
          <p:nvPr/>
        </p:nvPicPr>
        <p:blipFill>
          <a:blip r:embed="rId2"/>
          <a:stretch>
            <a:fillRect/>
          </a:stretch>
        </p:blipFill>
        <p:spPr>
          <a:xfrm>
            <a:off x="7771558" y="4600357"/>
            <a:ext cx="883997" cy="865707"/>
          </a:xfrm>
          <a:prstGeom prst="rect">
            <a:avLst/>
          </a:prstGeom>
        </p:spPr>
      </p:pic>
      <p:sp>
        <p:nvSpPr>
          <p:cNvPr id="9" name="Rectangle 8"/>
          <p:cNvSpPr/>
          <p:nvPr/>
        </p:nvSpPr>
        <p:spPr>
          <a:xfrm>
            <a:off x="9087063" y="2534653"/>
            <a:ext cx="258436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usta</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a:t>
            </a:r>
          </a:p>
        </p:txBody>
      </p:sp>
      <p:sp>
        <p:nvSpPr>
          <p:cNvPr id="10" name="Rectangle 9"/>
          <p:cNvSpPr/>
          <p:nvPr/>
        </p:nvSpPr>
        <p:spPr>
          <a:xfrm>
            <a:off x="8791073" y="4427166"/>
            <a:ext cx="3347391" cy="923330"/>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encanta</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Star: 5 Points 10">
            <a:extLst>
              <a:ext uri="{FF2B5EF4-FFF2-40B4-BE49-F238E27FC236}">
                <a16:creationId xmlns:a16="http://schemas.microsoft.com/office/drawing/2014/main" id="{9B7636D6-AD26-4B67-AB2F-5BE2146CB509}"/>
              </a:ext>
            </a:extLst>
          </p:cNvPr>
          <p:cNvSpPr/>
          <p:nvPr/>
        </p:nvSpPr>
        <p:spPr>
          <a:xfrm rot="20565669">
            <a:off x="243633" y="4853650"/>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3435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06" t="31634" r="31876" b="20559"/>
          <a:stretch/>
        </p:blipFill>
        <p:spPr>
          <a:xfrm>
            <a:off x="1466230" y="433136"/>
            <a:ext cx="10356802" cy="6258045"/>
          </a:xfrm>
          <a:prstGeom prst="rect">
            <a:avLst/>
          </a:prstGeom>
        </p:spPr>
      </p:pic>
      <p:sp>
        <p:nvSpPr>
          <p:cNvPr id="3" name="TextBox 2"/>
          <p:cNvSpPr txBox="1"/>
          <p:nvPr/>
        </p:nvSpPr>
        <p:spPr>
          <a:xfrm>
            <a:off x="3436374" y="545690"/>
            <a:ext cx="2094271" cy="369332"/>
          </a:xfrm>
          <a:prstGeom prst="rect">
            <a:avLst/>
          </a:prstGeom>
          <a:noFill/>
        </p:spPr>
        <p:txBody>
          <a:bodyPr wrap="square" rtlCol="0">
            <a:spAutoFit/>
          </a:bodyPr>
          <a:lstStyle/>
          <a:p>
            <a:r>
              <a:rPr lang="en-US" dirty="0" err="1" smtClean="0"/>
              <a:t>gusta</a:t>
            </a:r>
            <a:endParaRPr lang="en-US" dirty="0"/>
          </a:p>
        </p:txBody>
      </p:sp>
      <p:sp>
        <p:nvSpPr>
          <p:cNvPr id="4" name="TextBox 3"/>
          <p:cNvSpPr txBox="1"/>
          <p:nvPr/>
        </p:nvSpPr>
        <p:spPr>
          <a:xfrm>
            <a:off x="5137355" y="3618435"/>
            <a:ext cx="2094271" cy="369332"/>
          </a:xfrm>
          <a:prstGeom prst="rect">
            <a:avLst/>
          </a:prstGeom>
          <a:noFill/>
        </p:spPr>
        <p:txBody>
          <a:bodyPr wrap="square" rtlCol="0">
            <a:spAutoFit/>
          </a:bodyPr>
          <a:lstStyle/>
          <a:p>
            <a:r>
              <a:rPr lang="en-US" dirty="0" err="1" smtClean="0"/>
              <a:t>gusta</a:t>
            </a:r>
            <a:endParaRPr lang="en-US" dirty="0"/>
          </a:p>
        </p:txBody>
      </p:sp>
      <p:sp>
        <p:nvSpPr>
          <p:cNvPr id="5" name="TextBox 4"/>
          <p:cNvSpPr txBox="1"/>
          <p:nvPr/>
        </p:nvSpPr>
        <p:spPr>
          <a:xfrm>
            <a:off x="3043084" y="1199535"/>
            <a:ext cx="2094271" cy="369332"/>
          </a:xfrm>
          <a:prstGeom prst="rect">
            <a:avLst/>
          </a:prstGeom>
          <a:noFill/>
        </p:spPr>
        <p:txBody>
          <a:bodyPr wrap="square" rtlCol="0">
            <a:spAutoFit/>
          </a:bodyPr>
          <a:lstStyle/>
          <a:p>
            <a:r>
              <a:rPr lang="en-US" dirty="0" err="1" smtClean="0"/>
              <a:t>gustan</a:t>
            </a:r>
            <a:endParaRPr lang="en-US" dirty="0"/>
          </a:p>
        </p:txBody>
      </p:sp>
      <p:sp>
        <p:nvSpPr>
          <p:cNvPr id="6" name="TextBox 5"/>
          <p:cNvSpPr txBox="1"/>
          <p:nvPr/>
        </p:nvSpPr>
        <p:spPr>
          <a:xfrm>
            <a:off x="5137355" y="2964590"/>
            <a:ext cx="2094271" cy="369332"/>
          </a:xfrm>
          <a:prstGeom prst="rect">
            <a:avLst/>
          </a:prstGeom>
          <a:noFill/>
        </p:spPr>
        <p:txBody>
          <a:bodyPr wrap="square" rtlCol="0">
            <a:spAutoFit/>
          </a:bodyPr>
          <a:lstStyle/>
          <a:p>
            <a:r>
              <a:rPr lang="en-US" dirty="0" err="1" smtClean="0"/>
              <a:t>gustan</a:t>
            </a:r>
            <a:endParaRPr lang="en-US" dirty="0"/>
          </a:p>
        </p:txBody>
      </p:sp>
      <p:sp>
        <p:nvSpPr>
          <p:cNvPr id="7" name="TextBox 6"/>
          <p:cNvSpPr txBox="1"/>
          <p:nvPr/>
        </p:nvSpPr>
        <p:spPr>
          <a:xfrm>
            <a:off x="3313471" y="1769993"/>
            <a:ext cx="2094271" cy="369332"/>
          </a:xfrm>
          <a:prstGeom prst="rect">
            <a:avLst/>
          </a:prstGeom>
          <a:noFill/>
        </p:spPr>
        <p:txBody>
          <a:bodyPr wrap="square" rtlCol="0">
            <a:spAutoFit/>
          </a:bodyPr>
          <a:lstStyle/>
          <a:p>
            <a:r>
              <a:rPr lang="en-US" dirty="0" err="1" smtClean="0"/>
              <a:t>encanta</a:t>
            </a:r>
            <a:endParaRPr lang="en-US" dirty="0"/>
          </a:p>
        </p:txBody>
      </p:sp>
      <p:sp>
        <p:nvSpPr>
          <p:cNvPr id="8" name="TextBox 7"/>
          <p:cNvSpPr txBox="1"/>
          <p:nvPr/>
        </p:nvSpPr>
        <p:spPr>
          <a:xfrm>
            <a:off x="3480618" y="2367291"/>
            <a:ext cx="2094271" cy="369332"/>
          </a:xfrm>
          <a:prstGeom prst="rect">
            <a:avLst/>
          </a:prstGeom>
          <a:noFill/>
        </p:spPr>
        <p:txBody>
          <a:bodyPr wrap="square" rtlCol="0">
            <a:spAutoFit/>
          </a:bodyPr>
          <a:lstStyle/>
          <a:p>
            <a:r>
              <a:rPr lang="en-US" dirty="0" err="1" smtClean="0"/>
              <a:t>encantan</a:t>
            </a:r>
            <a:endParaRPr lang="en-US" dirty="0"/>
          </a:p>
        </p:txBody>
      </p:sp>
    </p:spTree>
    <p:extLst>
      <p:ext uri="{BB962C8B-B14F-4D97-AF65-F5344CB8AC3E}">
        <p14:creationId xmlns:p14="http://schemas.microsoft.com/office/powerpoint/2010/main" val="538633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ida rápi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712" y="617454"/>
            <a:ext cx="53721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962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06" t="31634" r="31876" b="20559"/>
          <a:stretch/>
        </p:blipFill>
        <p:spPr>
          <a:xfrm>
            <a:off x="1466230" y="433136"/>
            <a:ext cx="10356802" cy="6258045"/>
          </a:xfrm>
          <a:prstGeom prst="rect">
            <a:avLst/>
          </a:prstGeom>
        </p:spPr>
      </p:pic>
      <p:sp>
        <p:nvSpPr>
          <p:cNvPr id="3" name="TextBox 2"/>
          <p:cNvSpPr txBox="1"/>
          <p:nvPr/>
        </p:nvSpPr>
        <p:spPr>
          <a:xfrm>
            <a:off x="3436374" y="545690"/>
            <a:ext cx="2094271" cy="369332"/>
          </a:xfrm>
          <a:prstGeom prst="rect">
            <a:avLst/>
          </a:prstGeom>
          <a:noFill/>
        </p:spPr>
        <p:txBody>
          <a:bodyPr wrap="square" rtlCol="0">
            <a:spAutoFit/>
          </a:bodyPr>
          <a:lstStyle/>
          <a:p>
            <a:r>
              <a:rPr lang="en-US" dirty="0" err="1" smtClean="0"/>
              <a:t>gusta</a:t>
            </a:r>
            <a:endParaRPr lang="en-US" dirty="0"/>
          </a:p>
        </p:txBody>
      </p:sp>
      <p:sp>
        <p:nvSpPr>
          <p:cNvPr id="4" name="TextBox 3"/>
          <p:cNvSpPr txBox="1"/>
          <p:nvPr/>
        </p:nvSpPr>
        <p:spPr>
          <a:xfrm>
            <a:off x="5137355" y="3618435"/>
            <a:ext cx="2094271" cy="369332"/>
          </a:xfrm>
          <a:prstGeom prst="rect">
            <a:avLst/>
          </a:prstGeom>
          <a:noFill/>
        </p:spPr>
        <p:txBody>
          <a:bodyPr wrap="square" rtlCol="0">
            <a:spAutoFit/>
          </a:bodyPr>
          <a:lstStyle/>
          <a:p>
            <a:r>
              <a:rPr lang="en-US" dirty="0" err="1" smtClean="0"/>
              <a:t>gusta</a:t>
            </a:r>
            <a:endParaRPr lang="en-US" dirty="0"/>
          </a:p>
        </p:txBody>
      </p:sp>
      <p:sp>
        <p:nvSpPr>
          <p:cNvPr id="5" name="TextBox 4"/>
          <p:cNvSpPr txBox="1"/>
          <p:nvPr/>
        </p:nvSpPr>
        <p:spPr>
          <a:xfrm>
            <a:off x="3043084" y="1199535"/>
            <a:ext cx="2094271" cy="369332"/>
          </a:xfrm>
          <a:prstGeom prst="rect">
            <a:avLst/>
          </a:prstGeom>
          <a:noFill/>
        </p:spPr>
        <p:txBody>
          <a:bodyPr wrap="square" rtlCol="0">
            <a:spAutoFit/>
          </a:bodyPr>
          <a:lstStyle/>
          <a:p>
            <a:r>
              <a:rPr lang="en-US" dirty="0" err="1" smtClean="0"/>
              <a:t>gustan</a:t>
            </a:r>
            <a:endParaRPr lang="en-US" dirty="0"/>
          </a:p>
        </p:txBody>
      </p:sp>
      <p:sp>
        <p:nvSpPr>
          <p:cNvPr id="6" name="TextBox 5"/>
          <p:cNvSpPr txBox="1"/>
          <p:nvPr/>
        </p:nvSpPr>
        <p:spPr>
          <a:xfrm>
            <a:off x="5137355" y="2964590"/>
            <a:ext cx="2094271" cy="369332"/>
          </a:xfrm>
          <a:prstGeom prst="rect">
            <a:avLst/>
          </a:prstGeom>
          <a:noFill/>
        </p:spPr>
        <p:txBody>
          <a:bodyPr wrap="square" rtlCol="0">
            <a:spAutoFit/>
          </a:bodyPr>
          <a:lstStyle/>
          <a:p>
            <a:r>
              <a:rPr lang="en-US" dirty="0" err="1" smtClean="0"/>
              <a:t>gustan</a:t>
            </a:r>
            <a:endParaRPr lang="en-US" dirty="0"/>
          </a:p>
        </p:txBody>
      </p:sp>
      <p:sp>
        <p:nvSpPr>
          <p:cNvPr id="7" name="TextBox 6"/>
          <p:cNvSpPr txBox="1"/>
          <p:nvPr/>
        </p:nvSpPr>
        <p:spPr>
          <a:xfrm>
            <a:off x="3313471" y="1769993"/>
            <a:ext cx="2094271" cy="369332"/>
          </a:xfrm>
          <a:prstGeom prst="rect">
            <a:avLst/>
          </a:prstGeom>
          <a:noFill/>
        </p:spPr>
        <p:txBody>
          <a:bodyPr wrap="square" rtlCol="0">
            <a:spAutoFit/>
          </a:bodyPr>
          <a:lstStyle/>
          <a:p>
            <a:r>
              <a:rPr lang="en-US" dirty="0" err="1" smtClean="0"/>
              <a:t>encanta</a:t>
            </a:r>
            <a:endParaRPr lang="en-US" dirty="0"/>
          </a:p>
        </p:txBody>
      </p:sp>
      <p:sp>
        <p:nvSpPr>
          <p:cNvPr id="8" name="TextBox 7"/>
          <p:cNvSpPr txBox="1"/>
          <p:nvPr/>
        </p:nvSpPr>
        <p:spPr>
          <a:xfrm>
            <a:off x="3480618" y="2367291"/>
            <a:ext cx="2094271" cy="369332"/>
          </a:xfrm>
          <a:prstGeom prst="rect">
            <a:avLst/>
          </a:prstGeom>
          <a:noFill/>
        </p:spPr>
        <p:txBody>
          <a:bodyPr wrap="square" rtlCol="0">
            <a:spAutoFit/>
          </a:bodyPr>
          <a:lstStyle/>
          <a:p>
            <a:r>
              <a:rPr lang="en-US" dirty="0" err="1" smtClean="0"/>
              <a:t>encantan</a:t>
            </a:r>
            <a:endParaRPr lang="en-US" dirty="0"/>
          </a:p>
        </p:txBody>
      </p:sp>
      <p:sp>
        <p:nvSpPr>
          <p:cNvPr id="9" name="TextBox 8"/>
          <p:cNvSpPr txBox="1"/>
          <p:nvPr/>
        </p:nvSpPr>
        <p:spPr>
          <a:xfrm>
            <a:off x="3195484" y="4188892"/>
            <a:ext cx="2094271" cy="369332"/>
          </a:xfrm>
          <a:prstGeom prst="rect">
            <a:avLst/>
          </a:prstGeom>
          <a:noFill/>
        </p:spPr>
        <p:txBody>
          <a:bodyPr wrap="square" rtlCol="0">
            <a:spAutoFit/>
          </a:bodyPr>
          <a:lstStyle/>
          <a:p>
            <a:r>
              <a:rPr lang="en-US" dirty="0" err="1" smtClean="0"/>
              <a:t>gustan</a:t>
            </a:r>
            <a:endParaRPr lang="en-US" dirty="0"/>
          </a:p>
        </p:txBody>
      </p:sp>
      <p:sp>
        <p:nvSpPr>
          <p:cNvPr id="10" name="TextBox 9"/>
          <p:cNvSpPr txBox="1"/>
          <p:nvPr/>
        </p:nvSpPr>
        <p:spPr>
          <a:xfrm>
            <a:off x="3338051" y="4835165"/>
            <a:ext cx="2094271" cy="369332"/>
          </a:xfrm>
          <a:prstGeom prst="rect">
            <a:avLst/>
          </a:prstGeom>
          <a:noFill/>
        </p:spPr>
        <p:txBody>
          <a:bodyPr wrap="square" rtlCol="0">
            <a:spAutoFit/>
          </a:bodyPr>
          <a:lstStyle/>
          <a:p>
            <a:r>
              <a:rPr lang="en-US" dirty="0" err="1" smtClean="0"/>
              <a:t>encanta</a:t>
            </a:r>
            <a:endParaRPr lang="en-US" dirty="0"/>
          </a:p>
        </p:txBody>
      </p:sp>
      <p:sp>
        <p:nvSpPr>
          <p:cNvPr id="11" name="TextBox 10"/>
          <p:cNvSpPr txBox="1"/>
          <p:nvPr/>
        </p:nvSpPr>
        <p:spPr>
          <a:xfrm>
            <a:off x="4360606" y="5383489"/>
            <a:ext cx="2094271" cy="369332"/>
          </a:xfrm>
          <a:prstGeom prst="rect">
            <a:avLst/>
          </a:prstGeom>
          <a:noFill/>
        </p:spPr>
        <p:txBody>
          <a:bodyPr wrap="square" rtlCol="0">
            <a:spAutoFit/>
          </a:bodyPr>
          <a:lstStyle/>
          <a:p>
            <a:r>
              <a:rPr lang="en-US" dirty="0" err="1" smtClean="0"/>
              <a:t>gustan</a:t>
            </a:r>
            <a:endParaRPr lang="en-US" dirty="0"/>
          </a:p>
        </p:txBody>
      </p:sp>
      <p:sp>
        <p:nvSpPr>
          <p:cNvPr id="12" name="TextBox 11"/>
          <p:cNvSpPr txBox="1"/>
          <p:nvPr/>
        </p:nvSpPr>
        <p:spPr>
          <a:xfrm>
            <a:off x="5289755" y="6101707"/>
            <a:ext cx="2094271" cy="369332"/>
          </a:xfrm>
          <a:prstGeom prst="rect">
            <a:avLst/>
          </a:prstGeom>
          <a:noFill/>
        </p:spPr>
        <p:txBody>
          <a:bodyPr wrap="square" rtlCol="0">
            <a:spAutoFit/>
          </a:bodyPr>
          <a:lstStyle/>
          <a:p>
            <a:r>
              <a:rPr lang="en-US" dirty="0" err="1" smtClean="0"/>
              <a:t>encanta</a:t>
            </a:r>
            <a:endParaRPr lang="en-US" dirty="0"/>
          </a:p>
        </p:txBody>
      </p:sp>
    </p:spTree>
    <p:extLst>
      <p:ext uri="{BB962C8B-B14F-4D97-AF65-F5344CB8AC3E}">
        <p14:creationId xmlns:p14="http://schemas.microsoft.com/office/powerpoint/2010/main" val="4153006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39165" y="3614350"/>
            <a:ext cx="2349969" cy="2562225"/>
          </a:xfrm>
        </p:spPr>
      </p:pic>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29429" y="3614349"/>
            <a:ext cx="4099560"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p:cNvSpPr/>
          <p:nvPr/>
        </p:nvSpPr>
        <p:spPr>
          <a:xfrm rot="922365">
            <a:off x="10065474" y="375837"/>
            <a:ext cx="2140330" cy="1754326"/>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Yo</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6148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533777"/>
            <a:ext cx="9601200" cy="1485900"/>
          </a:xfrm>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12270" y="3614350"/>
            <a:ext cx="3843337"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055016" y="3614349"/>
            <a:ext cx="3596941"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1251043">
            <a:off x="9208470" y="494392"/>
            <a:ext cx="2976841" cy="1754326"/>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Nosotros</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Encantar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9626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90733" y="3614350"/>
            <a:ext cx="3180124"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527800" y="3744806"/>
            <a:ext cx="4445000" cy="2301312"/>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672247">
            <a:off x="9779464" y="256629"/>
            <a:ext cx="2140330" cy="1754326"/>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Ellos</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97356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51049" y="3614350"/>
            <a:ext cx="3285083"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857026" y="3508823"/>
            <a:ext cx="4115774"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795776">
            <a:off x="9566004" y="299352"/>
            <a:ext cx="2813591" cy="1754326"/>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Tú</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Encantar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415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16326" y="3614350"/>
            <a:ext cx="3851407" cy="2562225"/>
          </a:xfrm>
        </p:spPr>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898105" y="3614349"/>
            <a:ext cx="3837573" cy="2562225"/>
          </a:xfr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1103588">
            <a:off x="9848418" y="551587"/>
            <a:ext cx="2292615" cy="1754326"/>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Él</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/Ella</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7322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758" y="691816"/>
            <a:ext cx="9601200" cy="1485900"/>
          </a:xfrm>
        </p:spPr>
        <p:txBody>
          <a:bodyPr>
            <a:normAutofit/>
          </a:bodyPr>
          <a:lstStyle/>
          <a:p>
            <a:pPr algn="ctr"/>
            <a:r>
              <a:rPr lang="es-ES_tradnl" sz="6000" dirty="0"/>
              <a:t>¿QUE TE GUSTA MAS?</a:t>
            </a:r>
          </a:p>
        </p:txBody>
      </p:sp>
      <p:pic>
        <p:nvPicPr>
          <p:cNvPr id="8" name="Picture 7"/>
          <p:cNvPicPr>
            <a:picLocks noChangeAspect="1"/>
          </p:cNvPicPr>
          <p:nvPr/>
        </p:nvPicPr>
        <p:blipFill>
          <a:blip r:embed="rId2"/>
          <a:stretch>
            <a:fillRect/>
          </a:stretch>
        </p:blipFill>
        <p:spPr>
          <a:xfrm rot="10800000">
            <a:off x="1716326" y="2072440"/>
            <a:ext cx="3754531" cy="1436382"/>
          </a:xfrm>
          <a:prstGeom prst="rect">
            <a:avLst/>
          </a:prstGeom>
        </p:spPr>
      </p:pic>
      <p:sp>
        <p:nvSpPr>
          <p:cNvPr id="7" name="Right Arrow 6"/>
          <p:cNvSpPr/>
          <p:nvPr/>
        </p:nvSpPr>
        <p:spPr>
          <a:xfrm>
            <a:off x="6898105" y="2171700"/>
            <a:ext cx="3453111" cy="1237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p:cNvSpPr/>
          <p:nvPr/>
        </p:nvSpPr>
        <p:spPr>
          <a:xfrm rot="919386">
            <a:off x="9163538" y="320039"/>
            <a:ext cx="2976841" cy="1754326"/>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Nosotros</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Gustar</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01403" y="3305207"/>
            <a:ext cx="3100184" cy="3317197"/>
          </a:xfrm>
        </p:spPr>
      </p:pic>
      <p:pic>
        <p:nvPicPr>
          <p:cNvPr id="13" name="Content Placeholder 1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50758" y="3558340"/>
            <a:ext cx="5222836" cy="3064064"/>
          </a:xfrm>
        </p:spPr>
      </p:pic>
    </p:spTree>
    <p:extLst>
      <p:ext uri="{BB962C8B-B14F-4D97-AF65-F5344CB8AC3E}">
        <p14:creationId xmlns:p14="http://schemas.microsoft.com/office/powerpoint/2010/main" val="2372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35" y="2729107"/>
            <a:ext cx="9612971" cy="2852737"/>
          </a:xfrm>
        </p:spPr>
        <p:txBody>
          <a:bodyPr>
            <a:normAutofit fontScale="90000"/>
          </a:bodyPr>
          <a:lstStyle/>
          <a:p>
            <a:r>
              <a:rPr lang="es-ES_tradnl" dirty="0"/>
              <a:t>-hablar-</a:t>
            </a:r>
            <a:br>
              <a:rPr lang="es-ES_tradnl" dirty="0"/>
            </a:br>
            <a:r>
              <a:rPr lang="es-ES_tradnl" dirty="0"/>
              <a:t> </a:t>
            </a:r>
            <a:br>
              <a:rPr lang="es-ES_tradnl" dirty="0"/>
            </a:br>
            <a:r>
              <a:rPr lang="es-ES_tradnl" sz="6000" dirty="0" err="1">
                <a:solidFill>
                  <a:schemeClr val="tx1"/>
                </a:solidFill>
              </a:rPr>
              <a:t>partner</a:t>
            </a:r>
            <a:r>
              <a:rPr lang="es-ES_tradnl" sz="6000" dirty="0">
                <a:solidFill>
                  <a:schemeClr val="tx1"/>
                </a:solidFill>
              </a:rPr>
              <a:t> a: </a:t>
            </a:r>
            <a:r>
              <a:rPr lang="es-ES_tradnl" sz="6000" dirty="0"/>
              <a:t>que te gusta comer para __________? </a:t>
            </a:r>
            <a:br>
              <a:rPr lang="es-ES_tradnl" sz="6000" dirty="0"/>
            </a:br>
            <a:r>
              <a:rPr lang="es-ES_tradnl" sz="6000" dirty="0" err="1">
                <a:solidFill>
                  <a:schemeClr val="tx1"/>
                </a:solidFill>
              </a:rPr>
              <a:t>partner</a:t>
            </a:r>
            <a:r>
              <a:rPr lang="es-ES_tradnl" sz="6000" dirty="0">
                <a:solidFill>
                  <a:schemeClr val="tx1"/>
                </a:solidFill>
              </a:rPr>
              <a:t> b: </a:t>
            </a:r>
            <a:r>
              <a:rPr lang="es-ES_tradnl" sz="6000" dirty="0"/>
              <a:t>A MI ME GUSTA COMER _________ PARA _____________ </a:t>
            </a:r>
            <a:endParaRPr lang="es-ES_tradnl" dirty="0"/>
          </a:p>
        </p:txBody>
      </p:sp>
    </p:spTree>
    <p:controls>
      <mc:AlternateContent xmlns:mc="http://schemas.openxmlformats.org/markup-compatibility/2006">
        <mc:Choice xmlns:v="urn:schemas-microsoft-com:vml" Requires="v">
          <p:control spid="4152" name="ShockwaveFlash1" r:id="rId2" imgW="3429000" imgH="1905120"/>
        </mc:Choice>
        <mc:Fallback>
          <p:control name="ShockwaveFlash1" r:id="rId2" imgW="3429000" imgH="1905120">
            <p:pic>
              <p:nvPicPr>
                <p:cNvPr id="4" name="ShockwaveFlash1"/>
                <p:cNvPicPr preferRelativeResize="0">
                  <a:picLocks noChangeArrowheads="1" noChangeShapeType="1"/>
                </p:cNvPicPr>
                <p:nvPr/>
              </p:nvPicPr>
              <p:blipFill>
                <a:blip r:embed="rId4"/>
                <a:srcRect/>
                <a:stretch>
                  <a:fillRect/>
                </a:stretch>
              </p:blipFill>
              <p:spPr bwMode="auto">
                <a:xfrm>
                  <a:off x="248985" y="4861832"/>
                  <a:ext cx="3429000" cy="1905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16999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7200" b="1" dirty="0" smtClean="0"/>
              <a:t>DOL - </a:t>
            </a:r>
            <a:endParaRPr lang="es-ES_tradnl" sz="7200" b="1" dirty="0"/>
          </a:p>
        </p:txBody>
      </p:sp>
      <p:sp>
        <p:nvSpPr>
          <p:cNvPr id="3" name="Content Placeholder 2"/>
          <p:cNvSpPr>
            <a:spLocks noGrp="1"/>
          </p:cNvSpPr>
          <p:nvPr>
            <p:ph idx="1"/>
          </p:nvPr>
        </p:nvSpPr>
        <p:spPr>
          <a:xfrm>
            <a:off x="2122227" y="2171700"/>
            <a:ext cx="9601200" cy="3581400"/>
          </a:xfrm>
        </p:spPr>
        <p:txBody>
          <a:bodyPr/>
          <a:lstStyle/>
          <a:p>
            <a:pPr marL="0" indent="0">
              <a:buNone/>
            </a:pPr>
            <a:r>
              <a:rPr lang="es-ES_tradnl" sz="3600" b="1" dirty="0"/>
              <a:t>1. ¿Que te gusta comer en el desayuno? </a:t>
            </a:r>
          </a:p>
          <a:p>
            <a:pPr marL="0" indent="0">
              <a:buNone/>
            </a:pPr>
            <a:r>
              <a:rPr lang="es-ES_tradnl" sz="3600" b="1" dirty="0"/>
              <a:t>2. ¿Que te gusta comer en el almuerzo?</a:t>
            </a:r>
          </a:p>
          <a:p>
            <a:pPr marL="0" indent="0">
              <a:buNone/>
            </a:pPr>
            <a:r>
              <a:rPr lang="es-ES_tradnl" sz="3600" b="1" dirty="0"/>
              <a:t>3. ¿Que te gusta comer en la cena?</a:t>
            </a:r>
          </a:p>
          <a:p>
            <a:endParaRPr lang="es-ES_tradnl" dirty="0" smtClean="0"/>
          </a:p>
          <a:p>
            <a:endParaRPr lang="es-ES_tradnl" dirty="0"/>
          </a:p>
          <a:p>
            <a:r>
              <a:rPr lang="es-ES_tradnl" dirty="0" smtClean="0"/>
              <a:t>Haga una lista de 3 comidas para cada uno</a:t>
            </a:r>
            <a:endParaRPr lang="es-ES_tradnl" dirty="0"/>
          </a:p>
        </p:txBody>
      </p:sp>
    </p:spTree>
    <p:extLst>
      <p:ext uri="{BB962C8B-B14F-4D97-AF65-F5344CB8AC3E}">
        <p14:creationId xmlns:p14="http://schemas.microsoft.com/office/powerpoint/2010/main" val="5743450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156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_tradnl" sz="9600" dirty="0"/>
              <a:t>La comida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543" y="3523243"/>
            <a:ext cx="4143375" cy="2181225"/>
          </a:xfrm>
          <a:prstGeom prst="rect">
            <a:avLst/>
          </a:prstGeom>
        </p:spPr>
      </p:pic>
      <p:sp>
        <p:nvSpPr>
          <p:cNvPr id="3" name="Star: 5 Points 2">
            <a:extLst>
              <a:ext uri="{FF2B5EF4-FFF2-40B4-BE49-F238E27FC236}">
                <a16:creationId xmlns:a16="http://schemas.microsoft.com/office/drawing/2014/main" id="{D86A2F2F-737F-4408-AC91-59BAF32D05D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1075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9571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74609" y="5008981"/>
            <a:ext cx="9612971" cy="1927572"/>
          </a:xfrm>
        </p:spPr>
        <p:txBody>
          <a:bodyPr>
            <a:normAutofit fontScale="85000" lnSpcReduction="20000"/>
          </a:bodyPr>
          <a:lstStyle/>
          <a:p>
            <a:pPr algn="l"/>
            <a:r>
              <a:rPr lang="es-ES_tradnl" dirty="0"/>
              <a:t>DOL: CATEGORIZE 10 FOOD VOCABULARY TERMS INTO A </a:t>
            </a:r>
            <a:r>
              <a:rPr lang="es-ES_tradnl" dirty="0" smtClean="0"/>
              <a:t>VENN </a:t>
            </a:r>
            <a:r>
              <a:rPr lang="es-ES_tradnl" dirty="0"/>
              <a:t>DIAGRAMM ABOUT THE MEALS. </a:t>
            </a:r>
          </a:p>
          <a:p>
            <a:pPr algn="l"/>
            <a:r>
              <a:rPr lang="es-ES_tradnl" dirty="0"/>
              <a:t>ONCE THEY ARE CATEGORIZED WRITE THREE COMPLETE SENTENCES EXPRESSING WHAT YOU LIKE TO EAT FOR EACH MEAL. </a:t>
            </a:r>
          </a:p>
          <a:p>
            <a:pPr algn="l"/>
            <a:endParaRPr lang="es-ES_tradnl" dirty="0"/>
          </a:p>
          <a:p>
            <a:pPr algn="l"/>
            <a:r>
              <a:rPr lang="es-ES_tradnl" dirty="0"/>
              <a:t>EX. A MI ME GUSTA COMER PESCADO PARA LA CENA. </a:t>
            </a:r>
          </a:p>
        </p:txBody>
      </p:sp>
      <p:sp>
        <p:nvSpPr>
          <p:cNvPr id="4" name="Oval 3"/>
          <p:cNvSpPr/>
          <p:nvPr/>
        </p:nvSpPr>
        <p:spPr>
          <a:xfrm>
            <a:off x="2011480" y="1687132"/>
            <a:ext cx="3470855" cy="3342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Oval 4"/>
          <p:cNvSpPr/>
          <p:nvPr/>
        </p:nvSpPr>
        <p:spPr>
          <a:xfrm>
            <a:off x="3593206" y="218941"/>
            <a:ext cx="3284113" cy="32969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Oval 5"/>
          <p:cNvSpPr/>
          <p:nvPr/>
        </p:nvSpPr>
        <p:spPr>
          <a:xfrm>
            <a:off x="4572000" y="1867437"/>
            <a:ext cx="3387144" cy="3327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1593038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213457"/>
            <a:ext cx="8361229" cy="2098226"/>
          </a:xfrm>
        </p:spPr>
        <p:txBody>
          <a:bodyPr/>
          <a:lstStyle/>
          <a:p>
            <a:r>
              <a:rPr lang="es-ES_tradnl" dirty="0"/>
              <a:t>BIENVENIDOS A NUESTRA CLASE </a:t>
            </a:r>
            <a:br>
              <a:rPr lang="es-ES_tradnl" dirty="0"/>
            </a:br>
            <a:r>
              <a:rPr lang="es-ES_tradnl" dirty="0"/>
              <a:t>ESPAÑOL 1</a:t>
            </a:r>
          </a:p>
        </p:txBody>
      </p:sp>
      <p:sp>
        <p:nvSpPr>
          <p:cNvPr id="3" name="Subtitle 2"/>
          <p:cNvSpPr>
            <a:spLocks noGrp="1"/>
          </p:cNvSpPr>
          <p:nvPr>
            <p:ph type="subTitle" idx="1"/>
          </p:nvPr>
        </p:nvSpPr>
        <p:spPr>
          <a:xfrm>
            <a:off x="3223245" y="4561213"/>
            <a:ext cx="6831673" cy="1086237"/>
          </a:xfrm>
        </p:spPr>
        <p:txBody>
          <a:bodyPr/>
          <a:lstStyle/>
          <a:p>
            <a:r>
              <a:rPr lang="es-ES_tradnl" dirty="0"/>
              <a:t>HOY ES MIERCOLES, EL CUATRO DE ABRIL</a:t>
            </a:r>
          </a:p>
        </p:txBody>
      </p:sp>
    </p:spTree>
    <p:extLst>
      <p:ext uri="{BB962C8B-B14F-4D97-AF65-F5344CB8AC3E}">
        <p14:creationId xmlns:p14="http://schemas.microsoft.com/office/powerpoint/2010/main" val="12838218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_tradnl" sz="6600" b="1" dirty="0"/>
              <a:t>OBJETIVO Y DOL </a:t>
            </a:r>
          </a:p>
        </p:txBody>
      </p:sp>
      <p:sp>
        <p:nvSpPr>
          <p:cNvPr id="3" name="Content Placeholder 2"/>
          <p:cNvSpPr>
            <a:spLocks noGrp="1"/>
          </p:cNvSpPr>
          <p:nvPr>
            <p:ph sz="half" idx="1"/>
          </p:nvPr>
        </p:nvSpPr>
        <p:spPr/>
        <p:txBody>
          <a:bodyPr/>
          <a:lstStyle/>
          <a:p>
            <a:r>
              <a:rPr lang="es-ES_tradnl" dirty="0"/>
              <a:t>OBJETIVO: </a:t>
            </a:r>
            <a:r>
              <a:rPr lang="en-US" dirty="0"/>
              <a:t>LLWBAT use food vocabulary and prepositions “con and sin” to identify what comes with or without certain cultural meals. </a:t>
            </a:r>
          </a:p>
          <a:p>
            <a:r>
              <a:rPr lang="en-US" dirty="0"/>
              <a:t> [NL.3.2.a, NL.3.2.b, NL.1.3c]</a:t>
            </a:r>
          </a:p>
          <a:p>
            <a:r>
              <a:rPr lang="en-US" dirty="0"/>
              <a:t>[NL.4.2d]</a:t>
            </a:r>
            <a:endParaRPr lang="es-ES_tradnl" dirty="0"/>
          </a:p>
        </p:txBody>
      </p:sp>
      <p:sp>
        <p:nvSpPr>
          <p:cNvPr id="4" name="Content Placeholder 3"/>
          <p:cNvSpPr>
            <a:spLocks noGrp="1"/>
          </p:cNvSpPr>
          <p:nvPr>
            <p:ph sz="half" idx="2"/>
          </p:nvPr>
        </p:nvSpPr>
        <p:spPr/>
        <p:txBody>
          <a:bodyPr/>
          <a:lstStyle/>
          <a:p>
            <a:r>
              <a:rPr lang="es-ES_tradnl" dirty="0"/>
              <a:t>DOL: </a:t>
            </a:r>
            <a:r>
              <a:rPr lang="en-US" dirty="0"/>
              <a:t>Given 4 traditional cultural foods and their ingredients, </a:t>
            </a:r>
            <a:r>
              <a:rPr lang="en-US" dirty="0" smtClean="0"/>
              <a:t>100% of LLW </a:t>
            </a:r>
            <a:r>
              <a:rPr lang="en-US" dirty="0"/>
              <a:t>identify what comes with or without (using food vocabulary and prepositions con and sin) these meals with 100% accuracy. </a:t>
            </a:r>
            <a:endParaRPr lang="es-ES_tradnl" dirty="0"/>
          </a:p>
        </p:txBody>
      </p:sp>
    </p:spTree>
    <p:extLst>
      <p:ext uri="{BB962C8B-B14F-4D97-AF65-F5344CB8AC3E}">
        <p14:creationId xmlns:p14="http://schemas.microsoft.com/office/powerpoint/2010/main" val="1007783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2" y="2853627"/>
            <a:ext cx="9612971" cy="2852737"/>
          </a:xfrm>
        </p:spPr>
        <p:txBody>
          <a:bodyPr/>
          <a:lstStyle/>
          <a:p>
            <a:r>
              <a:rPr lang="es-ES_tradnl" dirty="0"/>
              <a:t>AGENDA</a:t>
            </a:r>
          </a:p>
        </p:txBody>
      </p:sp>
      <p:graphicFrame>
        <p:nvGraphicFramePr>
          <p:cNvPr id="4" name="Table 3"/>
          <p:cNvGraphicFramePr>
            <a:graphicFrameLocks noGrp="1"/>
          </p:cNvGraphicFramePr>
          <p:nvPr>
            <p:extLst>
              <p:ext uri="{D42A27DB-BD31-4B8C-83A1-F6EECF244321}">
                <p14:modId xmlns:p14="http://schemas.microsoft.com/office/powerpoint/2010/main" val="2579734446"/>
              </p:ext>
            </p:extLst>
          </p:nvPr>
        </p:nvGraphicFramePr>
        <p:xfrm>
          <a:off x="2045647" y="419119"/>
          <a:ext cx="8128000" cy="37084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s-ES_tradnl" dirty="0"/>
                        <a:t>TIME</a:t>
                      </a:r>
                      <a:r>
                        <a:rPr lang="es-ES_tradnl" baseline="0" dirty="0"/>
                        <a:t> </a:t>
                      </a:r>
                      <a:endParaRPr lang="es-ES_tradnl" dirty="0"/>
                    </a:p>
                  </a:txBody>
                  <a:tcPr/>
                </a:tc>
                <a:tc>
                  <a:txBody>
                    <a:bodyPr/>
                    <a:lstStyle/>
                    <a:p>
                      <a:r>
                        <a:rPr lang="es-ES_tradnl" dirty="0"/>
                        <a:t>ACTIVITY</a:t>
                      </a:r>
                    </a:p>
                  </a:txBody>
                  <a:tcPr/>
                </a:tc>
                <a:extLst>
                  <a:ext uri="{0D108BD9-81ED-4DB2-BD59-A6C34878D82A}">
                    <a16:rowId xmlns:a16="http://schemas.microsoft.com/office/drawing/2014/main" val="10000"/>
                  </a:ext>
                </a:extLst>
              </a:tr>
              <a:tr h="370840">
                <a:tc>
                  <a:txBody>
                    <a:bodyPr/>
                    <a:lstStyle/>
                    <a:p>
                      <a:r>
                        <a:rPr lang="es-ES_tradnl" dirty="0"/>
                        <a:t>5 MINUTES</a:t>
                      </a:r>
                    </a:p>
                  </a:txBody>
                  <a:tcPr/>
                </a:tc>
                <a:tc>
                  <a:txBody>
                    <a:bodyPr/>
                    <a:lstStyle/>
                    <a:p>
                      <a:r>
                        <a:rPr lang="es-ES_tradnl" dirty="0"/>
                        <a:t>D</a:t>
                      </a:r>
                      <a:r>
                        <a:rPr lang="es-ES_tradnl" baseline="0" dirty="0"/>
                        <a:t>O NOW</a:t>
                      </a:r>
                      <a:endParaRPr lang="es-ES_tradnl" dirty="0"/>
                    </a:p>
                  </a:txBody>
                  <a:tcPr/>
                </a:tc>
                <a:extLst>
                  <a:ext uri="{0D108BD9-81ED-4DB2-BD59-A6C34878D82A}">
                    <a16:rowId xmlns:a16="http://schemas.microsoft.com/office/drawing/2014/main" val="10001"/>
                  </a:ext>
                </a:extLst>
              </a:tr>
              <a:tr h="370840">
                <a:tc>
                  <a:txBody>
                    <a:bodyPr/>
                    <a:lstStyle/>
                    <a:p>
                      <a:r>
                        <a:rPr lang="es-ES_tradnl" dirty="0"/>
                        <a:t>5 MINUTES </a:t>
                      </a:r>
                    </a:p>
                  </a:txBody>
                  <a:tcPr/>
                </a:tc>
                <a:tc>
                  <a:txBody>
                    <a:bodyPr/>
                    <a:lstStyle/>
                    <a:p>
                      <a:r>
                        <a:rPr lang="es-ES_tradnl" dirty="0"/>
                        <a:t>MATCHING</a:t>
                      </a:r>
                      <a:r>
                        <a:rPr lang="es-ES_tradnl" baseline="0" dirty="0"/>
                        <a:t> REPASO </a:t>
                      </a:r>
                      <a:endParaRPr lang="es-ES_tradnl" dirty="0"/>
                    </a:p>
                  </a:txBody>
                  <a:tcPr/>
                </a:tc>
                <a:extLst>
                  <a:ext uri="{0D108BD9-81ED-4DB2-BD59-A6C34878D82A}">
                    <a16:rowId xmlns:a16="http://schemas.microsoft.com/office/drawing/2014/main" val="10002"/>
                  </a:ext>
                </a:extLst>
              </a:tr>
              <a:tr h="370840">
                <a:tc>
                  <a:txBody>
                    <a:bodyPr/>
                    <a:lstStyle/>
                    <a:p>
                      <a:r>
                        <a:rPr lang="es-ES_tradnl" dirty="0"/>
                        <a:t>5 MINUTES</a:t>
                      </a:r>
                    </a:p>
                  </a:txBody>
                  <a:tcPr/>
                </a:tc>
                <a:tc>
                  <a:txBody>
                    <a:bodyPr/>
                    <a:lstStyle/>
                    <a:p>
                      <a:r>
                        <a:rPr lang="es-ES_tradnl" dirty="0"/>
                        <a:t>COMER/ BEBER CONJUGATIONS </a:t>
                      </a:r>
                    </a:p>
                  </a:txBody>
                  <a:tcPr/>
                </a:tc>
                <a:extLst>
                  <a:ext uri="{0D108BD9-81ED-4DB2-BD59-A6C34878D82A}">
                    <a16:rowId xmlns:a16="http://schemas.microsoft.com/office/drawing/2014/main" val="10003"/>
                  </a:ext>
                </a:extLst>
              </a:tr>
              <a:tr h="370840">
                <a:tc>
                  <a:txBody>
                    <a:bodyPr/>
                    <a:lstStyle/>
                    <a:p>
                      <a:r>
                        <a:rPr lang="es-ES_tradnl" dirty="0"/>
                        <a:t>10 MINUTES</a:t>
                      </a:r>
                    </a:p>
                  </a:txBody>
                  <a:tcPr/>
                </a:tc>
                <a:tc>
                  <a:txBody>
                    <a:bodyPr/>
                    <a:lstStyle/>
                    <a:p>
                      <a:r>
                        <a:rPr lang="es-ES_tradnl" dirty="0"/>
                        <a:t>MAS</a:t>
                      </a:r>
                      <a:r>
                        <a:rPr lang="es-ES_tradnl" baseline="0" dirty="0"/>
                        <a:t> VOCABULARIO </a:t>
                      </a:r>
                      <a:endParaRPr lang="es-ES_tradnl" dirty="0"/>
                    </a:p>
                  </a:txBody>
                  <a:tcPr/>
                </a:tc>
                <a:extLst>
                  <a:ext uri="{0D108BD9-81ED-4DB2-BD59-A6C34878D82A}">
                    <a16:rowId xmlns:a16="http://schemas.microsoft.com/office/drawing/2014/main" val="10004"/>
                  </a:ext>
                </a:extLst>
              </a:tr>
              <a:tr h="370840">
                <a:tc>
                  <a:txBody>
                    <a:bodyPr/>
                    <a:lstStyle/>
                    <a:p>
                      <a:r>
                        <a:rPr lang="es-ES_tradnl" dirty="0"/>
                        <a:t>5 MINUTES</a:t>
                      </a:r>
                    </a:p>
                  </a:txBody>
                  <a:tcPr/>
                </a:tc>
                <a:tc>
                  <a:txBody>
                    <a:bodyPr/>
                    <a:lstStyle/>
                    <a:p>
                      <a:r>
                        <a:rPr lang="es-ES_tradnl" dirty="0"/>
                        <a:t>CON/SIN</a:t>
                      </a:r>
                      <a:r>
                        <a:rPr lang="es-ES_tradnl" baseline="0" dirty="0"/>
                        <a:t> </a:t>
                      </a:r>
                      <a:endParaRPr lang="es-ES_tradnl" dirty="0"/>
                    </a:p>
                  </a:txBody>
                  <a:tcPr/>
                </a:tc>
                <a:extLst>
                  <a:ext uri="{0D108BD9-81ED-4DB2-BD59-A6C34878D82A}">
                    <a16:rowId xmlns:a16="http://schemas.microsoft.com/office/drawing/2014/main" val="10005"/>
                  </a:ext>
                </a:extLst>
              </a:tr>
              <a:tr h="370840">
                <a:tc>
                  <a:txBody>
                    <a:bodyPr/>
                    <a:lstStyle/>
                    <a:p>
                      <a:r>
                        <a:rPr lang="es-ES_tradnl" dirty="0"/>
                        <a:t>10 MINUTES</a:t>
                      </a:r>
                    </a:p>
                  </a:txBody>
                  <a:tcPr/>
                </a:tc>
                <a:tc>
                  <a:txBody>
                    <a:bodyPr/>
                    <a:lstStyle/>
                    <a:p>
                      <a:r>
                        <a:rPr lang="es-ES_tradnl" dirty="0"/>
                        <a:t>CFU: QUE COMES EN CADA CULTURA</a:t>
                      </a:r>
                    </a:p>
                  </a:txBody>
                  <a:tcPr/>
                </a:tc>
                <a:extLst>
                  <a:ext uri="{0D108BD9-81ED-4DB2-BD59-A6C34878D82A}">
                    <a16:rowId xmlns:a16="http://schemas.microsoft.com/office/drawing/2014/main" val="10006"/>
                  </a:ext>
                </a:extLst>
              </a:tr>
              <a:tr h="370840">
                <a:tc>
                  <a:txBody>
                    <a:bodyPr/>
                    <a:lstStyle/>
                    <a:p>
                      <a:r>
                        <a:rPr lang="es-ES_tradnl" dirty="0"/>
                        <a:t>10 MINUTES</a:t>
                      </a:r>
                    </a:p>
                  </a:txBody>
                  <a:tcPr/>
                </a:tc>
                <a:tc>
                  <a:txBody>
                    <a:bodyPr/>
                    <a:lstStyle/>
                    <a:p>
                      <a:r>
                        <a:rPr lang="es-ES_tradnl" dirty="0"/>
                        <a:t>HABLAR</a:t>
                      </a:r>
                      <a:r>
                        <a:rPr lang="es-ES_tradnl" baseline="0" dirty="0"/>
                        <a:t> </a:t>
                      </a:r>
                      <a:endParaRPr lang="es-ES_tradnl" dirty="0"/>
                    </a:p>
                  </a:txBody>
                  <a:tcPr/>
                </a:tc>
                <a:extLst>
                  <a:ext uri="{0D108BD9-81ED-4DB2-BD59-A6C34878D82A}">
                    <a16:rowId xmlns:a16="http://schemas.microsoft.com/office/drawing/2014/main" val="10007"/>
                  </a:ext>
                </a:extLst>
              </a:tr>
              <a:tr h="370840">
                <a:tc>
                  <a:txBody>
                    <a:bodyPr/>
                    <a:lstStyle/>
                    <a:p>
                      <a:r>
                        <a:rPr lang="es-ES_tradnl" dirty="0"/>
                        <a:t>5 MINUTES</a:t>
                      </a:r>
                    </a:p>
                  </a:txBody>
                  <a:tcPr/>
                </a:tc>
                <a:tc>
                  <a:txBody>
                    <a:bodyPr/>
                    <a:lstStyle/>
                    <a:p>
                      <a:r>
                        <a:rPr lang="es-ES_tradnl" dirty="0"/>
                        <a:t>ESCRIBIR</a:t>
                      </a:r>
                      <a:r>
                        <a:rPr lang="es-ES_tradnl" baseline="0" dirty="0"/>
                        <a:t> EN FRASES COMPLETAS</a:t>
                      </a:r>
                      <a:endParaRPr lang="es-ES_tradnl" dirty="0"/>
                    </a:p>
                  </a:txBody>
                  <a:tcPr/>
                </a:tc>
                <a:extLst>
                  <a:ext uri="{0D108BD9-81ED-4DB2-BD59-A6C34878D82A}">
                    <a16:rowId xmlns:a16="http://schemas.microsoft.com/office/drawing/2014/main" val="10008"/>
                  </a:ext>
                </a:extLst>
              </a:tr>
              <a:tr h="370840">
                <a:tc>
                  <a:txBody>
                    <a:bodyPr/>
                    <a:lstStyle/>
                    <a:p>
                      <a:r>
                        <a:rPr lang="es-ES_tradnl" dirty="0"/>
                        <a:t>10 MINUTES</a:t>
                      </a:r>
                    </a:p>
                  </a:txBody>
                  <a:tcPr/>
                </a:tc>
                <a:tc>
                  <a:txBody>
                    <a:bodyPr/>
                    <a:lstStyle/>
                    <a:p>
                      <a:r>
                        <a:rPr lang="es-ES_tradnl" dirty="0"/>
                        <a:t>DOL</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106051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44876"/>
          <a:stretch/>
        </p:blipFill>
        <p:spPr>
          <a:xfrm>
            <a:off x="1492226" y="723331"/>
            <a:ext cx="4943887" cy="4844955"/>
          </a:xfrm>
          <a:prstGeom prst="rect">
            <a:avLst/>
          </a:prstGeom>
        </p:spPr>
      </p:pic>
      <p:pic>
        <p:nvPicPr>
          <p:cNvPr id="4" name="Picture 3"/>
          <p:cNvPicPr>
            <a:picLocks noChangeAspect="1"/>
          </p:cNvPicPr>
          <p:nvPr/>
        </p:nvPicPr>
        <p:blipFill rotWithShape="1">
          <a:blip r:embed="rId2"/>
          <a:srcRect t="53302"/>
          <a:stretch/>
        </p:blipFill>
        <p:spPr>
          <a:xfrm>
            <a:off x="6436113" y="723330"/>
            <a:ext cx="5602482" cy="4844955"/>
          </a:xfrm>
          <a:prstGeom prst="rect">
            <a:avLst/>
          </a:prstGeom>
        </p:spPr>
      </p:pic>
    </p:spTree>
    <p:extLst>
      <p:ext uri="{BB962C8B-B14F-4D97-AF65-F5344CB8AC3E}">
        <p14:creationId xmlns:p14="http://schemas.microsoft.com/office/powerpoint/2010/main" val="8582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006" y="-1426369"/>
            <a:ext cx="9612971" cy="2852737"/>
          </a:xfrm>
        </p:spPr>
        <p:txBody>
          <a:bodyPr/>
          <a:lstStyle/>
          <a:p>
            <a:r>
              <a:rPr lang="es-ES_tradnl" dirty="0"/>
              <a:t>LAS BEBIDAS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074" y="1682750"/>
            <a:ext cx="5080000" cy="3492500"/>
          </a:xfrm>
          <a:prstGeom prst="rect">
            <a:avLst/>
          </a:prstGeom>
        </p:spPr>
      </p:pic>
      <p:sp>
        <p:nvSpPr>
          <p:cNvPr id="5" name="Star: 5 Points 4">
            <a:extLst>
              <a:ext uri="{FF2B5EF4-FFF2-40B4-BE49-F238E27FC236}">
                <a16:creationId xmlns:a16="http://schemas.microsoft.com/office/drawing/2014/main" id="{2AE8AB19-E379-4ED5-90DA-404C22BBBFBE}"/>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930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869" y="-928492"/>
            <a:ext cx="9612971" cy="2852737"/>
          </a:xfrm>
        </p:spPr>
        <p:txBody>
          <a:bodyPr/>
          <a:lstStyle/>
          <a:p>
            <a:r>
              <a:rPr lang="es-ES_tradnl" dirty="0"/>
              <a:t>EL AGUA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325" y="1924245"/>
            <a:ext cx="4700337" cy="3971785"/>
          </a:xfrm>
          <a:prstGeom prst="rect">
            <a:avLst/>
          </a:prstGeom>
        </p:spPr>
      </p:pic>
      <p:sp>
        <p:nvSpPr>
          <p:cNvPr id="5" name="Star: 5 Points 4">
            <a:extLst>
              <a:ext uri="{FF2B5EF4-FFF2-40B4-BE49-F238E27FC236}">
                <a16:creationId xmlns:a16="http://schemas.microsoft.com/office/drawing/2014/main" id="{C03F6E7F-6F7C-4A70-8918-01A44355601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0195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690" y="-1169124"/>
            <a:ext cx="9612971" cy="2852737"/>
          </a:xfrm>
        </p:spPr>
        <p:txBody>
          <a:bodyPr/>
          <a:lstStyle/>
          <a:p>
            <a:r>
              <a:rPr lang="es-ES_tradnl" dirty="0"/>
              <a:t>EL CAFE</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135" y="1683613"/>
            <a:ext cx="5933711" cy="3956707"/>
          </a:xfrm>
          <a:prstGeom prst="rect">
            <a:avLst/>
          </a:prstGeom>
        </p:spPr>
      </p:pic>
      <p:sp>
        <p:nvSpPr>
          <p:cNvPr id="5" name="Star: 5 Points 4">
            <a:extLst>
              <a:ext uri="{FF2B5EF4-FFF2-40B4-BE49-F238E27FC236}">
                <a16:creationId xmlns:a16="http://schemas.microsoft.com/office/drawing/2014/main" id="{7E02CB71-0336-4C58-9E96-1E9A57F370C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39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6369"/>
            <a:ext cx="9612971" cy="2852737"/>
          </a:xfrm>
        </p:spPr>
        <p:txBody>
          <a:bodyPr/>
          <a:lstStyle/>
          <a:p>
            <a:r>
              <a:rPr lang="es-ES_tradnl" dirty="0"/>
              <a:t>EL JUGO (DE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579" y="1898984"/>
            <a:ext cx="2923200" cy="4263000"/>
          </a:xfrm>
          <a:prstGeom prst="rect">
            <a:avLst/>
          </a:prstGeom>
        </p:spPr>
      </p:pic>
      <p:sp>
        <p:nvSpPr>
          <p:cNvPr id="5" name="Star: 5 Points 4">
            <a:extLst>
              <a:ext uri="{FF2B5EF4-FFF2-40B4-BE49-F238E27FC236}">
                <a16:creationId xmlns:a16="http://schemas.microsoft.com/office/drawing/2014/main" id="{5D934FBD-52D6-4E8E-AB10-E96CE7B4B4CA}"/>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36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El desayuno </a:t>
            </a:r>
          </a:p>
        </p:txBody>
      </p:sp>
      <p:sp>
        <p:nvSpPr>
          <p:cNvPr id="3" name="Subtitle 2"/>
          <p:cNvSpPr>
            <a:spLocks noGrp="1"/>
          </p:cNvSpPr>
          <p:nvPr>
            <p:ph type="subTitle" idx="1"/>
          </p:nvPr>
        </p:nvSpPr>
        <p:spPr/>
        <p:txBody>
          <a:bodyPr/>
          <a:lstStyle/>
          <a:p>
            <a:endParaRPr lang="es-ES_tradnl"/>
          </a:p>
        </p:txBody>
      </p:sp>
      <p:sp>
        <p:nvSpPr>
          <p:cNvPr id="4" name="Star: 5 Points 3">
            <a:extLst>
              <a:ext uri="{FF2B5EF4-FFF2-40B4-BE49-F238E27FC236}">
                <a16:creationId xmlns:a16="http://schemas.microsoft.com/office/drawing/2014/main" id="{63E20F25-5F25-4AF8-B844-CCC854EA6291}"/>
              </a:ext>
            </a:extLst>
          </p:cNvPr>
          <p:cNvSpPr/>
          <p:nvPr/>
        </p:nvSpPr>
        <p:spPr>
          <a:xfrm rot="20565669">
            <a:off x="1436328" y="4380885"/>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1713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33" y="-1602261"/>
            <a:ext cx="9612971" cy="2852737"/>
          </a:xfrm>
        </p:spPr>
        <p:txBody>
          <a:bodyPr/>
          <a:lstStyle/>
          <a:p>
            <a:r>
              <a:rPr lang="es-ES_tradnl" dirty="0"/>
              <a:t>LA LECHE</a:t>
            </a:r>
          </a:p>
        </p:txBody>
      </p:sp>
      <p:sp>
        <p:nvSpPr>
          <p:cNvPr id="3" name="Text Placeholder 2"/>
          <p:cNvSpPr>
            <a:spLocks noGrp="1"/>
          </p:cNvSpPr>
          <p:nvPr>
            <p:ph type="body" idx="1"/>
          </p:nvPr>
        </p:nvSpPr>
        <p:spPr/>
        <p:txBody>
          <a:bodyPr/>
          <a:lstStyle/>
          <a:p>
            <a:endParaRPr lang="es-ES_tradnl"/>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189" y="1616241"/>
            <a:ext cx="4081714" cy="4081714"/>
          </a:xfrm>
          <a:prstGeom prst="rect">
            <a:avLst/>
          </a:prstGeom>
        </p:spPr>
      </p:pic>
      <p:sp>
        <p:nvSpPr>
          <p:cNvPr id="5" name="Star: 5 Points 4">
            <a:extLst>
              <a:ext uri="{FF2B5EF4-FFF2-40B4-BE49-F238E27FC236}">
                <a16:creationId xmlns:a16="http://schemas.microsoft.com/office/drawing/2014/main" id="{4636E6E8-F980-4894-A7E6-C7FF32EAB848}"/>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0211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91" y="-1426369"/>
            <a:ext cx="9612971" cy="2852737"/>
          </a:xfrm>
        </p:spPr>
        <p:txBody>
          <a:bodyPr/>
          <a:lstStyle/>
          <a:p>
            <a:r>
              <a:rPr lang="es-ES_tradnl" dirty="0"/>
              <a:t>LA LIMONADA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863" y="2472751"/>
            <a:ext cx="3730124" cy="3243586"/>
          </a:xfrm>
          <a:prstGeom prst="rect">
            <a:avLst/>
          </a:prstGeom>
        </p:spPr>
      </p:pic>
      <p:sp>
        <p:nvSpPr>
          <p:cNvPr id="5" name="Star: 5 Points 4">
            <a:extLst>
              <a:ext uri="{FF2B5EF4-FFF2-40B4-BE49-F238E27FC236}">
                <a16:creationId xmlns:a16="http://schemas.microsoft.com/office/drawing/2014/main" id="{925C2CB2-C541-4AFD-8215-64B480B7B2C0}"/>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4796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54" y="-1426369"/>
            <a:ext cx="9612971" cy="2852737"/>
          </a:xfrm>
        </p:spPr>
        <p:txBody>
          <a:bodyPr/>
          <a:lstStyle/>
          <a:p>
            <a:r>
              <a:rPr lang="es-ES_tradnl" dirty="0"/>
              <a:t>EL REFRESCO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624" y="1219200"/>
            <a:ext cx="3133185" cy="4483768"/>
          </a:xfrm>
          <a:prstGeom prst="rect">
            <a:avLst/>
          </a:prstGeom>
        </p:spPr>
      </p:pic>
      <p:sp>
        <p:nvSpPr>
          <p:cNvPr id="5" name="Star: 5 Points 4">
            <a:extLst>
              <a:ext uri="{FF2B5EF4-FFF2-40B4-BE49-F238E27FC236}">
                <a16:creationId xmlns:a16="http://schemas.microsoft.com/office/drawing/2014/main" id="{732A9C63-58E9-4B40-809F-C83A1B93F71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384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480" y="-1650387"/>
            <a:ext cx="9612971" cy="2852737"/>
          </a:xfrm>
        </p:spPr>
        <p:txBody>
          <a:bodyPr/>
          <a:lstStyle/>
          <a:p>
            <a:r>
              <a:rPr lang="es-ES_tradnl" dirty="0"/>
              <a:t>EL TÉ </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890" y="1860884"/>
            <a:ext cx="5715000" cy="3810000"/>
          </a:xfrm>
          <a:prstGeom prst="rect">
            <a:avLst/>
          </a:prstGeom>
        </p:spPr>
      </p:pic>
      <p:sp>
        <p:nvSpPr>
          <p:cNvPr id="5" name="Star: 5 Points 4">
            <a:extLst>
              <a:ext uri="{FF2B5EF4-FFF2-40B4-BE49-F238E27FC236}">
                <a16:creationId xmlns:a16="http://schemas.microsoft.com/office/drawing/2014/main" id="{1916EB3E-0CB9-4C81-8FA5-D8A737608BE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2586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9124"/>
            <a:ext cx="9612971" cy="2852737"/>
          </a:xfrm>
        </p:spPr>
        <p:txBody>
          <a:bodyPr/>
          <a:lstStyle/>
          <a:p>
            <a:r>
              <a:rPr lang="es-ES_tradnl" dirty="0"/>
              <a:t>EL TÉ HELADO </a:t>
            </a:r>
          </a:p>
        </p:txBody>
      </p:sp>
      <p:sp>
        <p:nvSpPr>
          <p:cNvPr id="3" name="Text Placeholder 2"/>
          <p:cNvSpPr>
            <a:spLocks noGrp="1"/>
          </p:cNvSpPr>
          <p:nvPr>
            <p:ph type="body" idx="1"/>
          </p:nvPr>
        </p:nvSpPr>
        <p:spPr/>
        <p:txBody>
          <a:bodyPr/>
          <a:lstStyle/>
          <a:p>
            <a:endParaRPr lang="es-ES_tradnl"/>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178" y="1683613"/>
            <a:ext cx="2954187" cy="4019354"/>
          </a:xfrm>
          <a:prstGeom prst="rect">
            <a:avLst/>
          </a:prstGeom>
        </p:spPr>
      </p:pic>
      <p:sp>
        <p:nvSpPr>
          <p:cNvPr id="5" name="Star: 5 Points 4">
            <a:extLst>
              <a:ext uri="{FF2B5EF4-FFF2-40B4-BE49-F238E27FC236}">
                <a16:creationId xmlns:a16="http://schemas.microsoft.com/office/drawing/2014/main" id="{A181D23E-819A-44BA-B281-C0BE23FA3CB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1379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9589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5491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927" y="0"/>
            <a:ext cx="9601200" cy="1485900"/>
          </a:xfrm>
        </p:spPr>
        <p:txBody>
          <a:bodyPr>
            <a:normAutofit fontScale="90000"/>
          </a:bodyPr>
          <a:lstStyle/>
          <a:p>
            <a:r>
              <a:rPr lang="es-ES_tradnl" dirty="0" err="1"/>
              <a:t>Write</a:t>
            </a:r>
            <a:r>
              <a:rPr lang="es-ES_tradnl" dirty="0"/>
              <a:t> </a:t>
            </a:r>
            <a:r>
              <a:rPr lang="es-ES_tradnl" dirty="0" err="1"/>
              <a:t>what</a:t>
            </a:r>
            <a:r>
              <a:rPr lang="es-ES_tradnl" dirty="0"/>
              <a:t> </a:t>
            </a:r>
            <a:r>
              <a:rPr lang="es-ES_tradnl" dirty="0" err="1"/>
              <a:t>food</a:t>
            </a:r>
            <a:r>
              <a:rPr lang="es-ES_tradnl" dirty="0"/>
              <a:t/>
            </a:r>
            <a:br>
              <a:rPr lang="es-ES_tradnl" dirty="0"/>
            </a:br>
            <a:r>
              <a:rPr lang="es-ES_tradnl" dirty="0" err="1"/>
              <a:t>matches</a:t>
            </a:r>
            <a:r>
              <a:rPr lang="es-ES_tradnl" dirty="0"/>
              <a:t> </a:t>
            </a:r>
            <a:r>
              <a:rPr lang="es-ES_tradnl" dirty="0" err="1"/>
              <a:t>with</a:t>
            </a:r>
            <a:r>
              <a:rPr lang="es-ES_tradnl" dirty="0"/>
              <a:t> </a:t>
            </a:r>
            <a:r>
              <a:rPr lang="es-ES_tradnl" dirty="0" err="1"/>
              <a:t>each</a:t>
            </a:r>
            <a:r>
              <a:rPr lang="es-ES_tradnl" dirty="0"/>
              <a:t> </a:t>
            </a:r>
            <a:br>
              <a:rPr lang="es-ES_tradnl" dirty="0"/>
            </a:br>
            <a:r>
              <a:rPr lang="es-ES_tradnl" dirty="0" err="1"/>
              <a:t>number</a:t>
            </a:r>
            <a:r>
              <a:rPr lang="es-ES_tradnl" dirty="0"/>
              <a:t>! </a:t>
            </a:r>
            <a:br>
              <a:rPr lang="es-ES_tradnl" dirty="0"/>
            </a:br>
            <a:r>
              <a:rPr lang="es-ES_tradnl" sz="2700" dirty="0"/>
              <a:t/>
            </a:r>
            <a:br>
              <a:rPr lang="es-ES_tradnl" sz="2700" dirty="0"/>
            </a:br>
            <a:r>
              <a:rPr lang="es-ES_tradnl" sz="2700" dirty="0"/>
              <a:t>1.		15. berenjena</a:t>
            </a:r>
            <a:br>
              <a:rPr lang="es-ES_tradnl" sz="2700" dirty="0"/>
            </a:br>
            <a:r>
              <a:rPr lang="es-ES_tradnl" sz="2700" dirty="0"/>
              <a:t>2.		16.</a:t>
            </a:r>
            <a:br>
              <a:rPr lang="es-ES_tradnl" sz="2700" dirty="0"/>
            </a:br>
            <a:r>
              <a:rPr lang="es-ES_tradnl" sz="2700" dirty="0"/>
              <a:t>3.		17.</a:t>
            </a:r>
            <a:br>
              <a:rPr lang="es-ES_tradnl" sz="2700" dirty="0"/>
            </a:br>
            <a:r>
              <a:rPr lang="es-ES_tradnl" sz="2700" dirty="0"/>
              <a:t>4. 		18.</a:t>
            </a:r>
            <a:br>
              <a:rPr lang="es-ES_tradnl" sz="2700" dirty="0"/>
            </a:br>
            <a:r>
              <a:rPr lang="es-ES_tradnl" sz="2700" dirty="0"/>
              <a:t>5.		19.</a:t>
            </a:r>
            <a:br>
              <a:rPr lang="es-ES_tradnl" sz="2700" dirty="0"/>
            </a:br>
            <a:r>
              <a:rPr lang="es-ES_tradnl" sz="2700" dirty="0"/>
              <a:t>6.		20. </a:t>
            </a:r>
            <a:br>
              <a:rPr lang="es-ES_tradnl" sz="2700" dirty="0"/>
            </a:br>
            <a:r>
              <a:rPr lang="es-ES_tradnl" sz="2700" dirty="0"/>
              <a:t>7. </a:t>
            </a:r>
            <a:r>
              <a:rPr lang="es-ES_tradnl" sz="2700" dirty="0" err="1" smtClean="0"/>
              <a:t>pay</a:t>
            </a:r>
            <a:r>
              <a:rPr lang="es-ES_tradnl" sz="2700" dirty="0"/>
              <a:t>		21. salsa de </a:t>
            </a:r>
            <a:r>
              <a:rPr lang="es-ES_tradnl" sz="2700" dirty="0" smtClean="0"/>
              <a:t>tomate </a:t>
            </a:r>
            <a:r>
              <a:rPr lang="es-ES_tradnl" sz="2700" dirty="0"/>
              <a:t/>
            </a:r>
            <a:br>
              <a:rPr lang="es-ES_tradnl" sz="2700" dirty="0"/>
            </a:br>
            <a:r>
              <a:rPr lang="es-ES_tradnl" sz="2700" dirty="0"/>
              <a:t>8.		23. marmolada </a:t>
            </a:r>
            <a:br>
              <a:rPr lang="es-ES_tradnl" sz="2700" dirty="0"/>
            </a:br>
            <a:r>
              <a:rPr lang="es-ES_tradnl" sz="2700" dirty="0"/>
              <a:t>9.		24. mostaza </a:t>
            </a:r>
            <a:br>
              <a:rPr lang="es-ES_tradnl" sz="2700" dirty="0"/>
            </a:br>
            <a:r>
              <a:rPr lang="es-ES_tradnl" sz="2700" dirty="0"/>
              <a:t>10.		25. miel</a:t>
            </a:r>
            <a:br>
              <a:rPr lang="es-ES_tradnl" sz="2700" dirty="0"/>
            </a:br>
            <a:r>
              <a:rPr lang="es-ES_tradnl" sz="2700" dirty="0"/>
              <a:t>11.		26. mantequilla</a:t>
            </a:r>
            <a:br>
              <a:rPr lang="es-ES_tradnl" sz="2700" dirty="0"/>
            </a:br>
            <a:r>
              <a:rPr lang="es-ES_tradnl" sz="2700" dirty="0" smtClean="0"/>
              <a:t>12. </a:t>
            </a:r>
            <a:r>
              <a:rPr lang="es-ES_tradnl" sz="2700" dirty="0"/>
              <a:t/>
            </a:r>
            <a:br>
              <a:rPr lang="es-ES_tradnl" sz="2700" dirty="0"/>
            </a:br>
            <a:r>
              <a:rPr lang="es-ES_tradnl" sz="2700" dirty="0" smtClean="0"/>
              <a:t>13.	</a:t>
            </a:r>
            <a:r>
              <a:rPr lang="es-ES_tradnl" sz="2700" dirty="0"/>
              <a:t/>
            </a:r>
            <a:br>
              <a:rPr lang="es-ES_tradnl" sz="2700" dirty="0"/>
            </a:br>
            <a:r>
              <a:rPr lang="es-ES_tradnl" sz="2700" dirty="0"/>
              <a:t>14.</a:t>
            </a:r>
            <a:r>
              <a:rPr lang="es-ES_tradnl" dirty="0"/>
              <a:t/>
            </a:r>
            <a:br>
              <a:rPr lang="es-ES_tradnl" dirty="0"/>
            </a:br>
            <a:endParaRPr lang="es-ES_tradnl" dirty="0"/>
          </a:p>
        </p:txBody>
      </p:sp>
      <p:pic>
        <p:nvPicPr>
          <p:cNvPr id="4" name="Content Placeholder 3"/>
          <p:cNvPicPr>
            <a:picLocks noGrp="1" noChangeAspect="1"/>
          </p:cNvPicPr>
          <p:nvPr>
            <p:ph idx="1"/>
          </p:nvPr>
        </p:nvPicPr>
        <p:blipFill rotWithShape="1">
          <a:blip r:embed="rId2"/>
          <a:srcRect l="33384" t="20873" r="33261" b="21857"/>
          <a:stretch/>
        </p:blipFill>
        <p:spPr>
          <a:xfrm>
            <a:off x="6208294" y="0"/>
            <a:ext cx="5646821" cy="6833937"/>
          </a:xfrm>
          <a:prstGeom prst="rect">
            <a:avLst/>
          </a:prstGeom>
        </p:spPr>
      </p:pic>
    </p:spTree>
    <p:extLst>
      <p:ext uri="{BB962C8B-B14F-4D97-AF65-F5344CB8AC3E}">
        <p14:creationId xmlns:p14="http://schemas.microsoft.com/office/powerpoint/2010/main" val="33198254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927" y="0"/>
            <a:ext cx="9601200" cy="1485900"/>
          </a:xfrm>
        </p:spPr>
        <p:txBody>
          <a:bodyPr>
            <a:normAutofit fontScale="90000"/>
          </a:bodyPr>
          <a:lstStyle/>
          <a:p>
            <a:r>
              <a:rPr lang="es-ES_tradnl" dirty="0" err="1"/>
              <a:t>Write</a:t>
            </a:r>
            <a:r>
              <a:rPr lang="es-ES_tradnl" dirty="0"/>
              <a:t> </a:t>
            </a:r>
            <a:r>
              <a:rPr lang="es-ES_tradnl" dirty="0" err="1"/>
              <a:t>what</a:t>
            </a:r>
            <a:r>
              <a:rPr lang="es-ES_tradnl" dirty="0"/>
              <a:t> </a:t>
            </a:r>
            <a:r>
              <a:rPr lang="es-ES_tradnl" dirty="0" err="1"/>
              <a:t>food</a:t>
            </a:r>
            <a:r>
              <a:rPr lang="es-ES_tradnl" dirty="0"/>
              <a:t/>
            </a:r>
            <a:br>
              <a:rPr lang="es-ES_tradnl" dirty="0"/>
            </a:br>
            <a:r>
              <a:rPr lang="es-ES_tradnl" dirty="0" err="1"/>
              <a:t>matches</a:t>
            </a:r>
            <a:r>
              <a:rPr lang="es-ES_tradnl" dirty="0"/>
              <a:t> </a:t>
            </a:r>
            <a:r>
              <a:rPr lang="es-ES_tradnl" dirty="0" err="1"/>
              <a:t>with</a:t>
            </a:r>
            <a:r>
              <a:rPr lang="es-ES_tradnl" dirty="0"/>
              <a:t> </a:t>
            </a:r>
            <a:r>
              <a:rPr lang="es-ES_tradnl" dirty="0" err="1"/>
              <a:t>each</a:t>
            </a:r>
            <a:r>
              <a:rPr lang="es-ES_tradnl" dirty="0"/>
              <a:t> </a:t>
            </a:r>
            <a:br>
              <a:rPr lang="es-ES_tradnl" dirty="0"/>
            </a:br>
            <a:r>
              <a:rPr lang="es-ES_tradnl" dirty="0" err="1"/>
              <a:t>number</a:t>
            </a:r>
            <a:r>
              <a:rPr lang="es-ES_tradnl" dirty="0"/>
              <a:t>! </a:t>
            </a:r>
            <a:br>
              <a:rPr lang="es-ES_tradnl" dirty="0"/>
            </a:br>
            <a:r>
              <a:rPr lang="es-ES_tradnl" sz="2700" dirty="0"/>
              <a:t/>
            </a:r>
            <a:br>
              <a:rPr lang="es-ES_tradnl" sz="2700" dirty="0"/>
            </a:br>
            <a:r>
              <a:rPr lang="es-ES_tradnl" sz="2700" dirty="0"/>
              <a:t>1</a:t>
            </a:r>
            <a:r>
              <a:rPr lang="es-ES_tradnl" sz="2700" dirty="0" smtClean="0"/>
              <a:t>. pescado</a:t>
            </a:r>
            <a:r>
              <a:rPr lang="es-ES_tradnl" sz="2700" dirty="0"/>
              <a:t>		15. berenjena</a:t>
            </a:r>
            <a:br>
              <a:rPr lang="es-ES_tradnl" sz="2700" dirty="0"/>
            </a:br>
            <a:r>
              <a:rPr lang="es-ES_tradnl" sz="2700" dirty="0"/>
              <a:t>2</a:t>
            </a:r>
            <a:r>
              <a:rPr lang="es-ES_tradnl" sz="2700" dirty="0" smtClean="0"/>
              <a:t>. sopa</a:t>
            </a:r>
            <a:r>
              <a:rPr lang="es-ES_tradnl" sz="2700" dirty="0"/>
              <a:t>		16</a:t>
            </a:r>
            <a:r>
              <a:rPr lang="es-ES_tradnl" sz="2700" dirty="0" smtClean="0"/>
              <a:t>. uvas</a:t>
            </a:r>
            <a:r>
              <a:rPr lang="es-ES_tradnl" sz="2700" dirty="0"/>
              <a:t/>
            </a:r>
            <a:br>
              <a:rPr lang="es-ES_tradnl" sz="2700" dirty="0"/>
            </a:br>
            <a:r>
              <a:rPr lang="es-ES_tradnl" sz="2700" dirty="0" smtClean="0"/>
              <a:t>3.pollo</a:t>
            </a:r>
            <a:r>
              <a:rPr lang="es-ES_tradnl" sz="2700" dirty="0"/>
              <a:t>		</a:t>
            </a:r>
            <a:r>
              <a:rPr lang="es-ES_tradnl" sz="2700" dirty="0" smtClean="0"/>
              <a:t>            17. naranjas</a:t>
            </a:r>
            <a:r>
              <a:rPr lang="es-ES_tradnl" sz="2700" dirty="0"/>
              <a:t/>
            </a:r>
            <a:br>
              <a:rPr lang="es-ES_tradnl" sz="2700" dirty="0"/>
            </a:br>
            <a:r>
              <a:rPr lang="es-ES_tradnl" sz="2700" dirty="0"/>
              <a:t>4. </a:t>
            </a:r>
            <a:r>
              <a:rPr lang="es-ES_tradnl" sz="2700" dirty="0" smtClean="0"/>
              <a:t>helado</a:t>
            </a:r>
            <a:r>
              <a:rPr lang="es-ES_tradnl" sz="2700" dirty="0"/>
              <a:t>		18</a:t>
            </a:r>
            <a:r>
              <a:rPr lang="es-ES_tradnl" sz="2700" dirty="0" smtClean="0"/>
              <a:t>. lechuga</a:t>
            </a:r>
            <a:r>
              <a:rPr lang="es-ES_tradnl" sz="2700" dirty="0"/>
              <a:t/>
            </a:r>
            <a:br>
              <a:rPr lang="es-ES_tradnl" sz="2700" dirty="0"/>
            </a:br>
            <a:r>
              <a:rPr lang="es-ES_tradnl" sz="2700" dirty="0"/>
              <a:t>5</a:t>
            </a:r>
            <a:r>
              <a:rPr lang="es-ES_tradnl" sz="2700" dirty="0" smtClean="0"/>
              <a:t>. pizza</a:t>
            </a:r>
            <a:r>
              <a:rPr lang="es-ES_tradnl" sz="2700" dirty="0"/>
              <a:t>		19</a:t>
            </a:r>
            <a:r>
              <a:rPr lang="es-ES_tradnl" sz="2700" dirty="0" smtClean="0"/>
              <a:t>. refresco</a:t>
            </a:r>
            <a:r>
              <a:rPr lang="es-ES_tradnl" sz="2700" dirty="0"/>
              <a:t/>
            </a:r>
            <a:br>
              <a:rPr lang="es-ES_tradnl" sz="2700" dirty="0"/>
            </a:br>
            <a:r>
              <a:rPr lang="es-ES_tradnl" sz="2700" dirty="0"/>
              <a:t>6</a:t>
            </a:r>
            <a:r>
              <a:rPr lang="es-ES_tradnl" sz="2700" dirty="0" smtClean="0"/>
              <a:t>. queso</a:t>
            </a:r>
            <a:r>
              <a:rPr lang="es-ES_tradnl" sz="2700" dirty="0"/>
              <a:t>		20. </a:t>
            </a:r>
            <a:r>
              <a:rPr lang="es-ES_tradnl" sz="2700" dirty="0" smtClean="0"/>
              <a:t>jugo</a:t>
            </a:r>
            <a:r>
              <a:rPr lang="es-ES_tradnl" sz="2700" dirty="0"/>
              <a:t/>
            </a:r>
            <a:br>
              <a:rPr lang="es-ES_tradnl" sz="2700" dirty="0"/>
            </a:br>
            <a:r>
              <a:rPr lang="es-ES_tradnl" sz="2700" dirty="0"/>
              <a:t>7. </a:t>
            </a:r>
            <a:r>
              <a:rPr lang="es-ES_tradnl" sz="2700" dirty="0" err="1" smtClean="0"/>
              <a:t>pay</a:t>
            </a:r>
            <a:r>
              <a:rPr lang="es-ES_tradnl" sz="2700" dirty="0"/>
              <a:t>		</a:t>
            </a:r>
            <a:br>
              <a:rPr lang="es-ES_tradnl" sz="2700" dirty="0"/>
            </a:br>
            <a:r>
              <a:rPr lang="es-ES_tradnl" sz="2700" dirty="0"/>
              <a:t>8</a:t>
            </a:r>
            <a:r>
              <a:rPr lang="es-ES_tradnl" sz="2700" dirty="0" smtClean="0"/>
              <a:t>. cereal/ ensalada de frutas</a:t>
            </a:r>
            <a:r>
              <a:rPr lang="es-ES_tradnl" sz="2700" dirty="0"/>
              <a:t>		23. marmolada </a:t>
            </a:r>
            <a:br>
              <a:rPr lang="es-ES_tradnl" sz="2700" dirty="0"/>
            </a:br>
            <a:r>
              <a:rPr lang="es-ES_tradnl" sz="2700" dirty="0"/>
              <a:t>9</a:t>
            </a:r>
            <a:r>
              <a:rPr lang="es-ES_tradnl" sz="2700" dirty="0" smtClean="0"/>
              <a:t>. leche</a:t>
            </a:r>
            <a:br>
              <a:rPr lang="es-ES_tradnl" sz="2700" dirty="0" smtClean="0"/>
            </a:br>
            <a:r>
              <a:rPr lang="es-ES_tradnl" sz="2700" dirty="0" smtClean="0"/>
              <a:t>10. sandia		</a:t>
            </a:r>
            <a:r>
              <a:rPr lang="es-ES_tradnl" sz="2700" dirty="0"/>
              <a:t/>
            </a:r>
            <a:br>
              <a:rPr lang="es-ES_tradnl" sz="2700" dirty="0"/>
            </a:br>
            <a:r>
              <a:rPr lang="es-ES_tradnl" sz="2700" dirty="0" smtClean="0"/>
              <a:t>11.yogur</a:t>
            </a:r>
            <a:r>
              <a:rPr lang="es-ES_tradnl" sz="2700" dirty="0"/>
              <a:t>		</a:t>
            </a:r>
            <a:br>
              <a:rPr lang="es-ES_tradnl" sz="2700" dirty="0"/>
            </a:br>
            <a:r>
              <a:rPr lang="es-ES_tradnl" sz="2700" dirty="0" smtClean="0"/>
              <a:t>12. arroz </a:t>
            </a:r>
            <a:r>
              <a:rPr lang="es-ES_tradnl" sz="2700" dirty="0"/>
              <a:t/>
            </a:r>
            <a:br>
              <a:rPr lang="es-ES_tradnl" sz="2700" dirty="0"/>
            </a:br>
            <a:r>
              <a:rPr lang="es-ES_tradnl" sz="2700" dirty="0"/>
              <a:t>13</a:t>
            </a:r>
            <a:r>
              <a:rPr lang="es-ES_tradnl" sz="2700" dirty="0" smtClean="0"/>
              <a:t>. zanahoria</a:t>
            </a:r>
            <a:r>
              <a:rPr lang="es-ES_tradnl" sz="2700" dirty="0"/>
              <a:t>	</a:t>
            </a:r>
            <a:br>
              <a:rPr lang="es-ES_tradnl" sz="2700" dirty="0"/>
            </a:br>
            <a:r>
              <a:rPr lang="es-ES_tradnl" sz="2700" dirty="0" smtClean="0"/>
              <a:t>14.tomate</a:t>
            </a:r>
            <a:r>
              <a:rPr lang="es-ES_tradnl" dirty="0"/>
              <a:t/>
            </a:r>
            <a:br>
              <a:rPr lang="es-ES_tradnl" dirty="0"/>
            </a:br>
            <a:endParaRPr lang="es-ES_tradnl" dirty="0"/>
          </a:p>
        </p:txBody>
      </p:sp>
      <p:pic>
        <p:nvPicPr>
          <p:cNvPr id="4" name="Content Placeholder 3"/>
          <p:cNvPicPr>
            <a:picLocks noGrp="1" noChangeAspect="1"/>
          </p:cNvPicPr>
          <p:nvPr>
            <p:ph idx="1"/>
          </p:nvPr>
        </p:nvPicPr>
        <p:blipFill rotWithShape="1">
          <a:blip r:embed="rId2"/>
          <a:srcRect l="33384" t="20873" r="33261" b="21857"/>
          <a:stretch/>
        </p:blipFill>
        <p:spPr>
          <a:xfrm>
            <a:off x="6208294" y="0"/>
            <a:ext cx="5646821" cy="6833937"/>
          </a:xfrm>
          <a:prstGeom prst="rect">
            <a:avLst/>
          </a:prstGeom>
        </p:spPr>
      </p:pic>
    </p:spTree>
    <p:extLst>
      <p:ext uri="{BB962C8B-B14F-4D97-AF65-F5344CB8AC3E}">
        <p14:creationId xmlns:p14="http://schemas.microsoft.com/office/powerpoint/2010/main" val="33370880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213457"/>
            <a:ext cx="8361229" cy="2098226"/>
          </a:xfrm>
        </p:spPr>
        <p:txBody>
          <a:bodyPr/>
          <a:lstStyle/>
          <a:p>
            <a:r>
              <a:rPr lang="es-ES_tradnl" dirty="0"/>
              <a:t>BIENVENIDOS A NUESTRA CLASE </a:t>
            </a:r>
            <a:br>
              <a:rPr lang="es-ES_tradnl" dirty="0"/>
            </a:br>
            <a:r>
              <a:rPr lang="es-ES_tradnl" dirty="0"/>
              <a:t>ESPAÑOL 1</a:t>
            </a:r>
          </a:p>
        </p:txBody>
      </p:sp>
      <p:sp>
        <p:nvSpPr>
          <p:cNvPr id="3" name="Subtitle 2"/>
          <p:cNvSpPr>
            <a:spLocks noGrp="1"/>
          </p:cNvSpPr>
          <p:nvPr>
            <p:ph type="subTitle" idx="1"/>
          </p:nvPr>
        </p:nvSpPr>
        <p:spPr>
          <a:xfrm>
            <a:off x="3223245" y="4561213"/>
            <a:ext cx="6831673" cy="1086237"/>
          </a:xfrm>
        </p:spPr>
        <p:txBody>
          <a:bodyPr/>
          <a:lstStyle/>
          <a:p>
            <a:r>
              <a:rPr lang="es-ES_tradnl" dirty="0"/>
              <a:t>HOY ES </a:t>
            </a:r>
            <a:r>
              <a:rPr lang="es-ES_tradnl" dirty="0" smtClean="0"/>
              <a:t>MARTES, </a:t>
            </a:r>
            <a:r>
              <a:rPr lang="es-ES_tradnl" dirty="0"/>
              <a:t>EL </a:t>
            </a:r>
            <a:r>
              <a:rPr lang="es-ES_tradnl" dirty="0" smtClean="0"/>
              <a:t>16</a:t>
            </a:r>
            <a:r>
              <a:rPr lang="es-ES_tradnl" dirty="0" smtClean="0"/>
              <a:t> </a:t>
            </a:r>
            <a:r>
              <a:rPr lang="es-ES_tradnl" dirty="0"/>
              <a:t>DE ABRIL</a:t>
            </a:r>
          </a:p>
        </p:txBody>
      </p:sp>
    </p:spTree>
    <p:extLst>
      <p:ext uri="{BB962C8B-B14F-4D97-AF65-F5344CB8AC3E}">
        <p14:creationId xmlns:p14="http://schemas.microsoft.com/office/powerpoint/2010/main" val="3329056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789" y="-930512"/>
            <a:ext cx="9612971" cy="2852737"/>
          </a:xfrm>
        </p:spPr>
        <p:txBody>
          <a:bodyPr/>
          <a:lstStyle/>
          <a:p>
            <a:r>
              <a:rPr lang="es-ES_tradnl" dirty="0"/>
              <a:t>EL CEREAL</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085" y="2051014"/>
            <a:ext cx="5615310" cy="3701000"/>
          </a:xfrm>
          <a:prstGeom prst="rect">
            <a:avLst/>
          </a:prstGeom>
        </p:spPr>
      </p:pic>
      <p:sp>
        <p:nvSpPr>
          <p:cNvPr id="5" name="Star: 5 Points 4">
            <a:extLst>
              <a:ext uri="{FF2B5EF4-FFF2-40B4-BE49-F238E27FC236}">
                <a16:creationId xmlns:a16="http://schemas.microsoft.com/office/drawing/2014/main" id="{C353D197-257E-424D-9972-A4E790101F0F}"/>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7491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446" y="322392"/>
            <a:ext cx="8278750" cy="3615127"/>
          </a:xfrm>
          <a:prstGeom prst="rect">
            <a:avLst/>
          </a:prstGeom>
        </p:spPr>
      </p:pic>
      <p:sp>
        <p:nvSpPr>
          <p:cNvPr id="3" name="TextBox 2"/>
          <p:cNvSpPr txBox="1"/>
          <p:nvPr/>
        </p:nvSpPr>
        <p:spPr>
          <a:xfrm>
            <a:off x="1632857" y="4310743"/>
            <a:ext cx="9170126" cy="2339102"/>
          </a:xfrm>
          <a:prstGeom prst="rect">
            <a:avLst/>
          </a:prstGeom>
          <a:noFill/>
        </p:spPr>
        <p:txBody>
          <a:bodyPr wrap="square" rtlCol="0">
            <a:spAutoFit/>
          </a:bodyPr>
          <a:lstStyle/>
          <a:p>
            <a:r>
              <a:rPr lang="en-US" sz="3200" dirty="0" err="1" smtClean="0"/>
              <a:t>Habla</a:t>
            </a:r>
            <a:r>
              <a:rPr lang="en-US" sz="3200" dirty="0" smtClean="0"/>
              <a:t> – Speak in Spanish while getting notes or laptops out…</a:t>
            </a:r>
            <a:endParaRPr lang="en-US" sz="3200" dirty="0"/>
          </a:p>
          <a:p>
            <a:r>
              <a:rPr lang="en-US" sz="3200" dirty="0" smtClean="0"/>
              <a:t>Que comida </a:t>
            </a:r>
            <a:r>
              <a:rPr lang="en-US" sz="3200" dirty="0" err="1" smtClean="0"/>
              <a:t>te</a:t>
            </a:r>
            <a:r>
              <a:rPr lang="en-US" sz="3200" dirty="0" smtClean="0"/>
              <a:t> </a:t>
            </a:r>
            <a:r>
              <a:rPr lang="en-US" sz="3200" dirty="0" err="1" smtClean="0"/>
              <a:t>gusta</a:t>
            </a:r>
            <a:r>
              <a:rPr lang="en-US" sz="3200" dirty="0" smtClean="0"/>
              <a:t>?  </a:t>
            </a:r>
          </a:p>
          <a:p>
            <a:r>
              <a:rPr lang="en-US" sz="3200" dirty="0" smtClean="0"/>
              <a:t>Que comida </a:t>
            </a:r>
            <a:r>
              <a:rPr lang="en-US" sz="3200" dirty="0" err="1" smtClean="0"/>
              <a:t>te</a:t>
            </a:r>
            <a:r>
              <a:rPr lang="en-US" sz="3200" dirty="0" smtClean="0"/>
              <a:t> da </a:t>
            </a:r>
            <a:r>
              <a:rPr lang="en-US" sz="3200" dirty="0" err="1" smtClean="0"/>
              <a:t>asco</a:t>
            </a:r>
            <a:r>
              <a:rPr lang="en-US" sz="3200" dirty="0" smtClean="0"/>
              <a:t>?</a:t>
            </a:r>
          </a:p>
          <a:p>
            <a:endParaRPr lang="en-US" dirty="0" smtClean="0"/>
          </a:p>
        </p:txBody>
      </p:sp>
    </p:spTree>
    <p:extLst>
      <p:ext uri="{BB962C8B-B14F-4D97-AF65-F5344CB8AC3E}">
        <p14:creationId xmlns:p14="http://schemas.microsoft.com/office/powerpoint/2010/main" val="27691986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LOS POSTRES </a:t>
            </a:r>
          </a:p>
        </p:txBody>
      </p:sp>
      <p:sp>
        <p:nvSpPr>
          <p:cNvPr id="3" name="Subtitle 2"/>
          <p:cNvSpPr>
            <a:spLocks noGrp="1"/>
          </p:cNvSpPr>
          <p:nvPr>
            <p:ph type="subTitle" idx="1"/>
          </p:nvPr>
        </p:nvSpPr>
        <p:spPr/>
        <p:txBody>
          <a:bodyPr/>
          <a:lstStyle/>
          <a:p>
            <a:endParaRPr lang="es-ES_tradnl"/>
          </a:p>
        </p:txBody>
      </p:sp>
      <p:sp>
        <p:nvSpPr>
          <p:cNvPr id="4" name="Star: 5 Points 3">
            <a:extLst>
              <a:ext uri="{FF2B5EF4-FFF2-40B4-BE49-F238E27FC236}">
                <a16:creationId xmlns:a16="http://schemas.microsoft.com/office/drawing/2014/main" id="{5E7D2326-9CBD-4A64-B79C-A2B93C8DB2EA}"/>
              </a:ext>
            </a:extLst>
          </p:cNvPr>
          <p:cNvSpPr/>
          <p:nvPr/>
        </p:nvSpPr>
        <p:spPr>
          <a:xfrm rot="20565669">
            <a:off x="431593" y="465663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5206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396" y="-1426369"/>
            <a:ext cx="9612971" cy="2852737"/>
          </a:xfrm>
        </p:spPr>
        <p:txBody>
          <a:bodyPr/>
          <a:lstStyle/>
          <a:p>
            <a:r>
              <a:rPr lang="es-ES_tradnl" dirty="0"/>
              <a:t>LA GALLETA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4" y="1595770"/>
            <a:ext cx="4478047" cy="4123239"/>
          </a:xfrm>
          <a:prstGeom prst="rect">
            <a:avLst/>
          </a:prstGeom>
        </p:spPr>
      </p:pic>
      <p:sp>
        <p:nvSpPr>
          <p:cNvPr id="5" name="Star: 5 Points 4">
            <a:extLst>
              <a:ext uri="{FF2B5EF4-FFF2-40B4-BE49-F238E27FC236}">
                <a16:creationId xmlns:a16="http://schemas.microsoft.com/office/drawing/2014/main" id="{7C1C7DBA-A31A-4DFB-91A8-7BFD3F857DB5}"/>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0625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017" y="-1426369"/>
            <a:ext cx="9612971" cy="2852737"/>
          </a:xfrm>
        </p:spPr>
        <p:txBody>
          <a:bodyPr/>
          <a:lstStyle/>
          <a:p>
            <a:r>
              <a:rPr lang="es-ES_tradnl" dirty="0"/>
              <a:t>EL HELADO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238" y="3199171"/>
            <a:ext cx="3659776" cy="2513046"/>
          </a:xfrm>
          <a:prstGeom prst="rect">
            <a:avLst/>
          </a:prstGeom>
        </p:spPr>
      </p:pic>
      <p:sp>
        <p:nvSpPr>
          <p:cNvPr id="5" name="Star: 5 Points 4">
            <a:extLst>
              <a:ext uri="{FF2B5EF4-FFF2-40B4-BE49-F238E27FC236}">
                <a16:creationId xmlns:a16="http://schemas.microsoft.com/office/drawing/2014/main" id="{44EB1D3C-7883-4EBC-A960-4D84473B6981}"/>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7046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850" y="-768071"/>
            <a:ext cx="9612971" cy="2852737"/>
          </a:xfrm>
        </p:spPr>
        <p:txBody>
          <a:bodyPr/>
          <a:lstStyle/>
          <a:p>
            <a:r>
              <a:rPr lang="es-ES_tradnl" dirty="0"/>
              <a:t>EL PASTEL</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169" y="1639343"/>
            <a:ext cx="3343776" cy="4099469"/>
          </a:xfrm>
          <a:prstGeom prst="rect">
            <a:avLst/>
          </a:prstGeom>
        </p:spPr>
      </p:pic>
      <p:sp>
        <p:nvSpPr>
          <p:cNvPr id="5" name="Star: 5 Points 4">
            <a:extLst>
              <a:ext uri="{FF2B5EF4-FFF2-40B4-BE49-F238E27FC236}">
                <a16:creationId xmlns:a16="http://schemas.microsoft.com/office/drawing/2014/main" id="{C0D2CF83-7283-45D2-850C-8D3DA2D78DEB}"/>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676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8617" y="-816199"/>
            <a:ext cx="9612971" cy="2852737"/>
          </a:xfrm>
        </p:spPr>
        <p:txBody>
          <a:bodyPr/>
          <a:lstStyle/>
          <a:p>
            <a:r>
              <a:rPr lang="es-ES_tradnl" dirty="0"/>
              <a:t>EL FLAN</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663" y="1828800"/>
            <a:ext cx="3810000" cy="3810000"/>
          </a:xfrm>
          <a:prstGeom prst="rect">
            <a:avLst/>
          </a:prstGeom>
        </p:spPr>
      </p:pic>
      <p:sp>
        <p:nvSpPr>
          <p:cNvPr id="5" name="Star: 5 Points 4">
            <a:extLst>
              <a:ext uri="{FF2B5EF4-FFF2-40B4-BE49-F238E27FC236}">
                <a16:creationId xmlns:a16="http://schemas.microsoft.com/office/drawing/2014/main" id="{7CB5543F-1C34-4536-AA56-27E79685891D}"/>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71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_tradnl" dirty="0"/>
              <a:t>Mas vocabulario sobre la comida</a:t>
            </a:r>
          </a:p>
        </p:txBody>
      </p:sp>
      <p:sp>
        <p:nvSpPr>
          <p:cNvPr id="3" name="Subtitle 2"/>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19085451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Con/sin</a:t>
            </a:r>
          </a:p>
        </p:txBody>
      </p:sp>
      <p:sp>
        <p:nvSpPr>
          <p:cNvPr id="3" name="Text Placeholder 2"/>
          <p:cNvSpPr>
            <a:spLocks noGrp="1"/>
          </p:cNvSpPr>
          <p:nvPr>
            <p:ph type="body" idx="1"/>
          </p:nvPr>
        </p:nvSpPr>
        <p:spPr/>
        <p:txBody>
          <a:bodyPr/>
          <a:lstStyle/>
          <a:p>
            <a:r>
              <a:rPr lang="es-ES_tradnl" dirty="0" err="1"/>
              <a:t>With</a:t>
            </a:r>
            <a:r>
              <a:rPr lang="es-ES_tradnl" dirty="0"/>
              <a:t>/ </a:t>
            </a:r>
            <a:r>
              <a:rPr lang="es-ES_tradnl" dirty="0" err="1"/>
              <a:t>Without</a:t>
            </a:r>
            <a:endParaRPr lang="es-ES_tradnl" dirty="0"/>
          </a:p>
        </p:txBody>
      </p:sp>
      <p:sp>
        <p:nvSpPr>
          <p:cNvPr id="4" name="Star: 5 Points 3">
            <a:extLst>
              <a:ext uri="{FF2B5EF4-FFF2-40B4-BE49-F238E27FC236}">
                <a16:creationId xmlns:a16="http://schemas.microsoft.com/office/drawing/2014/main" id="{8229BED6-13B8-4967-84E3-229E1B9E2E2C}"/>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0570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37" y="-1287293"/>
            <a:ext cx="9612971" cy="2852737"/>
          </a:xfrm>
        </p:spPr>
        <p:txBody>
          <a:bodyPr/>
          <a:lstStyle/>
          <a:p>
            <a:r>
              <a:rPr lang="es-ES_tradnl" dirty="0"/>
              <a:t>SAL Y PIMIENTA</a:t>
            </a:r>
          </a:p>
        </p:txBody>
      </p:sp>
      <p:sp>
        <p:nvSpPr>
          <p:cNvPr id="3" name="Text Placeholder 2"/>
          <p:cNvSpPr>
            <a:spLocks noGrp="1"/>
          </p:cNvSpPr>
          <p:nvPr>
            <p:ph type="body" idx="1"/>
          </p:nvPr>
        </p:nvSpPr>
        <p:spPr/>
        <p:txBody>
          <a:bodyPr/>
          <a:lstStyle/>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930" y="1749962"/>
            <a:ext cx="3351449" cy="3878105"/>
          </a:xfrm>
          <a:prstGeom prst="rect">
            <a:avLst/>
          </a:prstGeom>
        </p:spPr>
      </p:pic>
      <p:sp>
        <p:nvSpPr>
          <p:cNvPr id="5" name="Star: 5 Points 4">
            <a:extLst>
              <a:ext uri="{FF2B5EF4-FFF2-40B4-BE49-F238E27FC236}">
                <a16:creationId xmlns:a16="http://schemas.microsoft.com/office/drawing/2014/main" id="{7D568FAE-6DD8-41E9-8F59-60CA8F2E4B73}"/>
              </a:ext>
            </a:extLst>
          </p:cNvPr>
          <p:cNvSpPr/>
          <p:nvPr/>
        </p:nvSpPr>
        <p:spPr>
          <a:xfrm rot="20565669">
            <a:off x="24363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3146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170" y="-1426369"/>
            <a:ext cx="9612971" cy="2852737"/>
          </a:xfrm>
        </p:spPr>
        <p:txBody>
          <a:bodyPr/>
          <a:lstStyle/>
          <a:p>
            <a:r>
              <a:rPr lang="es-ES_tradnl" dirty="0"/>
              <a:t>EL SABOR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230" y="1695739"/>
            <a:ext cx="6177758" cy="4009602"/>
          </a:xfrm>
          <a:prstGeom prst="rect">
            <a:avLst/>
          </a:prstGeom>
        </p:spPr>
      </p:pic>
      <p:sp>
        <p:nvSpPr>
          <p:cNvPr id="5" name="Star: 5 Points 4">
            <a:extLst>
              <a:ext uri="{FF2B5EF4-FFF2-40B4-BE49-F238E27FC236}">
                <a16:creationId xmlns:a16="http://schemas.microsoft.com/office/drawing/2014/main" id="{F77F6A0E-76C5-4FA0-938B-8BEB8D28363B}"/>
              </a:ext>
            </a:extLst>
          </p:cNvPr>
          <p:cNvSpPr/>
          <p:nvPr/>
        </p:nvSpPr>
        <p:spPr>
          <a:xfrm rot="20565669">
            <a:off x="429162" y="4407389"/>
            <a:ext cx="2004679" cy="19480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879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15787</TotalTime>
  <Words>2475</Words>
  <Application>Microsoft Office PowerPoint</Application>
  <PresentationFormat>Widescreen</PresentationFormat>
  <Paragraphs>490</Paragraphs>
  <Slides>236</Slides>
  <Notes>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236</vt:i4>
      </vt:variant>
    </vt:vector>
  </HeadingPairs>
  <TitlesOfParts>
    <vt:vector size="242" baseType="lpstr">
      <vt:lpstr>Arial</vt:lpstr>
      <vt:lpstr>Calibri</vt:lpstr>
      <vt:lpstr>Franklin Gothic Book</vt:lpstr>
      <vt:lpstr>Times New Roman</vt:lpstr>
      <vt:lpstr>Crop</vt:lpstr>
      <vt:lpstr>Document</vt:lpstr>
      <vt:lpstr>WHAT IS YOUR FAVORITE MEAL OF THE DAY? FAVORITE FOOD? FOOD WORDS IN SPANISH YOU ALREADY KNOW? </vt:lpstr>
      <vt:lpstr>Bienvenidos a nuestra clase  español 1 </vt:lpstr>
      <vt:lpstr>OBJETIVO Y DOL </vt:lpstr>
      <vt:lpstr>3 preguntas</vt:lpstr>
      <vt:lpstr>AGENDA</vt:lpstr>
      <vt:lpstr>PowerPoint Presentation</vt:lpstr>
      <vt:lpstr>La comida</vt:lpstr>
      <vt:lpstr>El desayuno </vt:lpstr>
      <vt:lpstr>EL CEREAL</vt:lpstr>
      <vt:lpstr>LOS HUEVOS</vt:lpstr>
      <vt:lpstr>EL PAN</vt:lpstr>
      <vt:lpstr>EL PAN TOSTADO</vt:lpstr>
      <vt:lpstr>LA SALCHICHA</vt:lpstr>
      <vt:lpstr>EL TOCINO</vt:lpstr>
      <vt:lpstr>EL YOGUR</vt:lpstr>
      <vt:lpstr>El hotcake</vt:lpstr>
      <vt:lpstr>El almuerzo</vt:lpstr>
      <vt:lpstr>La ensalada</vt:lpstr>
      <vt:lpstr>La ensalada de frutas</vt:lpstr>
      <vt:lpstr>La hamburguesa</vt:lpstr>
      <vt:lpstr>El jamón</vt:lpstr>
      <vt:lpstr>Las papas fritas</vt:lpstr>
      <vt:lpstr>El dogo - perro caliente -hot dog</vt:lpstr>
      <vt:lpstr>La pizza</vt:lpstr>
      <vt:lpstr>El queso</vt:lpstr>
      <vt:lpstr>La torta </vt:lpstr>
      <vt:lpstr>El sándwich (de jamón y ques0)</vt:lpstr>
      <vt:lpstr>La sopa de verduras</vt:lpstr>
      <vt:lpstr>PowerPoint Presentation</vt:lpstr>
      <vt:lpstr>Bienvenidos a nuestra clase  español 1 </vt:lpstr>
      <vt:lpstr>OBJETIVO Y DOL </vt:lpstr>
      <vt:lpstr>La cena</vt:lpstr>
      <vt:lpstr>La carne </vt:lpstr>
      <vt:lpstr>El bistec</vt:lpstr>
      <vt:lpstr>EL POLLO</vt:lpstr>
      <vt:lpstr>EL ESPAGUETIs</vt:lpstr>
      <vt:lpstr>EL PESCADO</vt:lpstr>
      <vt:lpstr>El salmón </vt:lpstr>
      <vt:lpstr>El atún </vt:lpstr>
      <vt:lpstr>El arroz </vt:lpstr>
      <vt:lpstr>Los Frijoles </vt:lpstr>
      <vt:lpstr>Las verduras </vt:lpstr>
      <vt:lpstr>La lechuga</vt:lpstr>
      <vt:lpstr>La papa</vt:lpstr>
      <vt:lpstr>El tomate</vt:lpstr>
      <vt:lpstr>La zanahoria</vt:lpstr>
      <vt:lpstr>La cebolla</vt:lpstr>
      <vt:lpstr>El pimiento</vt:lpstr>
      <vt:lpstr>Las frutas</vt:lpstr>
      <vt:lpstr>La manzana </vt:lpstr>
      <vt:lpstr>El plátano </vt:lpstr>
      <vt:lpstr>La piña </vt:lpstr>
      <vt:lpstr>La fresa/la frutilla </vt:lpstr>
      <vt:lpstr>La naranja </vt:lpstr>
      <vt:lpstr>Las uvas</vt:lpstr>
      <vt:lpstr>La sandia </vt:lpstr>
      <vt:lpstr>La lima </vt:lpstr>
      <vt:lpstr>GUSTAR • ENCANTAR</vt:lpstr>
      <vt:lpstr>PowerPoint Presentation</vt:lpstr>
      <vt:lpstr>PowerPoint Presentation</vt:lpstr>
      <vt:lpstr>¿QUE TE GUSTA MAS?</vt:lpstr>
      <vt:lpstr>¿QUE TE GUSTA MAS?</vt:lpstr>
      <vt:lpstr>¿QUE TE GUSTA MAS?</vt:lpstr>
      <vt:lpstr>¿QUE TE GUSTA MAS?</vt:lpstr>
      <vt:lpstr>¿QUE TE GUSTA MAS?</vt:lpstr>
      <vt:lpstr>¿QUE TE GUSTA MAS?</vt:lpstr>
      <vt:lpstr>-hablar-   partner a: que te gusta comer para __________?  partner b: A MI ME GUSTA COMER _________ PARA _____________ </vt:lpstr>
      <vt:lpstr>DOL - </vt:lpstr>
      <vt:lpstr>PowerPoint Presentation</vt:lpstr>
      <vt:lpstr>PowerPoint Presentation</vt:lpstr>
      <vt:lpstr>PowerPoint Presentation</vt:lpstr>
      <vt:lpstr>BIENVENIDOS A NUESTRA CLASE  ESPAÑOL 1</vt:lpstr>
      <vt:lpstr>OBJETIVO Y DOL </vt:lpstr>
      <vt:lpstr>AGENDA</vt:lpstr>
      <vt:lpstr>PowerPoint Presentation</vt:lpstr>
      <vt:lpstr>LAS BEBIDAS</vt:lpstr>
      <vt:lpstr>EL AGUA</vt:lpstr>
      <vt:lpstr>EL CAFE</vt:lpstr>
      <vt:lpstr>EL JUGO (DE …)</vt:lpstr>
      <vt:lpstr>LA LECHE</vt:lpstr>
      <vt:lpstr>LA LIMONADA</vt:lpstr>
      <vt:lpstr>EL REFRESCO</vt:lpstr>
      <vt:lpstr>EL TÉ </vt:lpstr>
      <vt:lpstr>EL TÉ HELADO </vt:lpstr>
      <vt:lpstr>PowerPoint Presentation</vt:lpstr>
      <vt:lpstr>PowerPoint Presentation</vt:lpstr>
      <vt:lpstr>Write what food matches with each  number!   1.  15. berenjena 2.  16. 3.  17. 4.   18. 5.  19. 6.  20.  7. pay  21. salsa de tomate  8.  23. marmolada  9.  24. mostaza  10.  25. miel 11.  26. mantequilla 12.  13.  14. </vt:lpstr>
      <vt:lpstr>Write what food matches with each  number!   1. pescado  15. berenjena 2. sopa  16. uvas 3.pollo              17. naranjas 4. helado  18. lechuga 5. pizza  19. refresco 6. queso  20. jugo 7. pay   8. cereal/ ensalada de frutas  23. marmolada  9. leche 10. sandia   11.yogur   12. arroz  13. zanahoria  14.tomate </vt:lpstr>
      <vt:lpstr>BIENVENIDOS A NUESTRA CLASE  ESPAÑOL 1</vt:lpstr>
      <vt:lpstr>PowerPoint Presentation</vt:lpstr>
      <vt:lpstr>LOS POSTRES </vt:lpstr>
      <vt:lpstr>LA GALLETA</vt:lpstr>
      <vt:lpstr>EL HELADO</vt:lpstr>
      <vt:lpstr>EL PASTEL</vt:lpstr>
      <vt:lpstr>EL FLAN</vt:lpstr>
      <vt:lpstr>Mas vocabulario sobre la comida</vt:lpstr>
      <vt:lpstr>Con/sin</vt:lpstr>
      <vt:lpstr>SAL Y PIMIENTA</vt:lpstr>
      <vt:lpstr>EL SABOR</vt:lpstr>
      <vt:lpstr>SABROSO/A</vt:lpstr>
      <vt:lpstr>¡QUE Asco!</vt:lpstr>
      <vt:lpstr>¡Que rico/a!</vt:lpstr>
      <vt:lpstr>Dulce</vt:lpstr>
      <vt:lpstr>Picante </vt:lpstr>
      <vt:lpstr>salado/a</vt:lpstr>
      <vt:lpstr>Ácido/a, agrio</vt:lpstr>
      <vt:lpstr>Amargo/a</vt:lpstr>
      <vt:lpstr>Caliente</vt:lpstr>
      <vt:lpstr>Frio/a</vt:lpstr>
      <vt:lpstr>nunca</vt:lpstr>
      <vt:lpstr>SIEMPRE</vt:lpstr>
      <vt:lpstr>TENER HAMBRE </vt:lpstr>
      <vt:lpstr>TENER SED </vt:lpstr>
      <vt:lpstr>Estar satisfecho/A</vt:lpstr>
      <vt:lpstr>HABLAR:   WALK UNTIL THE MUSIC STOPS.  PARTNER WITH SOMEONE NEAR YOU READ THE FOLLOWING QUESTIONS TO YOUR PARTNER.  RECORD THEIR ANSWERS ON YOUR DOL PAPER.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 bebes en el desayuno?  ¿Que bebes en el almuerzo?  ¿que comen tu y tu FAMILIA para un postre?</vt:lpstr>
      <vt:lpstr>Bienvenidos a nuestra clase español 1 </vt:lpstr>
      <vt:lpstr>PowerPoint Presentation</vt:lpstr>
      <vt:lpstr>Con -    sin -</vt:lpstr>
      <vt:lpstr>PowerPoint Presentation</vt:lpstr>
      <vt:lpstr> WRITE A SENTENCE USING CON/SIN TO EXPLAIN WHAT IS IN LUNCHES AROUND THE WORLD. </vt:lpstr>
      <vt:lpstr>Ex. Los estudiantes en los estados unidos comen pollo con pan, una ensalada, unas naranjas y papas. Ellos beben una bebida sin gas.   </vt:lpstr>
      <vt:lpstr>Los estudiantes en Japón … </vt:lpstr>
      <vt:lpstr>Los estudiantes en Rusia  </vt:lpstr>
      <vt:lpstr>Los estudiantes en India … </vt:lpstr>
      <vt:lpstr>Los estudiantes en Tanzania …</vt:lpstr>
      <vt:lpstr>Los estudiantes en Francia …</vt:lpstr>
      <vt:lpstr>Los estudiantes en Brasil … </vt:lpstr>
      <vt:lpstr>Los estudiantes en Suecia … </vt:lpstr>
      <vt:lpstr>ESCRIBIR: CHOOSE ONE LOCATION AND WRITE A COMPLETE SENTENCE ABOUT WHAT THEY EAT FOR BREAKFAST IN THAT LOCATION. </vt:lpstr>
      <vt:lpstr>PowerPoint Presentation</vt:lpstr>
      <vt:lpstr>PowerPoint Presentation</vt:lpstr>
      <vt:lpstr>HAZLO AHORA: QUE COMES EN CADA MOMENTO… </vt:lpstr>
      <vt:lpstr>Bienvenidos a nuestra clase español 1 </vt:lpstr>
      <vt:lpstr>OBJETIVO Y DOL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fill in the blank with a word that makes sense in that sentence. </vt:lpstr>
      <vt:lpstr>_______________ es una comida picante. </vt:lpstr>
      <vt:lpstr>_________ y _______ son comidas dulces.</vt:lpstr>
      <vt:lpstr>No me gusta comer ________ cuando estÁ frio.</vt:lpstr>
      <vt:lpstr>Yo no ________ __________ porque es muy salado.</vt:lpstr>
      <vt:lpstr>No me gusta comer ___________ cuando estÁ caliente</vt:lpstr>
      <vt:lpstr>_____ ____________ las comidas picantes. </vt:lpstr>
      <vt:lpstr>PowerPoint Presentation</vt:lpstr>
      <vt:lpstr>PowerPoint Presentation</vt:lpstr>
      <vt:lpstr>SER VS. ESTAR WITH COMIDA </vt:lpstr>
      <vt:lpstr>DOL:  PICK A FOOD THAT FALLS INTO EACH MEAL CATEGORY AND WRITE A COMPLETE SENTENCE TO DESCRIBE WHAT ITS FLAVOR IS LIKE.</vt:lpstr>
      <vt:lpstr>PowerPoint Presentation</vt:lpstr>
      <vt:lpstr>PowerPoint Presentation</vt:lpstr>
      <vt:lpstr>Bienvenidos a nuestra clase  Espanol 1</vt:lpstr>
      <vt:lpstr>PowerPoint Presentation</vt:lpstr>
      <vt:lpstr>PowerPoint Presentation</vt:lpstr>
      <vt:lpstr>QUIZLET LIVE</vt:lpstr>
      <vt:lpstr>Jeopardy!</vt:lpstr>
      <vt:lpstr>$100 Question from vocabulario</vt:lpstr>
      <vt:lpstr>$100 Answer from Vocabulario</vt:lpstr>
      <vt:lpstr>$200 Question from vocabulario</vt:lpstr>
      <vt:lpstr>$200 Answer from vocabulario</vt:lpstr>
      <vt:lpstr>$300 Question from vocabulario</vt:lpstr>
      <vt:lpstr>$300 Answer from vocabulario</vt:lpstr>
      <vt:lpstr>$400 Question from vocabulario</vt:lpstr>
      <vt:lpstr>$400 Answer from vocabulario</vt:lpstr>
      <vt:lpstr>$500 Question from vocabulario</vt:lpstr>
      <vt:lpstr>$500 Answer from vocabulario</vt:lpstr>
      <vt:lpstr>$100 Question from greetings</vt:lpstr>
      <vt:lpstr>$100 Answer from Greetings</vt:lpstr>
      <vt:lpstr>$200 Question from Greetings</vt:lpstr>
      <vt:lpstr>$200 Answer from greetings</vt:lpstr>
      <vt:lpstr>$300 Question from greetings</vt:lpstr>
      <vt:lpstr>$300 Answer from greetings</vt:lpstr>
      <vt:lpstr>$400 Question from greetings</vt:lpstr>
      <vt:lpstr>$400 Answer from greetings</vt:lpstr>
      <vt:lpstr>$500 Question from greetings</vt:lpstr>
      <vt:lpstr>$500 Answer from greetings</vt:lpstr>
      <vt:lpstr>$100 Question from ser</vt:lpstr>
      <vt:lpstr>$100 Answer from ser</vt:lpstr>
      <vt:lpstr>$200 Question from ser</vt:lpstr>
      <vt:lpstr>$200 Answer from ser</vt:lpstr>
      <vt:lpstr>$300 Question from ser</vt:lpstr>
      <vt:lpstr>$300 Answer from ser</vt:lpstr>
      <vt:lpstr>$400 Question from ser</vt:lpstr>
      <vt:lpstr>$400 Answer from Ser</vt:lpstr>
      <vt:lpstr>$500 Question from Ser</vt:lpstr>
      <vt:lpstr>$500 Answer from Ser</vt:lpstr>
      <vt:lpstr>$100 Question from Gustar</vt:lpstr>
      <vt:lpstr>$100 Answer from Gustar</vt:lpstr>
      <vt:lpstr>$200 Question from Gustar</vt:lpstr>
      <vt:lpstr>$200 Answer from Gustar</vt:lpstr>
      <vt:lpstr>$300 Question from Gustar</vt:lpstr>
      <vt:lpstr>$300 Answer from Gustar</vt:lpstr>
      <vt:lpstr>$400 Question from Gustar</vt:lpstr>
      <vt:lpstr>$400 Answer from Gustar</vt:lpstr>
      <vt:lpstr>$500 Question from Gustar</vt:lpstr>
      <vt:lpstr>$500 Answer from Gustar</vt:lpstr>
      <vt:lpstr>$100 Question from Pronouns</vt:lpstr>
      <vt:lpstr>$100 Answer from Pronouns</vt:lpstr>
      <vt:lpstr>$200 Question from Pronouns</vt:lpstr>
      <vt:lpstr>$200 Answer from Pronouns</vt:lpstr>
      <vt:lpstr>$300 Question from Pronouns</vt:lpstr>
      <vt:lpstr>$300 Answer from Pronouns</vt:lpstr>
      <vt:lpstr>$400 Question from Pronouns</vt:lpstr>
      <vt:lpstr>$400 Answer from Pronouns</vt:lpstr>
      <vt:lpstr>$500 Question from Pronouns</vt:lpstr>
      <vt:lpstr>$500 Answer from Pronouns</vt:lpstr>
      <vt:lpstr>Final Jeopardy</vt:lpstr>
      <vt:lpstr>Final Jeopardy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Hazlo ahora</dc:title>
  <dc:creator>Butler, Madison</dc:creator>
  <cp:lastModifiedBy>DeAlba, Debra</cp:lastModifiedBy>
  <cp:revision>104</cp:revision>
  <dcterms:created xsi:type="dcterms:W3CDTF">2017-03-13T15:43:02Z</dcterms:created>
  <dcterms:modified xsi:type="dcterms:W3CDTF">2019-04-19T20:20:25Z</dcterms:modified>
</cp:coreProperties>
</file>