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8"/>
  </p:notesMasterIdLst>
  <p:sldIdLst>
    <p:sldId id="340" r:id="rId2"/>
    <p:sldId id="341" r:id="rId3"/>
    <p:sldId id="343" r:id="rId4"/>
    <p:sldId id="295" r:id="rId5"/>
    <p:sldId id="294" r:id="rId6"/>
    <p:sldId id="296" r:id="rId7"/>
    <p:sldId id="297" r:id="rId8"/>
    <p:sldId id="346" r:id="rId9"/>
    <p:sldId id="379" r:id="rId10"/>
    <p:sldId id="347" r:id="rId11"/>
    <p:sldId id="348" r:id="rId12"/>
    <p:sldId id="349" r:id="rId13"/>
    <p:sldId id="350" r:id="rId14"/>
    <p:sldId id="351" r:id="rId15"/>
    <p:sldId id="352" r:id="rId16"/>
    <p:sldId id="262" r:id="rId17"/>
    <p:sldId id="386" r:id="rId18"/>
    <p:sldId id="264" r:id="rId19"/>
    <p:sldId id="263" r:id="rId20"/>
    <p:sldId id="355" r:id="rId21"/>
    <p:sldId id="378" r:id="rId22"/>
    <p:sldId id="260" r:id="rId23"/>
    <p:sldId id="387" r:id="rId24"/>
    <p:sldId id="388" r:id="rId25"/>
    <p:sldId id="256" r:id="rId26"/>
    <p:sldId id="329" r:id="rId27"/>
    <p:sldId id="330" r:id="rId28"/>
    <p:sldId id="305" r:id="rId29"/>
    <p:sldId id="315" r:id="rId30"/>
    <p:sldId id="271" r:id="rId31"/>
    <p:sldId id="289" r:id="rId32"/>
    <p:sldId id="272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324" r:id="rId41"/>
    <p:sldId id="281" r:id="rId42"/>
    <p:sldId id="282" r:id="rId43"/>
    <p:sldId id="332" r:id="rId44"/>
    <p:sldId id="327" r:id="rId45"/>
    <p:sldId id="331" r:id="rId46"/>
    <p:sldId id="284" r:id="rId47"/>
    <p:sldId id="285" r:id="rId48"/>
    <p:sldId id="380" r:id="rId49"/>
    <p:sldId id="381" r:id="rId50"/>
    <p:sldId id="298" r:id="rId51"/>
    <p:sldId id="257" r:id="rId52"/>
    <p:sldId id="304" r:id="rId53"/>
    <p:sldId id="293" r:id="rId54"/>
    <p:sldId id="377" r:id="rId55"/>
    <p:sldId id="270" r:id="rId56"/>
    <p:sldId id="258" r:id="rId57"/>
    <p:sldId id="288" r:id="rId58"/>
    <p:sldId id="342" r:id="rId59"/>
    <p:sldId id="334" r:id="rId60"/>
    <p:sldId id="335" r:id="rId61"/>
    <p:sldId id="336" r:id="rId62"/>
    <p:sldId id="337" r:id="rId63"/>
    <p:sldId id="338" r:id="rId64"/>
    <p:sldId id="339" r:id="rId65"/>
    <p:sldId id="344" r:id="rId66"/>
    <p:sldId id="292" r:id="rId67"/>
    <p:sldId id="382" r:id="rId68"/>
    <p:sldId id="383" r:id="rId69"/>
    <p:sldId id="384" r:id="rId70"/>
    <p:sldId id="385" r:id="rId71"/>
    <p:sldId id="299" r:id="rId72"/>
    <p:sldId id="300" r:id="rId73"/>
    <p:sldId id="303" r:id="rId74"/>
    <p:sldId id="310" r:id="rId75"/>
    <p:sldId id="356" r:id="rId76"/>
    <p:sldId id="357" r:id="rId77"/>
    <p:sldId id="306" r:id="rId78"/>
    <p:sldId id="358" r:id="rId79"/>
    <p:sldId id="359" r:id="rId80"/>
    <p:sldId id="314" r:id="rId81"/>
    <p:sldId id="307" r:id="rId82"/>
    <p:sldId id="360" r:id="rId83"/>
    <p:sldId id="311" r:id="rId84"/>
    <p:sldId id="316" r:id="rId85"/>
    <p:sldId id="317" r:id="rId86"/>
    <p:sldId id="319" r:id="rId87"/>
    <p:sldId id="321" r:id="rId88"/>
    <p:sldId id="322" r:id="rId89"/>
    <p:sldId id="323" r:id="rId90"/>
    <p:sldId id="318" r:id="rId91"/>
    <p:sldId id="361" r:id="rId92"/>
    <p:sldId id="320" r:id="rId93"/>
    <p:sldId id="325" r:id="rId94"/>
    <p:sldId id="326" r:id="rId95"/>
    <p:sldId id="362" r:id="rId96"/>
    <p:sldId id="363" r:id="rId97"/>
    <p:sldId id="364" r:id="rId98"/>
    <p:sldId id="365" r:id="rId99"/>
    <p:sldId id="366" r:id="rId100"/>
    <p:sldId id="367" r:id="rId101"/>
    <p:sldId id="368" r:id="rId102"/>
    <p:sldId id="369" r:id="rId103"/>
    <p:sldId id="370" r:id="rId104"/>
    <p:sldId id="371" r:id="rId105"/>
    <p:sldId id="372" r:id="rId106"/>
    <p:sldId id="373" r:id="rId107"/>
    <p:sldId id="265" r:id="rId108"/>
    <p:sldId id="266" r:id="rId109"/>
    <p:sldId id="267" r:id="rId110"/>
    <p:sldId id="268" r:id="rId111"/>
    <p:sldId id="374" r:id="rId112"/>
    <p:sldId id="308" r:id="rId113"/>
    <p:sldId id="375" r:id="rId114"/>
    <p:sldId id="269" r:id="rId115"/>
    <p:sldId id="376" r:id="rId116"/>
    <p:sldId id="302" r:id="rId1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94722-1978-4736-880B-7A5B62915159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3EF19-30B4-4061-A583-30131108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B29E-9404-454E-BB25-32EF81AF9F5C}" type="slidenum">
              <a:rPr lang="es-ES_tradnl" smtClean="0"/>
              <a:t>79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600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WHvBpyXVcc" TargetMode="External"/><Relationship Id="rId2" Type="http://schemas.openxmlformats.org/officeDocument/2006/relationships/hyperlink" Target="https://www.youtube.com/watch?v=sVi516lllW8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229453"/>
            <a:ext cx="9838014" cy="1507067"/>
          </a:xfrm>
        </p:spPr>
        <p:txBody>
          <a:bodyPr>
            <a:normAutofit/>
          </a:bodyPr>
          <a:lstStyle/>
          <a:p>
            <a:r>
              <a:rPr lang="es-ES_tradnl" sz="5400" dirty="0"/>
              <a:t>HABLAR SOBRE LOS PRECIOS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516835"/>
            <a:ext cx="8534400" cy="4996069"/>
          </a:xfrm>
        </p:spPr>
        <p:txBody>
          <a:bodyPr>
            <a:normAutofit fontScale="85000" lnSpcReduction="20000"/>
          </a:bodyPr>
          <a:lstStyle/>
          <a:p>
            <a:r>
              <a:rPr lang="es-ES_tradnl" sz="3200" b="1" dirty="0"/>
              <a:t>¿CUANTO CUESTA …? - HOW MUCH DOES ____ COST? </a:t>
            </a:r>
          </a:p>
          <a:p>
            <a:r>
              <a:rPr lang="es-ES_tradnl" sz="3200" b="1" dirty="0"/>
              <a:t>PAGAR- TO PAY</a:t>
            </a:r>
          </a:p>
          <a:p>
            <a:r>
              <a:rPr lang="es-ES_tradnl" sz="3200" b="1" dirty="0"/>
              <a:t>DINERO – MONEY </a:t>
            </a:r>
          </a:p>
          <a:p>
            <a:r>
              <a:rPr lang="es-ES_tradnl" sz="3200" b="1" dirty="0"/>
              <a:t>MONEDAS- COINS </a:t>
            </a:r>
          </a:p>
          <a:p>
            <a:r>
              <a:rPr lang="es-ES_tradnl" sz="3200" b="1" dirty="0"/>
              <a:t>EFECTIVO – CASH </a:t>
            </a:r>
          </a:p>
          <a:p>
            <a:r>
              <a:rPr lang="es-ES_tradnl" sz="3200" b="1" dirty="0"/>
              <a:t>TARJETA DE CREDITO – CREDIT CARD</a:t>
            </a:r>
          </a:p>
          <a:p>
            <a:r>
              <a:rPr lang="es-ES_tradnl" sz="3200" b="1" dirty="0"/>
              <a:t>BARATO – CHEAP</a:t>
            </a:r>
          </a:p>
          <a:p>
            <a:r>
              <a:rPr lang="es-ES_tradnl" sz="3200" b="1" dirty="0"/>
              <a:t>CARO – EXPENSIVE  </a:t>
            </a:r>
          </a:p>
          <a:p>
            <a:r>
              <a:rPr lang="es-ES_tradnl" sz="3200" b="1" dirty="0"/>
              <a:t>PROPINA- TIP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9622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/>
            </a:r>
            <a:br>
              <a:rPr lang="es-ES_tradnl" dirty="0"/>
            </a:br>
            <a:r>
              <a:rPr lang="es-ES_tradnl" dirty="0"/>
              <a:t/>
            </a:r>
            <a:br>
              <a:rPr lang="es-ES_tradnl" dirty="0"/>
            </a:br>
            <a:r>
              <a:rPr lang="es-ES_tradnl" dirty="0"/>
              <a:t>DESEAR- TO WISH FOR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ES_tradnl" sz="4400" dirty="0"/>
              <a:t>¿QUE PREFIERE? </a:t>
            </a:r>
          </a:p>
          <a:p>
            <a:r>
              <a:rPr lang="es-ES_tradnl" sz="4400" dirty="0"/>
              <a:t>YO PREFIERO …</a:t>
            </a:r>
          </a:p>
          <a:p>
            <a:endParaRPr lang="es-ES_tradnl" sz="4400" dirty="0"/>
          </a:p>
          <a:p>
            <a:r>
              <a:rPr lang="es-ES_tradnl" sz="4400" dirty="0"/>
              <a:t>¿QUE DESEA?</a:t>
            </a:r>
          </a:p>
          <a:p>
            <a:r>
              <a:rPr lang="es-ES_tradnl" sz="4400" dirty="0"/>
              <a:t>YO DESEO…</a:t>
            </a:r>
          </a:p>
          <a:p>
            <a:endParaRPr lang="es-ES_tradnl" sz="4400" dirty="0"/>
          </a:p>
          <a:p>
            <a:r>
              <a:rPr lang="es-ES_tradnl" sz="4400" dirty="0"/>
              <a:t>¿QUE LE GUSTARIA?</a:t>
            </a:r>
          </a:p>
          <a:p>
            <a:r>
              <a:rPr lang="es-ES_tradnl" sz="4400" dirty="0"/>
              <a:t>ME GUSTARIA/ QUISIERA…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69163E-A35F-4F3B-B29A-B1059FF71F7E}"/>
              </a:ext>
            </a:extLst>
          </p:cNvPr>
          <p:cNvSpPr/>
          <p:nvPr/>
        </p:nvSpPr>
        <p:spPr>
          <a:xfrm>
            <a:off x="6096000" y="1065889"/>
            <a:ext cx="5189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¿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Cuanto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cuesta?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317349-E70E-4CF8-90CF-90B1FC117713}"/>
              </a:ext>
            </a:extLst>
          </p:cNvPr>
          <p:cNvSpPr/>
          <p:nvPr/>
        </p:nvSpPr>
        <p:spPr>
          <a:xfrm>
            <a:off x="5714642" y="1762711"/>
            <a:ext cx="59526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uesta… 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(singular)</a:t>
            </a:r>
            <a:endParaRPr lang="es-ES_trad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387718-6F56-4CE8-A4BE-191E3CC66D6E}"/>
              </a:ext>
            </a:extLst>
          </p:cNvPr>
          <p:cNvSpPr/>
          <p:nvPr/>
        </p:nvSpPr>
        <p:spPr>
          <a:xfrm>
            <a:off x="7526585" y="3517037"/>
            <a:ext cx="37593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uestan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…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plural)</a:t>
            </a:r>
          </a:p>
        </p:txBody>
      </p:sp>
    </p:spTree>
    <p:extLst>
      <p:ext uri="{BB962C8B-B14F-4D97-AF65-F5344CB8AC3E}">
        <p14:creationId xmlns:p14="http://schemas.microsoft.com/office/powerpoint/2010/main" val="14756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974" y="2236911"/>
            <a:ext cx="7315200" cy="3255264"/>
          </a:xfrm>
        </p:spPr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server: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dirty="0">
                <a:latin typeface="Trebuchet MS"/>
                <a:cs typeface="Trebuchet MS"/>
              </a:rPr>
              <a:t>Ask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customer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if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they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would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like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vanilla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or</a:t>
            </a:r>
            <a:r>
              <a:rPr lang="es-ES_tradnl" sz="6600" dirty="0">
                <a:latin typeface="Trebuchet MS"/>
                <a:cs typeface="Trebuchet MS"/>
              </a:rPr>
              <a:t> chocolate ice </a:t>
            </a:r>
            <a:r>
              <a:rPr lang="es-ES_tradnl" sz="6600" dirty="0" err="1">
                <a:latin typeface="Trebuchet MS"/>
                <a:cs typeface="Trebuchet MS"/>
              </a:rPr>
              <a:t>cream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572" y="5987626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¿Le gustaría el helado de vainilla o de chocolate?</a:t>
            </a:r>
          </a:p>
        </p:txBody>
      </p:sp>
    </p:spTree>
    <p:extLst>
      <p:ext uri="{BB962C8B-B14F-4D97-AF65-F5344CB8AC3E}">
        <p14:creationId xmlns:p14="http://schemas.microsoft.com/office/powerpoint/2010/main" val="10176205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server: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dirty="0">
                <a:latin typeface="Trebuchet MS"/>
                <a:cs typeface="Trebuchet MS"/>
              </a:rPr>
              <a:t>Ask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customer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if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they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would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like</a:t>
            </a:r>
            <a:r>
              <a:rPr lang="es-ES_tradnl" sz="6600" dirty="0">
                <a:latin typeface="Trebuchet MS"/>
                <a:cs typeface="Trebuchet MS"/>
              </a:rPr>
              <a:t> tea </a:t>
            </a:r>
            <a:r>
              <a:rPr lang="es-ES_tradnl" sz="6600" dirty="0" err="1">
                <a:latin typeface="Trebuchet MS"/>
                <a:cs typeface="Trebuchet MS"/>
              </a:rPr>
              <a:t>or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coffee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with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their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dessert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572" y="5987626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¿Le gustaría té o café con su postre?</a:t>
            </a:r>
          </a:p>
        </p:txBody>
      </p:sp>
    </p:spTree>
    <p:extLst>
      <p:ext uri="{BB962C8B-B14F-4D97-AF65-F5344CB8AC3E}">
        <p14:creationId xmlns:p14="http://schemas.microsoft.com/office/powerpoint/2010/main" val="1750475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037" y="2333164"/>
            <a:ext cx="7315200" cy="3255264"/>
          </a:xfrm>
        </p:spPr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</a:t>
            </a:r>
            <a:r>
              <a:rPr lang="es-ES_tradnl" sz="6600" b="1" dirty="0" err="1">
                <a:latin typeface="Trebuchet MS"/>
                <a:cs typeface="Trebuchet MS"/>
              </a:rPr>
              <a:t>customer</a:t>
            </a:r>
            <a:r>
              <a:rPr lang="es-ES_tradnl" sz="6600" b="1" dirty="0">
                <a:latin typeface="Trebuchet MS"/>
                <a:cs typeface="Trebuchet MS"/>
              </a:rPr>
              <a:t>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dirty="0" err="1">
                <a:latin typeface="Trebuchet MS"/>
                <a:cs typeface="Trebuchet MS"/>
              </a:rPr>
              <a:t>Tell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server </a:t>
            </a:r>
            <a:r>
              <a:rPr lang="es-ES_tradnl" sz="6600" dirty="0" err="1">
                <a:latin typeface="Trebuchet MS"/>
                <a:cs typeface="Trebuchet MS"/>
              </a:rPr>
              <a:t>you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would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like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the</a:t>
            </a:r>
            <a:r>
              <a:rPr lang="es-ES_tradnl" sz="6600" dirty="0">
                <a:latin typeface="Trebuchet MS"/>
                <a:cs typeface="Trebuchet MS"/>
              </a:rPr>
              <a:t> chocolate cake </a:t>
            </a:r>
            <a:r>
              <a:rPr lang="es-ES_tradnl" sz="6600" dirty="0" err="1">
                <a:latin typeface="Trebuchet MS"/>
                <a:cs typeface="Trebuchet MS"/>
              </a:rPr>
              <a:t>for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dessert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9430" y="5987626"/>
            <a:ext cx="802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Me gustaría/quisiera/deseo el pastel de chocolate de postre.</a:t>
            </a:r>
          </a:p>
        </p:txBody>
      </p:sp>
    </p:spTree>
    <p:extLst>
      <p:ext uri="{BB962C8B-B14F-4D97-AF65-F5344CB8AC3E}">
        <p14:creationId xmlns:p14="http://schemas.microsoft.com/office/powerpoint/2010/main" val="5354434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3911" y="2236911"/>
            <a:ext cx="7315200" cy="3255264"/>
          </a:xfrm>
        </p:spPr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</a:t>
            </a:r>
            <a:r>
              <a:rPr lang="es-ES_tradnl" sz="6600" b="1" dirty="0" err="1">
                <a:latin typeface="Trebuchet MS"/>
                <a:cs typeface="Trebuchet MS"/>
              </a:rPr>
              <a:t>customer</a:t>
            </a:r>
            <a:r>
              <a:rPr lang="es-ES_tradnl" sz="6600" b="1" dirty="0">
                <a:latin typeface="Trebuchet MS"/>
                <a:cs typeface="Trebuchet MS"/>
              </a:rPr>
              <a:t>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dirty="0" err="1">
                <a:latin typeface="Trebuchet MS"/>
                <a:cs typeface="Trebuchet MS"/>
              </a:rPr>
              <a:t>Tell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server </a:t>
            </a:r>
            <a:r>
              <a:rPr lang="es-ES_tradnl" sz="6600" dirty="0" err="1">
                <a:latin typeface="Trebuchet MS"/>
                <a:cs typeface="Trebuchet MS"/>
              </a:rPr>
              <a:t>you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would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like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him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to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please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bring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the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bill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9430" y="5987626"/>
            <a:ext cx="802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¿Me trae la cuenta por favor?.</a:t>
            </a:r>
          </a:p>
        </p:txBody>
      </p:sp>
    </p:spTree>
    <p:extLst>
      <p:ext uri="{BB962C8B-B14F-4D97-AF65-F5344CB8AC3E}">
        <p14:creationId xmlns:p14="http://schemas.microsoft.com/office/powerpoint/2010/main" val="23753002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3911" y="2092532"/>
            <a:ext cx="7315200" cy="3255264"/>
          </a:xfrm>
        </p:spPr>
        <p:txBody>
          <a:bodyPr>
            <a:noAutofit/>
          </a:bodyPr>
          <a:lstStyle/>
          <a:p>
            <a:r>
              <a:rPr lang="es-ES_tradnl" sz="6000" b="1" dirty="0" err="1">
                <a:latin typeface="Trebuchet MS"/>
                <a:cs typeface="Trebuchet MS"/>
              </a:rPr>
              <a:t>You</a:t>
            </a:r>
            <a:r>
              <a:rPr lang="es-ES_tradnl" sz="6000" b="1" dirty="0">
                <a:latin typeface="Trebuchet MS"/>
                <a:cs typeface="Trebuchet MS"/>
              </a:rPr>
              <a:t> are a </a:t>
            </a:r>
            <a:r>
              <a:rPr lang="es-ES_tradnl" sz="6000" b="1" dirty="0" err="1">
                <a:latin typeface="Trebuchet MS"/>
                <a:cs typeface="Trebuchet MS"/>
              </a:rPr>
              <a:t>customer</a:t>
            </a:r>
            <a:r>
              <a:rPr lang="es-ES_tradnl" sz="6000" b="1" dirty="0">
                <a:latin typeface="Trebuchet MS"/>
                <a:cs typeface="Trebuchet MS"/>
              </a:rPr>
              <a:t>: </a:t>
            </a:r>
            <a:br>
              <a:rPr lang="es-ES_tradnl" sz="6000" b="1" dirty="0">
                <a:latin typeface="Trebuchet MS"/>
                <a:cs typeface="Trebuchet MS"/>
              </a:rPr>
            </a:br>
            <a:r>
              <a:rPr lang="es-ES_tradnl" sz="6000" dirty="0" err="1">
                <a:latin typeface="Trebuchet MS"/>
                <a:cs typeface="Trebuchet MS"/>
              </a:rPr>
              <a:t>Your</a:t>
            </a:r>
            <a:r>
              <a:rPr lang="es-ES_tradnl" sz="6000" dirty="0">
                <a:latin typeface="Trebuchet MS"/>
                <a:cs typeface="Trebuchet MS"/>
              </a:rPr>
              <a:t> server </a:t>
            </a:r>
            <a:r>
              <a:rPr lang="es-ES_tradnl" sz="6000" dirty="0" err="1">
                <a:latin typeface="Trebuchet MS"/>
                <a:cs typeface="Trebuchet MS"/>
              </a:rPr>
              <a:t>asks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if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you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would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like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the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fish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special</a:t>
            </a:r>
            <a:r>
              <a:rPr lang="es-ES_tradnl" sz="6000" dirty="0">
                <a:latin typeface="Trebuchet MS"/>
                <a:cs typeface="Trebuchet MS"/>
              </a:rPr>
              <a:t> – </a:t>
            </a:r>
            <a:r>
              <a:rPr lang="es-ES_tradnl" sz="6000" dirty="0" err="1">
                <a:latin typeface="Trebuchet MS"/>
                <a:cs typeface="Trebuchet MS"/>
              </a:rPr>
              <a:t>tell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him</a:t>
            </a:r>
            <a:r>
              <a:rPr lang="es-ES_tradnl" sz="6000" dirty="0">
                <a:latin typeface="Trebuchet MS"/>
                <a:cs typeface="Trebuchet MS"/>
              </a:rPr>
              <a:t> no </a:t>
            </a:r>
            <a:r>
              <a:rPr lang="es-ES_tradnl" sz="6000" dirty="0" err="1">
                <a:latin typeface="Trebuchet MS"/>
                <a:cs typeface="Trebuchet MS"/>
              </a:rPr>
              <a:t>thank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you</a:t>
            </a:r>
            <a:r>
              <a:rPr lang="es-ES_tradnl" sz="6000" dirty="0">
                <a:latin typeface="Trebuchet MS"/>
                <a:cs typeface="Trebuchet MS"/>
              </a:rPr>
              <a:t> – I </a:t>
            </a:r>
            <a:r>
              <a:rPr lang="es-ES_tradnl" sz="6000" dirty="0" err="1">
                <a:latin typeface="Trebuchet MS"/>
                <a:cs typeface="Trebuchet MS"/>
              </a:rPr>
              <a:t>don’t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like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fish</a:t>
            </a:r>
            <a:r>
              <a:rPr lang="es-ES_tradnl" sz="60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9430" y="5987626"/>
            <a:ext cx="802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No gracias, no me gusta el pescado.</a:t>
            </a:r>
          </a:p>
        </p:txBody>
      </p:sp>
    </p:spTree>
    <p:extLst>
      <p:ext uri="{BB962C8B-B14F-4D97-AF65-F5344CB8AC3E}">
        <p14:creationId xmlns:p14="http://schemas.microsoft.com/office/powerpoint/2010/main" val="17440952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000" b="1" dirty="0" err="1">
                <a:latin typeface="Trebuchet MS"/>
                <a:cs typeface="Trebuchet MS"/>
              </a:rPr>
              <a:t>You</a:t>
            </a:r>
            <a:r>
              <a:rPr lang="es-ES_tradnl" sz="6000" b="1" dirty="0">
                <a:latin typeface="Trebuchet MS"/>
                <a:cs typeface="Trebuchet MS"/>
              </a:rPr>
              <a:t> are a </a:t>
            </a:r>
            <a:r>
              <a:rPr lang="es-ES_tradnl" sz="6000" b="1" dirty="0" err="1">
                <a:latin typeface="Trebuchet MS"/>
                <a:cs typeface="Trebuchet MS"/>
              </a:rPr>
              <a:t>customer</a:t>
            </a:r>
            <a:r>
              <a:rPr lang="es-ES_tradnl" sz="6000" b="1" dirty="0">
                <a:latin typeface="Trebuchet MS"/>
                <a:cs typeface="Trebuchet MS"/>
              </a:rPr>
              <a:t>: </a:t>
            </a:r>
            <a:br>
              <a:rPr lang="es-ES_tradnl" sz="6000" b="1" dirty="0">
                <a:latin typeface="Trebuchet MS"/>
                <a:cs typeface="Trebuchet MS"/>
              </a:rPr>
            </a:br>
            <a:r>
              <a:rPr lang="es-ES_tradnl" sz="6000" dirty="0" err="1">
                <a:latin typeface="Trebuchet MS"/>
                <a:cs typeface="Trebuchet MS"/>
              </a:rPr>
              <a:t>Tell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your</a:t>
            </a:r>
            <a:r>
              <a:rPr lang="es-ES_tradnl" sz="6000" dirty="0">
                <a:latin typeface="Trebuchet MS"/>
                <a:cs typeface="Trebuchet MS"/>
              </a:rPr>
              <a:t> server </a:t>
            </a:r>
            <a:r>
              <a:rPr lang="es-ES_tradnl" sz="6000" dirty="0" err="1">
                <a:latin typeface="Trebuchet MS"/>
                <a:cs typeface="Trebuchet MS"/>
              </a:rPr>
              <a:t>you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need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ketchup</a:t>
            </a:r>
            <a:r>
              <a:rPr lang="es-ES_tradnl" sz="60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9430" y="5987626"/>
            <a:ext cx="802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Necesito salsa de tomate por favor.</a:t>
            </a:r>
          </a:p>
        </p:txBody>
      </p:sp>
    </p:spTree>
    <p:extLst>
      <p:ext uri="{BB962C8B-B14F-4D97-AF65-F5344CB8AC3E}">
        <p14:creationId xmlns:p14="http://schemas.microsoft.com/office/powerpoint/2010/main" val="41683048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000" b="1" dirty="0" err="1">
                <a:latin typeface="Trebuchet MS"/>
                <a:cs typeface="Trebuchet MS"/>
              </a:rPr>
              <a:t>You</a:t>
            </a:r>
            <a:r>
              <a:rPr lang="es-ES_tradnl" sz="6000" b="1" dirty="0">
                <a:latin typeface="Trebuchet MS"/>
                <a:cs typeface="Trebuchet MS"/>
              </a:rPr>
              <a:t> are a </a:t>
            </a:r>
            <a:r>
              <a:rPr lang="es-ES_tradnl" sz="6000" b="1" dirty="0" err="1">
                <a:latin typeface="Trebuchet MS"/>
                <a:cs typeface="Trebuchet MS"/>
              </a:rPr>
              <a:t>customer</a:t>
            </a:r>
            <a:r>
              <a:rPr lang="es-ES_tradnl" sz="6000" b="1" dirty="0">
                <a:latin typeface="Trebuchet MS"/>
                <a:cs typeface="Trebuchet MS"/>
              </a:rPr>
              <a:t>: </a:t>
            </a:r>
            <a:br>
              <a:rPr lang="es-ES_tradnl" sz="6000" b="1" dirty="0">
                <a:latin typeface="Trebuchet MS"/>
                <a:cs typeface="Trebuchet MS"/>
              </a:rPr>
            </a:br>
            <a:r>
              <a:rPr lang="es-ES_tradnl" sz="6000" dirty="0" err="1">
                <a:latin typeface="Trebuchet MS"/>
                <a:cs typeface="Trebuchet MS"/>
              </a:rPr>
              <a:t>Tell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your</a:t>
            </a:r>
            <a:r>
              <a:rPr lang="es-ES_tradnl" sz="6000" dirty="0">
                <a:latin typeface="Trebuchet MS"/>
                <a:cs typeface="Trebuchet MS"/>
              </a:rPr>
              <a:t> server </a:t>
            </a:r>
            <a:r>
              <a:rPr lang="es-ES_tradnl" sz="6000" dirty="0" err="1">
                <a:latin typeface="Trebuchet MS"/>
                <a:cs typeface="Trebuchet MS"/>
              </a:rPr>
              <a:t>you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would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like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coffee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with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out</a:t>
            </a:r>
            <a:r>
              <a:rPr lang="es-ES_tradnl" sz="6000" dirty="0">
                <a:latin typeface="Trebuchet MS"/>
                <a:cs typeface="Trebuchet MS"/>
              </a:rPr>
              <a:t> </a:t>
            </a:r>
            <a:r>
              <a:rPr lang="es-ES_tradnl" sz="6000" dirty="0" err="1">
                <a:latin typeface="Trebuchet MS"/>
                <a:cs typeface="Trebuchet MS"/>
              </a:rPr>
              <a:t>milk</a:t>
            </a:r>
            <a:r>
              <a:rPr lang="es-ES_tradnl" sz="60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9430" y="5987626"/>
            <a:ext cx="802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Me gustaría/quisiera/deseo café </a:t>
            </a:r>
            <a:r>
              <a:rPr lang="es-ES_tradnl" sz="2000" b="1"/>
              <a:t>sin leche.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24287909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14" t="27906" r="29656" b="13322"/>
          <a:stretch/>
        </p:blipFill>
        <p:spPr>
          <a:xfrm>
            <a:off x="1705162" y="0"/>
            <a:ext cx="8930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803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067" t="27248" r="29533" b="13981"/>
          <a:stretch/>
        </p:blipFill>
        <p:spPr>
          <a:xfrm>
            <a:off x="1620253" y="-42841"/>
            <a:ext cx="9063789" cy="690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89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14" t="27906" r="30026" b="19897"/>
          <a:stretch/>
        </p:blipFill>
        <p:spPr>
          <a:xfrm>
            <a:off x="1379620" y="0"/>
            <a:ext cx="9561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91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b="1" dirty="0"/>
              <a:t>¿QUE PREFIERES?</a:t>
            </a:r>
            <a:br>
              <a:rPr lang="es-ES_tradnl" b="1" dirty="0"/>
            </a:br>
            <a:r>
              <a:rPr lang="es-ES_tradnl" b="1" dirty="0"/>
              <a:t/>
            </a:r>
            <a:br>
              <a:rPr lang="es-ES_tradnl" b="1" dirty="0"/>
            </a:br>
            <a:endParaRPr lang="es-ES_tradnl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09" y="766953"/>
            <a:ext cx="4762500" cy="26574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30" y="3424428"/>
            <a:ext cx="5114714" cy="266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067" t="27467" r="29533" b="13103"/>
          <a:stretch/>
        </p:blipFill>
        <p:spPr>
          <a:xfrm>
            <a:off x="1411704" y="0"/>
            <a:ext cx="8999622" cy="692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99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14" t="28125" r="45561" b="33059"/>
          <a:stretch/>
        </p:blipFill>
        <p:spPr>
          <a:xfrm>
            <a:off x="1636294" y="0"/>
            <a:ext cx="8524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173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73768" y="505327"/>
          <a:ext cx="11044990" cy="6221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8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8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89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55969">
                <a:tc>
                  <a:txBody>
                    <a:bodyPr/>
                    <a:lstStyle/>
                    <a:p>
                      <a:r>
                        <a:rPr lang="es-ES_tradnl" sz="2800" dirty="0"/>
                        <a:t>PARTNER</a:t>
                      </a:r>
                      <a:r>
                        <a:rPr lang="es-ES_tradnl" sz="2800" baseline="0" dirty="0"/>
                        <a:t> </a:t>
                      </a:r>
                      <a:endParaRPr lang="es-ES_trad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800" dirty="0"/>
                        <a:t>QUEJA</a:t>
                      </a:r>
                      <a:r>
                        <a:rPr lang="es-ES_tradnl" sz="2800" baseline="0" dirty="0"/>
                        <a:t> 1  (cliente)</a:t>
                      </a:r>
                      <a:endParaRPr lang="es-ES_trad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800" dirty="0"/>
                        <a:t>SOLUCION (camarero)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800" dirty="0"/>
                        <a:t>QUEJA</a:t>
                      </a:r>
                      <a:r>
                        <a:rPr lang="es-ES_tradnl" sz="2800" baseline="0" dirty="0"/>
                        <a:t> 2 </a:t>
                      </a:r>
                    </a:p>
                    <a:p>
                      <a:r>
                        <a:rPr lang="es-ES_tradnl" sz="2800" baseline="0" dirty="0"/>
                        <a:t>(cliente)</a:t>
                      </a:r>
                      <a:endParaRPr lang="es-ES_trad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800" dirty="0"/>
                        <a:t>SOLUCION</a:t>
                      </a:r>
                      <a:r>
                        <a:rPr lang="es-ES_tradnl" sz="2800" baseline="0" dirty="0"/>
                        <a:t> 2</a:t>
                      </a:r>
                    </a:p>
                    <a:p>
                      <a:r>
                        <a:rPr lang="es-ES_tradnl" sz="2800" baseline="0" dirty="0"/>
                        <a:t>(camarero) </a:t>
                      </a:r>
                      <a:endParaRPr lang="es-ES_tradn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1272">
                <a:tc>
                  <a:txBody>
                    <a:bodyPr/>
                    <a:lstStyle/>
                    <a:p>
                      <a:r>
                        <a:rPr lang="es-ES_tradnl" dirty="0"/>
                        <a:t>EJEMPLO</a:t>
                      </a:r>
                      <a:r>
                        <a:rPr lang="es-ES_tradnl" baseline="0" dirty="0"/>
                        <a:t>: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N</a:t>
                      </a:r>
                      <a:r>
                        <a:rPr lang="es-ES_tradnl" baseline="0" dirty="0"/>
                        <a:t>o tengo una servilleta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Le traigo</a:t>
                      </a:r>
                      <a:r>
                        <a:rPr lang="es-ES_tradnl" baseline="0" dirty="0"/>
                        <a:t> una servilleta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Hay</a:t>
                      </a:r>
                      <a:r>
                        <a:rPr lang="es-ES_tradnl" baseline="0" dirty="0"/>
                        <a:t> un pelo un mi sopa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Yo</a:t>
                      </a:r>
                      <a:r>
                        <a:rPr lang="es-ES_tradnl" baseline="0" dirty="0"/>
                        <a:t> puedo servir una sopa nueva.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2831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2831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2831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051971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73768" y="505327"/>
          <a:ext cx="11044990" cy="6221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8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8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89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55969">
                <a:tc>
                  <a:txBody>
                    <a:bodyPr/>
                    <a:lstStyle/>
                    <a:p>
                      <a:r>
                        <a:rPr lang="es-ES_tradnl" sz="2800" dirty="0"/>
                        <a:t>PARTNER</a:t>
                      </a:r>
                      <a:r>
                        <a:rPr lang="es-ES_tradnl" sz="2800" baseline="0" dirty="0"/>
                        <a:t> </a:t>
                      </a:r>
                      <a:endParaRPr lang="es-ES_trad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800" dirty="0"/>
                        <a:t>QUEJA</a:t>
                      </a:r>
                      <a:r>
                        <a:rPr lang="es-ES_tradnl" sz="2800" baseline="0" dirty="0"/>
                        <a:t> 1  (cliente)</a:t>
                      </a:r>
                      <a:endParaRPr lang="es-ES_trad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800" dirty="0"/>
                        <a:t>SOLUCION (camarero)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800" dirty="0"/>
                        <a:t>QUEJA</a:t>
                      </a:r>
                      <a:r>
                        <a:rPr lang="es-ES_tradnl" sz="2800" baseline="0" dirty="0"/>
                        <a:t> 2 </a:t>
                      </a:r>
                    </a:p>
                    <a:p>
                      <a:r>
                        <a:rPr lang="es-ES_tradnl" sz="2800" baseline="0" dirty="0"/>
                        <a:t>(cliente)</a:t>
                      </a:r>
                      <a:endParaRPr lang="es-ES_tradn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800" dirty="0"/>
                        <a:t>SOLUCION</a:t>
                      </a:r>
                      <a:r>
                        <a:rPr lang="es-ES_tradnl" sz="2800" baseline="0" dirty="0"/>
                        <a:t> 2</a:t>
                      </a:r>
                    </a:p>
                    <a:p>
                      <a:r>
                        <a:rPr lang="es-ES_tradnl" sz="2800" baseline="0" dirty="0"/>
                        <a:t>(camarero) </a:t>
                      </a:r>
                      <a:endParaRPr lang="es-ES_tradn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1272">
                <a:tc>
                  <a:txBody>
                    <a:bodyPr/>
                    <a:lstStyle/>
                    <a:p>
                      <a:r>
                        <a:rPr lang="es-ES_tradnl" dirty="0"/>
                        <a:t>EJEMPLO</a:t>
                      </a:r>
                      <a:r>
                        <a:rPr lang="es-ES_tradnl" baseline="0" dirty="0"/>
                        <a:t>: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N</a:t>
                      </a:r>
                      <a:r>
                        <a:rPr lang="es-ES_tradnl" baseline="0" dirty="0"/>
                        <a:t>o tengo una servilleta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Te trae</a:t>
                      </a:r>
                      <a:r>
                        <a:rPr lang="es-ES_tradnl" baseline="0" dirty="0"/>
                        <a:t> una servilleta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Hay</a:t>
                      </a:r>
                      <a:r>
                        <a:rPr lang="es-ES_tradnl" baseline="0" dirty="0"/>
                        <a:t> un pelo un mi sopa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Yo</a:t>
                      </a:r>
                      <a:r>
                        <a:rPr lang="es-ES_tradnl" baseline="0" dirty="0"/>
                        <a:t> puedo servir una sopa nueva.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2831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2831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2831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9510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820" t="35271" r="32905" b="19443"/>
          <a:stretch/>
        </p:blipFill>
        <p:spPr>
          <a:xfrm>
            <a:off x="0" y="986219"/>
            <a:ext cx="6376737" cy="4355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6737" y="-251639"/>
            <a:ext cx="5815263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400" b="1" dirty="0"/>
          </a:p>
          <a:p>
            <a:r>
              <a:rPr lang="es-ES_tradnl" sz="2400" b="1" dirty="0"/>
              <a:t>Camarero: Bienvenidos. ¿Que les gustaría beber y comer? </a:t>
            </a:r>
          </a:p>
          <a:p>
            <a:endParaRPr lang="es-ES_tradnl" sz="2400" b="1" dirty="0"/>
          </a:p>
          <a:p>
            <a:r>
              <a:rPr lang="es-ES_tradnl" sz="2400" b="1" dirty="0"/>
              <a:t>Cliente: </a:t>
            </a:r>
            <a:r>
              <a:rPr lang="es-ES_tradnl" sz="2400" b="1" dirty="0" err="1"/>
              <a:t>Complaint</a:t>
            </a:r>
            <a:endParaRPr lang="es-ES_tradnl" sz="2400" b="1" dirty="0"/>
          </a:p>
          <a:p>
            <a:r>
              <a:rPr lang="es-ES_tradnl" sz="2400" b="1" dirty="0"/>
              <a:t>Camarero: </a:t>
            </a:r>
            <a:r>
              <a:rPr lang="es-ES_tradnl" sz="2400" b="1" dirty="0" err="1"/>
              <a:t>Resolve</a:t>
            </a:r>
            <a:r>
              <a:rPr lang="es-ES_tradnl" sz="2400" b="1" dirty="0"/>
              <a:t> </a:t>
            </a:r>
            <a:r>
              <a:rPr lang="es-ES_tradnl" sz="2400" b="1" dirty="0" err="1"/>
              <a:t>issue</a:t>
            </a:r>
            <a:endParaRPr lang="es-ES_tradnl" sz="2400" b="1" dirty="0"/>
          </a:p>
          <a:p>
            <a:endParaRPr lang="es-ES_tradnl" sz="2400" b="1" dirty="0"/>
          </a:p>
          <a:p>
            <a:r>
              <a:rPr lang="es-ES_tradnl" sz="2400" b="1" dirty="0"/>
              <a:t>Cliente: Yo quisiera ______. </a:t>
            </a:r>
          </a:p>
          <a:p>
            <a:endParaRPr lang="es-ES_tradnl" sz="2400" b="1" dirty="0"/>
          </a:p>
          <a:p>
            <a:r>
              <a:rPr lang="es-ES_tradnl" sz="2400" b="1" dirty="0"/>
              <a:t>Camarero: Aquí esta su comida. ¿Algo mas?</a:t>
            </a:r>
          </a:p>
          <a:p>
            <a:endParaRPr lang="es-ES_tradnl" sz="2400" b="1" dirty="0"/>
          </a:p>
          <a:p>
            <a:r>
              <a:rPr lang="es-ES_tradnl" sz="2400" b="1" dirty="0"/>
              <a:t>Cliente: </a:t>
            </a:r>
            <a:r>
              <a:rPr lang="es-ES_tradnl" sz="2400" b="1" dirty="0" err="1"/>
              <a:t>Complaint</a:t>
            </a:r>
            <a:endParaRPr lang="es-ES_tradnl" sz="2400" b="1" dirty="0"/>
          </a:p>
          <a:p>
            <a:r>
              <a:rPr lang="es-ES_tradnl" sz="2400" b="1" dirty="0"/>
              <a:t>Camarero: </a:t>
            </a:r>
            <a:r>
              <a:rPr lang="es-ES_tradnl" sz="2400" b="1" dirty="0" err="1"/>
              <a:t>Resolve</a:t>
            </a:r>
            <a:r>
              <a:rPr lang="es-ES_tradnl" sz="2400" b="1" dirty="0"/>
              <a:t> </a:t>
            </a:r>
            <a:r>
              <a:rPr lang="es-ES_tradnl" sz="2400" b="1" dirty="0" err="1"/>
              <a:t>issue</a:t>
            </a:r>
            <a:r>
              <a:rPr lang="es-ES_tradnl" sz="2400" b="1" dirty="0"/>
              <a:t> </a:t>
            </a:r>
          </a:p>
          <a:p>
            <a:endParaRPr lang="es-ES_tradnl" sz="2400" b="1" dirty="0"/>
          </a:p>
          <a:p>
            <a:r>
              <a:rPr lang="es-ES_tradnl" sz="2400" b="1" dirty="0"/>
              <a:t>Cliente: Me trae la cuenta, por favor.</a:t>
            </a:r>
          </a:p>
          <a:p>
            <a:endParaRPr lang="es-ES_tradnl" sz="2400" b="1" dirty="0"/>
          </a:p>
          <a:p>
            <a:r>
              <a:rPr lang="es-ES_tradnl" sz="2400" b="1" dirty="0"/>
              <a:t>Camarero: Por su puesto, le traigo la cuenta. </a:t>
            </a:r>
          </a:p>
        </p:txBody>
      </p:sp>
    </p:spTree>
    <p:extLst>
      <p:ext uri="{BB962C8B-B14F-4D97-AF65-F5344CB8AC3E}">
        <p14:creationId xmlns:p14="http://schemas.microsoft.com/office/powerpoint/2010/main" val="30396163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8000" dirty="0"/>
              <a:t>DOL: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sz="3200" dirty="0">
                <a:hlinkClick r:id="rId2"/>
              </a:rPr>
              <a:t>https://www.youtube.com/watch?v=sVi516lllW8</a:t>
            </a:r>
            <a:endParaRPr lang="es-ES_tradnl" sz="3200" dirty="0"/>
          </a:p>
          <a:p>
            <a:r>
              <a:rPr lang="es-ES_tradnl" sz="3200" dirty="0">
                <a:hlinkClick r:id="rId3"/>
              </a:rPr>
              <a:t>https://www.youtube.com/watch?v=fWHvBpyXVcc</a:t>
            </a:r>
            <a:endParaRPr lang="es-ES_tradnl" sz="3200" dirty="0"/>
          </a:p>
          <a:p>
            <a:endParaRPr lang="es-ES_tradnl" sz="3200" dirty="0"/>
          </a:p>
          <a:p>
            <a:r>
              <a:rPr lang="es-ES_tradnl" sz="3200" dirty="0" err="1"/>
              <a:t>After</a:t>
            </a:r>
            <a:r>
              <a:rPr lang="es-ES_tradnl" sz="3200" dirty="0"/>
              <a:t> </a:t>
            </a:r>
            <a:r>
              <a:rPr lang="es-ES_tradnl" sz="3200" dirty="0" err="1"/>
              <a:t>listening</a:t>
            </a:r>
            <a:r>
              <a:rPr lang="es-ES_tradnl" sz="3200" dirty="0"/>
              <a:t> to </a:t>
            </a:r>
            <a:r>
              <a:rPr lang="es-ES_tradnl" sz="3200" dirty="0" err="1"/>
              <a:t>the</a:t>
            </a:r>
            <a:r>
              <a:rPr lang="es-ES_tradnl" sz="3200" dirty="0"/>
              <a:t> dialogue, </a:t>
            </a:r>
            <a:r>
              <a:rPr lang="es-ES_tradnl" sz="3200" dirty="0" err="1"/>
              <a:t>answer</a:t>
            </a:r>
            <a:r>
              <a:rPr lang="es-ES_tradnl" sz="3200" dirty="0"/>
              <a:t> </a:t>
            </a:r>
            <a:r>
              <a:rPr lang="es-ES_tradnl" sz="3200" dirty="0" err="1"/>
              <a:t>the</a:t>
            </a:r>
            <a:r>
              <a:rPr lang="es-ES_tradnl" sz="3200" dirty="0"/>
              <a:t> </a:t>
            </a:r>
            <a:r>
              <a:rPr lang="es-ES_tradnl" sz="3200" dirty="0" err="1"/>
              <a:t>question</a:t>
            </a:r>
            <a:r>
              <a:rPr lang="es-ES_tradnl" sz="3200" dirty="0"/>
              <a:t> </a:t>
            </a:r>
            <a:r>
              <a:rPr lang="es-ES_tradnl" sz="3200" dirty="0" err="1"/>
              <a:t>presented</a:t>
            </a:r>
            <a:r>
              <a:rPr lang="es-ES_tradnl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29927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86" y="5120378"/>
            <a:ext cx="8534400" cy="1507067"/>
          </a:xfrm>
        </p:spPr>
        <p:txBody>
          <a:bodyPr/>
          <a:lstStyle/>
          <a:p>
            <a:r>
              <a:rPr lang="es-ES_tradnl" b="1" dirty="0"/>
              <a:t>Repaso: Lee los siguientes frases y elige una respuesta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9388256" cy="430823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Las personas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canosas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generalmente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son…</a:t>
            </a:r>
            <a:br>
              <a:rPr lang="en-US" sz="2400" b="1" dirty="0">
                <a:solidFill>
                  <a:schemeClr val="bg1"/>
                </a:solidFill>
                <a:ea typeface="ＭＳ Ｐゴシック" charset="-128"/>
              </a:rPr>
            </a:b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a.)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Joven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	b.)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Rubias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c.) Viejas d.)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Pelirrojas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En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general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los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hombres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tienen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el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pelo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…</a:t>
            </a:r>
            <a:br>
              <a:rPr lang="en-US" sz="2400" b="1" dirty="0">
                <a:solidFill>
                  <a:schemeClr val="bg1"/>
                </a:solidFill>
                <a:ea typeface="ＭＳ Ｐゴシック" charset="-128"/>
              </a:rPr>
            </a:b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a.)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Corto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b.) Largo c.) Negro d.)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Joven</a:t>
            </a:r>
            <a:endParaRPr lang="en-US" sz="2400" b="1" dirty="0">
              <a:solidFill>
                <a:schemeClr val="bg1"/>
              </a:solidFill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Cuando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estás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terminado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con la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cena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pides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…</a:t>
            </a:r>
            <a:br>
              <a:rPr lang="en-US" sz="2400" b="1" dirty="0">
                <a:solidFill>
                  <a:schemeClr val="bg1"/>
                </a:solidFill>
                <a:ea typeface="ＭＳ Ｐゴシック" charset="-128"/>
              </a:rPr>
            </a:b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a.) El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tenedor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b.) La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cuchara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c.) La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cuenta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d.)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Dinero</a:t>
            </a:r>
            <a:endParaRPr lang="en-US" sz="2400" b="1" dirty="0">
              <a:solidFill>
                <a:schemeClr val="bg1"/>
              </a:solidFill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La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madre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tu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padre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es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…</a:t>
            </a:r>
            <a:br>
              <a:rPr lang="en-US" sz="2400" b="1" dirty="0">
                <a:solidFill>
                  <a:schemeClr val="bg1"/>
                </a:solidFill>
                <a:ea typeface="ＭＳ Ｐゴシック" charset="-128"/>
              </a:rPr>
            </a:b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a.)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su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abuela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b.)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tu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abuela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c.)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nuestra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abuela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br>
              <a:rPr lang="en-US" sz="2400" b="1" dirty="0">
                <a:solidFill>
                  <a:schemeClr val="bg1"/>
                </a:solidFill>
                <a:ea typeface="ＭＳ Ｐゴシック" charset="-128"/>
              </a:rPr>
            </a:b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d.)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sus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abuelos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Si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alguien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te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dice “gracias,”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tú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le dices:</a:t>
            </a:r>
            <a:br>
              <a:rPr lang="en-US" sz="2400" b="1" dirty="0">
                <a:solidFill>
                  <a:schemeClr val="bg1"/>
                </a:solidFill>
                <a:ea typeface="ＭＳ Ｐゴシック" charset="-128"/>
              </a:rPr>
            </a:b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a.)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Qué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rico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b.)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Delicioso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c.)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quiero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una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-128"/>
              </a:rPr>
              <a:t>cuchara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 d.) de nada</a:t>
            </a:r>
            <a:endParaRPr lang="es-ES_tradn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50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¿QUE DESEAS?</a:t>
            </a:r>
            <a:br>
              <a:rPr lang="es-ES_tradnl" dirty="0"/>
            </a:br>
            <a:r>
              <a:rPr lang="es-ES_tradnl" dirty="0"/>
              <a:t/>
            </a:r>
            <a:br>
              <a:rPr lang="es-ES_tradnl" dirty="0"/>
            </a:b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535" y="767347"/>
            <a:ext cx="4142428" cy="31068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963" y="3104147"/>
            <a:ext cx="4740037" cy="315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¿QUE PREFIERES?</a:t>
            </a:r>
            <a:br>
              <a:rPr lang="es-ES_tradnl" dirty="0"/>
            </a:b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75" y="749497"/>
            <a:ext cx="4745872" cy="28148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3013158"/>
            <a:ext cx="47625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2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3429000"/>
            <a:ext cx="3576959" cy="4601183"/>
          </a:xfrm>
        </p:spPr>
        <p:txBody>
          <a:bodyPr/>
          <a:lstStyle/>
          <a:p>
            <a:r>
              <a:rPr lang="es-ES_tradnl" sz="4800" dirty="0"/>
              <a:t>¿QUE TE GUSTARIA? </a:t>
            </a:r>
            <a:r>
              <a:rPr lang="es-ES_tradnl" dirty="0"/>
              <a:t/>
            </a:r>
            <a:br>
              <a:rPr lang="es-ES_tradnl" dirty="0"/>
            </a:br>
            <a:r>
              <a:rPr lang="es-ES_tradnl" dirty="0"/>
              <a:t/>
            </a:r>
            <a:br>
              <a:rPr lang="es-ES_tradnl" dirty="0"/>
            </a:b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91" y="760446"/>
            <a:ext cx="4360862" cy="28890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52" y="3304113"/>
            <a:ext cx="4350669" cy="28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576960" cy="4601183"/>
          </a:xfrm>
        </p:spPr>
        <p:txBody>
          <a:bodyPr>
            <a:normAutofit/>
          </a:bodyPr>
          <a:lstStyle/>
          <a:p>
            <a:r>
              <a:rPr lang="es-ES_tradnl" sz="4800" dirty="0"/>
              <a:t>¿QUE QUISIERAS?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r="28873"/>
          <a:stretch/>
        </p:blipFill>
        <p:spPr>
          <a:xfrm>
            <a:off x="4164931" y="576763"/>
            <a:ext cx="2887580" cy="46817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69" y="2378242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5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848" t="36019" r="38780" b="25165"/>
          <a:stretch/>
        </p:blipFill>
        <p:spPr>
          <a:xfrm>
            <a:off x="649367" y="250720"/>
            <a:ext cx="10982196" cy="66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218" t="21985" r="39149" b="24068"/>
          <a:stretch/>
        </p:blipFill>
        <p:spPr>
          <a:xfrm>
            <a:off x="575187" y="-501445"/>
            <a:ext cx="11120284" cy="75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5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217" t="31634" r="39397" b="30428"/>
          <a:stretch/>
        </p:blipFill>
        <p:spPr>
          <a:xfrm>
            <a:off x="0" y="352926"/>
            <a:ext cx="12251350" cy="588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971" t="22643" r="39150" b="27358"/>
          <a:stretch/>
        </p:blipFill>
        <p:spPr>
          <a:xfrm>
            <a:off x="545431" y="0"/>
            <a:ext cx="10956758" cy="68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fographic: The Most Complete List of Spanish Slang Words for MONEY | How to say money in Spanish?: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15540" r="-658" b="62127"/>
          <a:stretch/>
        </p:blipFill>
        <p:spPr bwMode="auto">
          <a:xfrm>
            <a:off x="0" y="-264695"/>
            <a:ext cx="4620126" cy="71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086" t="40992" b="33874"/>
          <a:stretch/>
        </p:blipFill>
        <p:spPr>
          <a:xfrm>
            <a:off x="4388611" y="0"/>
            <a:ext cx="470376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4931" b="19680"/>
          <a:stretch/>
        </p:blipFill>
        <p:spPr>
          <a:xfrm>
            <a:off x="7968333" y="1494589"/>
            <a:ext cx="5125452" cy="536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128" t="24507" r="57459" b="43606"/>
          <a:stretch/>
        </p:blipFill>
        <p:spPr>
          <a:xfrm>
            <a:off x="0" y="0"/>
            <a:ext cx="9389191" cy="6895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128" t="56620" r="57459" b="10691"/>
          <a:stretch/>
        </p:blipFill>
        <p:spPr>
          <a:xfrm>
            <a:off x="5926349" y="0"/>
            <a:ext cx="9158892" cy="68951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653243">
            <a:off x="10018915" y="3841646"/>
            <a:ext cx="2409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DOL: Fill in the blanks </a:t>
            </a:r>
          </a:p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With the correct</a:t>
            </a:r>
          </a:p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vocabulary word! </a:t>
            </a:r>
            <a:endParaRPr lang="en-U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830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308F7C-636E-4668-8CE2-DC65C132A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5" t="17009" r="19577" b="7262"/>
          <a:stretch/>
        </p:blipFill>
        <p:spPr>
          <a:xfrm>
            <a:off x="956603" y="0"/>
            <a:ext cx="9794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218" t="30975" r="23861" b="20780"/>
          <a:stretch/>
        </p:blipFill>
        <p:spPr>
          <a:xfrm>
            <a:off x="834190" y="-34446"/>
            <a:ext cx="10651958" cy="68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5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675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940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0304D-80A5-4A26-A674-57F9638612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BIENVENIDOS A NUESTRA CLASE</a:t>
            </a:r>
            <a:br>
              <a:rPr lang="en-US" dirty="0"/>
            </a:br>
            <a:r>
              <a:rPr lang="en-US" dirty="0" err="1"/>
              <a:t>eSPAñOL</a:t>
            </a:r>
            <a:r>
              <a:rPr lang="en-US" dirty="0"/>
              <a:t> 1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DE3E5-3B64-4733-9DF1-B1DE0F072F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Hoy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 smtClean="0"/>
              <a:t>miercoles</a:t>
            </a:r>
            <a:r>
              <a:rPr lang="en-US" dirty="0" smtClean="0"/>
              <a:t>, </a:t>
            </a:r>
            <a:r>
              <a:rPr lang="en-US" dirty="0"/>
              <a:t>el </a:t>
            </a:r>
            <a:r>
              <a:rPr lang="en-US" dirty="0" err="1" smtClean="0"/>
              <a:t>treinta</a:t>
            </a:r>
            <a:r>
              <a:rPr lang="en-US" dirty="0" smtClean="0"/>
              <a:t> y </a:t>
            </a:r>
            <a:r>
              <a:rPr lang="en-US" dirty="0" err="1" smtClean="0"/>
              <a:t>uno</a:t>
            </a:r>
            <a:r>
              <a:rPr lang="en-US" dirty="0" smtClean="0"/>
              <a:t> </a:t>
            </a:r>
            <a:r>
              <a:rPr lang="en-US" dirty="0"/>
              <a:t>de Abril </a:t>
            </a:r>
          </a:p>
        </p:txBody>
      </p:sp>
    </p:spTree>
    <p:extLst>
      <p:ext uri="{BB962C8B-B14F-4D97-AF65-F5344CB8AC3E}">
        <p14:creationId xmlns:p14="http://schemas.microsoft.com/office/powerpoint/2010/main" val="30103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19250-95CF-4F3C-AD29-6013903C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agenda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DD3757D-56BF-4A53-96AF-135E27B41C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957915"/>
              </p:ext>
            </p:extLst>
          </p:nvPr>
        </p:nvGraphicFramePr>
        <p:xfrm>
          <a:off x="684213" y="685800"/>
          <a:ext cx="85344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1945347016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8610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Activity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3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Hazlo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Ahora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73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INM: </a:t>
                      </a:r>
                      <a:r>
                        <a:rPr lang="en-US" dirty="0" err="1"/>
                        <a:t>Vocabulario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235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CFU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358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Listen and Place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352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Hablar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84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65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65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87A79-9647-410B-82CE-9F8F905CA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/>
              <a:t>Objetivo</a:t>
            </a:r>
            <a:r>
              <a:rPr lang="en-US" sz="6600" dirty="0"/>
              <a:t> y </a:t>
            </a:r>
            <a:r>
              <a:rPr lang="en-US" sz="6600" dirty="0" err="1"/>
              <a:t>dol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90FEF-B411-4E84-A843-5C21F7A59F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OBJ: LLWBAT USE AND IDENTIFY THE CORRECT TABLEWARE VOCABULARY IN READING, WRITING, LISTENING AND SPEAKING.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7B3BE3-68AB-4EAB-B4D4-26B0A99DDB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100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943" y="5297613"/>
            <a:ext cx="8534400" cy="1507067"/>
          </a:xfrm>
        </p:spPr>
        <p:txBody>
          <a:bodyPr/>
          <a:lstStyle/>
          <a:p>
            <a:pPr algn="ctr"/>
            <a:r>
              <a:rPr lang="es-ES_tradnl" sz="6600" dirty="0"/>
              <a:t>OBJETIVO Y DOL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837774"/>
            <a:ext cx="4991100" cy="4403091"/>
          </a:xfrm>
        </p:spPr>
        <p:txBody>
          <a:bodyPr>
            <a:noAutofit/>
          </a:bodyPr>
          <a:lstStyle/>
          <a:p>
            <a:r>
              <a:rPr lang="en-US" sz="3200" b="1" dirty="0"/>
              <a:t>OBJ: </a:t>
            </a:r>
            <a:r>
              <a:rPr lang="en-US" sz="3200" dirty="0"/>
              <a:t>LLWBAT use food vocabulary in combination with vocabulary about table settings. [NL.3.2.a, NL.3.2.b, NL.1.3c]</a:t>
            </a:r>
            <a:endParaRPr lang="es-ES_trad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577900"/>
            <a:ext cx="5242107" cy="4922837"/>
          </a:xfrm>
        </p:spPr>
        <p:txBody>
          <a:bodyPr>
            <a:normAutofit/>
          </a:bodyPr>
          <a:lstStyle/>
          <a:p>
            <a:r>
              <a:rPr lang="en-US" sz="2800" b="1" dirty="0"/>
              <a:t>DOL: </a:t>
            </a:r>
            <a:r>
              <a:rPr lang="en-US" sz="2800" dirty="0"/>
              <a:t>GIVEN 6 SENTENCES, 100% OF LLW USE TABLEWARE VOCABULRAY CORRECTLY TO IDENTIFY THE CORRECT WORD 5/6 TIMES. </a:t>
            </a:r>
          </a:p>
        </p:txBody>
      </p:sp>
    </p:spTree>
    <p:extLst>
      <p:ext uri="{BB962C8B-B14F-4D97-AF65-F5344CB8AC3E}">
        <p14:creationId xmlns:p14="http://schemas.microsoft.com/office/powerpoint/2010/main" val="122760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legas pacheco: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891" y="0"/>
            <a:ext cx="6846804" cy="684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7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sitas Ricas receipt (from Queens, NY restaurant):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91"/>
          <a:stretch/>
        </p:blipFill>
        <p:spPr bwMode="auto">
          <a:xfrm>
            <a:off x="612775" y="0"/>
            <a:ext cx="537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311973">
            <a:off x="6052494" y="610539"/>
            <a:ext cx="57711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Cuanto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cuesta 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todas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las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comidas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9650" y="2741681"/>
            <a:ext cx="56135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/>
              <a:t>¿Cuanto cuesta un pan de uva?</a:t>
            </a:r>
          </a:p>
          <a:p>
            <a:r>
              <a:rPr lang="es-ES_tradnl" sz="3200" dirty="0"/>
              <a:t>¿Cuanto cuesta la ensalada del día?</a:t>
            </a:r>
          </a:p>
          <a:p>
            <a:r>
              <a:rPr lang="es-ES_tradnl" sz="3200" dirty="0"/>
              <a:t>¿Cuanto cuesta la cuenta?  </a:t>
            </a:r>
          </a:p>
          <a:p>
            <a:r>
              <a:rPr lang="es-ES_tradnl" sz="3200" dirty="0"/>
              <a:t>¿Como pagaron? (</a:t>
            </a:r>
            <a:r>
              <a:rPr lang="es-ES_tradnl" sz="3200" dirty="0" err="1"/>
              <a:t>how</a:t>
            </a:r>
            <a:r>
              <a:rPr lang="es-ES_tradnl" sz="3200" dirty="0"/>
              <a:t> </a:t>
            </a:r>
            <a:r>
              <a:rPr lang="es-ES_tradnl" sz="3200" dirty="0" err="1"/>
              <a:t>did</a:t>
            </a:r>
            <a:r>
              <a:rPr lang="es-ES_tradnl" sz="3200" dirty="0"/>
              <a:t> </a:t>
            </a:r>
            <a:r>
              <a:rPr lang="es-ES_tradnl" sz="3200" dirty="0" err="1"/>
              <a:t>they</a:t>
            </a:r>
            <a:r>
              <a:rPr lang="es-ES_tradnl" sz="3200" dirty="0"/>
              <a:t> </a:t>
            </a:r>
            <a:r>
              <a:rPr lang="es-ES_tradnl" sz="3200" dirty="0" err="1"/>
              <a:t>pay</a:t>
            </a:r>
            <a:r>
              <a:rPr lang="es-ES_tradnl" sz="3200" dirty="0"/>
              <a:t>?)</a:t>
            </a:r>
          </a:p>
          <a:p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9508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192" t="6415" r="15983" b="9374"/>
          <a:stretch/>
        </p:blipFill>
        <p:spPr>
          <a:xfrm>
            <a:off x="939270" y="0"/>
            <a:ext cx="9534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6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555" y="0"/>
            <a:ext cx="942133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1053" t="53780" r="3036" b="15891"/>
          <a:stretch/>
        </p:blipFill>
        <p:spPr>
          <a:xfrm>
            <a:off x="3545305" y="1399871"/>
            <a:ext cx="4170948" cy="4199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78180"/>
          <a:stretch/>
        </p:blipFill>
        <p:spPr>
          <a:xfrm>
            <a:off x="3546228" y="205830"/>
            <a:ext cx="4170025" cy="94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60" t="9047" r="16217" b="6524"/>
          <a:stretch/>
        </p:blipFill>
        <p:spPr>
          <a:xfrm>
            <a:off x="957754" y="24502"/>
            <a:ext cx="9389404" cy="68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6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683" t="5318" r="16217" b="8717"/>
          <a:stretch/>
        </p:blipFill>
        <p:spPr>
          <a:xfrm>
            <a:off x="1103312" y="-6319"/>
            <a:ext cx="9245817" cy="686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3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436" t="6415" r="16464" b="8498"/>
          <a:stretch/>
        </p:blipFill>
        <p:spPr>
          <a:xfrm>
            <a:off x="1022747" y="5970"/>
            <a:ext cx="9324412" cy="685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9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806" t="4003" r="16710" b="10910"/>
          <a:stretch/>
        </p:blipFill>
        <p:spPr>
          <a:xfrm>
            <a:off x="954502" y="0"/>
            <a:ext cx="9244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3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190" t="4880" r="16710" b="9156"/>
          <a:stretch/>
        </p:blipFill>
        <p:spPr>
          <a:xfrm>
            <a:off x="948108" y="-14583"/>
            <a:ext cx="9256947" cy="68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0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08" t="3841" r="15959" b="13955"/>
          <a:stretch/>
        </p:blipFill>
        <p:spPr>
          <a:xfrm>
            <a:off x="770132" y="0"/>
            <a:ext cx="9664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3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683" t="14309" r="16217" b="6524"/>
          <a:stretch/>
        </p:blipFill>
        <p:spPr>
          <a:xfrm>
            <a:off x="333204" y="0"/>
            <a:ext cx="1003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3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806" t="4441" r="16340" b="10690"/>
          <a:stretch/>
        </p:blipFill>
        <p:spPr>
          <a:xfrm>
            <a:off x="958933" y="0"/>
            <a:ext cx="9372183" cy="689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6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424" y="5405713"/>
            <a:ext cx="8534400" cy="1507067"/>
          </a:xfrm>
        </p:spPr>
        <p:txBody>
          <a:bodyPr>
            <a:normAutofit/>
          </a:bodyPr>
          <a:lstStyle/>
          <a:p>
            <a:r>
              <a:rPr lang="es-ES_tradnl" sz="6000" dirty="0"/>
              <a:t>HAGANLO AHORA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895" y="2261923"/>
            <a:ext cx="7315200" cy="5120640"/>
          </a:xfrm>
        </p:spPr>
        <p:txBody>
          <a:bodyPr>
            <a:normAutofit/>
          </a:bodyPr>
          <a:lstStyle/>
          <a:p>
            <a:r>
              <a:rPr lang="es-ES_tradnl" sz="2800" b="1" dirty="0">
                <a:solidFill>
                  <a:schemeClr val="bg1"/>
                </a:solidFill>
              </a:rPr>
              <a:t>¿Como son los precios en el menú? </a:t>
            </a:r>
          </a:p>
          <a:p>
            <a:r>
              <a:rPr lang="es-ES_tradnl" sz="2800" b="1" dirty="0">
                <a:solidFill>
                  <a:schemeClr val="bg1"/>
                </a:solidFill>
              </a:rPr>
              <a:t>¿Quieres comer en este restaurante o no? ¿Por qué?</a:t>
            </a:r>
          </a:p>
        </p:txBody>
      </p:sp>
      <p:pic>
        <p:nvPicPr>
          <p:cNvPr id="1026" name="Picture 2" descr="Image result for expensive menu ite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48" y="49696"/>
            <a:ext cx="6402350" cy="38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50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3997" t="38281" r="40337" b="39063"/>
          <a:stretch/>
        </p:blipFill>
        <p:spPr>
          <a:xfrm>
            <a:off x="3133898" y="1795550"/>
            <a:ext cx="6226234" cy="50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7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314" t="7730" r="16340" b="9375"/>
          <a:stretch/>
        </p:blipFill>
        <p:spPr>
          <a:xfrm>
            <a:off x="834189" y="0"/>
            <a:ext cx="9529011" cy="679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60" t="6853" r="15970" b="8058"/>
          <a:stretch/>
        </p:blipFill>
        <p:spPr>
          <a:xfrm>
            <a:off x="869242" y="0"/>
            <a:ext cx="9420309" cy="688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385F2-62F5-4EC1-BC46-5BDCA937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85" y="-277200"/>
            <a:ext cx="10222328" cy="2281600"/>
          </a:xfrm>
        </p:spPr>
        <p:txBody>
          <a:bodyPr>
            <a:normAutofit/>
          </a:bodyPr>
          <a:lstStyle/>
          <a:p>
            <a:r>
              <a:rPr lang="en-US" sz="4400" b="1" dirty="0"/>
              <a:t>Listen to the table setup and place the tableware correctly.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24B49-198C-4D7C-9393-8745FCD51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985" y="2679700"/>
            <a:ext cx="8534400" cy="1498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3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78" y="427485"/>
            <a:ext cx="9404723" cy="1400530"/>
          </a:xfrm>
        </p:spPr>
        <p:txBody>
          <a:bodyPr>
            <a:noAutofit/>
          </a:bodyPr>
          <a:lstStyle/>
          <a:p>
            <a:pPr algn="ctr"/>
            <a:r>
              <a:rPr lang="es-ES_tradnl" sz="2800" b="1" dirty="0"/>
              <a:t/>
            </a:r>
            <a:br>
              <a:rPr lang="es-ES_tradnl" sz="2800" b="1" dirty="0"/>
            </a:br>
            <a:r>
              <a:rPr lang="es-ES_tradnl" sz="2800" b="1" dirty="0"/>
              <a:t> Match </a:t>
            </a:r>
            <a:r>
              <a:rPr lang="es-ES_tradnl" sz="2800" b="1" dirty="0" err="1"/>
              <a:t>the</a:t>
            </a:r>
            <a:r>
              <a:rPr lang="es-ES_tradnl" sz="2800" b="1" dirty="0"/>
              <a:t> </a:t>
            </a:r>
            <a:r>
              <a:rPr lang="es-ES_tradnl" sz="2800" b="1" dirty="0" err="1"/>
              <a:t>table</a:t>
            </a:r>
            <a:r>
              <a:rPr lang="es-ES_tradnl" sz="2800" b="1" dirty="0"/>
              <a:t> </a:t>
            </a:r>
            <a:r>
              <a:rPr lang="es-ES_tradnl" sz="2800" b="1" dirty="0" err="1"/>
              <a:t>setting</a:t>
            </a:r>
            <a:r>
              <a:rPr lang="es-ES_tradnl" sz="2800" b="1" dirty="0"/>
              <a:t>/ </a:t>
            </a:r>
            <a:r>
              <a:rPr lang="es-ES_tradnl" sz="2800" b="1" dirty="0" err="1"/>
              <a:t>silverware</a:t>
            </a:r>
            <a:r>
              <a:rPr lang="es-ES_tradnl" sz="2800" b="1" dirty="0"/>
              <a:t> to </a:t>
            </a:r>
            <a:r>
              <a:rPr lang="es-ES_tradnl" sz="2800" b="1" dirty="0" err="1"/>
              <a:t>the</a:t>
            </a:r>
            <a:r>
              <a:rPr lang="es-ES_tradnl" sz="2800" b="1" dirty="0"/>
              <a:t> </a:t>
            </a:r>
            <a:r>
              <a:rPr lang="es-ES_tradnl" sz="2800" b="1" dirty="0" err="1"/>
              <a:t>food</a:t>
            </a:r>
            <a:r>
              <a:rPr lang="es-ES_tradnl" sz="2800" b="1" dirty="0"/>
              <a:t> and </a:t>
            </a:r>
            <a:r>
              <a:rPr lang="es-ES_tradnl" sz="2800" b="1" dirty="0" err="1"/>
              <a:t>write</a:t>
            </a:r>
            <a:r>
              <a:rPr lang="es-ES_tradnl" sz="2800" b="1" dirty="0"/>
              <a:t> a complete </a:t>
            </a:r>
            <a:r>
              <a:rPr lang="es-ES_tradnl" sz="2800" b="1" dirty="0" err="1"/>
              <a:t>sentence</a:t>
            </a:r>
            <a:r>
              <a:rPr lang="es-ES_tradnl" sz="2800" b="1" dirty="0"/>
              <a:t> </a:t>
            </a:r>
            <a:r>
              <a:rPr lang="es-ES_tradnl" sz="2800" b="1" dirty="0" err="1"/>
              <a:t>with</a:t>
            </a:r>
            <a:r>
              <a:rPr lang="es-ES_tradnl" sz="2800" b="1" dirty="0"/>
              <a:t> </a:t>
            </a:r>
            <a:r>
              <a:rPr lang="es-ES_tradnl" sz="2800" b="1" dirty="0" err="1"/>
              <a:t>both</a:t>
            </a:r>
            <a:r>
              <a:rPr lang="es-ES_tradnl" sz="2800" b="1" dirty="0"/>
              <a:t> </a:t>
            </a:r>
            <a:r>
              <a:rPr lang="es-ES_tradnl" sz="2800" b="1" dirty="0" err="1"/>
              <a:t>vocabulary</a:t>
            </a:r>
            <a:r>
              <a:rPr lang="es-ES_tradnl" sz="2800" b="1" dirty="0"/>
              <a:t> </a:t>
            </a:r>
            <a:r>
              <a:rPr lang="es-ES_tradnl" sz="2800" b="1" dirty="0" err="1"/>
              <a:t>words</a:t>
            </a:r>
            <a:r>
              <a:rPr lang="es-ES_tradnl" sz="2800" b="1" dirty="0"/>
              <a:t>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8154" y="2270125"/>
            <a:ext cx="4396339" cy="4195763"/>
          </a:xfrm>
        </p:spPr>
        <p:txBody>
          <a:bodyPr/>
          <a:lstStyle/>
          <a:p>
            <a:r>
              <a:rPr lang="es-ES_tradnl" sz="4000" dirty="0"/>
              <a:t>1. Cereal  </a:t>
            </a:r>
          </a:p>
          <a:p>
            <a:r>
              <a:rPr lang="es-ES_tradnl" sz="4000" dirty="0"/>
              <a:t>2. Carne </a:t>
            </a:r>
          </a:p>
          <a:p>
            <a:r>
              <a:rPr lang="es-ES_tradnl" sz="4000" dirty="0"/>
              <a:t>3. Espagueti </a:t>
            </a:r>
          </a:p>
          <a:p>
            <a:r>
              <a:rPr lang="es-ES_tradnl" sz="4000" dirty="0"/>
              <a:t>4. Helado </a:t>
            </a:r>
          </a:p>
          <a:p>
            <a:r>
              <a:rPr lang="es-ES_tradnl" sz="4000" dirty="0"/>
              <a:t>5. Café </a:t>
            </a:r>
          </a:p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7646" y="2270125"/>
            <a:ext cx="4934479" cy="3615266"/>
          </a:xfrm>
        </p:spPr>
        <p:txBody>
          <a:bodyPr>
            <a:noAutofit/>
          </a:bodyPr>
          <a:lstStyle/>
          <a:p>
            <a:r>
              <a:rPr lang="es-ES_tradnl" sz="4000" dirty="0"/>
              <a:t>A. Un cuchillo </a:t>
            </a:r>
          </a:p>
          <a:p>
            <a:r>
              <a:rPr lang="es-ES_tradnl" sz="4000" dirty="0"/>
              <a:t>B. Una taza </a:t>
            </a:r>
          </a:p>
          <a:p>
            <a:r>
              <a:rPr lang="es-ES_tradnl" sz="4000" dirty="0"/>
              <a:t>C. Una cuchara </a:t>
            </a:r>
          </a:p>
          <a:p>
            <a:r>
              <a:rPr lang="es-ES_tradnl" sz="4000" dirty="0"/>
              <a:t>D. Un tenedor </a:t>
            </a:r>
          </a:p>
          <a:p>
            <a:r>
              <a:rPr lang="es-ES_tradnl" sz="4000" dirty="0"/>
              <a:t>E. Un tazón </a:t>
            </a:r>
          </a:p>
        </p:txBody>
      </p:sp>
    </p:spTree>
    <p:extLst>
      <p:ext uri="{BB962C8B-B14F-4D97-AF65-F5344CB8AC3E}">
        <p14:creationId xmlns:p14="http://schemas.microsoft.com/office/powerpoint/2010/main" val="41482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0BDA-ECA0-4F3A-8EF6-76DB978B4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2151252"/>
            <a:ext cx="11423374" cy="2281600"/>
          </a:xfrm>
        </p:spPr>
        <p:txBody>
          <a:bodyPr>
            <a:normAutofit fontScale="90000"/>
          </a:bodyPr>
          <a:lstStyle/>
          <a:p>
            <a:r>
              <a:rPr lang="en-US" sz="4800" u="sng" dirty="0"/>
              <a:t>HABLAR &amp; PAIR SHARE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1. </a:t>
            </a:r>
            <a:r>
              <a:rPr lang="en-US" sz="3100" dirty="0"/>
              <a:t>You have received an image of a specific silverware</a:t>
            </a:r>
            <a:br>
              <a:rPr lang="en-US" sz="3100" dirty="0"/>
            </a:br>
            <a:r>
              <a:rPr lang="en-US" sz="3100" dirty="0"/>
              <a:t>2. move around the room until the music stops, partner with someone.</a:t>
            </a:r>
            <a:br>
              <a:rPr lang="en-US" sz="3100" dirty="0"/>
            </a:br>
            <a:r>
              <a:rPr lang="en-US" sz="3100" dirty="0"/>
              <a:t>3. Use the sentence stems to describe the silverware.</a:t>
            </a:r>
            <a:br>
              <a:rPr lang="en-US" sz="3100" dirty="0"/>
            </a:br>
            <a:r>
              <a:rPr lang="en-US" sz="3100" dirty="0"/>
              <a:t>4. Trade.</a:t>
            </a:r>
            <a:br>
              <a:rPr lang="en-US" sz="3100" dirty="0"/>
            </a:br>
            <a:r>
              <a:rPr lang="en-US" sz="3100" dirty="0"/>
              <a:t>5. Repeat. 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C95FA4-A765-49E7-8A11-C3C4BEEED63F}"/>
              </a:ext>
            </a:extLst>
          </p:cNvPr>
          <p:cNvSpPr/>
          <p:nvPr/>
        </p:nvSpPr>
        <p:spPr>
          <a:xfrm>
            <a:off x="965114" y="4769558"/>
            <a:ext cx="81644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chemeClr val="accent3"/>
                </a:solidFill>
              </a:rPr>
              <a:t>Si, </a:t>
            </a:r>
            <a:r>
              <a:rPr lang="en-US" sz="4400" b="1" dirty="0" err="1" smtClean="0">
                <a:ln/>
                <a:solidFill>
                  <a:schemeClr val="accent3"/>
                </a:solidFill>
              </a:rPr>
              <a:t>necesito</a:t>
            </a:r>
            <a:r>
              <a:rPr lang="en-US" sz="4400" b="1" dirty="0" smtClean="0">
                <a:ln/>
                <a:solidFill>
                  <a:schemeClr val="accent3"/>
                </a:solidFill>
              </a:rPr>
              <a:t> _______ </a:t>
            </a:r>
            <a:r>
              <a:rPr lang="en-US" sz="4400" b="1" dirty="0" err="1" smtClean="0">
                <a:ln/>
                <a:solidFill>
                  <a:schemeClr val="accent3"/>
                </a:solidFill>
              </a:rPr>
              <a:t>por</a:t>
            </a:r>
            <a:r>
              <a:rPr lang="en-US" sz="4400" b="1" dirty="0" smtClean="0">
                <a:ln/>
                <a:solidFill>
                  <a:schemeClr val="accent3"/>
                </a:solidFill>
              </a:rPr>
              <a:t> favor.</a:t>
            </a:r>
            <a:endParaRPr lang="es-ES_tradnl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2DB290-1AC1-4BE9-840C-13AA771941BC}"/>
              </a:ext>
            </a:extLst>
          </p:cNvPr>
          <p:cNvSpPr/>
          <p:nvPr/>
        </p:nvSpPr>
        <p:spPr>
          <a:xfrm>
            <a:off x="965114" y="4000117"/>
            <a:ext cx="61510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Necesitas</a:t>
            </a:r>
            <a:r>
              <a:rPr lang="en-US" sz="4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__________?</a:t>
            </a:r>
            <a:endParaRPr lang="en-US" sz="4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209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692" t="21421" r="24882" b="17314"/>
          <a:stretch/>
        </p:blipFill>
        <p:spPr>
          <a:xfrm>
            <a:off x="0" y="0"/>
            <a:ext cx="2259299" cy="2267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542" t="17576" r="27277" b="19328"/>
          <a:stretch/>
        </p:blipFill>
        <p:spPr>
          <a:xfrm>
            <a:off x="3271138" y="-402"/>
            <a:ext cx="2061193" cy="20460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334" t="23137" r="17130" b="18338"/>
          <a:stretch/>
        </p:blipFill>
        <p:spPr>
          <a:xfrm>
            <a:off x="9296400" y="0"/>
            <a:ext cx="2895600" cy="1930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0493" t="17781" r="23443" b="11582"/>
          <a:stretch/>
        </p:blipFill>
        <p:spPr>
          <a:xfrm>
            <a:off x="432606" y="4547638"/>
            <a:ext cx="2471015" cy="2310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3013" t="25776" r="27119" b="13518"/>
          <a:stretch/>
        </p:blipFill>
        <p:spPr>
          <a:xfrm>
            <a:off x="3484618" y="4305300"/>
            <a:ext cx="2258159" cy="255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30422" t="24330" r="31750" b="7606"/>
          <a:stretch/>
        </p:blipFill>
        <p:spPr>
          <a:xfrm>
            <a:off x="6324696" y="4547638"/>
            <a:ext cx="1698741" cy="2168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24246" t="34153" r="27765" b="20236"/>
          <a:stretch/>
        </p:blipFill>
        <p:spPr>
          <a:xfrm>
            <a:off x="8452956" y="4547638"/>
            <a:ext cx="3335583" cy="21681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30325" t="30515" r="29811" b="17370"/>
          <a:stretch/>
        </p:blipFill>
        <p:spPr>
          <a:xfrm>
            <a:off x="6063570" y="0"/>
            <a:ext cx="2220991" cy="21352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8913" y="2283762"/>
            <a:ext cx="68499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 </a:t>
            </a:r>
            <a:r>
              <a:rPr lang="en-US" sz="4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usas</a:t>
            </a:r>
            <a:r>
              <a:rPr lang="en-US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para __________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7284" y="2898317"/>
            <a:ext cx="113800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err="1">
                <a:ln/>
                <a:solidFill>
                  <a:schemeClr val="accent3"/>
                </a:solidFill>
              </a:rPr>
              <a:t>Puedes</a:t>
            </a:r>
            <a:r>
              <a:rPr lang="en-US" sz="4400" b="1" dirty="0">
                <a:ln/>
                <a:solidFill>
                  <a:schemeClr val="accent3"/>
                </a:solidFill>
              </a:rPr>
              <a:t> comer/ </a:t>
            </a:r>
            <a:r>
              <a:rPr lang="en-US" sz="4400" b="1" dirty="0" err="1">
                <a:ln/>
                <a:solidFill>
                  <a:schemeClr val="accent3"/>
                </a:solidFill>
              </a:rPr>
              <a:t>beber</a:t>
            </a:r>
            <a:r>
              <a:rPr lang="en-US" sz="4400" b="1" dirty="0">
                <a:ln/>
                <a:solidFill>
                  <a:schemeClr val="accent3"/>
                </a:solidFill>
              </a:rPr>
              <a:t> ________ </a:t>
            </a:r>
            <a:r>
              <a:rPr lang="en-US" sz="4400" b="1" dirty="0" err="1">
                <a:ln/>
                <a:solidFill>
                  <a:schemeClr val="accent3"/>
                </a:solidFill>
              </a:rPr>
              <a:t>conmigo</a:t>
            </a:r>
            <a:r>
              <a:rPr lang="en-US" sz="4400" b="1" dirty="0">
                <a:ln/>
                <a:solidFill>
                  <a:schemeClr val="accent3"/>
                </a:solidFill>
              </a:rPr>
              <a:t> </a:t>
            </a:r>
            <a:endParaRPr lang="es-ES_tradnl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925" y="3511417"/>
            <a:ext cx="109087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funciona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para comer/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beber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__________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31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6" y="545431"/>
            <a:ext cx="9712969" cy="5879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4000" b="1" dirty="0">
                <a:solidFill>
                  <a:schemeClr val="bg1"/>
                </a:solidFill>
              </a:rPr>
              <a:t>1. ¿Qué necesitas para comer sopa?</a:t>
            </a:r>
          </a:p>
          <a:p>
            <a:pPr marL="0" indent="0">
              <a:buNone/>
            </a:pPr>
            <a:r>
              <a:rPr lang="es-ES_tradnl" sz="4000" b="1" dirty="0">
                <a:solidFill>
                  <a:schemeClr val="bg1"/>
                </a:solidFill>
              </a:rPr>
              <a:t>2. ¿Qué usas para cortar el carne?</a:t>
            </a:r>
          </a:p>
          <a:p>
            <a:pPr marL="0" indent="0">
              <a:buNone/>
            </a:pPr>
            <a:r>
              <a:rPr lang="es-ES_tradnl" sz="4000" b="1" dirty="0">
                <a:solidFill>
                  <a:schemeClr val="bg1"/>
                </a:solidFill>
              </a:rPr>
              <a:t>3. ¿Qué necesitas para comer el espagueti? </a:t>
            </a:r>
          </a:p>
          <a:p>
            <a:pPr marL="0" indent="0">
              <a:buNone/>
            </a:pPr>
            <a:r>
              <a:rPr lang="es-ES_tradnl" sz="4000" b="1" dirty="0">
                <a:solidFill>
                  <a:schemeClr val="bg1"/>
                </a:solidFill>
              </a:rPr>
              <a:t>4. ¿Cuándo tienes una cara y unas manos sucios, que necesitas usar?</a:t>
            </a:r>
          </a:p>
          <a:p>
            <a:pPr marL="0" indent="0">
              <a:buNone/>
            </a:pPr>
            <a:r>
              <a:rPr lang="es-ES_tradnl" sz="4000" b="1" dirty="0">
                <a:solidFill>
                  <a:schemeClr val="bg1"/>
                </a:solidFill>
              </a:rPr>
              <a:t>5. ¿Qué usas para beber café? </a:t>
            </a:r>
          </a:p>
          <a:p>
            <a:pPr marL="0" indent="0">
              <a:buNone/>
            </a:pPr>
            <a:r>
              <a:rPr lang="es-ES_tradnl" sz="4000" b="1" dirty="0">
                <a:solidFill>
                  <a:schemeClr val="bg1"/>
                </a:solidFill>
              </a:rPr>
              <a:t>6. ¿Qué necesitas para comer pizza?</a:t>
            </a:r>
          </a:p>
        </p:txBody>
      </p:sp>
    </p:spTree>
    <p:extLst>
      <p:ext uri="{BB962C8B-B14F-4D97-AF65-F5344CB8AC3E}">
        <p14:creationId xmlns:p14="http://schemas.microsoft.com/office/powerpoint/2010/main" val="9985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4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BIENVENIDOS A NUESTRA CLASE </a:t>
            </a:r>
            <a:br>
              <a:rPr lang="es-ES_tradnl" dirty="0"/>
            </a:br>
            <a:r>
              <a:rPr lang="es-ES_tradnl" dirty="0"/>
              <a:t>ESPANOL 1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Hoy es </a:t>
            </a:r>
            <a:r>
              <a:rPr lang="es-ES_tradnl" dirty="0" smtClean="0"/>
              <a:t>martes, </a:t>
            </a:r>
            <a:r>
              <a:rPr lang="es-ES_tradnl" dirty="0"/>
              <a:t>el </a:t>
            </a:r>
            <a:r>
              <a:rPr lang="es-ES_tradnl" dirty="0" smtClean="0"/>
              <a:t>treinta de abril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1013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943" t="29770" r="53021" b="13322"/>
          <a:stretch/>
        </p:blipFill>
        <p:spPr>
          <a:xfrm>
            <a:off x="481264" y="0"/>
            <a:ext cx="632861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374576">
            <a:off x="6697907" y="1589311"/>
            <a:ext cx="553388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Escribe las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palabras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de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vocabulario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426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5400" dirty="0"/>
              <a:t>HAGALO AHORA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sz="4400" dirty="0"/>
              <a:t>¿Cual es tu restaurante favorita? </a:t>
            </a:r>
          </a:p>
          <a:p>
            <a:r>
              <a:rPr lang="es-ES_tradnl" sz="4400" dirty="0"/>
              <a:t>¿Que comida tiene? </a:t>
            </a:r>
          </a:p>
          <a:p>
            <a:r>
              <a:rPr lang="es-ES_tradnl" sz="4400" dirty="0"/>
              <a:t>¿Como son los precios? ¿Altos o bajos?</a:t>
            </a:r>
          </a:p>
        </p:txBody>
      </p:sp>
    </p:spTree>
    <p:extLst>
      <p:ext uri="{BB962C8B-B14F-4D97-AF65-F5344CB8AC3E}">
        <p14:creationId xmlns:p14="http://schemas.microsoft.com/office/powerpoint/2010/main" val="383493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6600" dirty="0"/>
              <a:t>BIENVENIDOS A NUESTRA CLASE</a:t>
            </a:r>
            <a:br>
              <a:rPr lang="es-ES_tradnl" sz="6600" dirty="0"/>
            </a:br>
            <a:r>
              <a:rPr lang="es-ES_tradnl" sz="6600" dirty="0"/>
              <a:t>ESPANOL 1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Hoy es </a:t>
            </a:r>
            <a:r>
              <a:rPr lang="es-ES_tradnl" dirty="0" smtClean="0"/>
              <a:t>jueves, </a:t>
            </a:r>
            <a:r>
              <a:rPr lang="es-ES_tradnl" dirty="0"/>
              <a:t>el </a:t>
            </a:r>
            <a:r>
              <a:rPr lang="es-ES_tradnl" dirty="0" smtClean="0"/>
              <a:t>primero </a:t>
            </a:r>
            <a:r>
              <a:rPr lang="es-ES_tradnl" dirty="0"/>
              <a:t>de mayo  </a:t>
            </a:r>
          </a:p>
        </p:txBody>
      </p:sp>
    </p:spTree>
    <p:extLst>
      <p:ext uri="{BB962C8B-B14F-4D97-AF65-F5344CB8AC3E}">
        <p14:creationId xmlns:p14="http://schemas.microsoft.com/office/powerpoint/2010/main" val="151966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4" y="3356850"/>
            <a:ext cx="6570136" cy="4601183"/>
          </a:xfrm>
        </p:spPr>
        <p:txBody>
          <a:bodyPr>
            <a:normAutofit/>
          </a:bodyPr>
          <a:lstStyle/>
          <a:p>
            <a:r>
              <a:rPr lang="es-ES_tradnl" sz="6000" dirty="0"/>
              <a:t>OBJETIVO Y DOL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OBJ: LLWBAT USE AND COMPREHEND VOCABULARY FROM A RESTUARANTE SCENE.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4637" y="871331"/>
            <a:ext cx="4934479" cy="3615266"/>
          </a:xfrm>
        </p:spPr>
        <p:txBody>
          <a:bodyPr>
            <a:normAutofit/>
          </a:bodyPr>
          <a:lstStyle/>
          <a:p>
            <a:r>
              <a:rPr lang="es-ES_tradnl" sz="3200" dirty="0"/>
              <a:t>DOL: GIVEN 5 CLUES, LLW USE RESTUARANT VOCABULARY TO  COMPLETE THE SENTENCES WITH 80% ACCURACY. </a:t>
            </a:r>
          </a:p>
        </p:txBody>
      </p:sp>
    </p:spTree>
    <p:extLst>
      <p:ext uri="{BB962C8B-B14F-4D97-AF65-F5344CB8AC3E}">
        <p14:creationId xmlns:p14="http://schemas.microsoft.com/office/powerpoint/2010/main" val="296666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ordering jokes in span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65" y="0"/>
            <a:ext cx="51339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1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3782" y="0"/>
            <a:ext cx="8207052" cy="688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5082370"/>
            <a:ext cx="7315200" cy="914400"/>
          </a:xfrm>
        </p:spPr>
        <p:txBody>
          <a:bodyPr>
            <a:noAutofit/>
          </a:bodyPr>
          <a:lstStyle/>
          <a:p>
            <a:pPr algn="ctr"/>
            <a:r>
              <a:rPr lang="es-ES_tradnl" sz="8000" dirty="0"/>
              <a:t>AGENDA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718203"/>
              </p:ext>
            </p:extLst>
          </p:nvPr>
        </p:nvGraphicFramePr>
        <p:xfrm>
          <a:off x="2110630" y="216569"/>
          <a:ext cx="8128000" cy="385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/>
                        <a:t>TIME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/>
                        <a:t>ACTIVITY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DO</a:t>
                      </a:r>
                      <a:r>
                        <a:rPr lang="es-ES_tradnl" baseline="0" dirty="0"/>
                        <a:t> NOW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REPASO DE CUBIERTOS</a:t>
                      </a:r>
                      <a:r>
                        <a:rPr lang="es-ES_tradnl" baseline="0" dirty="0"/>
                        <a:t>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/>
                        <a:t>Recomendarias</a:t>
                      </a:r>
                      <a:r>
                        <a:rPr lang="es-ES_tradnl" dirty="0"/>
                        <a:t> el restaurante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900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INM: VOCABULARIO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¿QUE TIENE</a:t>
                      </a:r>
                      <a:r>
                        <a:rPr lang="es-ES_tradnl" baseline="0" dirty="0"/>
                        <a:t> EL CAMARERO?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10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dirty="0"/>
                        <a:t>INM: Precios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Cuanto cuesta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_tradnl" dirty="0"/>
                        <a:t>10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/>
                        <a:t>Menu</a:t>
                      </a:r>
                      <a:r>
                        <a:rPr lang="es-ES_tradnl" dirty="0"/>
                        <a:t> </a:t>
                      </a:r>
                      <a:r>
                        <a:rPr lang="es-ES_tradnl" dirty="0" err="1"/>
                        <a:t>speaking</a:t>
                      </a:r>
                      <a:r>
                        <a:rPr lang="es-ES_tradnl" dirty="0"/>
                        <a:t> </a:t>
                      </a:r>
                      <a:r>
                        <a:rPr lang="es-ES_tradnl" dirty="0" err="1"/>
                        <a:t>activity</a:t>
                      </a:r>
                      <a:r>
                        <a:rPr lang="es-ES_tradnl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DOL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4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218106">
            <a:off x="48646" y="918636"/>
            <a:ext cx="9404723" cy="1400530"/>
          </a:xfrm>
        </p:spPr>
        <p:txBody>
          <a:bodyPr>
            <a:noAutofit/>
          </a:bodyPr>
          <a:lstStyle/>
          <a:p>
            <a:r>
              <a:rPr lang="es-ES_tradnl" sz="6600" b="1" dirty="0">
                <a:solidFill>
                  <a:schemeClr val="bg1"/>
                </a:solidFill>
              </a:rPr>
              <a:t>Repaso y</a:t>
            </a:r>
            <a:br>
              <a:rPr lang="es-ES_tradnl" sz="6600" b="1" dirty="0">
                <a:solidFill>
                  <a:schemeClr val="bg1"/>
                </a:solidFill>
              </a:rPr>
            </a:br>
            <a:r>
              <a:rPr lang="es-ES_tradnl" sz="6600" b="1" dirty="0">
                <a:solidFill>
                  <a:schemeClr val="bg1"/>
                </a:solidFill>
              </a:rPr>
              <a:t>practicar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97" t="15312" r="6796" b="8603"/>
          <a:stretch/>
        </p:blipFill>
        <p:spPr>
          <a:xfrm>
            <a:off x="4823678" y="0"/>
            <a:ext cx="565181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06117" y="3988688"/>
            <a:ext cx="1004552" cy="3348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angle 4"/>
          <p:cNvSpPr/>
          <p:nvPr/>
        </p:nvSpPr>
        <p:spPr>
          <a:xfrm>
            <a:off x="8628747" y="3800320"/>
            <a:ext cx="11592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tazón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207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361899"/>
            <a:ext cx="14317578" cy="3255264"/>
          </a:xfrm>
        </p:spPr>
        <p:txBody>
          <a:bodyPr/>
          <a:lstStyle/>
          <a:p>
            <a:r>
              <a:rPr lang="es-ES_tradnl" dirty="0"/>
              <a:t>¿RECOMENDARIAS EL RESTUARANTE?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29" y="753237"/>
            <a:ext cx="11003754" cy="914400"/>
          </a:xfrm>
        </p:spPr>
        <p:txBody>
          <a:bodyPr>
            <a:noAutofit/>
          </a:bodyPr>
          <a:lstStyle/>
          <a:p>
            <a:r>
              <a:rPr lang="es-ES_tradnl" sz="2800" dirty="0"/>
              <a:t>Lee los siguientes descripciones y escribe si lo recomendarías o no!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5930" y="1642070"/>
            <a:ext cx="46270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chemeClr val="bg1"/>
                </a:solidFill>
              </a:rPr>
              <a:t>1. Hay un restaurante peruano que  tiene comida muy rica. Los precios son baratos y los camareros son muy amistosos.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930" y="4549676"/>
            <a:ext cx="4627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2. Hay un restaurante Mexicana donde mi familia siempre come. La comida es muy tradicional y sabrosa. No cuesta mucho! A </a:t>
            </a:r>
            <a:r>
              <a:rPr lang="es-ES_tradnl" sz="2400">
                <a:solidFill>
                  <a:schemeClr val="bg1"/>
                </a:solidFill>
              </a:rPr>
              <a:t>veces </a:t>
            </a:r>
            <a:r>
              <a:rPr lang="es-ES_tradnl" sz="2400" smtClean="0">
                <a:solidFill>
                  <a:schemeClr val="bg1"/>
                </a:solidFill>
              </a:rPr>
              <a:t>hay </a:t>
            </a:r>
            <a:r>
              <a:rPr lang="es-ES_tradnl" sz="2400" dirty="0">
                <a:solidFill>
                  <a:schemeClr val="bg1"/>
                </a:solidFill>
              </a:rPr>
              <a:t>una espera (</a:t>
            </a:r>
            <a:r>
              <a:rPr lang="es-ES_tradnl" sz="2400" dirty="0" err="1">
                <a:solidFill>
                  <a:schemeClr val="bg1"/>
                </a:solidFill>
              </a:rPr>
              <a:t>wait</a:t>
            </a:r>
            <a:r>
              <a:rPr lang="es-ES_tradnl" sz="2400" dirty="0">
                <a:solidFill>
                  <a:schemeClr val="bg1"/>
                </a:solidFill>
              </a:rPr>
              <a:t>).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6831" y="1880609"/>
            <a:ext cx="5501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3. Hay un pizzería aquí en Colorado Springs que solo tiene pizza  de queso. La pizza es muy caro también. A veces esta sabrosa pero no todo el tiempo.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6832" y="4365010"/>
            <a:ext cx="5501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4. El restaurante de comida china es muy sucio. La comida no es saludable o rica. Cuando yo pido pollo la camarera me sirve  carne roja! Una vez había un pelo en mi comida. </a:t>
            </a:r>
          </a:p>
        </p:txBody>
      </p:sp>
    </p:spTree>
    <p:extLst>
      <p:ext uri="{BB962C8B-B14F-4D97-AF65-F5344CB8AC3E}">
        <p14:creationId xmlns:p14="http://schemas.microsoft.com/office/powerpoint/2010/main" val="181954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6"/>
            <a:ext cx="3380618" cy="4601183"/>
          </a:xfrm>
        </p:spPr>
        <p:txBody>
          <a:bodyPr/>
          <a:lstStyle/>
          <a:p>
            <a:pPr algn="ctr"/>
            <a:r>
              <a:rPr lang="es-ES_tradnl" dirty="0"/>
              <a:t>¡ESTAMOS EN UN RESTAURANTE!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710" y="440595"/>
            <a:ext cx="7315200" cy="5967663"/>
          </a:xfrm>
        </p:spPr>
        <p:txBody>
          <a:bodyPr>
            <a:noAutofit/>
          </a:bodyPr>
          <a:lstStyle/>
          <a:p>
            <a:r>
              <a:rPr lang="es-ES_tradnl" b="1" dirty="0">
                <a:solidFill>
                  <a:schemeClr val="bg1"/>
                </a:solidFill>
              </a:rPr>
              <a:t>CAMERERO (A) – SERVER </a:t>
            </a:r>
          </a:p>
          <a:p>
            <a:r>
              <a:rPr lang="es-ES_tradnl" b="1" dirty="0">
                <a:solidFill>
                  <a:schemeClr val="bg1"/>
                </a:solidFill>
              </a:rPr>
              <a:t>COCINERO (A) – CHEF </a:t>
            </a:r>
          </a:p>
          <a:p>
            <a:r>
              <a:rPr lang="es-ES_tradnl" b="1" dirty="0">
                <a:solidFill>
                  <a:schemeClr val="bg1"/>
                </a:solidFill>
              </a:rPr>
              <a:t>PREFERIR- TO PREFER </a:t>
            </a:r>
          </a:p>
          <a:p>
            <a:r>
              <a:rPr lang="es-ES_tradnl" b="1" dirty="0">
                <a:solidFill>
                  <a:schemeClr val="bg1"/>
                </a:solidFill>
              </a:rPr>
              <a:t>DESEAR- TO WISH FOR </a:t>
            </a:r>
          </a:p>
          <a:p>
            <a:r>
              <a:rPr lang="es-ES_tradnl" b="1" dirty="0">
                <a:solidFill>
                  <a:schemeClr val="bg1"/>
                </a:solidFill>
              </a:rPr>
              <a:t>PEDIR – TO ORDER </a:t>
            </a:r>
          </a:p>
          <a:p>
            <a:r>
              <a:rPr lang="es-ES_tradnl" b="1" dirty="0">
                <a:solidFill>
                  <a:schemeClr val="bg1"/>
                </a:solidFill>
              </a:rPr>
              <a:t>ME GUSTARIA/ QUISIERA– I WOULD LIKE </a:t>
            </a:r>
          </a:p>
          <a:p>
            <a:r>
              <a:rPr lang="es-ES_tradnl" b="1" dirty="0">
                <a:solidFill>
                  <a:schemeClr val="bg1"/>
                </a:solidFill>
              </a:rPr>
              <a:t>LE TRAIGO- I WILL BRING YOU</a:t>
            </a:r>
          </a:p>
          <a:p>
            <a:r>
              <a:rPr lang="es-ES_tradnl" b="1" dirty="0">
                <a:solidFill>
                  <a:schemeClr val="bg1"/>
                </a:solidFill>
              </a:rPr>
              <a:t>¿ME TRAE…? – WILL YOU BRING ME..?</a:t>
            </a:r>
          </a:p>
          <a:p>
            <a:r>
              <a:rPr lang="es-ES_tradnl" b="1" dirty="0">
                <a:solidFill>
                  <a:schemeClr val="bg1"/>
                </a:solidFill>
              </a:rPr>
              <a:t>¿ALGO MAS?- ANYTHING ELSE </a:t>
            </a:r>
          </a:p>
          <a:p>
            <a:r>
              <a:rPr lang="es-ES_tradnl" b="1" dirty="0">
                <a:solidFill>
                  <a:schemeClr val="bg1"/>
                </a:solidFill>
              </a:rPr>
              <a:t>ME FALTA(N) – I AM MISSING </a:t>
            </a:r>
          </a:p>
          <a:p>
            <a:r>
              <a:rPr lang="es-ES_tradnl" b="1" dirty="0">
                <a:solidFill>
                  <a:schemeClr val="bg1"/>
                </a:solidFill>
              </a:rPr>
              <a:t>EL PLATO PRINCIPAL- MAIN DISH  </a:t>
            </a:r>
          </a:p>
          <a:p>
            <a:r>
              <a:rPr lang="es-ES_tradnl" b="1" dirty="0">
                <a:solidFill>
                  <a:schemeClr val="bg1"/>
                </a:solidFill>
              </a:rPr>
              <a:t>DE PLATO PRINCIPAL- AS A MAIN DISH </a:t>
            </a:r>
          </a:p>
          <a:p>
            <a:r>
              <a:rPr lang="es-ES_tradnl" b="1" dirty="0">
                <a:solidFill>
                  <a:schemeClr val="bg1"/>
                </a:solidFill>
              </a:rPr>
              <a:t>EL MENÚ/ LA CARTA - MENU </a:t>
            </a:r>
          </a:p>
          <a:p>
            <a:r>
              <a:rPr lang="es-ES_tradnl" b="1" dirty="0">
                <a:solidFill>
                  <a:schemeClr val="bg1"/>
                </a:solidFill>
              </a:rPr>
              <a:t>LA CUENTA- BILL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3766FD0B-2B52-40CD-ADA9-175C74AE6830}"/>
              </a:ext>
            </a:extLst>
          </p:cNvPr>
          <p:cNvSpPr/>
          <p:nvPr/>
        </p:nvSpPr>
        <p:spPr>
          <a:xfrm rot="1119710">
            <a:off x="9833114" y="437322"/>
            <a:ext cx="1775791" cy="169627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1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944" y="2493433"/>
            <a:ext cx="4309187" cy="4601183"/>
          </a:xfrm>
        </p:spPr>
        <p:txBody>
          <a:bodyPr>
            <a:normAutofit/>
          </a:bodyPr>
          <a:lstStyle/>
          <a:p>
            <a:r>
              <a:rPr lang="es-ES_tradnl" sz="6000" dirty="0"/>
              <a:t>OBJETIVO  Y DOL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OBJ: LLWBAT READ AND WRITE USING RESTUARANTE VOCABULARY.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DOL</a:t>
            </a:r>
            <a:r>
              <a:rPr lang="es-ES_tradnl" sz="2800" dirty="0" smtClean="0"/>
              <a:t>: </a:t>
            </a:r>
            <a:r>
              <a:rPr lang="es-ES_tradnl" sz="2800" dirty="0" err="1" smtClean="0"/>
              <a:t>Given</a:t>
            </a:r>
            <a:r>
              <a:rPr lang="es-ES_tradnl" sz="2800" dirty="0" smtClean="0"/>
              <a:t> 5 restaurant dialogues, 100% of LLWBAT </a:t>
            </a:r>
            <a:r>
              <a:rPr lang="es-ES_tradnl" sz="2800" dirty="0" err="1" smtClean="0"/>
              <a:t>interpret</a:t>
            </a:r>
            <a:r>
              <a:rPr lang="es-ES_tradnl" sz="2800" dirty="0" smtClean="0"/>
              <a:t> and </a:t>
            </a:r>
            <a:r>
              <a:rPr lang="es-ES_tradnl" sz="2800" dirty="0" err="1" smtClean="0"/>
              <a:t>select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the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correct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missing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word</a:t>
            </a:r>
            <a:r>
              <a:rPr lang="es-ES_tradnl" sz="2800" dirty="0" smtClean="0"/>
              <a:t> 4/5 times.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31169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497447" cy="4860911"/>
          </a:xfrm>
        </p:spPr>
        <p:txBody>
          <a:bodyPr>
            <a:normAutofit/>
          </a:bodyPr>
          <a:lstStyle/>
          <a:p>
            <a:r>
              <a:rPr lang="es-ES_tradnl" sz="4000" dirty="0"/>
              <a:t>¿Que tiene el camarero? </a:t>
            </a:r>
            <a:br>
              <a:rPr lang="es-ES_tradnl" sz="4000" dirty="0"/>
            </a:br>
            <a:r>
              <a:rPr lang="es-ES_tradnl" sz="4000" dirty="0"/>
              <a:t/>
            </a:r>
            <a:br>
              <a:rPr lang="es-ES_tradnl" sz="4000" dirty="0"/>
            </a:br>
            <a:r>
              <a:rPr lang="es-ES_tradnl" sz="4000" dirty="0"/>
              <a:t>El camarero tiene _____.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9"/>
          <a:stretch/>
        </p:blipFill>
        <p:spPr>
          <a:xfrm>
            <a:off x="5125453" y="830216"/>
            <a:ext cx="5438273" cy="5293819"/>
          </a:xfrm>
        </p:spPr>
      </p:pic>
      <p:sp>
        <p:nvSpPr>
          <p:cNvPr id="5" name="Oval 4"/>
          <p:cNvSpPr/>
          <p:nvPr/>
        </p:nvSpPr>
        <p:spPr>
          <a:xfrm>
            <a:off x="4764505" y="1660359"/>
            <a:ext cx="2310063" cy="29597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519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115923" cy="4860911"/>
          </a:xfrm>
        </p:spPr>
        <p:txBody>
          <a:bodyPr>
            <a:normAutofit fontScale="90000"/>
          </a:bodyPr>
          <a:lstStyle/>
          <a:p>
            <a:r>
              <a:rPr lang="es-ES_tradnl" sz="4000" dirty="0"/>
              <a:t>¿Que tiene el camarero? </a:t>
            </a:r>
            <a:br>
              <a:rPr lang="es-ES_tradnl" sz="4000" dirty="0"/>
            </a:br>
            <a:r>
              <a:rPr lang="es-ES_tradnl" sz="4000" dirty="0"/>
              <a:t/>
            </a:r>
            <a:br>
              <a:rPr lang="es-ES_tradnl" sz="4000" dirty="0"/>
            </a:br>
            <a:r>
              <a:rPr lang="es-ES_tradnl" sz="4000" dirty="0"/>
              <a:t>El camarero tiene _____.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830" y="265892"/>
            <a:ext cx="4676609" cy="6178272"/>
          </a:xfrm>
        </p:spPr>
      </p:pic>
    </p:spTree>
    <p:extLst>
      <p:ext uri="{BB962C8B-B14F-4D97-AF65-F5344CB8AC3E}">
        <p14:creationId xmlns:p14="http://schemas.microsoft.com/office/powerpoint/2010/main" val="388604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115923" cy="4860911"/>
          </a:xfrm>
        </p:spPr>
        <p:txBody>
          <a:bodyPr>
            <a:normAutofit/>
          </a:bodyPr>
          <a:lstStyle/>
          <a:p>
            <a:r>
              <a:rPr lang="es-ES_tradnl" sz="4000" dirty="0"/>
              <a:t>¿Que tiene el camarero? </a:t>
            </a:r>
            <a:br>
              <a:rPr lang="es-ES_tradnl" sz="4000" dirty="0"/>
            </a:br>
            <a:r>
              <a:rPr lang="es-ES_tradnl" sz="4000" dirty="0"/>
              <a:t/>
            </a:r>
            <a:br>
              <a:rPr lang="es-ES_tradnl" sz="4000" dirty="0"/>
            </a:br>
            <a:endParaRPr lang="es-ES_tradnl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69" y="1416530"/>
            <a:ext cx="7319876" cy="4275524"/>
          </a:xfrm>
        </p:spPr>
      </p:pic>
      <p:sp>
        <p:nvSpPr>
          <p:cNvPr id="5" name="Oval 4"/>
          <p:cNvSpPr/>
          <p:nvPr/>
        </p:nvSpPr>
        <p:spPr>
          <a:xfrm>
            <a:off x="8494295" y="1973179"/>
            <a:ext cx="3248526" cy="17566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570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115923" cy="4860911"/>
          </a:xfrm>
        </p:spPr>
        <p:txBody>
          <a:bodyPr>
            <a:normAutofit/>
          </a:bodyPr>
          <a:lstStyle/>
          <a:p>
            <a:r>
              <a:rPr lang="es-ES_tradnl" sz="4000" dirty="0"/>
              <a:t>¿Que tiene la camarera? </a:t>
            </a:r>
            <a:br>
              <a:rPr lang="es-ES_tradnl" sz="4000" dirty="0"/>
            </a:br>
            <a:endParaRPr lang="es-ES_tradnl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3"/>
          <a:stretch/>
        </p:blipFill>
        <p:spPr>
          <a:xfrm>
            <a:off x="5311088" y="863601"/>
            <a:ext cx="5619041" cy="5801894"/>
          </a:xfrm>
        </p:spPr>
      </p:pic>
    </p:spTree>
    <p:extLst>
      <p:ext uri="{BB962C8B-B14F-4D97-AF65-F5344CB8AC3E}">
        <p14:creationId xmlns:p14="http://schemas.microsoft.com/office/powerpoint/2010/main" val="31532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115923" cy="4860911"/>
          </a:xfrm>
        </p:spPr>
        <p:txBody>
          <a:bodyPr>
            <a:normAutofit/>
          </a:bodyPr>
          <a:lstStyle/>
          <a:p>
            <a:r>
              <a:rPr lang="es-ES_tradnl" sz="4000" dirty="0"/>
              <a:t>¿Que tiene el cocinero? </a:t>
            </a:r>
            <a:br>
              <a:rPr lang="es-ES_tradnl" sz="4000" dirty="0"/>
            </a:br>
            <a:endParaRPr lang="es-ES_tradnl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806782"/>
            <a:ext cx="4957597" cy="4957597"/>
          </a:xfrm>
        </p:spPr>
      </p:pic>
      <p:sp>
        <p:nvSpPr>
          <p:cNvPr id="5" name="Oval 4"/>
          <p:cNvSpPr/>
          <p:nvPr/>
        </p:nvSpPr>
        <p:spPr>
          <a:xfrm>
            <a:off x="5582653" y="3554292"/>
            <a:ext cx="1564105" cy="22100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23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ordering in spanish convers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84" y="-44494"/>
            <a:ext cx="9203323" cy="690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38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004" y="1097574"/>
            <a:ext cx="3313043" cy="4601183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8000" dirty="0"/>
              <a:t>DOL </a:t>
            </a:r>
            <a:br>
              <a:rPr lang="es-ES_tradnl" sz="8000" dirty="0"/>
            </a:br>
            <a:r>
              <a:rPr lang="es-ES_tradnl" sz="4400" dirty="0" err="1"/>
              <a:t>Read</a:t>
            </a:r>
            <a:r>
              <a:rPr lang="es-ES_tradnl" sz="5300" dirty="0"/>
              <a:t> </a:t>
            </a:r>
            <a:r>
              <a:rPr lang="es-ES_tradnl" sz="4000" dirty="0" err="1"/>
              <a:t>the</a:t>
            </a:r>
            <a:r>
              <a:rPr lang="es-ES_tradnl" sz="4000" dirty="0"/>
              <a:t> </a:t>
            </a:r>
            <a:r>
              <a:rPr lang="es-ES_tradnl" sz="4000" dirty="0" err="1"/>
              <a:t>following</a:t>
            </a:r>
            <a:r>
              <a:rPr lang="es-ES_tradnl" sz="4000" dirty="0"/>
              <a:t> </a:t>
            </a:r>
            <a:r>
              <a:rPr lang="es-ES_tradnl" sz="4000" dirty="0" err="1"/>
              <a:t>clues</a:t>
            </a:r>
            <a:r>
              <a:rPr lang="es-ES_tradnl" sz="4000" dirty="0"/>
              <a:t> and </a:t>
            </a:r>
            <a:r>
              <a:rPr lang="es-ES_tradnl" sz="4000" dirty="0" err="1"/>
              <a:t>identify</a:t>
            </a:r>
            <a:r>
              <a:rPr lang="es-ES_tradnl" sz="4000" dirty="0"/>
              <a:t> </a:t>
            </a:r>
            <a:r>
              <a:rPr lang="es-ES_tradnl" sz="4000" dirty="0" err="1"/>
              <a:t>what</a:t>
            </a:r>
            <a:r>
              <a:rPr lang="es-ES_tradnl" sz="4000" dirty="0"/>
              <a:t> </a:t>
            </a:r>
            <a:r>
              <a:rPr lang="es-ES_tradnl" sz="4000" dirty="0" err="1"/>
              <a:t>vocabulary</a:t>
            </a:r>
            <a:r>
              <a:rPr lang="es-ES_tradnl" sz="4000" dirty="0"/>
              <a:t> </a:t>
            </a:r>
            <a:r>
              <a:rPr lang="es-ES_tradnl" sz="4000" dirty="0" err="1"/>
              <a:t>word</a:t>
            </a:r>
            <a:r>
              <a:rPr lang="es-ES_tradnl" sz="4000" dirty="0"/>
              <a:t> </a:t>
            </a:r>
            <a:r>
              <a:rPr lang="es-ES_tradnl" sz="4000" dirty="0" err="1"/>
              <a:t>makes</a:t>
            </a:r>
            <a:r>
              <a:rPr lang="es-ES_tradnl" sz="4000" dirty="0"/>
              <a:t> </a:t>
            </a:r>
            <a:r>
              <a:rPr lang="es-ES_tradnl" sz="4000" dirty="0" err="1"/>
              <a:t>sense</a:t>
            </a:r>
            <a:r>
              <a:rPr lang="es-ES_tradnl" sz="4000" dirty="0"/>
              <a:t>! </a:t>
            </a:r>
            <a:endParaRPr lang="es-ES_tradnl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5039" y="1918252"/>
            <a:ext cx="8534400" cy="3615267"/>
          </a:xfrm>
        </p:spPr>
        <p:txBody>
          <a:bodyPr>
            <a:normAutofit fontScale="85000" lnSpcReduction="10000"/>
          </a:bodyPr>
          <a:lstStyle/>
          <a:p>
            <a:r>
              <a:rPr lang="es-ES_tradnl" sz="3200" dirty="0"/>
              <a:t>1. Todos los precios están aquí cuando terminas de comer. </a:t>
            </a:r>
          </a:p>
          <a:p>
            <a:r>
              <a:rPr lang="es-ES_tradnl" sz="3200" dirty="0"/>
              <a:t>2. Todas las comidas están aquí cuando tienes que pedir. </a:t>
            </a:r>
          </a:p>
          <a:p>
            <a:r>
              <a:rPr lang="es-ES_tradnl" sz="3200" dirty="0"/>
              <a:t>3. La persona que cocina en un restaurante. </a:t>
            </a:r>
          </a:p>
          <a:p>
            <a:r>
              <a:rPr lang="es-ES_tradnl" sz="3200" dirty="0"/>
              <a:t>4. </a:t>
            </a:r>
            <a:r>
              <a:rPr lang="es-ES_tradnl" sz="3200" dirty="0" smtClean="0"/>
              <a:t>La persona que te trae la comida.</a:t>
            </a:r>
          </a:p>
          <a:p>
            <a:r>
              <a:rPr lang="es-ES_tradnl" sz="3200" dirty="0" smtClean="0"/>
              <a:t>5</a:t>
            </a:r>
            <a:r>
              <a:rPr lang="es-ES_tradnl" sz="3200" dirty="0"/>
              <a:t>. El plato mas grande que pides.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9489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5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10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14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5400" dirty="0"/>
              <a:t>AGENDA</a:t>
            </a:r>
            <a:r>
              <a:rPr lang="es-ES_tradnl" dirty="0"/>
              <a:t>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9A4F355-E077-4A49-9F1C-C80994D90B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542262"/>
              </p:ext>
            </p:extLst>
          </p:nvPr>
        </p:nvGraphicFramePr>
        <p:xfrm>
          <a:off x="684213" y="685800"/>
          <a:ext cx="8534400" cy="3367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741431184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8278245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527488"/>
                  </a:ext>
                </a:extLst>
              </a:tr>
              <a:tr h="401099">
                <a:tc>
                  <a:txBody>
                    <a:bodyPr/>
                    <a:lstStyle/>
                    <a:p>
                      <a:r>
                        <a:rPr lang="en-US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 Now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67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Vocabulary </a:t>
                      </a:r>
                      <a:r>
                        <a:rPr lang="en-US" dirty="0" err="1"/>
                        <a:t>repaso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61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Pon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orden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573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 Minutes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INM: Irregulars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285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CFU respond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821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17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Script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016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003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59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1160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984" t="25164" r="39705" b="14638"/>
          <a:stretch/>
        </p:blipFill>
        <p:spPr>
          <a:xfrm>
            <a:off x="1564104" y="0"/>
            <a:ext cx="9336506" cy="69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803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169" t="26151" r="29348" b="19901"/>
          <a:stretch/>
        </p:blipFill>
        <p:spPr>
          <a:xfrm>
            <a:off x="0" y="0"/>
            <a:ext cx="12148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898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5400" b="1" dirty="0"/>
              <a:t>HAZLO AHORA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22" t="23495" r="14400" b="20337"/>
          <a:stretch/>
        </p:blipFill>
        <p:spPr>
          <a:xfrm>
            <a:off x="0" y="0"/>
            <a:ext cx="1228725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47747" y="3970421"/>
            <a:ext cx="2815390" cy="2574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999254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458" t="21218" r="21210" b="12335"/>
          <a:stretch/>
        </p:blipFill>
        <p:spPr>
          <a:xfrm>
            <a:off x="914400" y="-25461"/>
            <a:ext cx="10563727" cy="68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820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BIENVENIDOS A NUESTRA CLASE </a:t>
            </a:r>
            <a:br>
              <a:rPr lang="es-ES_tradnl" dirty="0"/>
            </a:br>
            <a:r>
              <a:rPr lang="es-ES_tradnl" dirty="0"/>
              <a:t>ESPANOL 1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HOY ES JUEVES, EL TRECE DE ABRIL </a:t>
            </a:r>
          </a:p>
        </p:txBody>
      </p:sp>
    </p:spTree>
    <p:extLst>
      <p:ext uri="{BB962C8B-B14F-4D97-AF65-F5344CB8AC3E}">
        <p14:creationId xmlns:p14="http://schemas.microsoft.com/office/powerpoint/2010/main" val="30645623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OBJETIVO Y DOL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OBJ:  LLWBAT LISTEN TO AND USE RESTUARANT VOCABULARY IN CONVERSATION.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DOL: LLW listen to a restaurant </a:t>
            </a:r>
            <a:r>
              <a:rPr lang="es-ES_tradnl" sz="3200" dirty="0" err="1"/>
              <a:t>scene</a:t>
            </a:r>
            <a:r>
              <a:rPr lang="es-ES_tradnl" sz="3200" dirty="0"/>
              <a:t> and </a:t>
            </a:r>
            <a:r>
              <a:rPr lang="es-ES_tradnl" sz="3200" dirty="0" err="1"/>
              <a:t>write</a:t>
            </a:r>
            <a:r>
              <a:rPr lang="es-ES_tradnl" sz="3200" dirty="0"/>
              <a:t> </a:t>
            </a:r>
            <a:r>
              <a:rPr lang="es-ES_tradnl" sz="3200" dirty="0" err="1"/>
              <a:t>vocabulary</a:t>
            </a:r>
            <a:r>
              <a:rPr lang="es-ES_tradnl" sz="3200" dirty="0"/>
              <a:t> </a:t>
            </a:r>
            <a:r>
              <a:rPr lang="es-ES_tradnl" sz="3200" dirty="0" err="1"/>
              <a:t>about</a:t>
            </a:r>
            <a:r>
              <a:rPr lang="es-ES_tradnl" sz="3200" dirty="0"/>
              <a:t> </a:t>
            </a:r>
            <a:r>
              <a:rPr lang="es-ES_tradnl" sz="3200" dirty="0" err="1"/>
              <a:t>the</a:t>
            </a:r>
            <a:r>
              <a:rPr lang="es-ES_tradnl" sz="3200" dirty="0"/>
              <a:t> </a:t>
            </a:r>
            <a:r>
              <a:rPr lang="es-ES_tradnl" sz="3200" dirty="0" err="1"/>
              <a:t>conversation</a:t>
            </a:r>
            <a:r>
              <a:rPr lang="es-ES_tradnl" sz="3200" dirty="0"/>
              <a:t> </a:t>
            </a:r>
            <a:r>
              <a:rPr lang="es-ES_tradnl" sz="3200" dirty="0" err="1"/>
              <a:t>they</a:t>
            </a:r>
            <a:r>
              <a:rPr lang="es-ES_tradnl" sz="3200" dirty="0"/>
              <a:t> </a:t>
            </a:r>
            <a:r>
              <a:rPr lang="es-ES_tradnl" sz="3200" dirty="0" err="1"/>
              <a:t>hear</a:t>
            </a:r>
            <a:r>
              <a:rPr lang="es-ES_tradnl" sz="3200" dirty="0"/>
              <a:t> </a:t>
            </a:r>
            <a:r>
              <a:rPr lang="es-ES_tradnl" sz="3200" dirty="0" err="1"/>
              <a:t>with</a:t>
            </a:r>
            <a:r>
              <a:rPr lang="es-ES_tradnl" sz="3200" dirty="0"/>
              <a:t> 100% </a:t>
            </a:r>
            <a:r>
              <a:rPr lang="es-ES_tradnl" sz="3200" dirty="0" err="1"/>
              <a:t>accuracy</a:t>
            </a:r>
            <a:r>
              <a:rPr lang="es-ES_tradnl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004209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6"/>
            <a:ext cx="3428744" cy="4601183"/>
          </a:xfrm>
        </p:spPr>
        <p:txBody>
          <a:bodyPr>
            <a:normAutofit/>
          </a:bodyPr>
          <a:lstStyle/>
          <a:p>
            <a:r>
              <a:rPr lang="es-ES_tradnl" sz="6600" dirty="0"/>
              <a:t>AGENDA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868738" y="1755647"/>
          <a:ext cx="7315200" cy="369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TIME</a:t>
                      </a:r>
                      <a:r>
                        <a:rPr lang="es-ES_tradnl" baseline="0" dirty="0"/>
                        <a:t>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ACTIVITY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DO NOW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QUIEN</a:t>
                      </a:r>
                      <a:r>
                        <a:rPr lang="es-ES_tradnl" baseline="0" dirty="0"/>
                        <a:t> SOY- PERSONAS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10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ESCRIBIR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</a:t>
                      </a:r>
                      <a:r>
                        <a:rPr lang="es-ES_tradnl" baseline="0" dirty="0"/>
                        <a:t> MINUTES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HABLAR</a:t>
                      </a:r>
                      <a:r>
                        <a:rPr lang="es-ES_tradnl" baseline="0" dirty="0"/>
                        <a:t> Y MATCH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15</a:t>
                      </a:r>
                      <a:r>
                        <a:rPr lang="es-ES_tradnl" baseline="0" dirty="0"/>
                        <a:t> MINUTES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SCENARIOS</a:t>
                      </a:r>
                      <a:r>
                        <a:rPr lang="es-ES_tradnl" baseline="0" dirty="0"/>
                        <a:t> PARA HABLAR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PEDIR/</a:t>
                      </a:r>
                      <a:r>
                        <a:rPr lang="es-ES_tradnl" baseline="0" dirty="0"/>
                        <a:t> COSTAR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726">
                <a:tc>
                  <a:txBody>
                    <a:bodyPr/>
                    <a:lstStyle/>
                    <a:p>
                      <a:r>
                        <a:rPr lang="es-ES_tradnl" baseline="0" dirty="0"/>
                        <a:t>5 MINUTES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HABLAR</a:t>
                      </a:r>
                      <a:r>
                        <a:rPr lang="es-ES_tradnl" baseline="0" dirty="0"/>
                        <a:t> CON MENU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726">
                <a:tc>
                  <a:txBody>
                    <a:bodyPr/>
                    <a:lstStyle/>
                    <a:p>
                      <a:r>
                        <a:rPr lang="es-ES_tradnl" dirty="0"/>
                        <a:t>10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HABLAR Y ESCRIBIR WKSHT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DOL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6042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elular: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7" y="0"/>
            <a:ext cx="68824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7106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36210721"/>
              </p:ext>
            </p:extLst>
          </p:nvPr>
        </p:nvGraphicFramePr>
        <p:xfrm>
          <a:off x="684212" y="399529"/>
          <a:ext cx="3475038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Yo</a:t>
                      </a:r>
                      <a:r>
                        <a:rPr lang="es-ES_tradnl" baseline="0" dirty="0"/>
                        <a:t> pido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Nosotros pedimos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Tu pides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El</a:t>
                      </a:r>
                    </a:p>
                    <a:p>
                      <a:r>
                        <a:rPr lang="es-ES_tradnl" dirty="0"/>
                        <a:t>Ella          pide</a:t>
                      </a:r>
                    </a:p>
                    <a:p>
                      <a:r>
                        <a:rPr lang="es-ES_tradnl" dirty="0"/>
                        <a:t>Usted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Ellos</a:t>
                      </a:r>
                    </a:p>
                    <a:p>
                      <a:r>
                        <a:rPr lang="es-ES_tradnl" dirty="0"/>
                        <a:t>Ellas     piden </a:t>
                      </a:r>
                    </a:p>
                    <a:p>
                      <a:r>
                        <a:rPr lang="es-ES_tradnl" dirty="0"/>
                        <a:t>Ustedes</a:t>
                      </a:r>
                      <a:r>
                        <a:rPr lang="es-ES_tradnl" baseline="0" dirty="0"/>
                        <a:t>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17769" y="3416469"/>
            <a:ext cx="3776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¿Que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pides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88624" y="4363702"/>
            <a:ext cx="46089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Quiero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pedir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pido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2670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7170" name="Picture 2" descr="Image result for ordering in spanish activiti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08" y="-1"/>
            <a:ext cx="6848391" cy="662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15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spanish me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5116" y="-3897270"/>
            <a:ext cx="10684041" cy="1075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92855">
            <a:off x="5888064" y="270309"/>
            <a:ext cx="6445675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PRACTICAR JUNTOS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1. Order something 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2. Say how much it costs. 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98028" y="2986285"/>
            <a:ext cx="498925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Ex: ¿Que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pides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 </a:t>
            </a:r>
          </a:p>
          <a:p>
            <a:pPr algn="ctr"/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Yo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pido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un ____. </a:t>
            </a:r>
          </a:p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¿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Cuanto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cuesta?</a:t>
            </a:r>
          </a:p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Cuesta _____. </a:t>
            </a:r>
          </a:p>
        </p:txBody>
      </p:sp>
    </p:spTree>
    <p:extLst>
      <p:ext uri="{BB962C8B-B14F-4D97-AF65-F5344CB8AC3E}">
        <p14:creationId xmlns:p14="http://schemas.microsoft.com/office/powerpoint/2010/main" val="21643830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188113" cy="4601183"/>
          </a:xfrm>
        </p:spPr>
        <p:txBody>
          <a:bodyPr/>
          <a:lstStyle/>
          <a:p>
            <a:r>
              <a:rPr lang="es-ES_tradnl" dirty="0"/>
              <a:t>ESCUCHAR: </a:t>
            </a:r>
            <a:br>
              <a:rPr lang="es-ES_tradnl" dirty="0"/>
            </a:br>
            <a:r>
              <a:rPr lang="es-ES_tradnl" dirty="0"/>
              <a:t>QUIEN SOY LAS PERSONAS EN EL RESTUARANTE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1. Yo pido comida en un restaurante </a:t>
            </a:r>
          </a:p>
          <a:p>
            <a:r>
              <a:rPr lang="es-ES_tradnl" sz="3200" dirty="0"/>
              <a:t>2. Yo cocina todo la comida </a:t>
            </a:r>
          </a:p>
          <a:p>
            <a:r>
              <a:rPr lang="es-ES_tradnl" sz="3200" dirty="0"/>
              <a:t>3. Yo soy la persona que trae la comida y trae la cuenta. </a:t>
            </a:r>
          </a:p>
        </p:txBody>
      </p:sp>
    </p:spTree>
    <p:extLst>
      <p:ext uri="{BB962C8B-B14F-4D97-AF65-F5344CB8AC3E}">
        <p14:creationId xmlns:p14="http://schemas.microsoft.com/office/powerpoint/2010/main" val="19200864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sz="6600" dirty="0"/>
              <a:t>Hablar con Menús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990307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088" t="12500" r="20471" b="14638"/>
          <a:stretch/>
        </p:blipFill>
        <p:spPr>
          <a:xfrm>
            <a:off x="1323473" y="0"/>
            <a:ext cx="9769642" cy="684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905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720484"/>
            <a:ext cx="8229600" cy="1143000"/>
          </a:xfrm>
        </p:spPr>
        <p:txBody>
          <a:bodyPr>
            <a:noAutofit/>
          </a:bodyPr>
          <a:lstStyle/>
          <a:p>
            <a:r>
              <a:rPr lang="es-ES_tradnl" sz="6000" dirty="0"/>
              <a:t>El restaurante</a:t>
            </a:r>
            <a:br>
              <a:rPr lang="es-ES_tradnl" sz="6000" dirty="0"/>
            </a:br>
            <a:r>
              <a:rPr lang="es-ES_tradnl" sz="6000" dirty="0"/>
              <a:t/>
            </a:r>
            <a:br>
              <a:rPr lang="es-ES_tradnl" sz="6000" dirty="0"/>
            </a:br>
            <a:r>
              <a:rPr lang="es-ES_tradnl" sz="6000" dirty="0"/>
              <a:t>Escenarios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00" y="3691793"/>
            <a:ext cx="30099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819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server: </a:t>
            </a:r>
            <a:r>
              <a:rPr lang="es-ES_tradnl" sz="6600" dirty="0">
                <a:latin typeface="Trebuchet MS"/>
                <a:cs typeface="Trebuchet MS"/>
              </a:rPr>
              <a:t>Ask </a:t>
            </a:r>
            <a:r>
              <a:rPr lang="es-ES_tradnl" sz="6600" dirty="0" err="1">
                <a:latin typeface="Trebuchet MS"/>
                <a:cs typeface="Trebuchet MS"/>
              </a:rPr>
              <a:t>if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customer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would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like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to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order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the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special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8572" y="5787571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¿Le gustaría pedir el especial del día?</a:t>
            </a:r>
          </a:p>
        </p:txBody>
      </p:sp>
    </p:spTree>
    <p:extLst>
      <p:ext uri="{BB962C8B-B14F-4D97-AF65-F5344CB8AC3E}">
        <p14:creationId xmlns:p14="http://schemas.microsoft.com/office/powerpoint/2010/main" val="36018340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server: </a:t>
            </a:r>
            <a:r>
              <a:rPr lang="es-ES_tradnl" sz="6600" dirty="0">
                <a:latin typeface="Trebuchet MS"/>
                <a:cs typeface="Trebuchet MS"/>
              </a:rPr>
              <a:t>Ask </a:t>
            </a:r>
            <a:r>
              <a:rPr lang="es-ES_tradnl" sz="6600" dirty="0" err="1">
                <a:latin typeface="Trebuchet MS"/>
                <a:cs typeface="Trebuchet MS"/>
              </a:rPr>
              <a:t>what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customer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would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like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to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order</a:t>
            </a:r>
            <a:r>
              <a:rPr lang="es-ES_tradnl" sz="6600" dirty="0">
                <a:latin typeface="Trebuchet MS"/>
                <a:cs typeface="Trebuchet MS"/>
              </a:rPr>
              <a:t> as </a:t>
            </a:r>
            <a:r>
              <a:rPr lang="es-ES_tradnl" sz="6600" dirty="0" err="1">
                <a:latin typeface="Trebuchet MS"/>
                <a:cs typeface="Trebuchet MS"/>
              </a:rPr>
              <a:t>an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appetizer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572" y="5787571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¿Qué le gustaría pedir de aperitivo?</a:t>
            </a:r>
          </a:p>
        </p:txBody>
      </p:sp>
    </p:spTree>
    <p:extLst>
      <p:ext uri="{BB962C8B-B14F-4D97-AF65-F5344CB8AC3E}">
        <p14:creationId xmlns:p14="http://schemas.microsoft.com/office/powerpoint/2010/main" val="30946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server: </a:t>
            </a:r>
            <a:r>
              <a:rPr lang="es-ES_tradnl" sz="6600" dirty="0">
                <a:latin typeface="Trebuchet MS"/>
                <a:cs typeface="Trebuchet MS"/>
              </a:rPr>
              <a:t>Ask </a:t>
            </a:r>
            <a:r>
              <a:rPr lang="es-ES_tradnl" sz="6600" dirty="0" err="1">
                <a:latin typeface="Trebuchet MS"/>
                <a:cs typeface="Trebuchet MS"/>
              </a:rPr>
              <a:t>what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customer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would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like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to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order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for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dessert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572" y="5787571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¿Qué le gustaría pedir de postre?</a:t>
            </a:r>
          </a:p>
        </p:txBody>
      </p:sp>
    </p:spTree>
    <p:extLst>
      <p:ext uri="{BB962C8B-B14F-4D97-AF65-F5344CB8AC3E}">
        <p14:creationId xmlns:p14="http://schemas.microsoft.com/office/powerpoint/2010/main" val="267492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</a:t>
            </a:r>
            <a:r>
              <a:rPr lang="es-ES_tradnl" sz="6600" b="1" dirty="0" err="1">
                <a:latin typeface="Trebuchet MS"/>
                <a:cs typeface="Trebuchet MS"/>
              </a:rPr>
              <a:t>customer</a:t>
            </a:r>
            <a:r>
              <a:rPr lang="es-ES_tradnl" sz="6600" b="1" dirty="0">
                <a:latin typeface="Trebuchet MS"/>
                <a:cs typeface="Trebuchet MS"/>
              </a:rPr>
              <a:t>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dirty="0">
                <a:latin typeface="Trebuchet MS"/>
                <a:cs typeface="Trebuchet MS"/>
              </a:rPr>
              <a:t>Ask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server </a:t>
            </a:r>
            <a:r>
              <a:rPr lang="es-ES_tradnl" sz="6600" dirty="0" err="1">
                <a:latin typeface="Trebuchet MS"/>
                <a:cs typeface="Trebuchet MS"/>
              </a:rPr>
              <a:t>what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the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special</a:t>
            </a:r>
            <a:r>
              <a:rPr lang="es-ES_tradnl" sz="6600" dirty="0">
                <a:latin typeface="Trebuchet MS"/>
                <a:cs typeface="Trebuchet MS"/>
              </a:rPr>
              <a:t> of </a:t>
            </a:r>
            <a:r>
              <a:rPr lang="es-ES_tradnl" sz="6600" dirty="0" err="1">
                <a:latin typeface="Trebuchet MS"/>
                <a:cs typeface="Trebuchet MS"/>
              </a:rPr>
              <a:t>the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day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is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572" y="5787571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¿Cuál es el especial del día?</a:t>
            </a:r>
          </a:p>
        </p:txBody>
      </p:sp>
    </p:spTree>
    <p:extLst>
      <p:ext uri="{BB962C8B-B14F-4D97-AF65-F5344CB8AC3E}">
        <p14:creationId xmlns:p14="http://schemas.microsoft.com/office/powerpoint/2010/main" val="28052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6101" y="2285038"/>
            <a:ext cx="7315200" cy="3255264"/>
          </a:xfrm>
        </p:spPr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</a:t>
            </a:r>
            <a:r>
              <a:rPr lang="es-ES_tradnl" sz="6600" b="1" dirty="0" err="1">
                <a:latin typeface="Trebuchet MS"/>
                <a:cs typeface="Trebuchet MS"/>
              </a:rPr>
              <a:t>customer</a:t>
            </a:r>
            <a:r>
              <a:rPr lang="es-ES_tradnl" sz="6600" b="1" dirty="0">
                <a:latin typeface="Trebuchet MS"/>
                <a:cs typeface="Trebuchet MS"/>
              </a:rPr>
              <a:t>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dirty="0" err="1">
                <a:latin typeface="Trebuchet MS"/>
                <a:cs typeface="Trebuchet MS"/>
              </a:rPr>
              <a:t>Tell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server </a:t>
            </a:r>
            <a:r>
              <a:rPr lang="es-ES_tradnl" sz="6600" dirty="0" err="1">
                <a:latin typeface="Trebuchet MS"/>
                <a:cs typeface="Trebuchet MS"/>
              </a:rPr>
              <a:t>you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would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like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to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order</a:t>
            </a:r>
            <a:r>
              <a:rPr lang="es-ES_tradnl" sz="6600" dirty="0">
                <a:latin typeface="Trebuchet MS"/>
                <a:cs typeface="Trebuchet MS"/>
              </a:rPr>
              <a:t> a salad </a:t>
            </a:r>
            <a:r>
              <a:rPr lang="es-ES_tradnl" sz="6600" dirty="0" err="1">
                <a:latin typeface="Trebuchet MS"/>
                <a:cs typeface="Trebuchet MS"/>
              </a:rPr>
              <a:t>with</a:t>
            </a:r>
            <a:r>
              <a:rPr lang="es-ES_tradnl" sz="6600" dirty="0">
                <a:latin typeface="Trebuchet MS"/>
                <a:cs typeface="Trebuchet MS"/>
              </a:rPr>
              <a:t> no </a:t>
            </a:r>
            <a:r>
              <a:rPr lang="es-ES_tradnl" sz="6600" dirty="0" err="1">
                <a:latin typeface="Trebuchet MS"/>
                <a:cs typeface="Trebuchet MS"/>
              </a:rPr>
              <a:t>tomatoes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572" y="5987626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Me gustaría/Quisiera/deseo una ensalada sin tomates.</a:t>
            </a:r>
          </a:p>
        </p:txBody>
      </p:sp>
    </p:spTree>
    <p:extLst>
      <p:ext uri="{BB962C8B-B14F-4D97-AF65-F5344CB8AC3E}">
        <p14:creationId xmlns:p14="http://schemas.microsoft.com/office/powerpoint/2010/main" val="335262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0DB6C09-D7D7-4E41-8FBB-E308440803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178678"/>
              </p:ext>
            </p:extLst>
          </p:nvPr>
        </p:nvGraphicFramePr>
        <p:xfrm>
          <a:off x="136938" y="162687"/>
          <a:ext cx="8128000" cy="2720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2539">
                  <a:extLst>
                    <a:ext uri="{9D8B030D-6E8A-4147-A177-3AD203B41FA5}">
                      <a16:colId xmlns:a16="http://schemas.microsoft.com/office/drawing/2014/main" val="2894693717"/>
                    </a:ext>
                  </a:extLst>
                </a:gridCol>
                <a:gridCol w="3825461">
                  <a:extLst>
                    <a:ext uri="{9D8B030D-6E8A-4147-A177-3AD203B41FA5}">
                      <a16:colId xmlns:a16="http://schemas.microsoft.com/office/drawing/2014/main" val="246209205"/>
                    </a:ext>
                  </a:extLst>
                </a:gridCol>
              </a:tblGrid>
              <a:tr h="601962">
                <a:tc>
                  <a:txBody>
                    <a:bodyPr/>
                    <a:lstStyle/>
                    <a:p>
                      <a:r>
                        <a:rPr lang="en-US" sz="3200" dirty="0"/>
                        <a:t>PREFERIR – TO PREFER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075154"/>
                  </a:ext>
                </a:extLst>
              </a:tr>
              <a:tr h="601962">
                <a:tc>
                  <a:txBody>
                    <a:bodyPr/>
                    <a:lstStyle/>
                    <a:p>
                      <a:r>
                        <a:rPr lang="en-US" b="1" dirty="0" err="1"/>
                        <a:t>Yo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Nosotros</a:t>
                      </a:r>
                      <a:r>
                        <a:rPr lang="en-US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430084"/>
                  </a:ext>
                </a:extLst>
              </a:tr>
              <a:tr h="601962">
                <a:tc>
                  <a:txBody>
                    <a:bodyPr/>
                    <a:lstStyle/>
                    <a:p>
                      <a:r>
                        <a:rPr lang="en-US" b="1" dirty="0"/>
                        <a:t>Tú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409197"/>
                  </a:ext>
                </a:extLst>
              </a:tr>
              <a:tr h="601962">
                <a:tc>
                  <a:txBody>
                    <a:bodyPr/>
                    <a:lstStyle/>
                    <a:p>
                      <a:r>
                        <a:rPr lang="en-US" b="1" dirty="0" err="1"/>
                        <a:t>Él</a:t>
                      </a:r>
                      <a:endParaRPr lang="en-US" b="1" dirty="0"/>
                    </a:p>
                    <a:p>
                      <a:r>
                        <a:rPr lang="en-US" b="1" dirty="0"/>
                        <a:t>Ella</a:t>
                      </a:r>
                    </a:p>
                    <a:p>
                      <a:r>
                        <a:rPr lang="en-US" b="1" dirty="0" err="1"/>
                        <a:t>Usted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Ellos</a:t>
                      </a:r>
                      <a:r>
                        <a:rPr lang="en-US" b="1" dirty="0"/>
                        <a:t> </a:t>
                      </a:r>
                    </a:p>
                    <a:p>
                      <a:r>
                        <a:rPr lang="en-US" b="1" dirty="0" err="1"/>
                        <a:t>Ellas</a:t>
                      </a:r>
                      <a:r>
                        <a:rPr lang="en-US" b="1" dirty="0"/>
                        <a:t> </a:t>
                      </a:r>
                    </a:p>
                    <a:p>
                      <a:r>
                        <a:rPr lang="en-US" b="1" dirty="0" err="1"/>
                        <a:t>Ustedes</a:t>
                      </a:r>
                      <a:r>
                        <a:rPr lang="en-US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8208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3ABEBD-8885-43EE-A6ED-11BA8D77C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383924"/>
              </p:ext>
            </p:extLst>
          </p:nvPr>
        </p:nvGraphicFramePr>
        <p:xfrm>
          <a:off x="3874052" y="3766813"/>
          <a:ext cx="812800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7208456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548991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PEDIR- TO ORDER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835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Yo</a:t>
                      </a:r>
                      <a:endParaRPr lang="en-US" b="1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Nosotros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060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Tú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517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Él</a:t>
                      </a:r>
                      <a:endParaRPr lang="en-US" b="1" dirty="0"/>
                    </a:p>
                    <a:p>
                      <a:r>
                        <a:rPr lang="en-US" b="1" dirty="0" err="1"/>
                        <a:t>Ellas</a:t>
                      </a:r>
                      <a:endParaRPr lang="en-US" b="1" dirty="0"/>
                    </a:p>
                    <a:p>
                      <a:r>
                        <a:rPr lang="en-US" b="1" dirty="0" err="1"/>
                        <a:t>Usted</a:t>
                      </a:r>
                      <a:r>
                        <a:rPr lang="en-US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Ellos</a:t>
                      </a:r>
                      <a:endParaRPr lang="en-US" b="1" dirty="0"/>
                    </a:p>
                    <a:p>
                      <a:r>
                        <a:rPr lang="en-US" b="1" dirty="0" err="1"/>
                        <a:t>Ellas</a:t>
                      </a:r>
                      <a:endParaRPr lang="en-US" b="1" dirty="0"/>
                    </a:p>
                    <a:p>
                      <a:r>
                        <a:rPr lang="en-US" b="1" dirty="0" err="1"/>
                        <a:t>Ustedes</a:t>
                      </a:r>
                      <a:r>
                        <a:rPr lang="en-US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11872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5492E44-1173-4963-B98F-CD31A7D95362}"/>
              </a:ext>
            </a:extLst>
          </p:cNvPr>
          <p:cNvSpPr/>
          <p:nvPr/>
        </p:nvSpPr>
        <p:spPr>
          <a:xfrm>
            <a:off x="8651021" y="409648"/>
            <a:ext cx="30267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PREF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E-IE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3FCD5D-6E8B-43B4-B478-59839F9C2472}"/>
              </a:ext>
            </a:extLst>
          </p:cNvPr>
          <p:cNvSpPr/>
          <p:nvPr/>
        </p:nvSpPr>
        <p:spPr>
          <a:xfrm>
            <a:off x="861711" y="4133527"/>
            <a:ext cx="20136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DIR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E-I</a:t>
            </a:r>
          </a:p>
        </p:txBody>
      </p:sp>
    </p:spTree>
    <p:extLst>
      <p:ext uri="{BB962C8B-B14F-4D97-AF65-F5344CB8AC3E}">
        <p14:creationId xmlns:p14="http://schemas.microsoft.com/office/powerpoint/2010/main" val="322701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server: </a:t>
            </a:r>
            <a:r>
              <a:rPr lang="es-ES_tradnl" sz="6600" dirty="0">
                <a:latin typeface="Trebuchet MS"/>
                <a:cs typeface="Trebuchet MS"/>
              </a:rPr>
              <a:t>Ask </a:t>
            </a:r>
            <a:r>
              <a:rPr lang="es-ES_tradnl" sz="6600" dirty="0" err="1">
                <a:latin typeface="Trebuchet MS"/>
                <a:cs typeface="Trebuchet MS"/>
              </a:rPr>
              <a:t>what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customer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would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like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to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order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to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drink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572" y="5787571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¿Qué le gustaría pedir para beber?</a:t>
            </a:r>
          </a:p>
        </p:txBody>
      </p:sp>
    </p:spTree>
    <p:extLst>
      <p:ext uri="{BB962C8B-B14F-4D97-AF65-F5344CB8AC3E}">
        <p14:creationId xmlns:p14="http://schemas.microsoft.com/office/powerpoint/2010/main" val="329368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0480" y="2260974"/>
            <a:ext cx="7315200" cy="3255264"/>
          </a:xfrm>
        </p:spPr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</a:t>
            </a:r>
            <a:r>
              <a:rPr lang="es-ES_tradnl" sz="6600" b="1" dirty="0" err="1">
                <a:latin typeface="Trebuchet MS"/>
                <a:cs typeface="Trebuchet MS"/>
              </a:rPr>
              <a:t>customer</a:t>
            </a:r>
            <a:r>
              <a:rPr lang="es-ES_tradnl" sz="6600" b="1" dirty="0">
                <a:latin typeface="Trebuchet MS"/>
                <a:cs typeface="Trebuchet MS"/>
              </a:rPr>
              <a:t>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dirty="0" err="1">
                <a:latin typeface="Trebuchet MS"/>
                <a:cs typeface="Trebuchet MS"/>
              </a:rPr>
              <a:t>Tell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server </a:t>
            </a:r>
            <a:r>
              <a:rPr lang="es-ES_tradnl" sz="6600" dirty="0" err="1">
                <a:latin typeface="Trebuchet MS"/>
                <a:cs typeface="Trebuchet MS"/>
              </a:rPr>
              <a:t>you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would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like</a:t>
            </a:r>
            <a:r>
              <a:rPr lang="es-ES_tradnl" sz="6600" dirty="0">
                <a:latin typeface="Trebuchet MS"/>
                <a:cs typeface="Trebuchet MS"/>
              </a:rPr>
              <a:t> a </a:t>
            </a:r>
            <a:r>
              <a:rPr lang="es-ES_tradnl" sz="6600" dirty="0" err="1">
                <a:latin typeface="Trebuchet MS"/>
                <a:cs typeface="Trebuchet MS"/>
              </a:rPr>
              <a:t>glass</a:t>
            </a:r>
            <a:r>
              <a:rPr lang="es-ES_tradnl" sz="6600" dirty="0">
                <a:latin typeface="Trebuchet MS"/>
                <a:cs typeface="Trebuchet MS"/>
              </a:rPr>
              <a:t> of wáter </a:t>
            </a:r>
            <a:r>
              <a:rPr lang="es-ES_tradnl" sz="6600" dirty="0" err="1">
                <a:latin typeface="Trebuchet MS"/>
                <a:cs typeface="Trebuchet MS"/>
              </a:rPr>
              <a:t>with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lemon</a:t>
            </a:r>
            <a:endParaRPr lang="es-ES_tradnl" sz="6600" dirty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8572" y="5987626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Me gustaría/quisiera/deseo pedir algo picante.</a:t>
            </a:r>
          </a:p>
        </p:txBody>
      </p:sp>
    </p:spTree>
    <p:extLst>
      <p:ext uri="{BB962C8B-B14F-4D97-AF65-F5344CB8AC3E}">
        <p14:creationId xmlns:p14="http://schemas.microsoft.com/office/powerpoint/2010/main" val="322445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server: </a:t>
            </a:r>
            <a:r>
              <a:rPr lang="es-ES_tradnl" sz="6600" dirty="0">
                <a:latin typeface="Trebuchet MS"/>
                <a:cs typeface="Trebuchet MS"/>
              </a:rPr>
              <a:t>Ask </a:t>
            </a:r>
            <a:r>
              <a:rPr lang="es-ES_tradnl" sz="6600" dirty="0" err="1">
                <a:latin typeface="Trebuchet MS"/>
                <a:cs typeface="Trebuchet MS"/>
              </a:rPr>
              <a:t>what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customer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would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like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to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order</a:t>
            </a:r>
            <a:r>
              <a:rPr lang="es-ES_tradnl" sz="6600" dirty="0">
                <a:latin typeface="Trebuchet MS"/>
                <a:cs typeface="Trebuchet MS"/>
              </a:rPr>
              <a:t> as </a:t>
            </a:r>
            <a:r>
              <a:rPr lang="es-ES_tradnl" sz="6600" dirty="0" err="1">
                <a:latin typeface="Trebuchet MS"/>
                <a:cs typeface="Trebuchet MS"/>
              </a:rPr>
              <a:t>their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entree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572" y="5787571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¿Qué le gustaría pedir de plato principal?</a:t>
            </a:r>
          </a:p>
        </p:txBody>
      </p:sp>
    </p:spTree>
    <p:extLst>
      <p:ext uri="{BB962C8B-B14F-4D97-AF65-F5344CB8AC3E}">
        <p14:creationId xmlns:p14="http://schemas.microsoft.com/office/powerpoint/2010/main" val="268770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974" y="2357227"/>
            <a:ext cx="7315200" cy="3255264"/>
          </a:xfrm>
        </p:spPr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</a:t>
            </a:r>
            <a:r>
              <a:rPr lang="es-ES_tradnl" sz="6600" b="1" dirty="0" err="1">
                <a:latin typeface="Trebuchet MS"/>
                <a:cs typeface="Trebuchet MS"/>
              </a:rPr>
              <a:t>customer</a:t>
            </a:r>
            <a:r>
              <a:rPr lang="es-ES_tradnl" sz="6600" b="1" dirty="0">
                <a:latin typeface="Trebuchet MS"/>
                <a:cs typeface="Trebuchet MS"/>
              </a:rPr>
              <a:t>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dirty="0" err="1">
                <a:latin typeface="Trebuchet MS"/>
                <a:cs typeface="Trebuchet MS"/>
              </a:rPr>
              <a:t>Tell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server </a:t>
            </a:r>
            <a:r>
              <a:rPr lang="es-ES_tradnl" sz="6600" dirty="0" err="1">
                <a:latin typeface="Trebuchet MS"/>
                <a:cs typeface="Trebuchet MS"/>
              </a:rPr>
              <a:t>you</a:t>
            </a:r>
            <a:r>
              <a:rPr lang="es-ES_tradnl" sz="6600" dirty="0">
                <a:latin typeface="Trebuchet MS"/>
                <a:cs typeface="Trebuchet MS"/>
              </a:rPr>
              <a:t> are </a:t>
            </a:r>
            <a:r>
              <a:rPr lang="es-ES_tradnl" sz="6600" dirty="0" err="1">
                <a:latin typeface="Trebuchet MS"/>
                <a:cs typeface="Trebuchet MS"/>
              </a:rPr>
              <a:t>going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to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order</a:t>
            </a:r>
            <a:r>
              <a:rPr lang="es-ES_tradnl" sz="6600" dirty="0">
                <a:latin typeface="Trebuchet MS"/>
                <a:cs typeface="Trebuchet MS"/>
              </a:rPr>
              <a:t> a </a:t>
            </a:r>
            <a:r>
              <a:rPr lang="es-ES_tradnl" sz="6600" dirty="0" err="1">
                <a:latin typeface="Trebuchet MS"/>
                <a:cs typeface="Trebuchet MS"/>
              </a:rPr>
              <a:t>hamburger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with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cheese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572" y="5987626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Voy a pedir una hamburguesa con queso.</a:t>
            </a:r>
          </a:p>
        </p:txBody>
      </p:sp>
    </p:spTree>
    <p:extLst>
      <p:ext uri="{BB962C8B-B14F-4D97-AF65-F5344CB8AC3E}">
        <p14:creationId xmlns:p14="http://schemas.microsoft.com/office/powerpoint/2010/main" val="41107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</a:t>
            </a:r>
            <a:r>
              <a:rPr lang="es-ES_tradnl" sz="6600" b="1" dirty="0" err="1">
                <a:latin typeface="Trebuchet MS"/>
                <a:cs typeface="Trebuchet MS"/>
              </a:rPr>
              <a:t>customer</a:t>
            </a:r>
            <a:r>
              <a:rPr lang="es-ES_tradnl" sz="6600" b="1" dirty="0">
                <a:latin typeface="Trebuchet MS"/>
                <a:cs typeface="Trebuchet MS"/>
              </a:rPr>
              <a:t>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dirty="0" err="1">
                <a:latin typeface="Trebuchet MS"/>
                <a:cs typeface="Trebuchet MS"/>
              </a:rPr>
              <a:t>Tell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server </a:t>
            </a:r>
            <a:r>
              <a:rPr lang="es-ES_tradnl" sz="6600" dirty="0" err="1">
                <a:latin typeface="Trebuchet MS"/>
                <a:cs typeface="Trebuchet MS"/>
              </a:rPr>
              <a:t>you</a:t>
            </a:r>
            <a:r>
              <a:rPr lang="es-ES_tradnl" sz="6600" dirty="0">
                <a:latin typeface="Trebuchet MS"/>
                <a:cs typeface="Trebuchet MS"/>
              </a:rPr>
              <a:t> are </a:t>
            </a:r>
            <a:r>
              <a:rPr lang="es-ES_tradnl" sz="6600" dirty="0" err="1">
                <a:latin typeface="Trebuchet MS"/>
                <a:cs typeface="Trebuchet MS"/>
              </a:rPr>
              <a:t>missing</a:t>
            </a:r>
            <a:r>
              <a:rPr lang="es-ES_tradnl" sz="6600" dirty="0">
                <a:latin typeface="Trebuchet MS"/>
                <a:cs typeface="Trebuchet MS"/>
              </a:rPr>
              <a:t> a </a:t>
            </a:r>
            <a:r>
              <a:rPr lang="es-ES_tradnl" sz="6600" dirty="0" err="1">
                <a:latin typeface="Trebuchet MS"/>
                <a:cs typeface="Trebuchet MS"/>
              </a:rPr>
              <a:t>fork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572" y="5987626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Me falta el tenedor.</a:t>
            </a:r>
          </a:p>
        </p:txBody>
      </p:sp>
    </p:spTree>
    <p:extLst>
      <p:ext uri="{BB962C8B-B14F-4D97-AF65-F5344CB8AC3E}">
        <p14:creationId xmlns:p14="http://schemas.microsoft.com/office/powerpoint/2010/main" val="28688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server: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dirty="0" err="1">
                <a:latin typeface="Trebuchet MS"/>
                <a:cs typeface="Trebuchet MS"/>
              </a:rPr>
              <a:t>Tell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them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will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bring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them</a:t>
            </a:r>
            <a:r>
              <a:rPr lang="es-ES_tradnl" sz="6600" dirty="0">
                <a:latin typeface="Trebuchet MS"/>
                <a:cs typeface="Trebuchet MS"/>
              </a:rPr>
              <a:t> a </a:t>
            </a:r>
            <a:r>
              <a:rPr lang="es-ES_tradnl" sz="6600" dirty="0" err="1">
                <a:latin typeface="Trebuchet MS"/>
                <a:cs typeface="Trebuchet MS"/>
              </a:rPr>
              <a:t>fork</a:t>
            </a:r>
            <a:endParaRPr lang="es-ES_tradnl" sz="6600" dirty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8572" y="5987626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Me falta un menú.</a:t>
            </a:r>
          </a:p>
        </p:txBody>
      </p:sp>
    </p:spTree>
    <p:extLst>
      <p:ext uri="{BB962C8B-B14F-4D97-AF65-F5344CB8AC3E}">
        <p14:creationId xmlns:p14="http://schemas.microsoft.com/office/powerpoint/2010/main" val="129624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</a:t>
            </a:r>
            <a:r>
              <a:rPr lang="es-ES_tradnl" sz="6600" b="1" dirty="0" err="1">
                <a:latin typeface="Trebuchet MS"/>
                <a:cs typeface="Trebuchet MS"/>
              </a:rPr>
              <a:t>customer</a:t>
            </a:r>
            <a:r>
              <a:rPr lang="es-ES_tradnl" sz="6600" b="1" dirty="0">
                <a:latin typeface="Trebuchet MS"/>
                <a:cs typeface="Trebuchet MS"/>
              </a:rPr>
              <a:t>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dirty="0" err="1">
                <a:latin typeface="Trebuchet MS"/>
                <a:cs typeface="Trebuchet MS"/>
              </a:rPr>
              <a:t>Tell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your</a:t>
            </a:r>
            <a:r>
              <a:rPr lang="es-ES_tradnl" sz="6600" dirty="0">
                <a:latin typeface="Trebuchet MS"/>
                <a:cs typeface="Trebuchet MS"/>
              </a:rPr>
              <a:t> server </a:t>
            </a:r>
            <a:r>
              <a:rPr lang="es-ES_tradnl" sz="6600" dirty="0" err="1">
                <a:latin typeface="Trebuchet MS"/>
                <a:cs typeface="Trebuchet MS"/>
              </a:rPr>
              <a:t>you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would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like</a:t>
            </a:r>
            <a:r>
              <a:rPr lang="es-ES_tradnl" sz="6600" dirty="0">
                <a:latin typeface="Trebuchet MS"/>
                <a:cs typeface="Trebuchet MS"/>
              </a:rPr>
              <a:t> a </a:t>
            </a:r>
            <a:r>
              <a:rPr lang="es-ES_tradnl" sz="6600" dirty="0" err="1">
                <a:latin typeface="Trebuchet MS"/>
                <a:cs typeface="Trebuchet MS"/>
              </a:rPr>
              <a:t>glass</a:t>
            </a:r>
            <a:r>
              <a:rPr lang="es-ES_tradnl" sz="6600" dirty="0">
                <a:latin typeface="Trebuchet MS"/>
                <a:cs typeface="Trebuchet MS"/>
              </a:rPr>
              <a:t> of </a:t>
            </a:r>
            <a:r>
              <a:rPr lang="es-ES_tradnl" sz="6600" dirty="0" err="1">
                <a:latin typeface="Trebuchet MS"/>
                <a:cs typeface="Trebuchet MS"/>
              </a:rPr>
              <a:t>water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572" y="5787571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Me gustaría/quisiera/deseo un vaso de agua.</a:t>
            </a:r>
          </a:p>
        </p:txBody>
      </p:sp>
    </p:spTree>
    <p:extLst>
      <p:ext uri="{BB962C8B-B14F-4D97-AF65-F5344CB8AC3E}">
        <p14:creationId xmlns:p14="http://schemas.microsoft.com/office/powerpoint/2010/main" val="317495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server: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dirty="0">
                <a:latin typeface="Trebuchet MS"/>
                <a:cs typeface="Trebuchet MS"/>
              </a:rPr>
              <a:t>Ask a </a:t>
            </a:r>
            <a:r>
              <a:rPr lang="es-ES_tradnl" sz="6600" dirty="0" err="1">
                <a:latin typeface="Trebuchet MS"/>
                <a:cs typeface="Trebuchet MS"/>
              </a:rPr>
              <a:t>customer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how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the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food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is</a:t>
            </a:r>
            <a:r>
              <a:rPr lang="es-ES_tradnl" sz="6600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572" y="5987626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¿Le gustaría azúcar con su café?</a:t>
            </a:r>
          </a:p>
        </p:txBody>
      </p:sp>
    </p:spTree>
    <p:extLst>
      <p:ext uri="{BB962C8B-B14F-4D97-AF65-F5344CB8AC3E}">
        <p14:creationId xmlns:p14="http://schemas.microsoft.com/office/powerpoint/2010/main" val="333490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</a:t>
            </a:r>
            <a:r>
              <a:rPr lang="es-ES_tradnl" sz="6600" b="1" dirty="0" err="1">
                <a:latin typeface="Trebuchet MS"/>
                <a:cs typeface="Trebuchet MS"/>
              </a:rPr>
              <a:t>customer</a:t>
            </a:r>
            <a:r>
              <a:rPr lang="es-ES_tradnl" sz="6600" b="1" dirty="0">
                <a:latin typeface="Trebuchet MS"/>
                <a:cs typeface="Trebuchet MS"/>
              </a:rPr>
              <a:t>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b="1" dirty="0" err="1">
                <a:latin typeface="Trebuchet MS"/>
                <a:cs typeface="Trebuchet MS"/>
              </a:rPr>
              <a:t>My</a:t>
            </a:r>
            <a:r>
              <a:rPr lang="es-ES_tradnl" sz="6600" b="1" dirty="0">
                <a:latin typeface="Trebuchet MS"/>
                <a:cs typeface="Trebuchet MS"/>
              </a:rPr>
              <a:t> </a:t>
            </a:r>
            <a:r>
              <a:rPr lang="es-ES_tradnl" sz="6600" b="1" dirty="0" err="1">
                <a:latin typeface="Trebuchet MS"/>
                <a:cs typeface="Trebuchet MS"/>
              </a:rPr>
              <a:t>food</a:t>
            </a:r>
            <a:r>
              <a:rPr lang="es-ES_tradnl" sz="6600" b="1" dirty="0">
                <a:latin typeface="Trebuchet MS"/>
                <a:cs typeface="Trebuchet MS"/>
              </a:rPr>
              <a:t> </a:t>
            </a:r>
            <a:r>
              <a:rPr lang="es-ES_tradnl" sz="6600" b="1" dirty="0" err="1">
                <a:latin typeface="Trebuchet MS"/>
                <a:cs typeface="Trebuchet MS"/>
              </a:rPr>
              <a:t>is</a:t>
            </a:r>
            <a:r>
              <a:rPr lang="es-ES_tradnl" sz="6600" b="1" dirty="0">
                <a:latin typeface="Trebuchet MS"/>
                <a:cs typeface="Trebuchet MS"/>
              </a:rPr>
              <a:t> </a:t>
            </a:r>
            <a:r>
              <a:rPr lang="es-ES_tradnl" sz="6600" b="1" dirty="0" err="1">
                <a:latin typeface="Trebuchet MS"/>
                <a:cs typeface="Trebuchet MS"/>
              </a:rPr>
              <a:t>cold</a:t>
            </a:r>
            <a:r>
              <a:rPr lang="es-ES_tradnl" sz="6600" b="1" dirty="0">
                <a:latin typeface="Trebuchet MS"/>
                <a:cs typeface="Trebuchet MS"/>
              </a:rPr>
              <a:t>! </a:t>
            </a:r>
            <a:endParaRPr lang="es-ES_tradnl" sz="6600" dirty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8572" y="5987626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Me gustaría/quisiera/deseo un té helado con limón.</a:t>
            </a:r>
          </a:p>
        </p:txBody>
      </p:sp>
    </p:spTree>
    <p:extLst>
      <p:ext uri="{BB962C8B-B14F-4D97-AF65-F5344CB8AC3E}">
        <p14:creationId xmlns:p14="http://schemas.microsoft.com/office/powerpoint/2010/main" val="39494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587206"/>
            <a:ext cx="7315200" cy="3255264"/>
          </a:xfrm>
        </p:spPr>
        <p:txBody>
          <a:bodyPr>
            <a:noAutofit/>
          </a:bodyPr>
          <a:lstStyle/>
          <a:p>
            <a:r>
              <a:rPr lang="es-ES_tradnl" sz="6600" b="1" dirty="0" err="1">
                <a:latin typeface="Trebuchet MS"/>
                <a:cs typeface="Trebuchet MS"/>
              </a:rPr>
              <a:t>You</a:t>
            </a:r>
            <a:r>
              <a:rPr lang="es-ES_tradnl" sz="6600" b="1" dirty="0">
                <a:latin typeface="Trebuchet MS"/>
                <a:cs typeface="Trebuchet MS"/>
              </a:rPr>
              <a:t> are a </a:t>
            </a:r>
            <a:r>
              <a:rPr lang="es-ES_tradnl" sz="6600" b="1" dirty="0" err="1">
                <a:latin typeface="Trebuchet MS"/>
                <a:cs typeface="Trebuchet MS"/>
              </a:rPr>
              <a:t>customer</a:t>
            </a:r>
            <a:r>
              <a:rPr lang="es-ES_tradnl" sz="6600" b="1" dirty="0">
                <a:latin typeface="Trebuchet MS"/>
                <a:cs typeface="Trebuchet MS"/>
              </a:rPr>
              <a:t>: </a:t>
            </a:r>
            <a:br>
              <a:rPr lang="es-ES_tradnl" sz="6600" b="1" dirty="0">
                <a:latin typeface="Trebuchet MS"/>
                <a:cs typeface="Trebuchet MS"/>
              </a:rPr>
            </a:br>
            <a:r>
              <a:rPr lang="es-ES_tradnl" sz="6600" dirty="0">
                <a:latin typeface="Trebuchet MS"/>
                <a:cs typeface="Trebuchet MS"/>
              </a:rPr>
              <a:t>Ask </a:t>
            </a:r>
            <a:r>
              <a:rPr lang="es-ES_tradnl" sz="6600" dirty="0" err="1">
                <a:latin typeface="Trebuchet MS"/>
                <a:cs typeface="Trebuchet MS"/>
              </a:rPr>
              <a:t>the</a:t>
            </a:r>
            <a:r>
              <a:rPr lang="es-ES_tradnl" sz="6600" dirty="0">
                <a:latin typeface="Trebuchet MS"/>
                <a:cs typeface="Trebuchet MS"/>
              </a:rPr>
              <a:t> server to </a:t>
            </a:r>
            <a:r>
              <a:rPr lang="es-ES_tradnl" sz="6600" dirty="0" err="1">
                <a:latin typeface="Trebuchet MS"/>
                <a:cs typeface="Trebuchet MS"/>
              </a:rPr>
              <a:t>bring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you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the</a:t>
            </a:r>
            <a:r>
              <a:rPr lang="es-ES_tradnl" sz="6600" dirty="0">
                <a:latin typeface="Trebuchet MS"/>
                <a:cs typeface="Trebuchet MS"/>
              </a:rPr>
              <a:t> </a:t>
            </a:r>
            <a:r>
              <a:rPr lang="es-ES_tradnl" sz="6600" dirty="0" err="1">
                <a:latin typeface="Trebuchet MS"/>
                <a:cs typeface="Trebuchet MS"/>
              </a:rPr>
              <a:t>bill</a:t>
            </a:r>
            <a:endParaRPr lang="es-ES_tradnl" sz="6600" dirty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8572" y="5987626"/>
            <a:ext cx="762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Respuesta: No me gusta la comida picante.</a:t>
            </a:r>
          </a:p>
        </p:txBody>
      </p:sp>
    </p:spTree>
    <p:extLst>
      <p:ext uri="{BB962C8B-B14F-4D97-AF65-F5344CB8AC3E}">
        <p14:creationId xmlns:p14="http://schemas.microsoft.com/office/powerpoint/2010/main" val="122306660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3249</TotalTime>
  <Words>1722</Words>
  <Application>Microsoft Office PowerPoint</Application>
  <PresentationFormat>Widescreen</PresentationFormat>
  <Paragraphs>348</Paragraphs>
  <Slides>116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3" baseType="lpstr">
      <vt:lpstr>ＭＳ Ｐゴシック</vt:lpstr>
      <vt:lpstr>Arial</vt:lpstr>
      <vt:lpstr>Calibri</vt:lpstr>
      <vt:lpstr>Century Gothic</vt:lpstr>
      <vt:lpstr>Trebuchet MS</vt:lpstr>
      <vt:lpstr>Wingdings 3</vt:lpstr>
      <vt:lpstr>Slice</vt:lpstr>
      <vt:lpstr>HABLAR SOBRE LOS PRECIOS </vt:lpstr>
      <vt:lpstr>PowerPoint Presentation</vt:lpstr>
      <vt:lpstr>PowerPoint Presentation</vt:lpstr>
      <vt:lpstr>HAGANLO AHORA </vt:lpstr>
      <vt:lpstr>BIENVENIDOS A NUESTRA CLASE  ESPANOL 1 </vt:lpstr>
      <vt:lpstr>OBJETIVO  Y DOL </vt:lpstr>
      <vt:lpstr>AGENDA </vt:lpstr>
      <vt:lpstr>PowerPoint Presentation</vt:lpstr>
      <vt:lpstr>PowerPoint Presentation</vt:lpstr>
      <vt:lpstr>  DESEAR- TO WISH FOR </vt:lpstr>
      <vt:lpstr>¿QUE PREFIERES?  </vt:lpstr>
      <vt:lpstr>¿QUE DESEAS?  </vt:lpstr>
      <vt:lpstr>¿QUE PREFIERES? </vt:lpstr>
      <vt:lpstr>¿QUE TE GUSTARIA?   </vt:lpstr>
      <vt:lpstr>¿QUE QUISIERAS?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BIENVENIDOS A NUESTRA CLASE eSPAñOL 1 </vt:lpstr>
      <vt:lpstr>agenda</vt:lpstr>
      <vt:lpstr>Objetivo y dol</vt:lpstr>
      <vt:lpstr>OBJETIVO Y DOL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to the table setup and place the tableware correctly.</vt:lpstr>
      <vt:lpstr>  Match the table setting/ silverware to the food and write a complete sentence with both vocabulary words. </vt:lpstr>
      <vt:lpstr>HABLAR &amp; PAIR SHARE 1. You have received an image of a specific silverware 2. move around the room until the music stops, partner with someone. 3. Use the sentence stems to describe the silverware. 4. Trade. 5. Repeat.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HAGALO AHORA </vt:lpstr>
      <vt:lpstr>BIENVENIDOS A NUESTRA CLASE ESPANOL 1 </vt:lpstr>
      <vt:lpstr>OBJETIVO Y DOL</vt:lpstr>
      <vt:lpstr>PowerPoint Presentation</vt:lpstr>
      <vt:lpstr>PowerPoint Presentation</vt:lpstr>
      <vt:lpstr>PowerPoint Presentation</vt:lpstr>
      <vt:lpstr>Repaso y practicar</vt:lpstr>
      <vt:lpstr>¿RECOMENDARIAS EL RESTUARANTE? </vt:lpstr>
      <vt:lpstr>¡ESTAMOS EN UN RESTAURANTE! </vt:lpstr>
      <vt:lpstr>¿Que tiene el camarero?   El camarero tiene _____. </vt:lpstr>
      <vt:lpstr>¿Que tiene el camarero?   El camarero tiene _____. </vt:lpstr>
      <vt:lpstr>¿Que tiene el camarero?   </vt:lpstr>
      <vt:lpstr>¿Que tiene la camarera?  </vt:lpstr>
      <vt:lpstr>¿Que tiene el cocinero?  </vt:lpstr>
      <vt:lpstr>PowerPoint Presentation</vt:lpstr>
      <vt:lpstr>DOL  Read the following clues and identify what vocabulary word makes sense!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HAZLO AHORA </vt:lpstr>
      <vt:lpstr>PowerPoint Presentation</vt:lpstr>
      <vt:lpstr>BIENVENIDOS A NUESTRA CLASE  ESPANOL 1 </vt:lpstr>
      <vt:lpstr>OBJETIVO Y DOL </vt:lpstr>
      <vt:lpstr>AGENDA </vt:lpstr>
      <vt:lpstr>PowerPoint Presentation</vt:lpstr>
      <vt:lpstr>PowerPoint Presentation</vt:lpstr>
      <vt:lpstr>PowerPoint Presentation</vt:lpstr>
      <vt:lpstr>ESCUCHAR:  QUIEN SOY LAS PERSONAS EN EL RESTUARANTE </vt:lpstr>
      <vt:lpstr>Hablar con Menús </vt:lpstr>
      <vt:lpstr>PowerPoint Presentation</vt:lpstr>
      <vt:lpstr>El restaurante  Escenarios</vt:lpstr>
      <vt:lpstr>You are a server: Ask if your customer would like to order the special.</vt:lpstr>
      <vt:lpstr>You are a server: Ask what your customer would like to order as an appetizer.</vt:lpstr>
      <vt:lpstr>You are a server: Ask what your customer would like to order for dessert.</vt:lpstr>
      <vt:lpstr>You are a customer:  Ask your server what the special of the day is.</vt:lpstr>
      <vt:lpstr>You are a customer:  Tell your server you would like to order a salad with no tomatoes.</vt:lpstr>
      <vt:lpstr>You are a server: Ask what your customer would like to order to drink.</vt:lpstr>
      <vt:lpstr>You are a customer:  Tell your server you would like a glass of wáter with lemon</vt:lpstr>
      <vt:lpstr>You are a server: Ask what your customer would like to order as their entree.</vt:lpstr>
      <vt:lpstr>You are a customer:  Tell your server you are going to order a hamburger with cheese.</vt:lpstr>
      <vt:lpstr>You are a customer:  Tell your server you are missing a fork.</vt:lpstr>
      <vt:lpstr>You are a server:  Tell them you will bring them a fork</vt:lpstr>
      <vt:lpstr>You are a customer:  Tell your server you would like a glass of water.</vt:lpstr>
      <vt:lpstr>You are a server:  Ask a customer how the food is.</vt:lpstr>
      <vt:lpstr>You are a customer:  My food is cold! </vt:lpstr>
      <vt:lpstr>You are a customer:  Ask the server to bring you the bill</vt:lpstr>
      <vt:lpstr>You are a server:  Ask your customer if they would like vanilla or chocolate ice cream.</vt:lpstr>
      <vt:lpstr>You are a server:  Ask your customer if they would like tea or coffee with their dessert.</vt:lpstr>
      <vt:lpstr>You are a customer:  Tell your server you would like the chocolate cake for dessert.</vt:lpstr>
      <vt:lpstr>You are a customer:  Tell your server you would like him to please bring the bill.</vt:lpstr>
      <vt:lpstr>You are a customer:  Your server asks if you would like the fish special – tell him no thank you – I don’t like fish.</vt:lpstr>
      <vt:lpstr>You are a customer:  Tell your server you need ketchup.</vt:lpstr>
      <vt:lpstr>You are a customer:  Tell your server you would like coffee with out milk.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DOL: </vt:lpstr>
      <vt:lpstr>Repaso: Lee los siguientes frases y elige una respuesta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Hazlo ahora</dc:title>
  <dc:creator>Butler, Madison</dc:creator>
  <cp:lastModifiedBy>DeAlba, Debra</cp:lastModifiedBy>
  <cp:revision>42</cp:revision>
  <dcterms:created xsi:type="dcterms:W3CDTF">2018-04-26T18:02:36Z</dcterms:created>
  <dcterms:modified xsi:type="dcterms:W3CDTF">2019-05-07T20:17:59Z</dcterms:modified>
</cp:coreProperties>
</file>